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011" r:id="rId4"/>
  </p:sldMasterIdLst>
  <p:notesMasterIdLst>
    <p:notesMasterId r:id="rId26"/>
  </p:notesMasterIdLst>
  <p:handoutMasterIdLst>
    <p:handoutMasterId r:id="rId27"/>
  </p:handoutMasterIdLst>
  <p:sldIdLst>
    <p:sldId id="266" r:id="rId5"/>
    <p:sldId id="268" r:id="rId6"/>
    <p:sldId id="291" r:id="rId7"/>
    <p:sldId id="270" r:id="rId8"/>
    <p:sldId id="27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7" r:id="rId17"/>
    <p:sldId id="292" r:id="rId18"/>
    <p:sldId id="281" r:id="rId19"/>
    <p:sldId id="288" r:id="rId20"/>
    <p:sldId id="285" r:id="rId21"/>
    <p:sldId id="289" r:id="rId22"/>
    <p:sldId id="284" r:id="rId23"/>
    <p:sldId id="283" r:id="rId24"/>
    <p:sldId id="290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98D6EE-F29C-4997-9DD7-883C6D40B5FE}">
          <p14:sldIdLst>
            <p14:sldId id="266"/>
            <p14:sldId id="268"/>
          </p14:sldIdLst>
        </p14:section>
        <p14:section name="Bias in embeddings" id="{EE289C8A-FD12-4BEF-8AFD-38E345079A83}">
          <p14:sldIdLst>
            <p14:sldId id="291"/>
            <p14:sldId id="270"/>
            <p14:sldId id="279"/>
          </p14:sldIdLst>
        </p14:section>
        <p14:section name="Removing bias" id="{BFF422E4-45AC-4231-AC57-8FBD67334D0C}">
          <p14:sldIdLst>
            <p14:sldId id="272"/>
            <p14:sldId id="273"/>
            <p14:sldId id="274"/>
            <p14:sldId id="275"/>
            <p14:sldId id="276"/>
          </p14:sldIdLst>
        </p14:section>
        <p14:section name="Results after debiasing" id="{17E035D1-059F-4C0D-A764-FDD1314BB353}">
          <p14:sldIdLst>
            <p14:sldId id="277"/>
            <p14:sldId id="278"/>
            <p14:sldId id="287"/>
            <p14:sldId id="292"/>
            <p14:sldId id="281"/>
            <p14:sldId id="288"/>
          </p14:sldIdLst>
        </p14:section>
        <p14:section name="Searching for remaining bias" id="{B4518C16-D4A2-43E3-AF23-0E66B4022D51}">
          <p14:sldIdLst>
            <p14:sldId id="285"/>
            <p14:sldId id="289"/>
          </p14:sldIdLst>
        </p14:section>
        <p14:section name="Conclusion" id="{462CFF90-3933-458A-9824-F721C48823AE}">
          <p14:sldIdLst>
            <p14:sldId id="284"/>
            <p14:sldId id="28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1E31"/>
    <a:srgbClr val="E4312C"/>
    <a:srgbClr val="DAABAD"/>
    <a:srgbClr val="ECECEE"/>
    <a:srgbClr val="1A1A20"/>
    <a:srgbClr val="FF8000"/>
    <a:srgbClr val="00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9486" autoAdjust="0"/>
  </p:normalViewPr>
  <p:slideViewPr>
    <p:cSldViewPr showGuides="1">
      <p:cViewPr>
        <p:scale>
          <a:sx n="110" d="100"/>
          <a:sy n="110" d="100"/>
        </p:scale>
        <p:origin x="5" y="-47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9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3FC99-108D-4695-8AF1-2D7D2FAECB94}" type="datetimeFigureOut">
              <a:rPr lang="en-US" smtClean="0"/>
              <a:pPr/>
              <a:t>1/29/2020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632F-4A90-4A2D-9731-9ADAF86519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9678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A9597-787D-4A4E-A08C-2F4F459F2753}" type="datetimeFigureOut">
              <a:rPr lang="en-US" smtClean="0"/>
              <a:pPr/>
              <a:t>1/29/2020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915E-8BAF-4DB5-8BE1-35DD7C1B4FF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5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5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7" y="5589240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6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15" name="Faculty">
            <a:extLst>
              <a:ext uri="{FF2B5EF4-FFF2-40B4-BE49-F238E27FC236}">
                <a16:creationId xmlns:a16="http://schemas.microsoft.com/office/drawing/2014/main" id="{A0ABF4B5-8B4E-45D0-BFD3-0D0E2250F7E2}"/>
              </a:ext>
            </a:extLst>
          </p:cNvPr>
          <p:cNvSpPr txBox="1"/>
          <p:nvPr userDrawn="1"/>
        </p:nvSpPr>
        <p:spPr>
          <a:xfrm>
            <a:off x="734891" y="449050"/>
            <a:ext cx="318912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nl-NL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405218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5258401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2" y="587727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575937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4471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792744" y="249289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image and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Tools’.  </a:t>
            </a:r>
            <a:r>
              <a:rPr lang="nl-NL" sz="900" b="0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nl-NL" sz="9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‘Arrange’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‘Send</a:t>
            </a:r>
            <a:r>
              <a:rPr lang="nl-NL" sz="9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Backward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4054051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97101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41200"/>
            <a:ext cx="3567811" cy="388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2" y="3176220"/>
            <a:ext cx="1364177" cy="68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 userDrawn="1"/>
        </p:nvCxnSpPr>
        <p:spPr>
          <a:xfrm flipH="1" flipV="1">
            <a:off x="13681635" y="3384854"/>
            <a:ext cx="61736" cy="18816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CA73A4-0C6C-4FB0-B32E-E88FDB98A3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59A37-7A4F-448C-BF07-DA17FAD7C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Image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87397D-9BC7-40D9-8447-C70A624172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68940-2252-4928-B4FC-4D4E77992B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00" y="1696817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686914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Image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DC884-B0A1-46A7-9197-2B437C47F2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C5C08-8970-4449-85C5-D9D6F783E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4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47" name="Rectangle 4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632212-39F0-4BEF-B088-7061C04530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B9887-97C8-4823-80C2-F38A05500F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12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39026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6" cy="44688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4" y="150720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1507200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839026"/>
            <a:ext cx="4132447" cy="52069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0" y="1507200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36" name="Rectangle 3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9" name="Rectangle 3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B0816-51BD-46B6-99EA-9F8E14E3E5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B195-9CC8-4848-B501-11CD36D22E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11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898650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1EB99-0FE3-4456-9258-374F4019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CE7C193-5DC3-498E-AF86-3D36DA97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898650"/>
            <a:ext cx="11260138" cy="42084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0BA5C-690E-435F-8245-DA117A1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8CD0EF5-A2DC-4B0A-9CE7-C9FD877A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15200"/>
            <a:ext cx="11148649" cy="4617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680400"/>
            <a:ext cx="11159196" cy="9361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4" name="TextBox 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40CD236C-99FD-4F4B-A0EF-089913F13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9E45763-6028-4B45-B1DC-4410D702A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0" y="1915200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89865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680400"/>
            <a:ext cx="11159196" cy="9361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02D302-9931-42A1-8938-596F8A0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66D3-C94B-4820-AA5D-D7FF0D1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680400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2"/>
            <a:ext cx="5616576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  <a:p>
            <a:pPr lvl="0"/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text + 50% image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95" name="Rectangle 9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98" name="Rectangle 9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01" name="Rectangle 10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04" name="Rectangle 10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105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07" name="Rectangle 10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E31B0-D443-476D-9BAB-916C0C3C94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71610-EB92-4105-8CBA-59807DBA2B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680400"/>
            <a:ext cx="7992887" cy="9361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2"/>
            <a:ext cx="7992887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text + 25% image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Straight Connector 71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91" name="Rectangle 9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94" name="Rectangle 9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97" name="Rectangle 9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00" name="Rectangle 9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A1458-EFAB-45B3-B73A-93ACBE1E00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3AA6-92CE-4C6D-84B5-4158046B4D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340768"/>
            <a:ext cx="12192000" cy="551723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+ Title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4" name="TextBox 63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66" name="Rectangle 6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383AD-C7CE-451A-9540-A26E2421A3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CE151-B202-4E34-B031-3A64C8C76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Dividerslide</a:t>
            </a:r>
            <a:r>
              <a:rPr lang="nl-NL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picture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48" name="Rectangle 4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Connector 53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57" name="Rectangle 5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Straight Connector 58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7BEE1-2950-425D-AC4F-409C5EA3C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D94A6-8BDA-4422-99CC-8E6794FF1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8" name="TextBox 67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79" name="Rectangle 7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Straight Connector 80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115" name="Rectangle 11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118" name="Rectangle 11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21" name="Rectangle 12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24" name="Rectangle 1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27" name="Rectangle 1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39556-0AF0-4FBD-8483-83790FD6292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7007A-5553-4D36-9676-E3239E7A31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713439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713439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289052"/>
            <a:ext cx="241235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713439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713439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2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2288688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12792744" y="47667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82" name="TextBox 81"/>
          <p:cNvSpPr txBox="1"/>
          <p:nvPr userDrawn="1"/>
        </p:nvSpPr>
        <p:spPr>
          <a:xfrm>
            <a:off x="12804044" y="1814387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/>
          <p:cNvGrpSpPr/>
          <p:nvPr userDrawn="1"/>
        </p:nvGrpSpPr>
        <p:grpSpPr>
          <a:xfrm>
            <a:off x="12409228" y="1873910"/>
            <a:ext cx="288032" cy="276999"/>
            <a:chOff x="12494133" y="2712391"/>
            <a:chExt cx="288032" cy="276999"/>
          </a:xfrm>
        </p:grpSpPr>
        <p:sp>
          <p:nvSpPr>
            <p:cNvPr id="84" name="Rectangle 8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 userDrawn="1"/>
        </p:nvSpPr>
        <p:spPr>
          <a:xfrm>
            <a:off x="12415930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2406311" y="54868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4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/>
          <p:nvPr userDrawn="1"/>
        </p:nvCxnSpPr>
        <p:spPr>
          <a:xfrm>
            <a:off x="12388482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12421465" y="2503929"/>
            <a:ext cx="288032" cy="276999"/>
            <a:chOff x="12492689" y="2721406"/>
            <a:chExt cx="288032" cy="276999"/>
          </a:xfrm>
        </p:grpSpPr>
        <p:sp>
          <p:nvSpPr>
            <p:cNvPr id="93" name="Rectangle 9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2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 userDrawn="1"/>
        </p:nvSpPr>
        <p:spPr>
          <a:xfrm>
            <a:off x="-2409976" y="476672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0"/>
            <a:ext cx="321174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508956" y="2084657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2166918" y="245342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2169590" y="2723262"/>
            <a:ext cx="1854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 userDrawn="1"/>
        </p:nvSpPr>
        <p:spPr>
          <a:xfrm>
            <a:off x="-2083419" y="3023105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lvl="1" indent="-180975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 userDrawn="1"/>
        </p:nvSpPr>
        <p:spPr>
          <a:xfrm>
            <a:off x="-2083419" y="3329531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093659" y="363632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-2425457" y="2431921"/>
            <a:ext cx="288032" cy="276999"/>
            <a:chOff x="12492689" y="2721406"/>
            <a:chExt cx="288032" cy="276999"/>
          </a:xfrm>
        </p:grpSpPr>
        <p:sp>
          <p:nvSpPr>
            <p:cNvPr id="111" name="Rectangle 11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 userDrawn="1"/>
        </p:nvGrpSpPr>
        <p:grpSpPr>
          <a:xfrm>
            <a:off x="-2426044" y="2725767"/>
            <a:ext cx="288032" cy="276999"/>
            <a:chOff x="12492689" y="2721406"/>
            <a:chExt cx="288032" cy="276999"/>
          </a:xfrm>
        </p:grpSpPr>
        <p:sp>
          <p:nvSpPr>
            <p:cNvPr id="114" name="Rectangle 1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-2425457" y="3023105"/>
            <a:ext cx="288032" cy="276999"/>
            <a:chOff x="12492689" y="2721406"/>
            <a:chExt cx="288032" cy="276999"/>
          </a:xfrm>
        </p:grpSpPr>
        <p:sp>
          <p:nvSpPr>
            <p:cNvPr id="117" name="Rectangle 1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-2425457" y="3329531"/>
            <a:ext cx="288032" cy="276999"/>
            <a:chOff x="12492689" y="2721406"/>
            <a:chExt cx="288032" cy="276999"/>
          </a:xfrm>
        </p:grpSpPr>
        <p:sp>
          <p:nvSpPr>
            <p:cNvPr id="120" name="Rectangle 1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-2427768" y="3630519"/>
            <a:ext cx="288032" cy="276999"/>
            <a:chOff x="12492689" y="2721406"/>
            <a:chExt cx="288032" cy="276999"/>
          </a:xfrm>
        </p:grpSpPr>
        <p:sp>
          <p:nvSpPr>
            <p:cNvPr id="123" name="Rectangle 1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8E248-1C2F-47EF-A285-301A41D94F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F8D54-85E2-4387-9384-1AC1012E94D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08313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aculty">
            <a:extLst>
              <a:ext uri="{FF2B5EF4-FFF2-40B4-BE49-F238E27FC236}">
                <a16:creationId xmlns:a16="http://schemas.microsoft.com/office/drawing/2014/main" id="{E423983B-45D7-479C-8F2A-2239B10330E1}"/>
              </a:ext>
            </a:extLst>
          </p:cNvPr>
          <p:cNvSpPr txBox="1"/>
          <p:nvPr/>
        </p:nvSpPr>
        <p:spPr>
          <a:xfrm>
            <a:off x="557784" y="331646"/>
            <a:ext cx="3254732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nl-NL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0" y="194323"/>
            <a:ext cx="2520280" cy="2746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A6AE-43EF-4E5D-9B4B-FED16E66F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1: Bias in word embeddings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D0210-5BF8-4F44-B98D-AAE293EF2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CF0A-079F-483D-9C53-D2DD8F07FD4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5" r:id="rId12"/>
    <p:sldLayoutId id="2147485027" r:id="rId13"/>
    <p:sldLayoutId id="2147485029" r:id="rId14"/>
    <p:sldLayoutId id="2147485030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e%C5%9Bniak%2C+D" TargetMode="External"/><Relationship Id="rId3" Type="http://schemas.openxmlformats.org/officeDocument/2006/relationships/hyperlink" Target="https://arxiv.org/search/cs?searchtype=author&amp;query=Chang%2C+K" TargetMode="External"/><Relationship Id="rId7" Type="http://schemas.openxmlformats.org/officeDocument/2006/relationships/hyperlink" Target="https://arxiv.org/search/cs?searchtype=author&amp;query=Jastrzebski%2C+S" TargetMode="External"/><Relationship Id="rId2" Type="http://schemas.openxmlformats.org/officeDocument/2006/relationships/hyperlink" Target="https://arxiv.org/search/cs?searchtype=author&amp;query=Bolukbasi%2C+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Kalai%2C+A" TargetMode="External"/><Relationship Id="rId11" Type="http://schemas.openxmlformats.org/officeDocument/2006/relationships/hyperlink" Target="https://arxiv.org/search/cs?searchtype=author&amp;query=Goldberg%2C+Y" TargetMode="External"/><Relationship Id="rId5" Type="http://schemas.openxmlformats.org/officeDocument/2006/relationships/hyperlink" Target="https://arxiv.org/search/cs?searchtype=author&amp;query=Saligrama%2C+V" TargetMode="External"/><Relationship Id="rId10" Type="http://schemas.openxmlformats.org/officeDocument/2006/relationships/hyperlink" Target="https://arxiv.org/search/cs?searchtype=author&amp;query=Gonen%2C+H" TargetMode="External"/><Relationship Id="rId4" Type="http://schemas.openxmlformats.org/officeDocument/2006/relationships/hyperlink" Target="https://arxiv.org/search/cs?searchtype=author&amp;query=Zou%2C+J" TargetMode="External"/><Relationship Id="rId9" Type="http://schemas.openxmlformats.org/officeDocument/2006/relationships/hyperlink" Target="https://arxiv.org/search/cs?searchtype=author&amp;query=Czarnecki%2C+W+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77F02BC-BECB-44D4-B97D-7A31E448F2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2" b="18022"/>
          <a:stretch>
            <a:fillRect/>
          </a:stretch>
        </p:blipFill>
        <p:spPr>
          <a:xfrm>
            <a:off x="2459596" y="1691332"/>
            <a:ext cx="7272808" cy="3376931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Ivan </a:t>
            </a:r>
            <a:r>
              <a:rPr lang="en-US" dirty="0" err="1"/>
              <a:t>Yovchev</a:t>
            </a:r>
            <a:r>
              <a:rPr lang="en-US" dirty="0"/>
              <a:t> – Davide Barbieri – Andras </a:t>
            </a:r>
            <a:r>
              <a:rPr lang="en-US" dirty="0" err="1"/>
              <a:t>Csirik</a:t>
            </a:r>
            <a:r>
              <a:rPr lang="en-US" dirty="0"/>
              <a:t> – Balint </a:t>
            </a:r>
            <a:r>
              <a:rPr lang="en-US" dirty="0" err="1"/>
              <a:t>Hompot</a:t>
            </a:r>
            <a:r>
              <a:rPr lang="en-US" dirty="0"/>
              <a:t>	01.31.2019.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Debiasing word embeddings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Man is to computer programmer as woman is to homemaker?</a:t>
            </a:r>
          </a:p>
        </p:txBody>
      </p:sp>
    </p:spTree>
    <p:extLst>
      <p:ext uri="{BB962C8B-B14F-4D97-AF65-F5344CB8AC3E}">
        <p14:creationId xmlns:p14="http://schemas.microsoft.com/office/powerpoint/2010/main" val="121249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1" y="680400"/>
            <a:ext cx="5353273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601" y="1915200"/>
            <a:ext cx="5030335" cy="4617031"/>
          </a:xfrm>
        </p:spPr>
        <p:txBody>
          <a:bodyPr/>
          <a:lstStyle/>
          <a:p>
            <a:r>
              <a:rPr lang="en-US" dirty="0"/>
              <a:t>Additional inputs: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Equlization</a:t>
            </a:r>
            <a:r>
              <a:rPr lang="en-US" dirty="0"/>
              <a:t> reference pairs </a:t>
            </a:r>
            <a:r>
              <a:rPr lang="en-US" i="1" dirty="0"/>
              <a:t>E</a:t>
            </a:r>
            <a:r>
              <a:rPr lang="en-US" i="1" baseline="-25000" dirty="0"/>
              <a:t>1…</a:t>
            </a:r>
          </a:p>
          <a:p>
            <a:r>
              <a:rPr lang="en-US" dirty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Equalized word embeddings in </a:t>
            </a:r>
            <a:r>
              <a:rPr lang="en-US" i="1" dirty="0"/>
              <a:t>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Equalize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C679-7A88-4863-9EDF-78AC7D96E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DCF43-4294-48D1-82EA-FAC38E32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91" y="680400"/>
            <a:ext cx="6312023" cy="192708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FF9B6-2AF1-46A7-9A7D-E24DCE6281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2: Removing gender bias</a:t>
            </a:r>
            <a:endParaRPr lang="nl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2F6B6D-A345-4EC5-B7E5-64D1E31C4537}"/>
              </a:ext>
            </a:extLst>
          </p:cNvPr>
          <p:cNvGrpSpPr/>
          <p:nvPr/>
        </p:nvGrpSpPr>
        <p:grpSpPr>
          <a:xfrm>
            <a:off x="7133131" y="3023649"/>
            <a:ext cx="3744416" cy="2672680"/>
            <a:chOff x="6845099" y="3429000"/>
            <a:chExt cx="3744416" cy="267268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53CE6B-8C2D-4849-8857-C73A70743F5D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99" y="4765340"/>
              <a:ext cx="3744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65C3DF7-01A5-4342-BD15-B1FC95663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3429000"/>
              <a:ext cx="0" cy="267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05619-A1EF-4A16-80B4-7F88C1D91BAB}"/>
              </a:ext>
            </a:extLst>
          </p:cNvPr>
          <p:cNvGrpSpPr/>
          <p:nvPr/>
        </p:nvGrpSpPr>
        <p:grpSpPr>
          <a:xfrm>
            <a:off x="7536160" y="2804701"/>
            <a:ext cx="3562924" cy="2891628"/>
            <a:chOff x="7248128" y="3210052"/>
            <a:chExt cx="3562924" cy="28916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C300B1-FD4C-4F39-8FC6-8C9B2C0F4660}"/>
                </a:ext>
              </a:extLst>
            </p:cNvPr>
            <p:cNvCxnSpPr/>
            <p:nvPr/>
          </p:nvCxnSpPr>
          <p:spPr>
            <a:xfrm flipH="1">
              <a:off x="7248128" y="3284984"/>
              <a:ext cx="1881731" cy="28166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ED8EAF-95BF-4A0A-AD46-7969D5530A2B}"/>
                </a:ext>
              </a:extLst>
            </p:cNvPr>
            <p:cNvSpPr txBox="1"/>
            <p:nvPr/>
          </p:nvSpPr>
          <p:spPr>
            <a:xfrm>
              <a:off x="9058673" y="3210052"/>
              <a:ext cx="175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C00000"/>
                  </a:solidFill>
                </a:rPr>
                <a:t>gender subspace</a:t>
              </a:r>
              <a:endParaRPr lang="nl-NL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75EA7E8-506C-41CE-AC55-15350F935FDA}"/>
              </a:ext>
            </a:extLst>
          </p:cNvPr>
          <p:cNvSpPr/>
          <p:nvPr/>
        </p:nvSpPr>
        <p:spPr>
          <a:xfrm>
            <a:off x="9450371" y="3693816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DED7D-DE9B-4070-99F7-B44F4D653C56}"/>
              </a:ext>
            </a:extLst>
          </p:cNvPr>
          <p:cNvSpPr txBox="1"/>
          <p:nvPr/>
        </p:nvSpPr>
        <p:spPr>
          <a:xfrm>
            <a:off x="9460169" y="3474363"/>
            <a:ext cx="88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grandpa</a:t>
            </a:r>
            <a:endParaRPr lang="nl-NL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CF2614-1B32-46D9-A6E5-98076B2114CB}"/>
              </a:ext>
            </a:extLst>
          </p:cNvPr>
          <p:cNvSpPr/>
          <p:nvPr/>
        </p:nvSpPr>
        <p:spPr>
          <a:xfrm>
            <a:off x="8584705" y="4860617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00769-F29D-4283-A94D-9672DC612459}"/>
              </a:ext>
            </a:extLst>
          </p:cNvPr>
          <p:cNvSpPr txBox="1"/>
          <p:nvPr/>
        </p:nvSpPr>
        <p:spPr>
          <a:xfrm>
            <a:off x="8594503" y="4641164"/>
            <a:ext cx="88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grandma</a:t>
            </a:r>
            <a:endParaRPr lang="nl-NL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9042C-AF2B-47A3-92F9-55B96E612620}"/>
              </a:ext>
            </a:extLst>
          </p:cNvPr>
          <p:cNvCxnSpPr>
            <a:cxnSpLocks/>
          </p:cNvCxnSpPr>
          <p:nvPr/>
        </p:nvCxnSpPr>
        <p:spPr>
          <a:xfrm flipH="1" flipV="1">
            <a:off x="9048329" y="3429000"/>
            <a:ext cx="428278" cy="30505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Plus Sign 19">
            <a:extLst>
              <a:ext uri="{FF2B5EF4-FFF2-40B4-BE49-F238E27FC236}">
                <a16:creationId xmlns:a16="http://schemas.microsoft.com/office/drawing/2014/main" id="{29D2C47A-7CEB-4896-A4C3-06702C6B9C88}"/>
              </a:ext>
            </a:extLst>
          </p:cNvPr>
          <p:cNvSpPr/>
          <p:nvPr/>
        </p:nvSpPr>
        <p:spPr>
          <a:xfrm rot="19567320">
            <a:off x="8976320" y="3361312"/>
            <a:ext cx="144016" cy="13537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B8F2F6-895D-417E-81F1-69160ACDF440}"/>
              </a:ext>
            </a:extLst>
          </p:cNvPr>
          <p:cNvCxnSpPr>
            <a:cxnSpLocks/>
          </p:cNvCxnSpPr>
          <p:nvPr/>
        </p:nvCxnSpPr>
        <p:spPr>
          <a:xfrm flipH="1" flipV="1">
            <a:off x="8245029" y="4643167"/>
            <a:ext cx="307196" cy="21720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A7BC533D-26D6-4848-8DC2-BC60F6781902}"/>
              </a:ext>
            </a:extLst>
          </p:cNvPr>
          <p:cNvSpPr/>
          <p:nvPr/>
        </p:nvSpPr>
        <p:spPr>
          <a:xfrm rot="19567320">
            <a:off x="8173020" y="4575479"/>
            <a:ext cx="144016" cy="13537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204178-80B5-4995-A11A-D59DD8D0C6FC}"/>
              </a:ext>
            </a:extLst>
          </p:cNvPr>
          <p:cNvCxnSpPr>
            <a:cxnSpLocks/>
          </p:cNvCxnSpPr>
          <p:nvPr/>
        </p:nvCxnSpPr>
        <p:spPr>
          <a:xfrm>
            <a:off x="8040216" y="4968617"/>
            <a:ext cx="401216" cy="25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CA6BFD-B109-426B-8094-89395BC368D0}"/>
              </a:ext>
            </a:extLst>
          </p:cNvPr>
          <p:cNvCxnSpPr>
            <a:cxnSpLocks/>
          </p:cNvCxnSpPr>
          <p:nvPr/>
        </p:nvCxnSpPr>
        <p:spPr>
          <a:xfrm>
            <a:off x="8847720" y="3735154"/>
            <a:ext cx="390702" cy="2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C7770F6-957C-4BAE-9CB1-28258B5BD6C6}"/>
              </a:ext>
            </a:extLst>
          </p:cNvPr>
          <p:cNvSpPr/>
          <p:nvPr/>
        </p:nvSpPr>
        <p:spPr>
          <a:xfrm>
            <a:off x="8396870" y="4294155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AE68BD-6905-479F-A0DF-902B5C7321F7}"/>
              </a:ext>
            </a:extLst>
          </p:cNvPr>
          <p:cNvSpPr txBox="1"/>
          <p:nvPr/>
        </p:nvSpPr>
        <p:spPr>
          <a:xfrm>
            <a:off x="8406668" y="4074702"/>
            <a:ext cx="88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babysit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1731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-0.01602 0.0469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1693 0.0476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33333E-6 L -0.01627 0.0474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236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-0.01836 0.04328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215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1836 0.0402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20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01667 0.0444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0" grpId="0" animBg="1"/>
      <p:bldP spid="20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Bias in word embeddings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Removing gender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dirty="0"/>
              <a:t>Results after debiasing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Searching for remaining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65D3-E2D0-4D9A-B276-B6FEAF572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4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5B3655-A90B-470B-9D94-36E7B42E39B6}"/>
              </a:ext>
            </a:extLst>
          </p:cNvPr>
          <p:cNvSpPr/>
          <p:nvPr/>
        </p:nvSpPr>
        <p:spPr>
          <a:xfrm>
            <a:off x="2999656" y="2492896"/>
            <a:ext cx="2269936" cy="1152846"/>
          </a:xfrm>
          <a:custGeom>
            <a:avLst/>
            <a:gdLst>
              <a:gd name="connsiteX0" fmla="*/ 0 w 1391864"/>
              <a:gd name="connsiteY0" fmla="*/ 69593 h 695932"/>
              <a:gd name="connsiteX1" fmla="*/ 69593 w 1391864"/>
              <a:gd name="connsiteY1" fmla="*/ 0 h 695932"/>
              <a:gd name="connsiteX2" fmla="*/ 1322271 w 1391864"/>
              <a:gd name="connsiteY2" fmla="*/ 0 h 695932"/>
              <a:gd name="connsiteX3" fmla="*/ 1391864 w 1391864"/>
              <a:gd name="connsiteY3" fmla="*/ 69593 h 695932"/>
              <a:gd name="connsiteX4" fmla="*/ 1391864 w 1391864"/>
              <a:gd name="connsiteY4" fmla="*/ 626339 h 695932"/>
              <a:gd name="connsiteX5" fmla="*/ 1322271 w 1391864"/>
              <a:gd name="connsiteY5" fmla="*/ 695932 h 695932"/>
              <a:gd name="connsiteX6" fmla="*/ 69593 w 1391864"/>
              <a:gd name="connsiteY6" fmla="*/ 695932 h 695932"/>
              <a:gd name="connsiteX7" fmla="*/ 0 w 1391864"/>
              <a:gd name="connsiteY7" fmla="*/ 626339 h 695932"/>
              <a:gd name="connsiteX8" fmla="*/ 0 w 1391864"/>
              <a:gd name="connsiteY8" fmla="*/ 69593 h 69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64" h="695932">
                <a:moveTo>
                  <a:pt x="0" y="69593"/>
                </a:moveTo>
                <a:cubicBezTo>
                  <a:pt x="0" y="31158"/>
                  <a:pt x="31158" y="0"/>
                  <a:pt x="69593" y="0"/>
                </a:cubicBezTo>
                <a:lnTo>
                  <a:pt x="1322271" y="0"/>
                </a:lnTo>
                <a:cubicBezTo>
                  <a:pt x="1360706" y="0"/>
                  <a:pt x="1391864" y="31158"/>
                  <a:pt x="1391864" y="69593"/>
                </a:cubicBezTo>
                <a:lnTo>
                  <a:pt x="1391864" y="626339"/>
                </a:lnTo>
                <a:cubicBezTo>
                  <a:pt x="1391864" y="664774"/>
                  <a:pt x="1360706" y="695932"/>
                  <a:pt x="1322271" y="695932"/>
                </a:cubicBezTo>
                <a:lnTo>
                  <a:pt x="69593" y="695932"/>
                </a:lnTo>
                <a:cubicBezTo>
                  <a:pt x="31158" y="695932"/>
                  <a:pt x="0" y="664774"/>
                  <a:pt x="0" y="626339"/>
                </a:cubicBezTo>
                <a:lnTo>
                  <a:pt x="0" y="695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578" tIns="44513" rIns="56578" bIns="4451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Maintaining performance</a:t>
            </a:r>
            <a:endParaRPr lang="nl-NL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8DD22E-AE06-4398-B791-C7AC5911C784}"/>
              </a:ext>
            </a:extLst>
          </p:cNvPr>
          <p:cNvSpPr/>
          <p:nvPr/>
        </p:nvSpPr>
        <p:spPr>
          <a:xfrm>
            <a:off x="6922408" y="2492896"/>
            <a:ext cx="2269936" cy="1152846"/>
          </a:xfrm>
          <a:custGeom>
            <a:avLst/>
            <a:gdLst>
              <a:gd name="connsiteX0" fmla="*/ 0 w 1391864"/>
              <a:gd name="connsiteY0" fmla="*/ 69593 h 695932"/>
              <a:gd name="connsiteX1" fmla="*/ 69593 w 1391864"/>
              <a:gd name="connsiteY1" fmla="*/ 0 h 695932"/>
              <a:gd name="connsiteX2" fmla="*/ 1322271 w 1391864"/>
              <a:gd name="connsiteY2" fmla="*/ 0 h 695932"/>
              <a:gd name="connsiteX3" fmla="*/ 1391864 w 1391864"/>
              <a:gd name="connsiteY3" fmla="*/ 69593 h 695932"/>
              <a:gd name="connsiteX4" fmla="*/ 1391864 w 1391864"/>
              <a:gd name="connsiteY4" fmla="*/ 626339 h 695932"/>
              <a:gd name="connsiteX5" fmla="*/ 1322271 w 1391864"/>
              <a:gd name="connsiteY5" fmla="*/ 695932 h 695932"/>
              <a:gd name="connsiteX6" fmla="*/ 69593 w 1391864"/>
              <a:gd name="connsiteY6" fmla="*/ 695932 h 695932"/>
              <a:gd name="connsiteX7" fmla="*/ 0 w 1391864"/>
              <a:gd name="connsiteY7" fmla="*/ 626339 h 695932"/>
              <a:gd name="connsiteX8" fmla="*/ 0 w 1391864"/>
              <a:gd name="connsiteY8" fmla="*/ 69593 h 69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64" h="695932">
                <a:moveTo>
                  <a:pt x="0" y="69593"/>
                </a:moveTo>
                <a:cubicBezTo>
                  <a:pt x="0" y="31158"/>
                  <a:pt x="31158" y="0"/>
                  <a:pt x="69593" y="0"/>
                </a:cubicBezTo>
                <a:lnTo>
                  <a:pt x="1322271" y="0"/>
                </a:lnTo>
                <a:cubicBezTo>
                  <a:pt x="1360706" y="0"/>
                  <a:pt x="1391864" y="31158"/>
                  <a:pt x="1391864" y="69593"/>
                </a:cubicBezTo>
                <a:lnTo>
                  <a:pt x="1391864" y="626339"/>
                </a:lnTo>
                <a:cubicBezTo>
                  <a:pt x="1391864" y="664774"/>
                  <a:pt x="1360706" y="695932"/>
                  <a:pt x="1322271" y="695932"/>
                </a:cubicBezTo>
                <a:lnTo>
                  <a:pt x="69593" y="695932"/>
                </a:lnTo>
                <a:cubicBezTo>
                  <a:pt x="31158" y="695932"/>
                  <a:pt x="0" y="664774"/>
                  <a:pt x="0" y="626339"/>
                </a:cubicBezTo>
                <a:lnTo>
                  <a:pt x="0" y="695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578" tIns="44513" rIns="56578" bIns="4451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Removing bias</a:t>
            </a:r>
            <a:endParaRPr lang="nl-NL" sz="1900" kern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Double goal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23A4-FC2F-4A18-BEB1-79DDC0109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11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333B46-26D6-48FD-8770-3C9283618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3: Results after debiasing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12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0" y="680400"/>
            <a:ext cx="5832649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601" y="1915200"/>
            <a:ext cx="5030335" cy="4617031"/>
          </a:xfrm>
        </p:spPr>
        <p:txBody>
          <a:bodyPr>
            <a:normAutofit/>
          </a:bodyPr>
          <a:lstStyle/>
          <a:p>
            <a:r>
              <a:rPr lang="en-US" sz="2000" dirty="0"/>
              <a:t>Measuring performance on 4 sets of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Similarity (e.g. identifying close words)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Analogy (generating analogies as defined by humans)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Sentence analysis (e.g. sentiment)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Retaining word properties (e.g. POS-tagging)</a:t>
            </a:r>
          </a:p>
          <a:p>
            <a:endParaRPr lang="en-US" sz="2000" dirty="0"/>
          </a:p>
          <a:p>
            <a:r>
              <a:rPr lang="en-US" sz="2000" b="1" dirty="0"/>
              <a:t>Debiasing did not affect the performance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859355"/>
            <a:ext cx="5353273" cy="936103"/>
          </a:xfrm>
        </p:spPr>
        <p:txBody>
          <a:bodyPr>
            <a:normAutofit fontScale="90000"/>
          </a:bodyPr>
          <a:lstStyle/>
          <a:p>
            <a:r>
              <a:rPr lang="en-GB" dirty="0"/>
              <a:t>Maintaining performance – word embeddings benchmark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C679-7A88-4863-9EDF-78AC7D96E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32CF0A-079F-483D-9C53-D2DD8F07FD4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F8C07-6EE0-48A6-95B2-CFE2BF8A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925206"/>
            <a:ext cx="4714875" cy="50673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D20950-6D85-4AF1-9978-5EA447B021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3: Results after debiasing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0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5B3655-A90B-470B-9D94-36E7B42E39B6}"/>
              </a:ext>
            </a:extLst>
          </p:cNvPr>
          <p:cNvSpPr/>
          <p:nvPr/>
        </p:nvSpPr>
        <p:spPr>
          <a:xfrm>
            <a:off x="2999656" y="2492896"/>
            <a:ext cx="2269936" cy="1152846"/>
          </a:xfrm>
          <a:custGeom>
            <a:avLst/>
            <a:gdLst>
              <a:gd name="connsiteX0" fmla="*/ 0 w 1391864"/>
              <a:gd name="connsiteY0" fmla="*/ 69593 h 695932"/>
              <a:gd name="connsiteX1" fmla="*/ 69593 w 1391864"/>
              <a:gd name="connsiteY1" fmla="*/ 0 h 695932"/>
              <a:gd name="connsiteX2" fmla="*/ 1322271 w 1391864"/>
              <a:gd name="connsiteY2" fmla="*/ 0 h 695932"/>
              <a:gd name="connsiteX3" fmla="*/ 1391864 w 1391864"/>
              <a:gd name="connsiteY3" fmla="*/ 69593 h 695932"/>
              <a:gd name="connsiteX4" fmla="*/ 1391864 w 1391864"/>
              <a:gd name="connsiteY4" fmla="*/ 626339 h 695932"/>
              <a:gd name="connsiteX5" fmla="*/ 1322271 w 1391864"/>
              <a:gd name="connsiteY5" fmla="*/ 695932 h 695932"/>
              <a:gd name="connsiteX6" fmla="*/ 69593 w 1391864"/>
              <a:gd name="connsiteY6" fmla="*/ 695932 h 695932"/>
              <a:gd name="connsiteX7" fmla="*/ 0 w 1391864"/>
              <a:gd name="connsiteY7" fmla="*/ 626339 h 695932"/>
              <a:gd name="connsiteX8" fmla="*/ 0 w 1391864"/>
              <a:gd name="connsiteY8" fmla="*/ 69593 h 69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64" h="695932">
                <a:moveTo>
                  <a:pt x="0" y="69593"/>
                </a:moveTo>
                <a:cubicBezTo>
                  <a:pt x="0" y="31158"/>
                  <a:pt x="31158" y="0"/>
                  <a:pt x="69593" y="0"/>
                </a:cubicBezTo>
                <a:lnTo>
                  <a:pt x="1322271" y="0"/>
                </a:lnTo>
                <a:cubicBezTo>
                  <a:pt x="1360706" y="0"/>
                  <a:pt x="1391864" y="31158"/>
                  <a:pt x="1391864" y="69593"/>
                </a:cubicBezTo>
                <a:lnTo>
                  <a:pt x="1391864" y="626339"/>
                </a:lnTo>
                <a:cubicBezTo>
                  <a:pt x="1391864" y="664774"/>
                  <a:pt x="1360706" y="695932"/>
                  <a:pt x="1322271" y="695932"/>
                </a:cubicBezTo>
                <a:lnTo>
                  <a:pt x="69593" y="695932"/>
                </a:lnTo>
                <a:cubicBezTo>
                  <a:pt x="31158" y="695932"/>
                  <a:pt x="0" y="664774"/>
                  <a:pt x="0" y="626339"/>
                </a:cubicBezTo>
                <a:lnTo>
                  <a:pt x="0" y="695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578" tIns="44513" rIns="56578" bIns="4451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Maintaining performance</a:t>
            </a:r>
            <a:endParaRPr lang="nl-NL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8DD22E-AE06-4398-B791-C7AC5911C784}"/>
              </a:ext>
            </a:extLst>
          </p:cNvPr>
          <p:cNvSpPr/>
          <p:nvPr/>
        </p:nvSpPr>
        <p:spPr>
          <a:xfrm>
            <a:off x="6922408" y="2492896"/>
            <a:ext cx="2269936" cy="1152846"/>
          </a:xfrm>
          <a:custGeom>
            <a:avLst/>
            <a:gdLst>
              <a:gd name="connsiteX0" fmla="*/ 0 w 1391864"/>
              <a:gd name="connsiteY0" fmla="*/ 69593 h 695932"/>
              <a:gd name="connsiteX1" fmla="*/ 69593 w 1391864"/>
              <a:gd name="connsiteY1" fmla="*/ 0 h 695932"/>
              <a:gd name="connsiteX2" fmla="*/ 1322271 w 1391864"/>
              <a:gd name="connsiteY2" fmla="*/ 0 h 695932"/>
              <a:gd name="connsiteX3" fmla="*/ 1391864 w 1391864"/>
              <a:gd name="connsiteY3" fmla="*/ 69593 h 695932"/>
              <a:gd name="connsiteX4" fmla="*/ 1391864 w 1391864"/>
              <a:gd name="connsiteY4" fmla="*/ 626339 h 695932"/>
              <a:gd name="connsiteX5" fmla="*/ 1322271 w 1391864"/>
              <a:gd name="connsiteY5" fmla="*/ 695932 h 695932"/>
              <a:gd name="connsiteX6" fmla="*/ 69593 w 1391864"/>
              <a:gd name="connsiteY6" fmla="*/ 695932 h 695932"/>
              <a:gd name="connsiteX7" fmla="*/ 0 w 1391864"/>
              <a:gd name="connsiteY7" fmla="*/ 626339 h 695932"/>
              <a:gd name="connsiteX8" fmla="*/ 0 w 1391864"/>
              <a:gd name="connsiteY8" fmla="*/ 69593 h 69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1864" h="695932">
                <a:moveTo>
                  <a:pt x="0" y="69593"/>
                </a:moveTo>
                <a:cubicBezTo>
                  <a:pt x="0" y="31158"/>
                  <a:pt x="31158" y="0"/>
                  <a:pt x="69593" y="0"/>
                </a:cubicBezTo>
                <a:lnTo>
                  <a:pt x="1322271" y="0"/>
                </a:lnTo>
                <a:cubicBezTo>
                  <a:pt x="1360706" y="0"/>
                  <a:pt x="1391864" y="31158"/>
                  <a:pt x="1391864" y="69593"/>
                </a:cubicBezTo>
                <a:lnTo>
                  <a:pt x="1391864" y="626339"/>
                </a:lnTo>
                <a:cubicBezTo>
                  <a:pt x="1391864" y="664774"/>
                  <a:pt x="1360706" y="695932"/>
                  <a:pt x="1322271" y="695932"/>
                </a:cubicBezTo>
                <a:lnTo>
                  <a:pt x="69593" y="695932"/>
                </a:lnTo>
                <a:cubicBezTo>
                  <a:pt x="31158" y="695932"/>
                  <a:pt x="0" y="664774"/>
                  <a:pt x="0" y="626339"/>
                </a:cubicBezTo>
                <a:lnTo>
                  <a:pt x="0" y="69593"/>
                </a:lnTo>
                <a:close/>
              </a:path>
            </a:pathLst>
          </a:custGeom>
          <a:solidFill>
            <a:srgbClr val="BC1E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578" tIns="44513" rIns="56578" bIns="4451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900" kern="1200" dirty="0"/>
              <a:t>Removing bias</a:t>
            </a:r>
            <a:endParaRPr lang="nl-NL" sz="1900" kern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Double goal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23A4-FC2F-4A18-BEB1-79DDC0109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13</a:t>
            </a:fld>
            <a:endParaRPr lang="nl-N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1333B46-26D6-48FD-8770-3C92836184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3: Results after debiasing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4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85816-870B-4DF9-8CAD-AD9C7C9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Qualitative debiasing assessment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8983-F01C-48B3-864B-4E67F3595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14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64A7DA-3971-4B71-8E63-F816DEB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18" y="2415555"/>
            <a:ext cx="4305300" cy="3381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2443D-18EE-4563-9841-CA1F2B6D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2492896"/>
            <a:ext cx="4638675" cy="3343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F8F782-85D1-41EE-9DE0-7264F1AD7E7E}"/>
              </a:ext>
            </a:extLst>
          </p:cNvPr>
          <p:cNvSpPr/>
          <p:nvPr/>
        </p:nvSpPr>
        <p:spPr>
          <a:xfrm>
            <a:off x="2506268" y="1985569"/>
            <a:ext cx="2006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Direct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9149-639A-43DD-8A53-152BDD501115}"/>
              </a:ext>
            </a:extLst>
          </p:cNvPr>
          <p:cNvSpPr/>
          <p:nvPr/>
        </p:nvSpPr>
        <p:spPr>
          <a:xfrm>
            <a:off x="7659414" y="1983507"/>
            <a:ext cx="2006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Indirect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E6471-8929-4FAD-A218-104E4ED9A979}"/>
              </a:ext>
            </a:extLst>
          </p:cNvPr>
          <p:cNvSpPr/>
          <p:nvPr/>
        </p:nvSpPr>
        <p:spPr>
          <a:xfrm rot="16200000">
            <a:off x="295226" y="3356992"/>
            <a:ext cx="1296144" cy="4320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Before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2D333-66FF-482B-B3BD-FB9505BFBEE3}"/>
              </a:ext>
            </a:extLst>
          </p:cNvPr>
          <p:cNvSpPr/>
          <p:nvPr/>
        </p:nvSpPr>
        <p:spPr>
          <a:xfrm rot="16200000">
            <a:off x="295225" y="4797152"/>
            <a:ext cx="1296144" cy="43204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After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ABB689F-B313-4521-BAD2-C7A4F7FC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3: Results after debiasing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46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0" y="680400"/>
            <a:ext cx="6408714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601" y="1915200"/>
            <a:ext cx="5678407" cy="4617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the 2500 most biased female and male words (largest projection)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 if we can classify them as male and female biased words after debiasing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Iteratively increase training size to see if the classification is harder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Classifiers need somewhat more data, but the accuracy is almost as good as without debiasing 	</a:t>
            </a:r>
            <a:r>
              <a:rPr lang="en-US" sz="2000" b="1" dirty="0"/>
              <a:t>Bias is hidden, but not removed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600" y="859355"/>
            <a:ext cx="6182464" cy="936103"/>
          </a:xfrm>
        </p:spPr>
        <p:txBody>
          <a:bodyPr>
            <a:normAutofit fontScale="90000"/>
          </a:bodyPr>
          <a:lstStyle/>
          <a:p>
            <a:r>
              <a:rPr lang="en-GB" dirty="0"/>
              <a:t>Quantitative debiasing assessment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C679-7A88-4863-9EDF-78AC7D96E2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32CF0A-079F-483D-9C53-D2DD8F07FD4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42F8B-C24F-4CA7-93F6-C7DCFA376500}"/>
              </a:ext>
            </a:extLst>
          </p:cNvPr>
          <p:cNvCxnSpPr/>
          <p:nvPr/>
        </p:nvCxnSpPr>
        <p:spPr>
          <a:xfrm>
            <a:off x="767408" y="537321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0BB324E-5336-4F30-BE2F-6EC7B093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98" y="465497"/>
            <a:ext cx="2743200" cy="6083654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02817C2-0E0F-41FD-AA79-ABD13522A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3: Results after debiasing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99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Bias in word embeddings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Removing gender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Results after debiasing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dirty="0"/>
              <a:t>Searching for remaining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65D3-E2D0-4D9A-B276-B6FEAF572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13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5951984" y="680400"/>
            <a:ext cx="5976664" cy="56759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1" y="1915200"/>
            <a:ext cx="5257800" cy="46170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paper uses 1 principal component as most variance is explained by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Remaining component may contain the remaining bias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use maximum size (18 components) gender space for projection in neutralization and equalization </a:t>
            </a:r>
          </a:p>
          <a:p>
            <a:endParaRPr lang="hu-HU" b="1" baseline="-25000" dirty="0"/>
          </a:p>
          <a:p>
            <a:r>
              <a:rPr lang="en-US" b="1" baseline="-25000" dirty="0"/>
              <a:t>With larger gender subspace, classification becomes harder, but the accuracy is still high</a:t>
            </a:r>
          </a:p>
          <a:p>
            <a:r>
              <a:rPr lang="en-US" b="1" baseline="-25000" dirty="0"/>
              <a:t>The performance on the benchmark is very close, but slightly smaller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0" y="680400"/>
            <a:ext cx="5552796" cy="936103"/>
          </a:xfrm>
        </p:spPr>
        <p:txBody>
          <a:bodyPr>
            <a:normAutofit fontScale="90000"/>
          </a:bodyPr>
          <a:lstStyle/>
          <a:p>
            <a:r>
              <a:rPr lang="en-GB" dirty="0"/>
              <a:t>U</a:t>
            </a:r>
            <a:r>
              <a:rPr lang="nl-NL" dirty="0" err="1"/>
              <a:t>sing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gender </a:t>
            </a:r>
            <a:r>
              <a:rPr lang="nl-NL" dirty="0" err="1"/>
              <a:t>subspace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01CE1-D72D-4200-9D49-2DFF05F8A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17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3B543-AE9B-4469-BD7F-0E0FE1828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9" y="1556793"/>
            <a:ext cx="5221874" cy="345638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7995BDA-BB1D-400B-BE42-9C791E53D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4: Searching for remaining bias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6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Bias in word embeddings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Removing gender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Results after debiasing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Searching for remaining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65D3-E2D0-4D9A-B276-B6FEAF572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3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b="1" dirty="0"/>
              <a:t>Bias in word embeddings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Removing gender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Results after debiasing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Searching for remaining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DEBC-CDEF-4CE5-9D76-A1BBC7535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117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original results are replicated</a:t>
            </a:r>
          </a:p>
          <a:p>
            <a:pPr lvl="1"/>
            <a:r>
              <a:rPr lang="en-US" dirty="0"/>
              <a:t>Qualitative analysis shows, that the bias still remains</a:t>
            </a:r>
          </a:p>
          <a:p>
            <a:pPr lvl="1"/>
            <a:r>
              <a:rPr lang="en-US" dirty="0"/>
              <a:t>Extending the gender subspace helps, but the bias is still present</a:t>
            </a:r>
          </a:p>
          <a:p>
            <a:pPr lvl="1"/>
            <a:r>
              <a:rPr lang="en-US" dirty="0"/>
              <a:t>To improve, we can further extend the subspace, or search for a non-linear one, but it may hurt the performance</a:t>
            </a:r>
          </a:p>
          <a:p>
            <a:pPr lvl="1"/>
            <a:r>
              <a:rPr lang="en-US" dirty="0"/>
              <a:t>We cannot remove the bias completely in post-processing</a:t>
            </a:r>
          </a:p>
          <a:p>
            <a:pPr lvl="1"/>
            <a:r>
              <a:rPr lang="en-US" dirty="0"/>
              <a:t>Other biases are even harder to remove: race, country of origin etc. </a:t>
            </a:r>
          </a:p>
          <a:p>
            <a:pPr lvl="1"/>
            <a:r>
              <a:rPr lang="en-US" dirty="0"/>
              <a:t>Fair word embeddings should come from fair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65D3-E2D0-4D9A-B276-B6FEAF572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19</a:t>
            </a:fld>
            <a:endParaRPr lang="nl-N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98F7277-4C79-4D9D-B338-CF15900EA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5: Conclusions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11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84798-CCC6-474F-A8F0-5DCD88D5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59DD77-8C0C-48F9-9097-DC40F04C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597B5-F42E-4444-ACB2-EC2BBA92EF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9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FE5831-76A3-45DB-82CE-FDD5E7E0D450}"/>
              </a:ext>
            </a:extLst>
          </p:cNvPr>
          <p:cNvSpPr/>
          <p:nvPr/>
        </p:nvSpPr>
        <p:spPr>
          <a:xfrm>
            <a:off x="263352" y="657555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0B9F06-BB39-4772-838A-DC4B3447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word embeddings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224A-710F-4D19-BB9C-58611710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2</a:t>
            </a:fld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EE6DF2-469F-4AC2-A7C1-6772FC5F05D7}"/>
              </a:ext>
            </a:extLst>
          </p:cNvPr>
          <p:cNvGrpSpPr/>
          <p:nvPr/>
        </p:nvGrpSpPr>
        <p:grpSpPr>
          <a:xfrm>
            <a:off x="4583832" y="1965796"/>
            <a:ext cx="1987012" cy="1010816"/>
            <a:chOff x="2125" y="632919"/>
            <a:chExt cx="1987012" cy="10108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647725C-1FA9-4EA4-864C-7FD66EC97393}"/>
                </a:ext>
              </a:extLst>
            </p:cNvPr>
            <p:cNvSpPr/>
            <p:nvPr/>
          </p:nvSpPr>
          <p:spPr>
            <a:xfrm>
              <a:off x="2125" y="632919"/>
              <a:ext cx="1987012" cy="10108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F0991B4-5D66-4FE5-972A-C9353385909E}"/>
                </a:ext>
              </a:extLst>
            </p:cNvPr>
            <p:cNvSpPr txBox="1"/>
            <p:nvPr/>
          </p:nvSpPr>
          <p:spPr>
            <a:xfrm>
              <a:off x="2125" y="632919"/>
              <a:ext cx="1987012" cy="673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dirty="0"/>
                <a:t>Increasing application of NLP methods</a:t>
              </a:r>
              <a:endParaRPr lang="nl-NL" sz="15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5A4BF8D-7C45-4E02-B958-47CF9337851F}"/>
              </a:ext>
            </a:extLst>
          </p:cNvPr>
          <p:cNvGrpSpPr/>
          <p:nvPr/>
        </p:nvGrpSpPr>
        <p:grpSpPr>
          <a:xfrm>
            <a:off x="4990619" y="2682918"/>
            <a:ext cx="2561715" cy="1153644"/>
            <a:chOff x="206299" y="1377536"/>
            <a:chExt cx="2561715" cy="261985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A84B3D-3EDA-4AFE-9458-346C351A3D10}"/>
                </a:ext>
              </a:extLst>
            </p:cNvPr>
            <p:cNvSpPr/>
            <p:nvPr/>
          </p:nvSpPr>
          <p:spPr>
            <a:xfrm>
              <a:off x="206299" y="1377536"/>
              <a:ext cx="2561715" cy="26198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6">
              <a:extLst>
                <a:ext uri="{FF2B5EF4-FFF2-40B4-BE49-F238E27FC236}">
                  <a16:creationId xmlns:a16="http://schemas.microsoft.com/office/drawing/2014/main" id="{DD6F293E-D657-48F2-A83E-16B3D67782EA}"/>
                </a:ext>
              </a:extLst>
            </p:cNvPr>
            <p:cNvSpPr txBox="1"/>
            <p:nvPr/>
          </p:nvSpPr>
          <p:spPr>
            <a:xfrm>
              <a:off x="281329" y="1452566"/>
              <a:ext cx="2411655" cy="24697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500" kern="1200" dirty="0"/>
                <a:t>Many rely on word embeddings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500" dirty="0"/>
                <a:t>Embeddings encode word knowledge, including bias</a:t>
              </a:r>
              <a:endParaRPr lang="nl-NL" sz="15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221D2C-0BFB-4127-A9C3-2551CCB2834D}"/>
              </a:ext>
            </a:extLst>
          </p:cNvPr>
          <p:cNvGrpSpPr/>
          <p:nvPr/>
        </p:nvGrpSpPr>
        <p:grpSpPr>
          <a:xfrm rot="5400000">
            <a:off x="5453200" y="4260178"/>
            <a:ext cx="790891" cy="494708"/>
            <a:chOff x="2362199" y="722504"/>
            <a:chExt cx="790891" cy="49470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4A5946E-99E7-44C0-BAC4-5871426E6C0A}"/>
                </a:ext>
              </a:extLst>
            </p:cNvPr>
            <p:cNvSpPr/>
            <p:nvPr/>
          </p:nvSpPr>
          <p:spPr>
            <a:xfrm>
              <a:off x="2362199" y="722504"/>
              <a:ext cx="790891" cy="4947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8">
              <a:extLst>
                <a:ext uri="{FF2B5EF4-FFF2-40B4-BE49-F238E27FC236}">
                  <a16:creationId xmlns:a16="http://schemas.microsoft.com/office/drawing/2014/main" id="{5EDB1A4D-CFCA-4426-8994-2C587C30AAC0}"/>
                </a:ext>
              </a:extLst>
            </p:cNvPr>
            <p:cNvSpPr txBox="1"/>
            <p:nvPr/>
          </p:nvSpPr>
          <p:spPr>
            <a:xfrm>
              <a:off x="2362199" y="821446"/>
              <a:ext cx="642479" cy="2968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nl-NL" sz="12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2C353-8F11-41D5-9BCD-AE888E95E716}"/>
              </a:ext>
            </a:extLst>
          </p:cNvPr>
          <p:cNvGrpSpPr/>
          <p:nvPr/>
        </p:nvGrpSpPr>
        <p:grpSpPr>
          <a:xfrm>
            <a:off x="987723" y="2009041"/>
            <a:ext cx="1987012" cy="1010816"/>
            <a:chOff x="2125" y="632919"/>
            <a:chExt cx="1987012" cy="101081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BD86175-F46E-4018-9153-FCCA95800B14}"/>
                </a:ext>
              </a:extLst>
            </p:cNvPr>
            <p:cNvSpPr/>
            <p:nvPr/>
          </p:nvSpPr>
          <p:spPr>
            <a:xfrm>
              <a:off x="2125" y="632919"/>
              <a:ext cx="1987012" cy="10108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0BDAA8DD-26CB-4AF5-9909-9A4530DA5CDF}"/>
                </a:ext>
              </a:extLst>
            </p:cNvPr>
            <p:cNvSpPr txBox="1"/>
            <p:nvPr/>
          </p:nvSpPr>
          <p:spPr>
            <a:xfrm>
              <a:off x="2125" y="632919"/>
              <a:ext cx="1987012" cy="673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dirty="0" err="1"/>
                <a:t>Increaing</a:t>
              </a:r>
              <a:r>
                <a:rPr lang="en-GB" sz="1500" dirty="0"/>
                <a:t> popularity of task automation</a:t>
              </a:r>
              <a:endParaRPr lang="nl-NL" sz="15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115E99-BC7A-44D0-AD12-7F4BAFB10BC7}"/>
              </a:ext>
            </a:extLst>
          </p:cNvPr>
          <p:cNvGrpSpPr/>
          <p:nvPr/>
        </p:nvGrpSpPr>
        <p:grpSpPr>
          <a:xfrm>
            <a:off x="1394510" y="2726163"/>
            <a:ext cx="2561715" cy="1153644"/>
            <a:chOff x="206299" y="1377536"/>
            <a:chExt cx="2561715" cy="2619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E5FE9C-3D56-47A7-A683-56A310703F9D}"/>
                </a:ext>
              </a:extLst>
            </p:cNvPr>
            <p:cNvSpPr/>
            <p:nvPr/>
          </p:nvSpPr>
          <p:spPr>
            <a:xfrm>
              <a:off x="206299" y="1377536"/>
              <a:ext cx="2561715" cy="26198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2CB1FCB6-FB95-4805-A071-126B096EF8B1}"/>
                </a:ext>
              </a:extLst>
            </p:cNvPr>
            <p:cNvSpPr txBox="1"/>
            <p:nvPr/>
          </p:nvSpPr>
          <p:spPr>
            <a:xfrm>
              <a:off x="281329" y="1452566"/>
              <a:ext cx="2411655" cy="24697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500" kern="1200" dirty="0"/>
                <a:t>Hiring employees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500" dirty="0"/>
                <a:t>Evaluating application</a:t>
              </a:r>
              <a:r>
                <a:rPr lang="nl-NL" sz="1500" dirty="0"/>
                <a:t>s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nl-NL" sz="1500" dirty="0" err="1"/>
                <a:t>Granting</a:t>
              </a:r>
              <a:r>
                <a:rPr lang="nl-NL" sz="1500" dirty="0"/>
                <a:t> </a:t>
              </a:r>
              <a:r>
                <a:rPr lang="nl-NL" sz="1500" dirty="0" err="1"/>
                <a:t>loans</a:t>
              </a:r>
              <a:endParaRPr lang="nl-NL" sz="15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nl-NL" sz="1500" dirty="0"/>
                <a:t>Etc.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GB" sz="15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3CB4F-3A2B-4350-9A75-F7D4C1294A21}"/>
              </a:ext>
            </a:extLst>
          </p:cNvPr>
          <p:cNvGrpSpPr/>
          <p:nvPr/>
        </p:nvGrpSpPr>
        <p:grpSpPr>
          <a:xfrm>
            <a:off x="8488521" y="1951310"/>
            <a:ext cx="1987012" cy="1010816"/>
            <a:chOff x="2125" y="632919"/>
            <a:chExt cx="1987012" cy="10108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CA64C42-B3CF-4879-B775-626BF317F3DD}"/>
                </a:ext>
              </a:extLst>
            </p:cNvPr>
            <p:cNvSpPr/>
            <p:nvPr/>
          </p:nvSpPr>
          <p:spPr>
            <a:xfrm>
              <a:off x="2125" y="632919"/>
              <a:ext cx="1987012" cy="10108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72B4C53E-4383-4B82-A884-D5E1126F70A9}"/>
                </a:ext>
              </a:extLst>
            </p:cNvPr>
            <p:cNvSpPr txBox="1"/>
            <p:nvPr/>
          </p:nvSpPr>
          <p:spPr>
            <a:xfrm>
              <a:off x="2125" y="632919"/>
              <a:ext cx="1987012" cy="673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dirty="0"/>
                <a:t>Scalability of automated processes</a:t>
              </a:r>
              <a:endParaRPr lang="nl-NL" sz="15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24B64A-E9CC-48E7-BC8A-2118A5A58B99}"/>
              </a:ext>
            </a:extLst>
          </p:cNvPr>
          <p:cNvGrpSpPr/>
          <p:nvPr/>
        </p:nvGrpSpPr>
        <p:grpSpPr>
          <a:xfrm>
            <a:off x="8895308" y="2668432"/>
            <a:ext cx="2561715" cy="1153644"/>
            <a:chOff x="206299" y="1377536"/>
            <a:chExt cx="2561715" cy="261985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04F551C-0F00-4232-9E47-CC15A6C79986}"/>
                </a:ext>
              </a:extLst>
            </p:cNvPr>
            <p:cNvSpPr/>
            <p:nvPr/>
          </p:nvSpPr>
          <p:spPr>
            <a:xfrm>
              <a:off x="206299" y="1377536"/>
              <a:ext cx="2561715" cy="261985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ectangle: Rounded Corners 6">
              <a:extLst>
                <a:ext uri="{FF2B5EF4-FFF2-40B4-BE49-F238E27FC236}">
                  <a16:creationId xmlns:a16="http://schemas.microsoft.com/office/drawing/2014/main" id="{473E50CA-5CE2-4DFD-ADCF-C0E6D5A1BEB1}"/>
                </a:ext>
              </a:extLst>
            </p:cNvPr>
            <p:cNvSpPr txBox="1"/>
            <p:nvPr/>
          </p:nvSpPr>
          <p:spPr>
            <a:xfrm>
              <a:off x="281329" y="1452566"/>
              <a:ext cx="2411655" cy="24697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500" kern="1200" dirty="0"/>
                <a:t>One unfair application can affect many lives</a:t>
              </a:r>
              <a:endParaRPr lang="nl-NL" sz="1500" kern="1200" dirty="0"/>
            </a:p>
          </p:txBody>
        </p:sp>
      </p:grpSp>
      <p:sp>
        <p:nvSpPr>
          <p:cNvPr id="28" name="Plus Sign 27">
            <a:extLst>
              <a:ext uri="{FF2B5EF4-FFF2-40B4-BE49-F238E27FC236}">
                <a16:creationId xmlns:a16="http://schemas.microsoft.com/office/drawing/2014/main" id="{04DC7E78-8553-4CBC-8C79-B703F2C83E6B}"/>
              </a:ext>
            </a:extLst>
          </p:cNvPr>
          <p:cNvSpPr/>
          <p:nvPr/>
        </p:nvSpPr>
        <p:spPr>
          <a:xfrm>
            <a:off x="3635105" y="2093193"/>
            <a:ext cx="524521" cy="575239"/>
          </a:xfrm>
          <a:prstGeom prst="mathPlus">
            <a:avLst/>
          </a:prstGeom>
          <a:solidFill>
            <a:srgbClr val="DAABAD"/>
          </a:solidFill>
          <a:ln>
            <a:solidFill>
              <a:srgbClr val="DAA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AA8ED9B7-84DA-483A-9017-013A66605CDE}"/>
              </a:ext>
            </a:extLst>
          </p:cNvPr>
          <p:cNvSpPr/>
          <p:nvPr/>
        </p:nvSpPr>
        <p:spPr>
          <a:xfrm>
            <a:off x="7392144" y="2086056"/>
            <a:ext cx="524521" cy="575239"/>
          </a:xfrm>
          <a:prstGeom prst="mathPlus">
            <a:avLst/>
          </a:prstGeom>
          <a:solidFill>
            <a:srgbClr val="DAABAD"/>
          </a:solidFill>
          <a:ln>
            <a:solidFill>
              <a:srgbClr val="DAA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FD32B-23E2-4057-A72D-C53CB7F509B0}"/>
              </a:ext>
            </a:extLst>
          </p:cNvPr>
          <p:cNvGrpSpPr/>
          <p:nvPr/>
        </p:nvGrpSpPr>
        <p:grpSpPr>
          <a:xfrm>
            <a:off x="2682629" y="4975725"/>
            <a:ext cx="6332031" cy="440196"/>
            <a:chOff x="2125" y="632919"/>
            <a:chExt cx="1987012" cy="101081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F5C91F9-E1D6-47D9-A706-437B07E418A4}"/>
                </a:ext>
              </a:extLst>
            </p:cNvPr>
            <p:cNvSpPr/>
            <p:nvPr/>
          </p:nvSpPr>
          <p:spPr>
            <a:xfrm>
              <a:off x="2125" y="632919"/>
              <a:ext cx="1987012" cy="10108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A82F8DA8-1998-4F05-A845-107058F184B7}"/>
                </a:ext>
              </a:extLst>
            </p:cNvPr>
            <p:cNvSpPr txBox="1"/>
            <p:nvPr/>
          </p:nvSpPr>
          <p:spPr>
            <a:xfrm>
              <a:off x="2125" y="632919"/>
              <a:ext cx="1987012" cy="6738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b="1" dirty="0"/>
                <a:t>We need to address bias in word embeddings to ensure fair applications</a:t>
              </a:r>
              <a:endParaRPr lang="nl-NL" sz="1500" b="1" kern="1200" dirty="0"/>
            </a:p>
          </p:txBody>
        </p:sp>
      </p:grp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E72113BA-60A7-4F37-9B38-1748CD4C6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1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C744C-8CEF-4692-9F87-D22440DD74E6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BC125-05C4-4517-A22E-E88DE36D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World knowledge is also world bias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0731E5-3090-4DA1-91CD-B7725A9F7973}"/>
              </a:ext>
            </a:extLst>
          </p:cNvPr>
          <p:cNvSpPr/>
          <p:nvPr/>
        </p:nvSpPr>
        <p:spPr>
          <a:xfrm>
            <a:off x="3287688" y="2574545"/>
            <a:ext cx="54006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Engineering </a:t>
            </a:r>
            <a:r>
              <a:rPr lang="en-GB" dirty="0" err="1"/>
              <a:t>Phd</a:t>
            </a:r>
            <a:r>
              <a:rPr lang="en-GB" dirty="0"/>
              <a:t>. student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A0CB45-6CAD-436A-8043-0C45C7ADA83A}"/>
              </a:ext>
            </a:extLst>
          </p:cNvPr>
          <p:cNvSpPr/>
          <p:nvPr/>
        </p:nvSpPr>
        <p:spPr>
          <a:xfrm>
            <a:off x="3287688" y="3502220"/>
            <a:ext cx="540060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Engineering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postgrad</a:t>
            </a:r>
            <a:r>
              <a:rPr lang="en-GB" dirty="0">
                <a:solidFill>
                  <a:schemeClr val="tx1"/>
                </a:solidFill>
              </a:rPr>
              <a:t> student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49C80-1657-49A0-9D13-C672970313E7}"/>
              </a:ext>
            </a:extLst>
          </p:cNvPr>
          <p:cNvSpPr/>
          <p:nvPr/>
        </p:nvSpPr>
        <p:spPr>
          <a:xfrm>
            <a:off x="3316672" y="4478045"/>
            <a:ext cx="5400600" cy="7920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E4312C"/>
                </a:solidFill>
              </a:rPr>
              <a:t>Male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Phd</a:t>
            </a:r>
            <a:r>
              <a:rPr lang="en-GB" dirty="0">
                <a:solidFill>
                  <a:schemeClr val="tx1"/>
                </a:solidFill>
              </a:rPr>
              <a:t>. student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60B4B-062B-4066-B724-B547F929DBE2}"/>
              </a:ext>
            </a:extLst>
          </p:cNvPr>
          <p:cNvSpPr/>
          <p:nvPr/>
        </p:nvSpPr>
        <p:spPr>
          <a:xfrm>
            <a:off x="2135560" y="2420888"/>
            <a:ext cx="244827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text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7976F-0668-42B2-933C-7018BBA29FC9}"/>
              </a:ext>
            </a:extLst>
          </p:cNvPr>
          <p:cNvSpPr/>
          <p:nvPr/>
        </p:nvSpPr>
        <p:spPr>
          <a:xfrm>
            <a:off x="2135560" y="3412105"/>
            <a:ext cx="244827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Wanted association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26145-45E8-4856-B78E-E287C2C6BC5F}"/>
              </a:ext>
            </a:extLst>
          </p:cNvPr>
          <p:cNvSpPr/>
          <p:nvPr/>
        </p:nvSpPr>
        <p:spPr>
          <a:xfrm>
            <a:off x="2135560" y="4478045"/>
            <a:ext cx="2448272" cy="3600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Unwanted association</a:t>
            </a:r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C80955-ABD2-4DB2-AB88-815674284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3</a:t>
            </a:fld>
            <a:endParaRPr lang="nl-NL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90F56D5-52E7-4D57-A7D2-7CF6C44E2D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8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EEF36-3D14-4C1C-8EEC-545E051B6AD4}"/>
              </a:ext>
            </a:extLst>
          </p:cNvPr>
          <p:cNvSpPr/>
          <p:nvPr/>
        </p:nvSpPr>
        <p:spPr>
          <a:xfrm>
            <a:off x="464845" y="1830997"/>
            <a:ext cx="2006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Replicate: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24200-C1EA-476D-A9A7-D964D5E0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45" y="2240969"/>
            <a:ext cx="11148649" cy="46170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sz="2000" dirty="0"/>
              <a:t>Removing gender bias in word embeddings</a:t>
            </a:r>
          </a:p>
          <a:p>
            <a:pPr lvl="2"/>
            <a:r>
              <a:rPr lang="nl-NL" sz="1800" b="1" dirty="0"/>
              <a:t>Man is </a:t>
            </a:r>
            <a:r>
              <a:rPr lang="nl-NL" sz="1800" b="1" dirty="0" err="1"/>
              <a:t>to</a:t>
            </a:r>
            <a:r>
              <a:rPr lang="nl-NL" sz="1800" b="1" dirty="0"/>
              <a:t> Computer </a:t>
            </a:r>
            <a:r>
              <a:rPr lang="nl-NL" sz="1800" b="1" dirty="0" err="1"/>
              <a:t>Programmer</a:t>
            </a:r>
            <a:r>
              <a:rPr lang="nl-NL" sz="1800" b="1" dirty="0"/>
              <a:t> as </a:t>
            </a:r>
            <a:r>
              <a:rPr lang="nl-NL" sz="1800" b="1" dirty="0" err="1"/>
              <a:t>Woman</a:t>
            </a:r>
            <a:r>
              <a:rPr lang="nl-NL" sz="1800" b="1" dirty="0"/>
              <a:t> is </a:t>
            </a:r>
            <a:r>
              <a:rPr lang="nl-NL" sz="1800" b="1" dirty="0" err="1"/>
              <a:t>to</a:t>
            </a:r>
            <a:r>
              <a:rPr lang="nl-NL" sz="1800" b="1" dirty="0"/>
              <a:t> Homemaker? </a:t>
            </a:r>
            <a:r>
              <a:rPr lang="nl-NL" sz="1800" b="1" dirty="0" err="1"/>
              <a:t>Debiasing</a:t>
            </a:r>
            <a:r>
              <a:rPr lang="nl-NL" sz="1800" b="1" dirty="0"/>
              <a:t> Word </a:t>
            </a:r>
            <a:r>
              <a:rPr lang="nl-NL" sz="1800" b="1" dirty="0" err="1"/>
              <a:t>Embeddings</a:t>
            </a:r>
            <a:endParaRPr lang="nl-NL" sz="1800" b="1" dirty="0"/>
          </a:p>
          <a:p>
            <a:pPr lvl="5"/>
            <a:r>
              <a:rPr lang="nl-NL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Tolga</a:t>
            </a:r>
            <a:r>
              <a:rPr lang="nl-NL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6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Bolukbasi</a:t>
            </a:r>
            <a:r>
              <a:rPr lang="nl-NL" sz="1600" dirty="0"/>
              <a:t>, </a:t>
            </a:r>
            <a:r>
              <a:rPr lang="nl-NL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Kai-Wei </a:t>
            </a:r>
            <a:r>
              <a:rPr lang="nl-NL" sz="16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Chang</a:t>
            </a:r>
            <a:r>
              <a:rPr lang="nl-NL" sz="1600" dirty="0"/>
              <a:t>, </a:t>
            </a:r>
            <a:r>
              <a:rPr lang="nl-NL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James Zou</a:t>
            </a:r>
            <a:r>
              <a:rPr lang="nl-NL" sz="1600" dirty="0"/>
              <a:t>, </a:t>
            </a:r>
            <a:r>
              <a:rPr lang="nl-NL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Venkatesh</a:t>
            </a:r>
            <a:r>
              <a:rPr lang="nl-NL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6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Saligrama</a:t>
            </a:r>
            <a:r>
              <a:rPr lang="nl-NL" sz="1600" dirty="0"/>
              <a:t>, </a:t>
            </a:r>
            <a:r>
              <a:rPr lang="nl-NL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Adam </a:t>
            </a:r>
            <a:r>
              <a:rPr lang="nl-NL" sz="16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Kalai</a:t>
            </a:r>
            <a:r>
              <a:rPr lang="nl-NL" sz="1600" dirty="0"/>
              <a:t>, 2016</a:t>
            </a:r>
          </a:p>
          <a:p>
            <a:pPr marL="0" lvl="1" indent="0">
              <a:buNone/>
            </a:pPr>
            <a:endParaRPr lang="nl-NL" sz="2000" dirty="0"/>
          </a:p>
          <a:p>
            <a:pPr lvl="1"/>
            <a:endParaRPr lang="nl-NL" sz="2000" dirty="0"/>
          </a:p>
          <a:p>
            <a:pPr lvl="1"/>
            <a:r>
              <a:rPr lang="nl-NL" sz="2000" dirty="0"/>
              <a:t>Running </a:t>
            </a:r>
            <a:r>
              <a:rPr lang="nl-NL" sz="2000" dirty="0" err="1"/>
              <a:t>debiasing</a:t>
            </a:r>
            <a:r>
              <a:rPr lang="nl-NL" sz="2000" dirty="0"/>
              <a:t> on </a:t>
            </a:r>
            <a:r>
              <a:rPr lang="nl-NL" sz="2000" dirty="0" err="1"/>
              <a:t>both</a:t>
            </a:r>
            <a:r>
              <a:rPr lang="nl-NL" sz="2000" dirty="0"/>
              <a:t> word2vec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Glove</a:t>
            </a:r>
            <a:endParaRPr lang="nl-NL" sz="2000" dirty="0"/>
          </a:p>
          <a:p>
            <a:pPr lvl="1"/>
            <a:r>
              <a:rPr lang="nl-NL" sz="2000" dirty="0"/>
              <a:t>Performance </a:t>
            </a:r>
            <a:r>
              <a:rPr lang="nl-NL" sz="2000" dirty="0" err="1"/>
              <a:t>assesment</a:t>
            </a:r>
            <a:r>
              <a:rPr lang="nl-NL" sz="2000" dirty="0"/>
              <a:t> on word </a:t>
            </a:r>
            <a:r>
              <a:rPr lang="nl-NL" sz="2000" dirty="0" err="1"/>
              <a:t>embeddings</a:t>
            </a:r>
            <a:r>
              <a:rPr lang="nl-NL" sz="2000" dirty="0"/>
              <a:t> benchmark, </a:t>
            </a:r>
            <a:r>
              <a:rPr lang="nl-NL" sz="2000" dirty="0" err="1"/>
              <a:t>following</a:t>
            </a:r>
            <a:r>
              <a:rPr lang="nl-NL" sz="2000" dirty="0"/>
              <a:t>:</a:t>
            </a:r>
          </a:p>
          <a:p>
            <a:pPr lvl="2"/>
            <a:r>
              <a:rPr lang="nl-NL" sz="1800" b="1" dirty="0"/>
              <a:t>How </a:t>
            </a:r>
            <a:r>
              <a:rPr lang="nl-NL" sz="1800" b="1" dirty="0" err="1"/>
              <a:t>to</a:t>
            </a:r>
            <a:r>
              <a:rPr lang="nl-NL" sz="1800" b="1" dirty="0"/>
              <a:t> </a:t>
            </a:r>
            <a:r>
              <a:rPr lang="nl-NL" sz="1800" b="1" dirty="0" err="1"/>
              <a:t>evaluate</a:t>
            </a:r>
            <a:r>
              <a:rPr lang="nl-NL" sz="1800" b="1" dirty="0"/>
              <a:t> word </a:t>
            </a:r>
            <a:r>
              <a:rPr lang="nl-NL" sz="1800" b="1" dirty="0" err="1"/>
              <a:t>embeddings</a:t>
            </a:r>
            <a:r>
              <a:rPr lang="nl-NL" sz="1800" b="1" dirty="0"/>
              <a:t>? On </a:t>
            </a:r>
            <a:r>
              <a:rPr lang="nl-NL" sz="1800" b="1" dirty="0" err="1"/>
              <a:t>importance</a:t>
            </a:r>
            <a:r>
              <a:rPr lang="nl-NL" sz="1800" b="1" dirty="0"/>
              <a:t> of data efficiency </a:t>
            </a:r>
            <a:r>
              <a:rPr lang="nl-NL" sz="1800" b="1" dirty="0" err="1"/>
              <a:t>and</a:t>
            </a:r>
            <a:r>
              <a:rPr lang="nl-NL" sz="1800" b="1" dirty="0"/>
              <a:t> </a:t>
            </a:r>
            <a:r>
              <a:rPr lang="nl-NL" sz="1800" b="1" dirty="0" err="1"/>
              <a:t>simple</a:t>
            </a:r>
            <a:r>
              <a:rPr lang="nl-NL" sz="1800" b="1" dirty="0"/>
              <a:t> </a:t>
            </a:r>
            <a:r>
              <a:rPr lang="nl-NL" sz="1800" b="1" dirty="0" err="1"/>
              <a:t>supervised</a:t>
            </a:r>
            <a:r>
              <a:rPr lang="nl-NL" sz="1800" b="1" dirty="0"/>
              <a:t> </a:t>
            </a:r>
            <a:r>
              <a:rPr lang="nl-NL" sz="1800" b="1" dirty="0" err="1"/>
              <a:t>tasks</a:t>
            </a:r>
            <a:endParaRPr lang="nl-NL" sz="1800" b="1" dirty="0"/>
          </a:p>
          <a:p>
            <a:pPr lvl="5"/>
            <a:r>
              <a:rPr lang="nl-NL" sz="16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Stanisław</a:t>
            </a:r>
            <a:r>
              <a:rPr lang="nl-NL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6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Jastrzebski</a:t>
            </a:r>
            <a:r>
              <a:rPr lang="nl-NL" sz="1600" dirty="0"/>
              <a:t>, </a:t>
            </a:r>
            <a:r>
              <a:rPr lang="nl-NL" sz="16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Damian </a:t>
            </a:r>
            <a:r>
              <a:rPr lang="nl-NL" sz="16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Leśniak</a:t>
            </a:r>
            <a:r>
              <a:rPr lang="nl-NL" sz="1600" dirty="0"/>
              <a:t>, </a:t>
            </a:r>
            <a:r>
              <a:rPr lang="nl-NL" sz="16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Wojciech</a:t>
            </a:r>
            <a:r>
              <a:rPr lang="nl-NL" sz="16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Marian </a:t>
            </a:r>
            <a:r>
              <a:rPr lang="nl-NL" sz="16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Czarnecki</a:t>
            </a:r>
            <a:endParaRPr lang="nl-NL" sz="1600" dirty="0"/>
          </a:p>
          <a:p>
            <a:pPr lvl="1"/>
            <a:r>
              <a:rPr lang="nl-NL" sz="2000" dirty="0" err="1"/>
              <a:t>Quantitative</a:t>
            </a:r>
            <a:r>
              <a:rPr lang="nl-NL" sz="2000" dirty="0"/>
              <a:t> </a:t>
            </a:r>
            <a:r>
              <a:rPr lang="nl-NL" sz="2000" dirty="0" err="1"/>
              <a:t>assesment</a:t>
            </a:r>
            <a:r>
              <a:rPr lang="nl-NL" sz="2000" dirty="0"/>
              <a:t> of </a:t>
            </a:r>
            <a:r>
              <a:rPr lang="nl-NL" sz="2000" dirty="0" err="1"/>
              <a:t>debiasing</a:t>
            </a:r>
            <a:r>
              <a:rPr lang="nl-NL" sz="2000" dirty="0"/>
              <a:t> </a:t>
            </a:r>
            <a:r>
              <a:rPr lang="nl-NL" sz="2000" dirty="0" err="1"/>
              <a:t>following</a:t>
            </a:r>
            <a:r>
              <a:rPr lang="nl-NL" sz="2000" dirty="0"/>
              <a:t>:</a:t>
            </a:r>
          </a:p>
          <a:p>
            <a:pPr lvl="2"/>
            <a:r>
              <a:rPr lang="en-US" sz="1900" b="1" dirty="0"/>
              <a:t>Lipstick on a Pig: Debiasing Methods Cover up Systematic Gender Biases in Word Embeddings But do not Remove Them</a:t>
            </a:r>
          </a:p>
          <a:p>
            <a:pPr marL="2800350" lvl="5" indent="-285750"/>
            <a:r>
              <a:rPr lang="en-US" sz="1600" b="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Hila </a:t>
            </a:r>
            <a:r>
              <a:rPr lang="en-US" sz="1600" b="0" dirty="0" err="1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Gonen</a:t>
            </a:r>
            <a:r>
              <a:rPr lang="en-US" sz="1600" b="0" dirty="0">
                <a:solidFill>
                  <a:schemeClr val="tx1"/>
                </a:solidFill>
              </a:rPr>
              <a:t>, </a:t>
            </a:r>
            <a:r>
              <a:rPr lang="en-US" sz="1600" b="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Yoav Goldberg</a:t>
            </a:r>
            <a:r>
              <a:rPr lang="en-US" sz="1600" b="0" dirty="0">
                <a:solidFill>
                  <a:schemeClr val="tx1"/>
                </a:solidFill>
              </a:rPr>
              <a:t>, 2019</a:t>
            </a:r>
            <a:endParaRPr lang="nl-NL" sz="2000" dirty="0"/>
          </a:p>
          <a:p>
            <a:pPr lvl="1"/>
            <a:r>
              <a:rPr lang="nl-NL" sz="2000" dirty="0" err="1"/>
              <a:t>Searching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remaining</a:t>
            </a:r>
            <a:r>
              <a:rPr lang="nl-NL" sz="2000" dirty="0"/>
              <a:t> bias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B6DF4-D42F-41D2-B38D-72F11C85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outline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B5857-509A-4239-8CD5-E0FD6B621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85845" y="6198507"/>
            <a:ext cx="2743200" cy="365125"/>
          </a:xfrm>
        </p:spPr>
        <p:txBody>
          <a:bodyPr/>
          <a:lstStyle/>
          <a:p>
            <a:fld id="{D532CF0A-079F-483D-9C53-D2DD8F07FD4F}" type="slidenum">
              <a:rPr lang="nl-NL" smtClean="0"/>
              <a:t>4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4DBAD-4615-492D-AA30-22E999C74471}"/>
              </a:ext>
            </a:extLst>
          </p:cNvPr>
          <p:cNvSpPr/>
          <p:nvPr/>
        </p:nvSpPr>
        <p:spPr>
          <a:xfrm>
            <a:off x="464845" y="3324089"/>
            <a:ext cx="2006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Extension: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3BDB23-E438-40FD-AE7A-0E23A2E7E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1: Bias in word embeddings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1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/>
              <a:t>Bias in word embeddings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b="1" dirty="0"/>
              <a:t>Removing gender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Results after debiasing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Searching for remaining bias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90FF9-4AB1-435B-BD56-1651E2A6A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6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3D0D52-3FE0-48EE-9261-B1C1FFDE41EE}"/>
              </a:ext>
            </a:extLst>
          </p:cNvPr>
          <p:cNvSpPr/>
          <p:nvPr/>
        </p:nvSpPr>
        <p:spPr>
          <a:xfrm>
            <a:off x="263352" y="680400"/>
            <a:ext cx="11665296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E3237-3B3E-4D83-8D8E-A345F602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</a:t>
            </a:r>
            <a:endParaRPr lang="nl-N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EC3552-D84E-46DE-8C9A-BBC6664E2703}"/>
              </a:ext>
            </a:extLst>
          </p:cNvPr>
          <p:cNvSpPr/>
          <p:nvPr/>
        </p:nvSpPr>
        <p:spPr>
          <a:xfrm>
            <a:off x="1057565" y="1613647"/>
            <a:ext cx="1987012" cy="1010816"/>
          </a:xfrm>
          <a:custGeom>
            <a:avLst/>
            <a:gdLst>
              <a:gd name="connsiteX0" fmla="*/ 0 w 1987012"/>
              <a:gd name="connsiteY0" fmla="*/ 101082 h 1010816"/>
              <a:gd name="connsiteX1" fmla="*/ 101082 w 1987012"/>
              <a:gd name="connsiteY1" fmla="*/ 0 h 1010816"/>
              <a:gd name="connsiteX2" fmla="*/ 1885930 w 1987012"/>
              <a:gd name="connsiteY2" fmla="*/ 0 h 1010816"/>
              <a:gd name="connsiteX3" fmla="*/ 1987012 w 1987012"/>
              <a:gd name="connsiteY3" fmla="*/ 101082 h 1010816"/>
              <a:gd name="connsiteX4" fmla="*/ 1987012 w 1987012"/>
              <a:gd name="connsiteY4" fmla="*/ 909734 h 1010816"/>
              <a:gd name="connsiteX5" fmla="*/ 1885930 w 1987012"/>
              <a:gd name="connsiteY5" fmla="*/ 1010816 h 1010816"/>
              <a:gd name="connsiteX6" fmla="*/ 101082 w 1987012"/>
              <a:gd name="connsiteY6" fmla="*/ 1010816 h 1010816"/>
              <a:gd name="connsiteX7" fmla="*/ 0 w 1987012"/>
              <a:gd name="connsiteY7" fmla="*/ 909734 h 1010816"/>
              <a:gd name="connsiteX8" fmla="*/ 0 w 1987012"/>
              <a:gd name="connsiteY8" fmla="*/ 101082 h 101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012" h="1010816">
                <a:moveTo>
                  <a:pt x="0" y="101082"/>
                </a:moveTo>
                <a:cubicBezTo>
                  <a:pt x="0" y="45256"/>
                  <a:pt x="45256" y="0"/>
                  <a:pt x="101082" y="0"/>
                </a:cubicBezTo>
                <a:lnTo>
                  <a:pt x="1885930" y="0"/>
                </a:lnTo>
                <a:cubicBezTo>
                  <a:pt x="1941756" y="0"/>
                  <a:pt x="1987012" y="45256"/>
                  <a:pt x="1987012" y="101082"/>
                </a:cubicBezTo>
                <a:lnTo>
                  <a:pt x="1987012" y="909734"/>
                </a:lnTo>
                <a:cubicBezTo>
                  <a:pt x="1987012" y="965560"/>
                  <a:pt x="1941756" y="1010816"/>
                  <a:pt x="1885930" y="1010816"/>
                </a:cubicBezTo>
                <a:lnTo>
                  <a:pt x="101082" y="1010816"/>
                </a:lnTo>
                <a:cubicBezTo>
                  <a:pt x="45256" y="1010816"/>
                  <a:pt x="0" y="965560"/>
                  <a:pt x="0" y="909734"/>
                </a:cubicBezTo>
                <a:lnTo>
                  <a:pt x="0" y="101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94089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500" kern="1200" dirty="0"/>
              <a:t>Identify gender subspace </a:t>
            </a:r>
            <a:endParaRPr lang="nl-NL" sz="15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A2B03B-258D-4943-8636-433C0985648B}"/>
              </a:ext>
            </a:extLst>
          </p:cNvPr>
          <p:cNvSpPr/>
          <p:nvPr/>
        </p:nvSpPr>
        <p:spPr>
          <a:xfrm>
            <a:off x="1261739" y="2358264"/>
            <a:ext cx="2561715" cy="2619857"/>
          </a:xfrm>
          <a:custGeom>
            <a:avLst/>
            <a:gdLst>
              <a:gd name="connsiteX0" fmla="*/ 0 w 2561715"/>
              <a:gd name="connsiteY0" fmla="*/ 256172 h 2619857"/>
              <a:gd name="connsiteX1" fmla="*/ 256172 w 2561715"/>
              <a:gd name="connsiteY1" fmla="*/ 0 h 2619857"/>
              <a:gd name="connsiteX2" fmla="*/ 2305544 w 2561715"/>
              <a:gd name="connsiteY2" fmla="*/ 0 h 2619857"/>
              <a:gd name="connsiteX3" fmla="*/ 2561716 w 2561715"/>
              <a:gd name="connsiteY3" fmla="*/ 256172 h 2619857"/>
              <a:gd name="connsiteX4" fmla="*/ 2561715 w 2561715"/>
              <a:gd name="connsiteY4" fmla="*/ 2363686 h 2619857"/>
              <a:gd name="connsiteX5" fmla="*/ 2305543 w 2561715"/>
              <a:gd name="connsiteY5" fmla="*/ 2619858 h 2619857"/>
              <a:gd name="connsiteX6" fmla="*/ 256172 w 2561715"/>
              <a:gd name="connsiteY6" fmla="*/ 2619857 h 2619857"/>
              <a:gd name="connsiteX7" fmla="*/ 0 w 2561715"/>
              <a:gd name="connsiteY7" fmla="*/ 2363685 h 2619857"/>
              <a:gd name="connsiteX8" fmla="*/ 0 w 2561715"/>
              <a:gd name="connsiteY8" fmla="*/ 256172 h 26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1715" h="2619857">
                <a:moveTo>
                  <a:pt x="0" y="256172"/>
                </a:moveTo>
                <a:cubicBezTo>
                  <a:pt x="0" y="114692"/>
                  <a:pt x="114692" y="0"/>
                  <a:pt x="256172" y="0"/>
                </a:cubicBezTo>
                <a:lnTo>
                  <a:pt x="2305544" y="0"/>
                </a:lnTo>
                <a:cubicBezTo>
                  <a:pt x="2447024" y="0"/>
                  <a:pt x="2561716" y="114692"/>
                  <a:pt x="2561716" y="256172"/>
                </a:cubicBezTo>
                <a:cubicBezTo>
                  <a:pt x="2561716" y="958677"/>
                  <a:pt x="2561715" y="1661181"/>
                  <a:pt x="2561715" y="2363686"/>
                </a:cubicBezTo>
                <a:cubicBezTo>
                  <a:pt x="2561715" y="2505166"/>
                  <a:pt x="2447023" y="2619858"/>
                  <a:pt x="2305543" y="2619858"/>
                </a:cubicBezTo>
                <a:lnTo>
                  <a:pt x="256172" y="2619857"/>
                </a:lnTo>
                <a:cubicBezTo>
                  <a:pt x="114692" y="2619857"/>
                  <a:pt x="0" y="2505165"/>
                  <a:pt x="0" y="2363685"/>
                </a:cubicBezTo>
                <a:lnTo>
                  <a:pt x="0" y="256172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710" tIns="181710" rIns="181710" bIns="181710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Select gender defining word pairs (“he”-”she”)</a:t>
            </a:r>
            <a:endParaRPr lang="nl-NL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Calculate gender defining subspace</a:t>
            </a:r>
            <a:endParaRPr lang="nl-NL" sz="15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5D28D5-865A-4FB1-8C43-665AD4B71334}"/>
              </a:ext>
            </a:extLst>
          </p:cNvPr>
          <p:cNvSpPr/>
          <p:nvPr/>
        </p:nvSpPr>
        <p:spPr>
          <a:xfrm>
            <a:off x="3417639" y="1703232"/>
            <a:ext cx="790891" cy="494708"/>
          </a:xfrm>
          <a:custGeom>
            <a:avLst/>
            <a:gdLst>
              <a:gd name="connsiteX0" fmla="*/ 0 w 790891"/>
              <a:gd name="connsiteY0" fmla="*/ 98942 h 494708"/>
              <a:gd name="connsiteX1" fmla="*/ 543537 w 790891"/>
              <a:gd name="connsiteY1" fmla="*/ 98942 h 494708"/>
              <a:gd name="connsiteX2" fmla="*/ 543537 w 790891"/>
              <a:gd name="connsiteY2" fmla="*/ 0 h 494708"/>
              <a:gd name="connsiteX3" fmla="*/ 790891 w 790891"/>
              <a:gd name="connsiteY3" fmla="*/ 247354 h 494708"/>
              <a:gd name="connsiteX4" fmla="*/ 543537 w 790891"/>
              <a:gd name="connsiteY4" fmla="*/ 494708 h 494708"/>
              <a:gd name="connsiteX5" fmla="*/ 543537 w 790891"/>
              <a:gd name="connsiteY5" fmla="*/ 395766 h 494708"/>
              <a:gd name="connsiteX6" fmla="*/ 0 w 790891"/>
              <a:gd name="connsiteY6" fmla="*/ 395766 h 494708"/>
              <a:gd name="connsiteX7" fmla="*/ 0 w 790891"/>
              <a:gd name="connsiteY7" fmla="*/ 98942 h 4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891" h="494708">
                <a:moveTo>
                  <a:pt x="0" y="98942"/>
                </a:moveTo>
                <a:lnTo>
                  <a:pt x="543537" y="98942"/>
                </a:lnTo>
                <a:lnTo>
                  <a:pt x="543537" y="0"/>
                </a:lnTo>
                <a:lnTo>
                  <a:pt x="790891" y="247354"/>
                </a:lnTo>
                <a:lnTo>
                  <a:pt x="543537" y="494708"/>
                </a:lnTo>
                <a:lnTo>
                  <a:pt x="543537" y="395766"/>
                </a:lnTo>
                <a:lnTo>
                  <a:pt x="0" y="395766"/>
                </a:lnTo>
                <a:lnTo>
                  <a:pt x="0" y="9894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942" rIns="148412" bIns="9894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nl-NL" sz="12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B59AB1C-FBDE-4FAA-ADB0-7EDDBD8D60CB}"/>
              </a:ext>
            </a:extLst>
          </p:cNvPr>
          <p:cNvSpPr/>
          <p:nvPr/>
        </p:nvSpPr>
        <p:spPr>
          <a:xfrm>
            <a:off x="4536824" y="1613647"/>
            <a:ext cx="1987012" cy="1010816"/>
          </a:xfrm>
          <a:custGeom>
            <a:avLst/>
            <a:gdLst>
              <a:gd name="connsiteX0" fmla="*/ 0 w 1987012"/>
              <a:gd name="connsiteY0" fmla="*/ 101082 h 1010816"/>
              <a:gd name="connsiteX1" fmla="*/ 101082 w 1987012"/>
              <a:gd name="connsiteY1" fmla="*/ 0 h 1010816"/>
              <a:gd name="connsiteX2" fmla="*/ 1885930 w 1987012"/>
              <a:gd name="connsiteY2" fmla="*/ 0 h 1010816"/>
              <a:gd name="connsiteX3" fmla="*/ 1987012 w 1987012"/>
              <a:gd name="connsiteY3" fmla="*/ 101082 h 1010816"/>
              <a:gd name="connsiteX4" fmla="*/ 1987012 w 1987012"/>
              <a:gd name="connsiteY4" fmla="*/ 909734 h 1010816"/>
              <a:gd name="connsiteX5" fmla="*/ 1885930 w 1987012"/>
              <a:gd name="connsiteY5" fmla="*/ 1010816 h 1010816"/>
              <a:gd name="connsiteX6" fmla="*/ 101082 w 1987012"/>
              <a:gd name="connsiteY6" fmla="*/ 1010816 h 1010816"/>
              <a:gd name="connsiteX7" fmla="*/ 0 w 1987012"/>
              <a:gd name="connsiteY7" fmla="*/ 909734 h 1010816"/>
              <a:gd name="connsiteX8" fmla="*/ 0 w 1987012"/>
              <a:gd name="connsiteY8" fmla="*/ 101082 h 101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012" h="1010816">
                <a:moveTo>
                  <a:pt x="0" y="101082"/>
                </a:moveTo>
                <a:cubicBezTo>
                  <a:pt x="0" y="45256"/>
                  <a:pt x="45256" y="0"/>
                  <a:pt x="101082" y="0"/>
                </a:cubicBezTo>
                <a:lnTo>
                  <a:pt x="1885930" y="0"/>
                </a:lnTo>
                <a:cubicBezTo>
                  <a:pt x="1941756" y="0"/>
                  <a:pt x="1987012" y="45256"/>
                  <a:pt x="1987012" y="101082"/>
                </a:cubicBezTo>
                <a:lnTo>
                  <a:pt x="1987012" y="909734"/>
                </a:lnTo>
                <a:cubicBezTo>
                  <a:pt x="1987012" y="965560"/>
                  <a:pt x="1941756" y="1010816"/>
                  <a:pt x="1885930" y="1010816"/>
                </a:cubicBezTo>
                <a:lnTo>
                  <a:pt x="101082" y="1010816"/>
                </a:lnTo>
                <a:cubicBezTo>
                  <a:pt x="45256" y="1010816"/>
                  <a:pt x="0" y="965560"/>
                  <a:pt x="0" y="909734"/>
                </a:cubicBezTo>
                <a:lnTo>
                  <a:pt x="0" y="101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94089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500" kern="1200" dirty="0"/>
              <a:t>Neutralize words</a:t>
            </a:r>
            <a:endParaRPr lang="nl-NL" sz="15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71F578-41FE-4B47-A42D-A4779CEC79F9}"/>
              </a:ext>
            </a:extLst>
          </p:cNvPr>
          <p:cNvSpPr/>
          <p:nvPr/>
        </p:nvSpPr>
        <p:spPr>
          <a:xfrm>
            <a:off x="4727854" y="2358264"/>
            <a:ext cx="2588003" cy="2619857"/>
          </a:xfrm>
          <a:custGeom>
            <a:avLst/>
            <a:gdLst>
              <a:gd name="connsiteX0" fmla="*/ 0 w 2588003"/>
              <a:gd name="connsiteY0" fmla="*/ 258800 h 2619857"/>
              <a:gd name="connsiteX1" fmla="*/ 258800 w 2588003"/>
              <a:gd name="connsiteY1" fmla="*/ 0 h 2619857"/>
              <a:gd name="connsiteX2" fmla="*/ 2329203 w 2588003"/>
              <a:gd name="connsiteY2" fmla="*/ 0 h 2619857"/>
              <a:gd name="connsiteX3" fmla="*/ 2588003 w 2588003"/>
              <a:gd name="connsiteY3" fmla="*/ 258800 h 2619857"/>
              <a:gd name="connsiteX4" fmla="*/ 2588003 w 2588003"/>
              <a:gd name="connsiteY4" fmla="*/ 2361057 h 2619857"/>
              <a:gd name="connsiteX5" fmla="*/ 2329203 w 2588003"/>
              <a:gd name="connsiteY5" fmla="*/ 2619857 h 2619857"/>
              <a:gd name="connsiteX6" fmla="*/ 258800 w 2588003"/>
              <a:gd name="connsiteY6" fmla="*/ 2619857 h 2619857"/>
              <a:gd name="connsiteX7" fmla="*/ 0 w 2588003"/>
              <a:gd name="connsiteY7" fmla="*/ 2361057 h 2619857"/>
              <a:gd name="connsiteX8" fmla="*/ 0 w 2588003"/>
              <a:gd name="connsiteY8" fmla="*/ 258800 h 26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8003" h="2619857">
                <a:moveTo>
                  <a:pt x="0" y="258800"/>
                </a:moveTo>
                <a:cubicBezTo>
                  <a:pt x="0" y="115869"/>
                  <a:pt x="115869" y="0"/>
                  <a:pt x="258800" y="0"/>
                </a:cubicBezTo>
                <a:lnTo>
                  <a:pt x="2329203" y="0"/>
                </a:lnTo>
                <a:cubicBezTo>
                  <a:pt x="2472134" y="0"/>
                  <a:pt x="2588003" y="115869"/>
                  <a:pt x="2588003" y="258800"/>
                </a:cubicBezTo>
                <a:lnTo>
                  <a:pt x="2588003" y="2361057"/>
                </a:lnTo>
                <a:cubicBezTo>
                  <a:pt x="2588003" y="2503988"/>
                  <a:pt x="2472134" y="2619857"/>
                  <a:pt x="2329203" y="2619857"/>
                </a:cubicBezTo>
                <a:lnTo>
                  <a:pt x="258800" y="2619857"/>
                </a:lnTo>
                <a:cubicBezTo>
                  <a:pt x="115869" y="2619857"/>
                  <a:pt x="0" y="2503988"/>
                  <a:pt x="0" y="2361057"/>
                </a:cubicBezTo>
                <a:lnTo>
                  <a:pt x="0" y="2588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480" tIns="182480" rIns="182480" bIns="182480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Find words that should be gender neutral</a:t>
            </a:r>
            <a:endParaRPr lang="nl-NL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Ensure that their projection on the gender space is 0</a:t>
            </a:r>
            <a:endParaRPr lang="nl-NL" sz="15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373F93-C6F4-4FD4-A102-F2C59E7055A0}"/>
              </a:ext>
            </a:extLst>
          </p:cNvPr>
          <p:cNvSpPr/>
          <p:nvPr/>
        </p:nvSpPr>
        <p:spPr>
          <a:xfrm>
            <a:off x="6900184" y="1703232"/>
            <a:ext cx="797857" cy="494708"/>
          </a:xfrm>
          <a:custGeom>
            <a:avLst/>
            <a:gdLst>
              <a:gd name="connsiteX0" fmla="*/ 0 w 797857"/>
              <a:gd name="connsiteY0" fmla="*/ 98942 h 494708"/>
              <a:gd name="connsiteX1" fmla="*/ 550503 w 797857"/>
              <a:gd name="connsiteY1" fmla="*/ 98942 h 494708"/>
              <a:gd name="connsiteX2" fmla="*/ 550503 w 797857"/>
              <a:gd name="connsiteY2" fmla="*/ 0 h 494708"/>
              <a:gd name="connsiteX3" fmla="*/ 797857 w 797857"/>
              <a:gd name="connsiteY3" fmla="*/ 247354 h 494708"/>
              <a:gd name="connsiteX4" fmla="*/ 550503 w 797857"/>
              <a:gd name="connsiteY4" fmla="*/ 494708 h 494708"/>
              <a:gd name="connsiteX5" fmla="*/ 550503 w 797857"/>
              <a:gd name="connsiteY5" fmla="*/ 395766 h 494708"/>
              <a:gd name="connsiteX6" fmla="*/ 0 w 797857"/>
              <a:gd name="connsiteY6" fmla="*/ 395766 h 494708"/>
              <a:gd name="connsiteX7" fmla="*/ 0 w 797857"/>
              <a:gd name="connsiteY7" fmla="*/ 98942 h 49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7857" h="494708">
                <a:moveTo>
                  <a:pt x="0" y="98942"/>
                </a:moveTo>
                <a:lnTo>
                  <a:pt x="550503" y="98942"/>
                </a:lnTo>
                <a:lnTo>
                  <a:pt x="550503" y="0"/>
                </a:lnTo>
                <a:lnTo>
                  <a:pt x="797857" y="247354"/>
                </a:lnTo>
                <a:lnTo>
                  <a:pt x="550503" y="494708"/>
                </a:lnTo>
                <a:lnTo>
                  <a:pt x="550503" y="395766"/>
                </a:lnTo>
                <a:lnTo>
                  <a:pt x="0" y="395766"/>
                </a:lnTo>
                <a:lnTo>
                  <a:pt x="0" y="9894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8942" rIns="148412" bIns="98942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nl-NL" sz="12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F1E752-0B9E-413C-87E3-6DD419748379}"/>
              </a:ext>
            </a:extLst>
          </p:cNvPr>
          <p:cNvSpPr/>
          <p:nvPr/>
        </p:nvSpPr>
        <p:spPr>
          <a:xfrm>
            <a:off x="8029228" y="1613647"/>
            <a:ext cx="1987012" cy="1010816"/>
          </a:xfrm>
          <a:custGeom>
            <a:avLst/>
            <a:gdLst>
              <a:gd name="connsiteX0" fmla="*/ 0 w 1987012"/>
              <a:gd name="connsiteY0" fmla="*/ 101082 h 1010816"/>
              <a:gd name="connsiteX1" fmla="*/ 101082 w 1987012"/>
              <a:gd name="connsiteY1" fmla="*/ 0 h 1010816"/>
              <a:gd name="connsiteX2" fmla="*/ 1885930 w 1987012"/>
              <a:gd name="connsiteY2" fmla="*/ 0 h 1010816"/>
              <a:gd name="connsiteX3" fmla="*/ 1987012 w 1987012"/>
              <a:gd name="connsiteY3" fmla="*/ 101082 h 1010816"/>
              <a:gd name="connsiteX4" fmla="*/ 1987012 w 1987012"/>
              <a:gd name="connsiteY4" fmla="*/ 909734 h 1010816"/>
              <a:gd name="connsiteX5" fmla="*/ 1885930 w 1987012"/>
              <a:gd name="connsiteY5" fmla="*/ 1010816 h 1010816"/>
              <a:gd name="connsiteX6" fmla="*/ 101082 w 1987012"/>
              <a:gd name="connsiteY6" fmla="*/ 1010816 h 1010816"/>
              <a:gd name="connsiteX7" fmla="*/ 0 w 1987012"/>
              <a:gd name="connsiteY7" fmla="*/ 909734 h 1010816"/>
              <a:gd name="connsiteX8" fmla="*/ 0 w 1987012"/>
              <a:gd name="connsiteY8" fmla="*/ 101082 h 101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012" h="1010816">
                <a:moveTo>
                  <a:pt x="0" y="101082"/>
                </a:moveTo>
                <a:cubicBezTo>
                  <a:pt x="0" y="45256"/>
                  <a:pt x="45256" y="0"/>
                  <a:pt x="101082" y="0"/>
                </a:cubicBezTo>
                <a:lnTo>
                  <a:pt x="1885930" y="0"/>
                </a:lnTo>
                <a:cubicBezTo>
                  <a:pt x="1941756" y="0"/>
                  <a:pt x="1987012" y="45256"/>
                  <a:pt x="1987012" y="101082"/>
                </a:cubicBezTo>
                <a:lnTo>
                  <a:pt x="1987012" y="909734"/>
                </a:lnTo>
                <a:cubicBezTo>
                  <a:pt x="1987012" y="965560"/>
                  <a:pt x="1941756" y="1010816"/>
                  <a:pt x="1885930" y="1010816"/>
                </a:cubicBezTo>
                <a:lnTo>
                  <a:pt x="101082" y="1010816"/>
                </a:lnTo>
                <a:cubicBezTo>
                  <a:pt x="45256" y="1010816"/>
                  <a:pt x="0" y="965560"/>
                  <a:pt x="0" y="909734"/>
                </a:cubicBezTo>
                <a:lnTo>
                  <a:pt x="0" y="1010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394089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500" kern="1200" dirty="0"/>
              <a:t>Equalize with respect to word pairs</a:t>
            </a:r>
            <a:endParaRPr lang="nl-NL" sz="15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37A0A8C-4C93-48E5-BA67-8594C0959AF8}"/>
              </a:ext>
            </a:extLst>
          </p:cNvPr>
          <p:cNvSpPr/>
          <p:nvPr/>
        </p:nvSpPr>
        <p:spPr>
          <a:xfrm>
            <a:off x="8137836" y="2358264"/>
            <a:ext cx="2588003" cy="2619857"/>
          </a:xfrm>
          <a:custGeom>
            <a:avLst/>
            <a:gdLst>
              <a:gd name="connsiteX0" fmla="*/ 0 w 2588003"/>
              <a:gd name="connsiteY0" fmla="*/ 258800 h 2619857"/>
              <a:gd name="connsiteX1" fmla="*/ 258800 w 2588003"/>
              <a:gd name="connsiteY1" fmla="*/ 0 h 2619857"/>
              <a:gd name="connsiteX2" fmla="*/ 2329203 w 2588003"/>
              <a:gd name="connsiteY2" fmla="*/ 0 h 2619857"/>
              <a:gd name="connsiteX3" fmla="*/ 2588003 w 2588003"/>
              <a:gd name="connsiteY3" fmla="*/ 258800 h 2619857"/>
              <a:gd name="connsiteX4" fmla="*/ 2588003 w 2588003"/>
              <a:gd name="connsiteY4" fmla="*/ 2361057 h 2619857"/>
              <a:gd name="connsiteX5" fmla="*/ 2329203 w 2588003"/>
              <a:gd name="connsiteY5" fmla="*/ 2619857 h 2619857"/>
              <a:gd name="connsiteX6" fmla="*/ 258800 w 2588003"/>
              <a:gd name="connsiteY6" fmla="*/ 2619857 h 2619857"/>
              <a:gd name="connsiteX7" fmla="*/ 0 w 2588003"/>
              <a:gd name="connsiteY7" fmla="*/ 2361057 h 2619857"/>
              <a:gd name="connsiteX8" fmla="*/ 0 w 2588003"/>
              <a:gd name="connsiteY8" fmla="*/ 258800 h 26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8003" h="2619857">
                <a:moveTo>
                  <a:pt x="0" y="258800"/>
                </a:moveTo>
                <a:cubicBezTo>
                  <a:pt x="0" y="115869"/>
                  <a:pt x="115869" y="0"/>
                  <a:pt x="258800" y="0"/>
                </a:cubicBezTo>
                <a:lnTo>
                  <a:pt x="2329203" y="0"/>
                </a:lnTo>
                <a:cubicBezTo>
                  <a:pt x="2472134" y="0"/>
                  <a:pt x="2588003" y="115869"/>
                  <a:pt x="2588003" y="258800"/>
                </a:cubicBezTo>
                <a:lnTo>
                  <a:pt x="2588003" y="2361057"/>
                </a:lnTo>
                <a:cubicBezTo>
                  <a:pt x="2588003" y="2503988"/>
                  <a:pt x="2472134" y="2619857"/>
                  <a:pt x="2329203" y="2619857"/>
                </a:cubicBezTo>
                <a:lnTo>
                  <a:pt x="258800" y="2619857"/>
                </a:lnTo>
                <a:cubicBezTo>
                  <a:pt x="115869" y="2619857"/>
                  <a:pt x="0" y="2503988"/>
                  <a:pt x="0" y="2361057"/>
                </a:cubicBezTo>
                <a:lnTo>
                  <a:pt x="0" y="25880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2480" tIns="182480" rIns="182480" bIns="182480" numCol="1" spcCol="1270" anchor="t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Define pairs of equality words (e.g. “grandmother” – “grandfather”)</a:t>
            </a:r>
            <a:endParaRPr lang="nl-NL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1500" kern="1200" dirty="0"/>
              <a:t>Ensure that neutral words in equal distance from each word (e.g. “babysit” – “grandma” and “babysit” – “grandpa”) </a:t>
            </a:r>
            <a:endParaRPr lang="nl-NL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nl-NL" sz="1500" kern="1200" dirty="0"/>
          </a:p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nl-NL" sz="1500" kern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3149-34CF-424E-B159-F1F3EDE95E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6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A173A-A8C8-40BA-B6D3-5173F541A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2: Removing gender bias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8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263352" y="680400"/>
            <a:ext cx="5400600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601" y="1915200"/>
            <a:ext cx="5102344" cy="46170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Word sets </a:t>
            </a:r>
            <a:r>
              <a:rPr lang="en-US" i="1" dirty="0"/>
              <a:t>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Defining sets </a:t>
            </a:r>
            <a:r>
              <a:rPr lang="en-US" i="1" dirty="0"/>
              <a:t>D</a:t>
            </a:r>
            <a:r>
              <a:rPr lang="en-US" i="1" baseline="-25000" dirty="0"/>
              <a:t>1…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Embeddings </a:t>
            </a:r>
            <a:r>
              <a:rPr lang="en-US" i="1" dirty="0"/>
              <a:t>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Projection on space B is noted in subscript </a:t>
            </a:r>
            <a:r>
              <a:rPr lang="en-US" i="1" dirty="0"/>
              <a:t>(w  </a:t>
            </a:r>
            <a:r>
              <a:rPr lang="en-US" i="1" dirty="0" err="1"/>
              <a:t>w</a:t>
            </a:r>
            <a:r>
              <a:rPr lang="en-US" i="1" baseline="-25000" dirty="0" err="1"/>
              <a:t>B</a:t>
            </a:r>
            <a:r>
              <a:rPr lang="en-US" i="1" dirty="0"/>
              <a:t>)</a:t>
            </a:r>
          </a:p>
          <a:p>
            <a:r>
              <a:rPr lang="en-US" dirty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Gender subspace</a:t>
            </a:r>
            <a:r>
              <a:rPr lang="hu-HU" dirty="0"/>
              <a:t> B</a:t>
            </a:r>
            <a:r>
              <a:rPr lang="en-US" dirty="0"/>
              <a:t> as the first </a:t>
            </a:r>
            <a:r>
              <a:rPr lang="en-US" i="1" dirty="0"/>
              <a:t>k </a:t>
            </a:r>
            <a:r>
              <a:rPr lang="en-US" dirty="0"/>
              <a:t>components of SVD(</a:t>
            </a:r>
            <a:r>
              <a:rPr lang="en-US" b="1" dirty="0"/>
              <a:t>C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</a:t>
            </a:r>
            <a:r>
              <a:rPr lang="nl-NL" dirty="0"/>
              <a:t> gender </a:t>
            </a:r>
            <a:r>
              <a:rPr lang="nl-NL" dirty="0" err="1"/>
              <a:t>subspace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2546F-86B5-4CFA-942E-D913ED80B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7</a:t>
            </a:fld>
            <a:endParaRPr lang="nl-N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B2256E-F16F-4FE9-813B-1F60AC9EA1E7}"/>
              </a:ext>
            </a:extLst>
          </p:cNvPr>
          <p:cNvCxnSpPr/>
          <p:nvPr/>
        </p:nvCxnSpPr>
        <p:spPr>
          <a:xfrm>
            <a:off x="2927648" y="3593207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53AF48-2C73-426D-8EDA-D80FCFE1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58" y="718310"/>
            <a:ext cx="266700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DF7431-4A22-42E8-9B3E-946BABB5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20" y="1770367"/>
            <a:ext cx="5248275" cy="11715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5F0D5-5274-47A7-9ABF-43C12E8D1FF0}"/>
              </a:ext>
            </a:extLst>
          </p:cNvPr>
          <p:cNvCxnSpPr/>
          <p:nvPr/>
        </p:nvCxnSpPr>
        <p:spPr>
          <a:xfrm>
            <a:off x="2946698" y="449007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39F36A-AD8D-435F-A865-5282A317AF08}"/>
              </a:ext>
            </a:extLst>
          </p:cNvPr>
          <p:cNvCxnSpPr/>
          <p:nvPr/>
        </p:nvCxnSpPr>
        <p:spPr>
          <a:xfrm>
            <a:off x="3431704" y="4490070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E4B06-CF91-4B62-960B-BD01C90CA687}"/>
              </a:ext>
            </a:extLst>
          </p:cNvPr>
          <p:cNvCxnSpPr>
            <a:cxnSpLocks/>
          </p:cNvCxnSpPr>
          <p:nvPr/>
        </p:nvCxnSpPr>
        <p:spPr>
          <a:xfrm>
            <a:off x="3211488" y="4609703"/>
            <a:ext cx="7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439A258-D9CB-4155-91ED-0BB173B74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2: Removing gender bias</a:t>
            </a:r>
            <a:endParaRPr lang="nl-NL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7812CB-408A-41D3-8A02-60E0FCC1A95D}"/>
              </a:ext>
            </a:extLst>
          </p:cNvPr>
          <p:cNvGrpSpPr/>
          <p:nvPr/>
        </p:nvGrpSpPr>
        <p:grpSpPr>
          <a:xfrm>
            <a:off x="6845099" y="3429000"/>
            <a:ext cx="3744416" cy="2672680"/>
            <a:chOff x="6845099" y="3429000"/>
            <a:chExt cx="3744416" cy="267268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293D7D-237C-4609-A06C-8D482D8D7276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99" y="4765340"/>
              <a:ext cx="3744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50AFC7-5CB3-464C-B9C8-63D826CA1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3429000"/>
              <a:ext cx="0" cy="267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24369-4D70-46F4-B56C-5E2810273F79}"/>
              </a:ext>
            </a:extLst>
          </p:cNvPr>
          <p:cNvGrpSpPr/>
          <p:nvPr/>
        </p:nvGrpSpPr>
        <p:grpSpPr>
          <a:xfrm>
            <a:off x="7530403" y="3475388"/>
            <a:ext cx="2078806" cy="2268630"/>
            <a:chOff x="7122121" y="3695905"/>
            <a:chExt cx="2078806" cy="226863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51130E-D218-407D-A9B8-F315BADCD595}"/>
                </a:ext>
              </a:extLst>
            </p:cNvPr>
            <p:cNvSpPr/>
            <p:nvPr/>
          </p:nvSpPr>
          <p:spPr>
            <a:xfrm>
              <a:off x="8004225" y="3966537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99DA8C-1107-410C-A0A7-E739FC4DE694}"/>
                </a:ext>
              </a:extLst>
            </p:cNvPr>
            <p:cNvSpPr/>
            <p:nvPr/>
          </p:nvSpPr>
          <p:spPr>
            <a:xfrm>
              <a:off x="8226525" y="3933413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E73208-886A-494D-98A4-CB2E2CD595B4}"/>
                </a:ext>
              </a:extLst>
            </p:cNvPr>
            <p:cNvSpPr/>
            <p:nvPr/>
          </p:nvSpPr>
          <p:spPr>
            <a:xfrm>
              <a:off x="8309025" y="4271337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8F382A-2B2D-4FED-BFA6-EEDEB1F19F9B}"/>
                </a:ext>
              </a:extLst>
            </p:cNvPr>
            <p:cNvSpPr/>
            <p:nvPr/>
          </p:nvSpPr>
          <p:spPr>
            <a:xfrm>
              <a:off x="7284157" y="5600974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A75CC0-EAA3-4C6A-9553-26259A5BE990}"/>
                </a:ext>
              </a:extLst>
            </p:cNvPr>
            <p:cNvSpPr/>
            <p:nvPr/>
          </p:nvSpPr>
          <p:spPr>
            <a:xfrm>
              <a:off x="7482158" y="5540048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B4A9E-3AD1-4F6A-85DD-A744C94CC2B6}"/>
                </a:ext>
              </a:extLst>
            </p:cNvPr>
            <p:cNvSpPr/>
            <p:nvPr/>
          </p:nvSpPr>
          <p:spPr>
            <a:xfrm>
              <a:off x="7138404" y="5492974"/>
              <a:ext cx="108000" cy="108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10F64E-BD85-419F-8BC9-961618275E80}"/>
                </a:ext>
              </a:extLst>
            </p:cNvPr>
            <p:cNvSpPr txBox="1"/>
            <p:nvPr/>
          </p:nvSpPr>
          <p:spPr>
            <a:xfrm>
              <a:off x="7839473" y="3735395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he</a:t>
              </a:r>
              <a:endParaRPr lang="nl-NL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CD209A-31BD-41CE-A206-76986B45C0C4}"/>
                </a:ext>
              </a:extLst>
            </p:cNvPr>
            <p:cNvSpPr txBox="1"/>
            <p:nvPr/>
          </p:nvSpPr>
          <p:spPr>
            <a:xfrm>
              <a:off x="8188177" y="3695905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male</a:t>
              </a:r>
              <a:endParaRPr lang="nl-NL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82EF9-0222-4AF1-8EA2-617D176306CB}"/>
                </a:ext>
              </a:extLst>
            </p:cNvPr>
            <p:cNvSpPr txBox="1"/>
            <p:nvPr/>
          </p:nvSpPr>
          <p:spPr>
            <a:xfrm>
              <a:off x="8318823" y="4051884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man</a:t>
              </a:r>
              <a:endParaRPr lang="nl-NL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7636F6-3753-453E-B600-4070F317980F}"/>
                </a:ext>
              </a:extLst>
            </p:cNvPr>
            <p:cNvSpPr txBox="1"/>
            <p:nvPr/>
          </p:nvSpPr>
          <p:spPr>
            <a:xfrm>
              <a:off x="7122121" y="5276968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she</a:t>
              </a:r>
              <a:endParaRPr lang="nl-NL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AD383E-6266-4A0E-B0AD-4E681F17C165}"/>
                </a:ext>
              </a:extLst>
            </p:cNvPr>
            <p:cNvSpPr txBox="1"/>
            <p:nvPr/>
          </p:nvSpPr>
          <p:spPr>
            <a:xfrm>
              <a:off x="7208702" y="5687536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female</a:t>
              </a:r>
              <a:endParaRPr lang="nl-NL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6FE873-E9CE-4079-86C3-49457B6A4ADF}"/>
                </a:ext>
              </a:extLst>
            </p:cNvPr>
            <p:cNvSpPr txBox="1"/>
            <p:nvPr/>
          </p:nvSpPr>
          <p:spPr>
            <a:xfrm>
              <a:off x="7542578" y="5371049"/>
              <a:ext cx="8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/>
                <a:t>woman</a:t>
              </a:r>
              <a:endParaRPr lang="nl-NL" sz="120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A0CCD8-851C-4F5E-9F51-078DD5E79B86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7246404" y="4058721"/>
              <a:ext cx="773637" cy="1434253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22002E-4801-4C87-8FDF-0F88D75B3A3B}"/>
                </a:ext>
              </a:extLst>
            </p:cNvPr>
            <p:cNvCxnSpPr>
              <a:cxnSpLocks/>
              <a:stCxn id="25" idx="4"/>
              <a:endCxn id="27" idx="7"/>
            </p:cNvCxnSpPr>
            <p:nvPr/>
          </p:nvCxnSpPr>
          <p:spPr>
            <a:xfrm flipH="1">
              <a:off x="7376341" y="4041413"/>
              <a:ext cx="904184" cy="1575377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FEDF4B-5FFF-4427-9823-5FB155BAEFD4}"/>
                </a:ext>
              </a:extLst>
            </p:cNvPr>
            <p:cNvCxnSpPr>
              <a:cxnSpLocks/>
              <a:stCxn id="26" idx="3"/>
              <a:endCxn id="28" idx="4"/>
            </p:cNvCxnSpPr>
            <p:nvPr/>
          </p:nvCxnSpPr>
          <p:spPr>
            <a:xfrm flipH="1">
              <a:off x="7536158" y="4363521"/>
              <a:ext cx="788683" cy="1284527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B6DF7E-551D-4686-9C02-96EADE5E97C2}"/>
              </a:ext>
            </a:extLst>
          </p:cNvPr>
          <p:cNvGrpSpPr/>
          <p:nvPr/>
        </p:nvGrpSpPr>
        <p:grpSpPr>
          <a:xfrm>
            <a:off x="7248128" y="3210052"/>
            <a:ext cx="3562924" cy="2891628"/>
            <a:chOff x="7248128" y="3210052"/>
            <a:chExt cx="3562924" cy="289162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3C7651-7002-48EF-BBF8-968C1F71BE67}"/>
                </a:ext>
              </a:extLst>
            </p:cNvPr>
            <p:cNvCxnSpPr/>
            <p:nvPr/>
          </p:nvCxnSpPr>
          <p:spPr>
            <a:xfrm flipH="1">
              <a:off x="7248128" y="3284984"/>
              <a:ext cx="1881731" cy="28166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16A5798-92EF-4C4A-9087-A2C87851DF9D}"/>
                </a:ext>
              </a:extLst>
            </p:cNvPr>
            <p:cNvSpPr txBox="1"/>
            <p:nvPr/>
          </p:nvSpPr>
          <p:spPr>
            <a:xfrm>
              <a:off x="9058673" y="3210052"/>
              <a:ext cx="175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C00000"/>
                  </a:solidFill>
                </a:rPr>
                <a:t>gender subspace</a:t>
              </a:r>
              <a:endParaRPr lang="nl-NL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9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DDFD35-216F-42EA-B267-FAFE64CD9D31}"/>
              </a:ext>
            </a:extLst>
          </p:cNvPr>
          <p:cNvSpPr/>
          <p:nvPr/>
        </p:nvSpPr>
        <p:spPr>
          <a:xfrm>
            <a:off x="5951984" y="680400"/>
            <a:ext cx="5976664" cy="55569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1" y="1915200"/>
            <a:ext cx="5257800" cy="4617031"/>
          </a:xfrm>
        </p:spPr>
        <p:txBody>
          <a:bodyPr/>
          <a:lstStyle/>
          <a:p>
            <a:r>
              <a:rPr lang="en-US" dirty="0"/>
              <a:t>Additional input: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Words to neutralize </a:t>
            </a:r>
            <a:r>
              <a:rPr lang="en-US" i="1" dirty="0"/>
              <a:t>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Words embeddings </a:t>
            </a:r>
            <a:r>
              <a:rPr lang="en-US" i="1" dirty="0"/>
              <a:t>w</a:t>
            </a:r>
            <a:r>
              <a:rPr lang="en-US" dirty="0"/>
              <a:t> in </a:t>
            </a:r>
            <a:r>
              <a:rPr lang="en-US" i="1" dirty="0"/>
              <a:t>N</a:t>
            </a:r>
          </a:p>
          <a:p>
            <a:r>
              <a:rPr lang="en-US" dirty="0"/>
              <a:t>Output: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Neutralized word embeddings in </a:t>
            </a:r>
            <a:r>
              <a:rPr lang="en-US" i="1" dirty="0"/>
              <a:t>N</a:t>
            </a:r>
          </a:p>
          <a:p>
            <a:endParaRPr lang="en-US" i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0" y="680400"/>
            <a:ext cx="5552796" cy="936103"/>
          </a:xfrm>
        </p:spPr>
        <p:txBody>
          <a:bodyPr/>
          <a:lstStyle/>
          <a:p>
            <a:r>
              <a:rPr lang="nl-NL" dirty="0" err="1"/>
              <a:t>Neutralize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01CE1-D72D-4200-9D49-2DFF05F8A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32CF0A-079F-483D-9C53-D2DD8F07FD4F}" type="slidenum">
              <a:rPr lang="nl-NL" smtClean="0"/>
              <a:t>8</a:t>
            </a:fld>
            <a:endParaRPr lang="nl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B6224-BCD4-4206-BC20-BF2C479FA577}"/>
              </a:ext>
            </a:extLst>
          </p:cNvPr>
          <p:cNvCxnSpPr/>
          <p:nvPr/>
        </p:nvCxnSpPr>
        <p:spPr>
          <a:xfrm>
            <a:off x="9480376" y="3169543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2667DD-09DB-4C28-86D5-CD5FF462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9062"/>
            <a:ext cx="3657600" cy="75247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B2427E4-64AD-495E-B4CF-527EA4D582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2: Removing gender bias</a:t>
            </a:r>
            <a:endParaRPr lang="nl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8AEB6B-8590-4C92-A041-8E23E57574E2}"/>
              </a:ext>
            </a:extLst>
          </p:cNvPr>
          <p:cNvGrpSpPr/>
          <p:nvPr/>
        </p:nvGrpSpPr>
        <p:grpSpPr>
          <a:xfrm>
            <a:off x="1228475" y="2783852"/>
            <a:ext cx="3744416" cy="2672680"/>
            <a:chOff x="6845099" y="3429000"/>
            <a:chExt cx="3744416" cy="26726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72F978-3581-4B8E-8E70-68CED899C1B9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99" y="4765340"/>
              <a:ext cx="3744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7ED67A-CF70-4A82-99F8-D2B5FE7D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3429000"/>
              <a:ext cx="0" cy="2672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52B74-6EDA-4211-B536-20BED5B96D4F}"/>
              </a:ext>
            </a:extLst>
          </p:cNvPr>
          <p:cNvGrpSpPr/>
          <p:nvPr/>
        </p:nvGrpSpPr>
        <p:grpSpPr>
          <a:xfrm>
            <a:off x="1631504" y="2564904"/>
            <a:ext cx="3562924" cy="2891628"/>
            <a:chOff x="7248128" y="3210052"/>
            <a:chExt cx="3562924" cy="289162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DD9E73-DDD7-42F7-858D-76E582AC7F8B}"/>
                </a:ext>
              </a:extLst>
            </p:cNvPr>
            <p:cNvCxnSpPr/>
            <p:nvPr/>
          </p:nvCxnSpPr>
          <p:spPr>
            <a:xfrm flipH="1">
              <a:off x="7248128" y="3284984"/>
              <a:ext cx="1881731" cy="28166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0A4A1C-3FC2-46A2-B9E0-33E5D3F61C02}"/>
                </a:ext>
              </a:extLst>
            </p:cNvPr>
            <p:cNvSpPr txBox="1"/>
            <p:nvPr/>
          </p:nvSpPr>
          <p:spPr>
            <a:xfrm>
              <a:off x="9058673" y="3210052"/>
              <a:ext cx="1752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C00000"/>
                  </a:solidFill>
                </a:rPr>
                <a:t>gender subspace</a:t>
              </a:r>
              <a:endParaRPr lang="nl-NL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EB435C2D-04D0-40C0-9EF5-9D9896E7A8F2}"/>
              </a:ext>
            </a:extLst>
          </p:cNvPr>
          <p:cNvSpPr/>
          <p:nvPr/>
        </p:nvSpPr>
        <p:spPr>
          <a:xfrm>
            <a:off x="2786971" y="3098251"/>
            <a:ext cx="108000" cy="108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1CA43-6532-4E2F-8ACB-54690F357F13}"/>
              </a:ext>
            </a:extLst>
          </p:cNvPr>
          <p:cNvSpPr txBox="1"/>
          <p:nvPr/>
        </p:nvSpPr>
        <p:spPr>
          <a:xfrm>
            <a:off x="2622219" y="2867109"/>
            <a:ext cx="88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engineer</a:t>
            </a:r>
            <a:endParaRPr lang="nl-NL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398EA3-148B-4A6C-B7FF-7D69C0149D4C}"/>
              </a:ext>
            </a:extLst>
          </p:cNvPr>
          <p:cNvCxnSpPr>
            <a:cxnSpLocks/>
          </p:cNvCxnSpPr>
          <p:nvPr/>
        </p:nvCxnSpPr>
        <p:spPr>
          <a:xfrm rot="480000">
            <a:off x="2879155" y="3190435"/>
            <a:ext cx="192509" cy="9454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8042F4-7F8E-4533-9E5F-4CB61CFAA0A1}"/>
              </a:ext>
            </a:extLst>
          </p:cNvPr>
          <p:cNvCxnSpPr>
            <a:cxnSpLocks/>
          </p:cNvCxnSpPr>
          <p:nvPr/>
        </p:nvCxnSpPr>
        <p:spPr>
          <a:xfrm rot="480000">
            <a:off x="2355899" y="3990916"/>
            <a:ext cx="192509" cy="9454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Plus Sign 22">
            <a:extLst>
              <a:ext uri="{FF2B5EF4-FFF2-40B4-BE49-F238E27FC236}">
                <a16:creationId xmlns:a16="http://schemas.microsoft.com/office/drawing/2014/main" id="{45F5E205-8C2A-437B-AF4E-06252C7A1998}"/>
              </a:ext>
            </a:extLst>
          </p:cNvPr>
          <p:cNvSpPr/>
          <p:nvPr/>
        </p:nvSpPr>
        <p:spPr>
          <a:xfrm rot="19567320">
            <a:off x="3009626" y="3234900"/>
            <a:ext cx="144016" cy="13537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454EF9FF-40AB-47D9-AA57-A2E5488BF372}"/>
              </a:ext>
            </a:extLst>
          </p:cNvPr>
          <p:cNvSpPr/>
          <p:nvPr/>
        </p:nvSpPr>
        <p:spPr>
          <a:xfrm rot="19567320">
            <a:off x="2476050" y="4041610"/>
            <a:ext cx="144016" cy="135375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7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4036 0.1171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3" grpId="1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42456d2f5f5351937ece8a3df1ccd7879d11180"/>
</p:tagLst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1C7F1E87FA8848BBE681C5205F2FF7" ma:contentTypeVersion="" ma:contentTypeDescription="Create a new document." ma:contentTypeScope="" ma:versionID="addf0e1047a589fa898e4755259e0a04">
  <xsd:schema xmlns:xsd="http://www.w3.org/2001/XMLSchema" xmlns:xs="http://www.w3.org/2001/XMLSchema" xmlns:p="http://schemas.microsoft.com/office/2006/metadata/properties" xmlns:ns2="62260777-03a2-4acd-8b7f-b7cc27a56620" xmlns:ns3="f2760952-b3bb-408f-ace6-eb1e07642b86" targetNamespace="http://schemas.microsoft.com/office/2006/metadata/properties" ma:root="true" ma:fieldsID="2158c0218c8ddd7edc4a39cb947bbf17" ns2:_="" ns3:_="">
    <xsd:import namespace="62260777-03a2-4acd-8b7f-b7cc27a56620"/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60777-03a2-4acd-8b7f-b7cc27a566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9D1BFF-6A8C-408A-BEBC-52C6F5124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260777-03a2-4acd-8b7f-b7cc27a56620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DA0326-C6F9-40A3-894F-6061EE46E132}">
  <ds:schemaRefs>
    <ds:schemaRef ds:uri="http://schemas.microsoft.com/office/2006/metadata/properties"/>
    <ds:schemaRef ds:uri="f2760952-b3bb-408f-ace6-eb1e07642b8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2260777-03a2-4acd-8b7f-b7cc27a56620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40B4EE-7306-4015-AD25-B4E5484321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3720</TotalTime>
  <Words>883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blank</vt:lpstr>
      <vt:lpstr>Debiasing word embeddings</vt:lpstr>
      <vt:lpstr>Outline</vt:lpstr>
      <vt:lpstr>The problem with word embeddings</vt:lpstr>
      <vt:lpstr>World knowledge is also world bias</vt:lpstr>
      <vt:lpstr>Project outline</vt:lpstr>
      <vt:lpstr>Outline</vt:lpstr>
      <vt:lpstr>Intuition</vt:lpstr>
      <vt:lpstr>Identify gender subspace</vt:lpstr>
      <vt:lpstr>Neutralize</vt:lpstr>
      <vt:lpstr>Equalize</vt:lpstr>
      <vt:lpstr>Outline</vt:lpstr>
      <vt:lpstr>Double goal</vt:lpstr>
      <vt:lpstr>Maintaining performance – word embeddings benchmark</vt:lpstr>
      <vt:lpstr>Double goal</vt:lpstr>
      <vt:lpstr>Qualitative debiasing assessment</vt:lpstr>
      <vt:lpstr>Quantitative debiasing assessment</vt:lpstr>
      <vt:lpstr>Outline</vt:lpstr>
      <vt:lpstr>Using larger gender subspace</vt:lpstr>
      <vt:lpstr>Outline</vt:lpstr>
      <vt:lpstr>Conclusions</vt:lpstr>
      <vt:lpstr>Thank you for your attention</vt:lpstr>
    </vt:vector>
  </TitlesOfParts>
  <Manager>Chevelie Vermaning</Manager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hier om een titel in te voegen</dc:title>
  <dc:creator>Vermaning, Chevelie</dc:creator>
  <dc:description>Deze invoegtoepassing bevat additionele hulpmiddelen voor UvA presentaties. _x000d_
version: 0.1- 2018 MAART, revision: 1340_x000d_
Last save date: 8-3-2018 12:52:14, last saved by: Martin Drenth</dc:description>
  <cp:lastModifiedBy>HP</cp:lastModifiedBy>
  <cp:revision>57</cp:revision>
  <dcterms:created xsi:type="dcterms:W3CDTF">2018-09-13T12:16:30Z</dcterms:created>
  <dcterms:modified xsi:type="dcterms:W3CDTF">2020-01-31T20:58:01Z</dcterms:modified>
  <cp:version>0.1- 2018 MAART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0x0101000C1C7F1E87FA8848BBE681C5205F2FF7</vt:lpwstr>
  </property>
</Properties>
</file>