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90" r:id="rId3"/>
    <p:sldId id="291" r:id="rId4"/>
    <p:sldId id="257" r:id="rId5"/>
    <p:sldId id="258" r:id="rId6"/>
    <p:sldId id="288" r:id="rId7"/>
    <p:sldId id="289" r:id="rId8"/>
    <p:sldId id="259" r:id="rId9"/>
    <p:sldId id="260" r:id="rId10"/>
    <p:sldId id="261" r:id="rId11"/>
    <p:sldId id="262" r:id="rId12"/>
    <p:sldId id="292" r:id="rId13"/>
    <p:sldId id="293" r:id="rId14"/>
    <p:sldId id="294" r:id="rId15"/>
    <p:sldId id="263" r:id="rId16"/>
    <p:sldId id="267" r:id="rId17"/>
    <p:sldId id="268" r:id="rId18"/>
    <p:sldId id="269" r:id="rId19"/>
    <p:sldId id="295" r:id="rId20"/>
    <p:sldId id="277" r:id="rId21"/>
    <p:sldId id="278" r:id="rId22"/>
    <p:sldId id="285" r:id="rId23"/>
  </p:sldIdLst>
  <p:sldSz cx="10691813" cy="755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jccBI/PpCAJnohmId0sr3VIDyN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7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7601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404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0403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420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333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233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46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126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4"/>
              <a:buFont typeface="Calibri"/>
              <a:buNone/>
              <a:defRPr sz="661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1pPr>
            <a:lvl2pPr lvl="1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sz="2205"/>
            </a:lvl2pPr>
            <a:lvl3pPr lvl="2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3pPr>
            <a:lvl4pPr lvl="3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4pPr>
            <a:lvl5pPr lvl="4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.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 rot="5400000">
            <a:off x="2947634" y="-200159"/>
            <a:ext cx="4796544" cy="922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. загол.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 rot="5400000">
            <a:off x="5600802" y="2453009"/>
            <a:ext cx="6406475" cy="230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body" idx="1"/>
          </p:nvPr>
        </p:nvSpPr>
        <p:spPr>
          <a:xfrm rot="5400000">
            <a:off x="923135" y="214411"/>
            <a:ext cx="6406475" cy="678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dt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4"/>
              <a:buFont typeface="Calibri"/>
              <a:buNone/>
              <a:defRPr sz="661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2205"/>
              <a:buNone/>
              <a:defRPr sz="220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984"/>
              <a:buNone/>
              <a:defRPr sz="198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dt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ft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735062" y="2012414"/>
            <a:ext cx="4544021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5412730" y="2012414"/>
            <a:ext cx="4544021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dt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ft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sldNum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1pPr>
            <a:lvl2pPr marL="914400" lvl="1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sz="2205" b="1"/>
            </a:lvl2pPr>
            <a:lvl3pPr marL="1371600" lvl="2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3pPr>
            <a:lvl4pPr marL="1828800" lvl="3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4pPr>
            <a:lvl5pPr marL="2286000" lvl="4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body" idx="2"/>
          </p:nvPr>
        </p:nvSpPr>
        <p:spPr>
          <a:xfrm>
            <a:off x="736456" y="2761381"/>
            <a:ext cx="4523137" cy="4061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body" idx="3"/>
          </p:nvPr>
        </p:nvSpPr>
        <p:spPr>
          <a:xfrm>
            <a:off x="5412731" y="1853171"/>
            <a:ext cx="4545413" cy="90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1pPr>
            <a:lvl2pPr marL="914400" lvl="1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sz="2205" b="1"/>
            </a:lvl2pPr>
            <a:lvl3pPr marL="1371600" lvl="2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3pPr>
            <a:lvl4pPr marL="1828800" lvl="3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4pPr>
            <a:lvl5pPr marL="2286000" lvl="4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body" idx="4"/>
          </p:nvPr>
        </p:nvSpPr>
        <p:spPr>
          <a:xfrm>
            <a:off x="5412731" y="2761381"/>
            <a:ext cx="4545413" cy="4061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dt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ft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sldNum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Calibri"/>
              <a:buNone/>
              <a:defRPr sz="352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4545413" y="1088455"/>
            <a:ext cx="5412730" cy="53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2564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527"/>
              <a:buChar char="•"/>
              <a:defRPr sz="3527"/>
            </a:lvl1pPr>
            <a:lvl2pPr marL="914400" lvl="1" indent="-424561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86"/>
              <a:buChar char="•"/>
              <a:defRPr sz="3086"/>
            </a:lvl2pPr>
            <a:lvl3pPr marL="1371600" lvl="2" indent="-39662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Char char="•"/>
              <a:defRPr sz="2646"/>
            </a:lvl3pPr>
            <a:lvl4pPr marL="1828800" lvl="3" indent="-368617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4pPr>
            <a:lvl5pPr marL="2286000" lvl="4" indent="-368617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5pPr>
            <a:lvl6pPr marL="2743200" lvl="5" indent="-368617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6pPr>
            <a:lvl7pPr marL="3200400" lvl="6" indent="-368617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7pPr>
            <a:lvl8pPr marL="3657600" lvl="7" indent="-368617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8pPr>
            <a:lvl9pPr marL="4114800" lvl="8" indent="-368617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2"/>
          </p:nvPr>
        </p:nvSpPr>
        <p:spPr>
          <a:xfrm>
            <a:off x="736455" y="2267902"/>
            <a:ext cx="3448388" cy="420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marL="914400" lvl="1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marL="1371600" lvl="2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marL="1828800" lvl="3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marL="2286000" lvl="4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dt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Calibri"/>
              <a:buNone/>
              <a:defRPr sz="352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>
            <a:spLocks noGrp="1"/>
          </p:cNvSpPr>
          <p:nvPr>
            <p:ph type="pic" idx="2"/>
          </p:nvPr>
        </p:nvSpPr>
        <p:spPr>
          <a:xfrm>
            <a:off x="4545413" y="1088455"/>
            <a:ext cx="5412730" cy="537226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736455" y="2267902"/>
            <a:ext cx="3448388" cy="420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marL="914400" lvl="1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marL="1371600" lvl="2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marL="1828800" lvl="3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marL="2286000" lvl="4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50"/>
              <a:buFont typeface="Calibri"/>
              <a:buNone/>
              <a:defRPr sz="48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24561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086"/>
              <a:buFont typeface="Arial"/>
              <a:buChar char="•"/>
              <a:defRPr sz="3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621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Char char="•"/>
              <a:defRPr sz="26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617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sz="22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637"/>
            <a:ext cx="10691813" cy="755948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838426" y="2179434"/>
            <a:ext cx="6391174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 smtClean="0">
                <a:solidFill>
                  <a:schemeClr val="lt1"/>
                </a:solidFill>
              </a:rPr>
              <a:t>Конкурсный проект для</a:t>
            </a:r>
            <a:r>
              <a:rPr lang="en-US" sz="4400" b="1" dirty="0" smtClean="0">
                <a:solidFill>
                  <a:schemeClr val="lt1"/>
                </a:solidFill>
              </a:rPr>
              <a:t> </a:t>
            </a:r>
            <a:r>
              <a:rPr lang="ru-RU" sz="4400" b="1" dirty="0" smtClean="0">
                <a:solidFill>
                  <a:schemeClr val="lt1"/>
                </a:solidFill>
              </a:rPr>
              <a:t>«</a:t>
            </a:r>
            <a:r>
              <a:rPr lang="en-US" sz="4400" b="1" dirty="0" err="1" smtClean="0">
                <a:solidFill>
                  <a:schemeClr val="lt1"/>
                </a:solidFill>
              </a:rPr>
              <a:t>WorldSkills</a:t>
            </a:r>
            <a:r>
              <a:rPr lang="en-US" sz="4400" b="1" dirty="0" smtClean="0">
                <a:solidFill>
                  <a:schemeClr val="lt1"/>
                </a:solidFill>
              </a:rPr>
              <a:t> Russia</a:t>
            </a:r>
            <a:r>
              <a:rPr lang="ru-RU" sz="4400" b="1" dirty="0" smtClean="0">
                <a:solidFill>
                  <a:schemeClr val="lt1"/>
                </a:solidFill>
              </a:rPr>
              <a:t>»</a:t>
            </a:r>
            <a:endParaRPr sz="4400" b="1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005917" y="5490690"/>
            <a:ext cx="449823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lt1"/>
                </a:solidFill>
              </a:rPr>
              <a:t>Выполнил</a:t>
            </a:r>
            <a:r>
              <a:rPr lang="en-US" sz="2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ru-RU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Кузьменков Сергей Александрович</a:t>
            </a:r>
          </a:p>
        </p:txBody>
      </p:sp>
      <p:sp>
        <p:nvSpPr>
          <p:cNvPr id="91" name="Google Shape;91;p1"/>
          <p:cNvSpPr/>
          <p:nvPr/>
        </p:nvSpPr>
        <p:spPr>
          <a:xfrm>
            <a:off x="209227" y="4905214"/>
            <a:ext cx="1952787" cy="2371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78441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668800" y="648635"/>
            <a:ext cx="709382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Интерфейс организатора</a:t>
            </a:r>
            <a:endParaRPr sz="40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66;p7"/>
          <p:cNvSpPr txBox="1"/>
          <p:nvPr/>
        </p:nvSpPr>
        <p:spPr>
          <a:xfrm>
            <a:off x="668800" y="1518901"/>
            <a:ext cx="6368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Организатор имеет все права для создание и редактирования данных чемпионата</a:t>
            </a:r>
            <a:endParaRPr sz="20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159" y="2389167"/>
            <a:ext cx="7639050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 txBox="1"/>
          <p:nvPr/>
        </p:nvSpPr>
        <p:spPr>
          <a:xfrm>
            <a:off x="634363" y="416736"/>
            <a:ext cx="65066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Выбор чемпионата</a:t>
            </a:r>
            <a:endParaRPr sz="40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453491" y="1914610"/>
            <a:ext cx="180871" cy="180871"/>
          </a:xfrm>
          <a:prstGeom prst="rect">
            <a:avLst/>
          </a:prstGeom>
          <a:solidFill>
            <a:srgbClr val="C32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772255" y="1792116"/>
            <a:ext cx="921947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После выбора организатором чемпионата, данные автоматически подгружаются в </a:t>
            </a:r>
            <a:r>
              <a:rPr lang="ru-RU" sz="2000" b="1" dirty="0" smtClean="0">
                <a:solidFill>
                  <a:srgbClr val="1F3D85"/>
                </a:solidFill>
              </a:rPr>
              <a:t>соответствующие</a:t>
            </a:r>
            <a:r>
              <a:rPr lang="ru-RU" sz="20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поля</a:t>
            </a:r>
            <a:endParaRPr sz="20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64578" t="28453" r="28314" b="37712"/>
          <a:stretch/>
        </p:blipFill>
        <p:spPr>
          <a:xfrm>
            <a:off x="643987" y="2979406"/>
            <a:ext cx="2600065" cy="348061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388" y="2509915"/>
            <a:ext cx="7639050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 txBox="1"/>
          <p:nvPr/>
        </p:nvSpPr>
        <p:spPr>
          <a:xfrm>
            <a:off x="634363" y="416736"/>
            <a:ext cx="650667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Просмотр участников выбранного чемпионата</a:t>
            </a:r>
            <a:endParaRPr sz="40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443967" y="1957814"/>
            <a:ext cx="180871" cy="180871"/>
          </a:xfrm>
          <a:prstGeom prst="rect">
            <a:avLst/>
          </a:prstGeom>
          <a:solidFill>
            <a:srgbClr val="C32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726646" y="1802948"/>
            <a:ext cx="921947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rgbClr val="1F3D85"/>
                </a:solidFill>
              </a:rPr>
              <a:t>При нажатии на кнопку «Список участников» открывается новое окно, в котором находятся все участники выбранного чемпионата</a:t>
            </a:r>
            <a:endParaRPr sz="20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140" y="2510793"/>
            <a:ext cx="7342585" cy="457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6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 txBox="1"/>
          <p:nvPr/>
        </p:nvSpPr>
        <p:spPr>
          <a:xfrm>
            <a:off x="634363" y="416736"/>
            <a:ext cx="650667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Фильтр участников чемпионата</a:t>
            </a:r>
            <a:endParaRPr sz="40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453492" y="2002778"/>
            <a:ext cx="180871" cy="180871"/>
          </a:xfrm>
          <a:prstGeom prst="rect">
            <a:avLst/>
          </a:prstGeom>
          <a:solidFill>
            <a:srgbClr val="C32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736171" y="1878608"/>
            <a:ext cx="921947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rgbClr val="1F3D85"/>
                </a:solidFill>
              </a:rPr>
              <a:t>Данные можно отфильтровать по двум критериям</a:t>
            </a:r>
            <a:r>
              <a:rPr lang="en-US" sz="2000" b="1" dirty="0" smtClean="0">
                <a:solidFill>
                  <a:srgbClr val="1F3D85"/>
                </a:solidFill>
              </a:rPr>
              <a:t>: </a:t>
            </a:r>
            <a:r>
              <a:rPr lang="ru-RU" sz="2000" b="1" dirty="0">
                <a:solidFill>
                  <a:srgbClr val="1F3D85"/>
                </a:solidFill>
              </a:rPr>
              <a:t>к</a:t>
            </a:r>
            <a:r>
              <a:rPr lang="ru-RU" sz="2000" b="1" dirty="0" smtClean="0">
                <a:solidFill>
                  <a:srgbClr val="1F3D85"/>
                </a:solidFill>
              </a:rPr>
              <a:t>омпетенции и роли участника. </a:t>
            </a:r>
            <a:endParaRPr sz="20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396" y="2724927"/>
            <a:ext cx="6627019" cy="41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7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 txBox="1"/>
          <p:nvPr/>
        </p:nvSpPr>
        <p:spPr>
          <a:xfrm>
            <a:off x="634363" y="416736"/>
            <a:ext cx="650667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Фильтр участников чемпионата</a:t>
            </a:r>
            <a:endParaRPr sz="40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453492" y="1880646"/>
            <a:ext cx="180871" cy="180871"/>
          </a:xfrm>
          <a:prstGeom prst="rect">
            <a:avLst/>
          </a:prstGeom>
          <a:solidFill>
            <a:srgbClr val="C32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736171" y="1848509"/>
            <a:ext cx="921947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rgbClr val="1F3D85"/>
                </a:solidFill>
              </a:rPr>
              <a:t>Если организатор не выберет чемпионат и захочет просмотреть участников, то ему выведется соответствующее </a:t>
            </a:r>
            <a:r>
              <a:rPr lang="ru-RU" sz="2000" b="1" dirty="0" smtClean="0">
                <a:solidFill>
                  <a:srgbClr val="1F3D85"/>
                </a:solidFill>
              </a:rPr>
              <a:t>сообщение об ошибке</a:t>
            </a:r>
            <a:r>
              <a:rPr lang="en-US" sz="2000" b="1" dirty="0" smtClean="0">
                <a:solidFill>
                  <a:srgbClr val="1F3D85"/>
                </a:solidFill>
              </a:rPr>
              <a:t>:</a:t>
            </a:r>
            <a:endParaRPr lang="ru-RU" sz="2000" b="1" dirty="0" smtClean="0">
              <a:solidFill>
                <a:srgbClr val="1F3D85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64655" t="25531" r="14824" b="30024"/>
          <a:stretch/>
        </p:blipFill>
        <p:spPr>
          <a:xfrm>
            <a:off x="2171700" y="2664730"/>
            <a:ext cx="7126304" cy="434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8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/>
        </p:nvSpPr>
        <p:spPr>
          <a:xfrm>
            <a:off x="606390" y="854972"/>
            <a:ext cx="716119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Настройка чемпионата</a:t>
            </a:r>
            <a:endParaRPr sz="44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606390" y="1892241"/>
            <a:ext cx="851835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rgbClr val="1F3D85"/>
                </a:solidFill>
                <a:sym typeface="Arial"/>
              </a:rPr>
              <a:t>Пользователь може</a:t>
            </a:r>
            <a:r>
              <a:rPr lang="ru-RU" sz="2000" b="1" dirty="0" smtClean="0">
                <a:solidFill>
                  <a:srgbClr val="1F3D85"/>
                </a:solidFill>
              </a:rPr>
              <a:t>т настраивать основные настройки чемпионата</a:t>
            </a:r>
            <a:endParaRPr sz="1800" dirty="0"/>
          </a:p>
        </p:txBody>
      </p:sp>
      <p:sp>
        <p:nvSpPr>
          <p:cNvPr id="178" name="Google Shape;178;p8"/>
          <p:cNvSpPr/>
          <p:nvPr/>
        </p:nvSpPr>
        <p:spPr>
          <a:xfrm>
            <a:off x="425519" y="2004986"/>
            <a:ext cx="180871" cy="180871"/>
          </a:xfrm>
          <a:prstGeom prst="rect">
            <a:avLst/>
          </a:prstGeom>
          <a:solidFill>
            <a:srgbClr val="C32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907" y="2788936"/>
            <a:ext cx="763905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"/>
          <p:cNvSpPr txBox="1"/>
          <p:nvPr/>
        </p:nvSpPr>
        <p:spPr>
          <a:xfrm>
            <a:off x="5133223" y="2543012"/>
            <a:ext cx="555859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 smtClean="0">
                <a:solidFill>
                  <a:srgbClr val="1F3D85"/>
                </a:solidFill>
              </a:rPr>
              <a:t>Интерфейс эксперта</a:t>
            </a:r>
            <a:endParaRPr sz="48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"/>
          <p:cNvSpPr/>
          <p:nvPr/>
        </p:nvSpPr>
        <p:spPr>
          <a:xfrm>
            <a:off x="6579031" y="271220"/>
            <a:ext cx="3864380" cy="1968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96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 txBox="1"/>
          <p:nvPr/>
        </p:nvSpPr>
        <p:spPr>
          <a:xfrm>
            <a:off x="625641" y="835007"/>
            <a:ext cx="653555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4800" b="1" dirty="0">
                <a:solidFill>
                  <a:srgbClr val="1F3D85"/>
                </a:solidFill>
              </a:rPr>
              <a:t>Интерфейс эксперта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551" y="2757101"/>
            <a:ext cx="7664825" cy="4084177"/>
          </a:xfrm>
          <a:prstGeom prst="rect">
            <a:avLst/>
          </a:prstGeom>
        </p:spPr>
      </p:pic>
      <p:sp>
        <p:nvSpPr>
          <p:cNvPr id="13" name="Google Shape;264;p14"/>
          <p:cNvSpPr txBox="1"/>
          <p:nvPr/>
        </p:nvSpPr>
        <p:spPr>
          <a:xfrm>
            <a:off x="625641" y="1857609"/>
            <a:ext cx="677618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Эксперту выводится название чемпионата и его компетенция</a:t>
            </a:r>
            <a:endParaRPr sz="20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4"/>
          <p:cNvSpPr txBox="1"/>
          <p:nvPr/>
        </p:nvSpPr>
        <p:spPr>
          <a:xfrm>
            <a:off x="650948" y="270040"/>
            <a:ext cx="717082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Просмотр участников экспертом</a:t>
            </a:r>
            <a:endParaRPr sz="48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470077" y="1928829"/>
            <a:ext cx="180871" cy="180871"/>
          </a:xfrm>
          <a:prstGeom prst="rect">
            <a:avLst/>
          </a:prstGeom>
          <a:solidFill>
            <a:srgbClr val="C32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976" y="2963139"/>
            <a:ext cx="7556809" cy="4026621"/>
          </a:xfrm>
          <a:prstGeom prst="rect">
            <a:avLst/>
          </a:prstGeom>
        </p:spPr>
      </p:pic>
      <p:sp>
        <p:nvSpPr>
          <p:cNvPr id="15" name="Google Shape;264;p14"/>
          <p:cNvSpPr txBox="1"/>
          <p:nvPr/>
        </p:nvSpPr>
        <p:spPr>
          <a:xfrm>
            <a:off x="650948" y="1801988"/>
            <a:ext cx="677618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Эксперт може</a:t>
            </a:r>
            <a:r>
              <a:rPr lang="ru-RU" sz="2000" b="1" dirty="0" smtClean="0">
                <a:solidFill>
                  <a:srgbClr val="1F3D85"/>
                </a:solidFill>
              </a:rPr>
              <a:t>т просматривать участников текущего чемпионата</a:t>
            </a:r>
            <a:endParaRPr sz="20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4"/>
          <p:cNvSpPr txBox="1"/>
          <p:nvPr/>
        </p:nvSpPr>
        <p:spPr>
          <a:xfrm>
            <a:off x="650948" y="270040"/>
            <a:ext cx="717082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Просмотр участников экспертом</a:t>
            </a:r>
            <a:endParaRPr sz="48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470077" y="1928829"/>
            <a:ext cx="180871" cy="180871"/>
          </a:xfrm>
          <a:prstGeom prst="rect">
            <a:avLst/>
          </a:prstGeom>
          <a:solidFill>
            <a:srgbClr val="C32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64;p14"/>
          <p:cNvSpPr txBox="1"/>
          <p:nvPr/>
        </p:nvSpPr>
        <p:spPr>
          <a:xfrm>
            <a:off x="650948" y="1801988"/>
            <a:ext cx="677618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Эксперт може</a:t>
            </a:r>
            <a:r>
              <a:rPr lang="ru-RU" sz="2000" b="1" dirty="0" smtClean="0">
                <a:solidFill>
                  <a:srgbClr val="1F3D85"/>
                </a:solidFill>
              </a:rPr>
              <a:t>т просматривать список экспертов текущего чемпионата</a:t>
            </a:r>
            <a:endParaRPr sz="20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051" y="2852552"/>
            <a:ext cx="7785943" cy="414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3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"/>
          <p:cNvSpPr txBox="1"/>
          <p:nvPr/>
        </p:nvSpPr>
        <p:spPr>
          <a:xfrm>
            <a:off x="4884821" y="2497067"/>
            <a:ext cx="555859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4800" b="1" dirty="0">
                <a:solidFill>
                  <a:srgbClr val="1F3D85"/>
                </a:solidFill>
              </a:rPr>
              <a:t>Диаграмма </a:t>
            </a:r>
            <a:r>
              <a:rPr lang="ru-RU" sz="48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базы данны</a:t>
            </a:r>
            <a:r>
              <a:rPr lang="ru-RU" sz="4800" b="1" dirty="0" smtClean="0">
                <a:solidFill>
                  <a:srgbClr val="1F3D85"/>
                </a:solidFill>
              </a:rPr>
              <a:t>х</a:t>
            </a:r>
            <a:endParaRPr sz="48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"/>
          <p:cNvSpPr/>
          <p:nvPr/>
        </p:nvSpPr>
        <p:spPr>
          <a:xfrm>
            <a:off x="6579031" y="271220"/>
            <a:ext cx="3864380" cy="1968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90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2"/>
          <p:cNvSpPr txBox="1"/>
          <p:nvPr/>
        </p:nvSpPr>
        <p:spPr>
          <a:xfrm>
            <a:off x="5133223" y="2286163"/>
            <a:ext cx="555859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Интерфейс участника</a:t>
            </a:r>
            <a:endParaRPr sz="48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6579031" y="271220"/>
            <a:ext cx="3864380" cy="1968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3"/>
          <p:cNvSpPr txBox="1"/>
          <p:nvPr/>
        </p:nvSpPr>
        <p:spPr>
          <a:xfrm>
            <a:off x="560512" y="878959"/>
            <a:ext cx="708419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4400" b="1" dirty="0">
                <a:solidFill>
                  <a:srgbClr val="1F3D85"/>
                </a:solidFill>
              </a:rPr>
              <a:t>Интерфейс участника</a:t>
            </a:r>
          </a:p>
        </p:txBody>
      </p:sp>
      <p:sp>
        <p:nvSpPr>
          <p:cNvPr id="393" name="Google Shape;393;p23"/>
          <p:cNvSpPr txBox="1"/>
          <p:nvPr/>
        </p:nvSpPr>
        <p:spPr>
          <a:xfrm>
            <a:off x="625641" y="1923267"/>
            <a:ext cx="9365382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Участник имеет возможность ознакомиться с необходимыми документами </a:t>
            </a:r>
            <a:endParaRPr sz="28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3"/>
          <p:cNvSpPr/>
          <p:nvPr/>
        </p:nvSpPr>
        <p:spPr>
          <a:xfrm>
            <a:off x="447017" y="2125218"/>
            <a:ext cx="180871" cy="180871"/>
          </a:xfrm>
          <a:prstGeom prst="rect">
            <a:avLst/>
          </a:prstGeom>
          <a:solidFill>
            <a:srgbClr val="C32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623" y="3011569"/>
            <a:ext cx="6751875" cy="40578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0"/>
          <p:cNvSpPr txBox="1"/>
          <p:nvPr/>
        </p:nvSpPr>
        <p:spPr>
          <a:xfrm>
            <a:off x="625641" y="692329"/>
            <a:ext cx="555859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Преимущества</a:t>
            </a:r>
            <a:endParaRPr sz="48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872109" y="2336485"/>
            <a:ext cx="935954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Преимущества моего проекта заключаются в том, что данные подгружаются динамически из созданной базы данных</a:t>
            </a:r>
            <a:r>
              <a:rPr lang="en-US" sz="24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lang="ru-RU" sz="2400" b="1" dirty="0" smtClean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Имеется защита целостности данных, путем создания ролей, которые проверяются при авторизации</a:t>
            </a:r>
            <a:r>
              <a:rPr lang="en-US" sz="24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lang="ru-RU" sz="2400" b="1" dirty="0" smtClean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1F3D85"/>
                </a:solidFill>
              </a:rPr>
              <a:t>Удобный просмотр данных.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96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 txBox="1"/>
          <p:nvPr/>
        </p:nvSpPr>
        <p:spPr>
          <a:xfrm>
            <a:off x="625641" y="812837"/>
            <a:ext cx="704569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Диаграмма базы данных</a:t>
            </a:r>
            <a:endParaRPr sz="40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470077" y="2971632"/>
            <a:ext cx="180871" cy="180871"/>
          </a:xfrm>
          <a:prstGeom prst="rect">
            <a:avLst/>
          </a:prstGeom>
          <a:solidFill>
            <a:srgbClr val="C32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15589" t="19522" r="32530" b="12219"/>
          <a:stretch/>
        </p:blipFill>
        <p:spPr>
          <a:xfrm>
            <a:off x="1973179" y="1959375"/>
            <a:ext cx="7276699" cy="520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6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4884821" y="2368286"/>
            <a:ext cx="555859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Авторизация</a:t>
            </a:r>
            <a:endParaRPr sz="48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884821" y="3328064"/>
            <a:ext cx="449823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6579031" y="271220"/>
            <a:ext cx="3864380" cy="1968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625641" y="692329"/>
            <a:ext cx="555859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Авторизация</a:t>
            </a:r>
            <a:endParaRPr sz="48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25641" y="1923267"/>
            <a:ext cx="970226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Проверка на существование аккаунта пользователя</a:t>
            </a:r>
            <a:endParaRPr sz="32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444770" y="2125219"/>
            <a:ext cx="180871" cy="180871"/>
          </a:xfrm>
          <a:prstGeom prst="rect">
            <a:avLst/>
          </a:prstGeom>
          <a:solidFill>
            <a:srgbClr val="C32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686" y="2505560"/>
            <a:ext cx="6226805" cy="37422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182" y="3652807"/>
            <a:ext cx="2162175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625641" y="692329"/>
            <a:ext cx="555859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Авторизация</a:t>
            </a:r>
            <a:endParaRPr sz="48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25641" y="1923267"/>
            <a:ext cx="970226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 smtClean="0">
                <a:solidFill>
                  <a:srgbClr val="1F3D85"/>
                </a:solidFill>
              </a:rPr>
              <a:t>В случае удачного входа</a:t>
            </a:r>
            <a:endParaRPr sz="32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491813" y="2112123"/>
            <a:ext cx="180871" cy="180871"/>
          </a:xfrm>
          <a:prstGeom prst="rect">
            <a:avLst/>
          </a:prstGeom>
          <a:solidFill>
            <a:srgbClr val="C32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810" y="2468617"/>
            <a:ext cx="7639050" cy="459105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686" y="3866467"/>
            <a:ext cx="32670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9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4884821" y="2368286"/>
            <a:ext cx="555859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4800" b="1" dirty="0">
                <a:solidFill>
                  <a:srgbClr val="1F3D85"/>
                </a:solidFill>
              </a:rPr>
              <a:t>Роли и их интерфейс</a:t>
            </a:r>
          </a:p>
        </p:txBody>
      </p:sp>
      <p:sp>
        <p:nvSpPr>
          <p:cNvPr id="98" name="Google Shape;98;p2"/>
          <p:cNvSpPr txBox="1"/>
          <p:nvPr/>
        </p:nvSpPr>
        <p:spPr>
          <a:xfrm>
            <a:off x="4884821" y="3328064"/>
            <a:ext cx="449823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6579031" y="271220"/>
            <a:ext cx="3864380" cy="1968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56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625641" y="692329"/>
            <a:ext cx="716068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 smtClean="0">
                <a:solidFill>
                  <a:srgbClr val="1F3D85"/>
                </a:solidFill>
              </a:rPr>
              <a:t>Роли</a:t>
            </a:r>
            <a:endParaRPr sz="48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625641" y="1923267"/>
            <a:ext cx="555859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Доступны роли</a:t>
            </a:r>
            <a:r>
              <a:rPr lang="en-US" sz="32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rgbClr val="1F3D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625641" y="2668057"/>
            <a:ext cx="457429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1F3D85"/>
                </a:solidFill>
              </a:rPr>
              <a:t>Участник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1F3D85"/>
                </a:solidFill>
              </a:rPr>
              <a:t>Эксперт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rgbClr val="1F3D85"/>
                </a:solidFill>
              </a:rPr>
              <a:t>Главный </a:t>
            </a:r>
            <a:r>
              <a:rPr lang="ru-RU" sz="2000" b="1" dirty="0">
                <a:solidFill>
                  <a:srgbClr val="1F3D85"/>
                </a:solidFill>
              </a:rPr>
              <a:t>эксперт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1F3D85"/>
                </a:solidFill>
              </a:rPr>
              <a:t>Заместитель главного эксперта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1F3D85"/>
                </a:solidFill>
              </a:rPr>
              <a:t>Технический эксперт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1F3D85"/>
                </a:solidFill>
              </a:rPr>
              <a:t>Организатор</a:t>
            </a:r>
            <a:endParaRPr sz="2000" b="1" dirty="0">
              <a:solidFill>
                <a:srgbClr val="1F3D85"/>
              </a:solidFill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433584" y="2158276"/>
            <a:ext cx="180871" cy="180871"/>
          </a:xfrm>
          <a:prstGeom prst="rect">
            <a:avLst/>
          </a:prstGeom>
          <a:solidFill>
            <a:srgbClr val="C32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91813" cy="755537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625640" y="692329"/>
            <a:ext cx="710344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4800" b="1" dirty="0" smtClean="0">
                <a:solidFill>
                  <a:srgbClr val="1F3D85"/>
                </a:solidFill>
              </a:rPr>
              <a:t>Роли и </a:t>
            </a:r>
            <a:r>
              <a:rPr lang="ru-RU" sz="4800" b="1" dirty="0">
                <a:solidFill>
                  <a:srgbClr val="1F3D85"/>
                </a:solidFill>
              </a:rPr>
              <a:t>их интерфейс</a:t>
            </a:r>
          </a:p>
        </p:txBody>
      </p:sp>
      <p:sp>
        <p:nvSpPr>
          <p:cNvPr id="135" name="Google Shape;135;p5"/>
          <p:cNvSpPr txBox="1"/>
          <p:nvPr/>
        </p:nvSpPr>
        <p:spPr>
          <a:xfrm>
            <a:off x="625639" y="1815545"/>
            <a:ext cx="662218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Существует</a:t>
            </a:r>
            <a:r>
              <a:rPr lang="ru-RU" sz="2400" b="1" dirty="0" smtClean="0">
                <a:solidFill>
                  <a:srgbClr val="1F3D8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200" b="1" dirty="0" smtClean="0">
                <a:solidFill>
                  <a:srgbClr val="1F3D85"/>
                </a:solidFill>
                <a:sym typeface="Arial"/>
              </a:rPr>
              <a:t>три интерфейса (меню)</a:t>
            </a:r>
            <a:r>
              <a:rPr lang="en-US" sz="3200" b="1" dirty="0" smtClean="0">
                <a:solidFill>
                  <a:srgbClr val="1F3D85"/>
                </a:solidFill>
                <a:sym typeface="Arial"/>
              </a:rPr>
              <a:t>:</a:t>
            </a:r>
            <a:endParaRPr sz="3200" dirty="0"/>
          </a:p>
        </p:txBody>
      </p:sp>
      <p:sp>
        <p:nvSpPr>
          <p:cNvPr id="136" name="Google Shape;136;p5"/>
          <p:cNvSpPr/>
          <p:nvPr/>
        </p:nvSpPr>
        <p:spPr>
          <a:xfrm>
            <a:off x="449428" y="5348882"/>
            <a:ext cx="180871" cy="180871"/>
          </a:xfrm>
          <a:prstGeom prst="rect">
            <a:avLst/>
          </a:prstGeom>
          <a:solidFill>
            <a:srgbClr val="C323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5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25640" y="2892723"/>
            <a:ext cx="53435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1F3D85"/>
                </a:solidFill>
              </a:rPr>
              <a:t>Организатор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1F3D85"/>
                </a:solidFill>
              </a:rPr>
              <a:t>Эксперт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1F3D85"/>
                </a:solidFill>
              </a:rPr>
              <a:t>Участник</a:t>
            </a:r>
            <a:endParaRPr lang="ru-RU" sz="2400" b="1" dirty="0">
              <a:solidFill>
                <a:srgbClr val="1F3D8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230</Words>
  <Application>Microsoft Office PowerPoint</Application>
  <PresentationFormat>Произвольный</PresentationFormat>
  <Paragraphs>50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bsn_user5</cp:lastModifiedBy>
  <cp:revision>98</cp:revision>
  <dcterms:created xsi:type="dcterms:W3CDTF">2017-06-06T12:31:48Z</dcterms:created>
  <dcterms:modified xsi:type="dcterms:W3CDTF">2023-05-25T11:01:41Z</dcterms:modified>
</cp:coreProperties>
</file>