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Maven Pro"/>
      <p:regular r:id="rId20"/>
      <p:bold r:id="rId21"/>
    </p:embeddedFont>
    <p:embeddedFont>
      <p:font typeface="Noto Sans Symbols"/>
      <p:regular r:id="rId22"/>
      <p:bold r:id="rId23"/>
    </p:embeddedFont>
    <p:embeddedFont>
      <p:font typeface="Bricolage Grotesque Medium"/>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9mxNXKmXyZkmiSjBbHTsZjb0v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22" Type="http://schemas.openxmlformats.org/officeDocument/2006/relationships/font" Target="fonts/NotoSansSymbols-regular.fntdata"/><Relationship Id="rId21" Type="http://schemas.openxmlformats.org/officeDocument/2006/relationships/font" Target="fonts/MavenPro-bold.fntdata"/><Relationship Id="rId24" Type="http://schemas.openxmlformats.org/officeDocument/2006/relationships/font" Target="fonts/BricolageGrotesqueMedium-regular.fntdata"/><Relationship Id="rId23" Type="http://schemas.openxmlformats.org/officeDocument/2006/relationships/font" Target="fonts/NotoSansSymbol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customschemas.google.com/relationships/presentationmetadata" Target="metadata"/><Relationship Id="rId25" Type="http://schemas.openxmlformats.org/officeDocument/2006/relationships/font" Target="fonts/BricolageGrotesqueMedium-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b719b74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b719b74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4"/>
          <p:cNvSpPr txBox="1"/>
          <p:nvPr>
            <p:ph type="title"/>
          </p:nvPr>
        </p:nvSpPr>
        <p:spPr>
          <a:xfrm>
            <a:off x="228600" y="3481920"/>
            <a:ext cx="5377680" cy="1074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1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spTree>
      <p:nvGrpSpPr>
        <p:cNvPr id="28" name="Shape 2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3"/>
          <p:cNvPicPr preferRelativeResize="0"/>
          <p:nvPr/>
        </p:nvPicPr>
        <p:blipFill rotWithShape="1">
          <a:blip r:embed="rId1">
            <a:alphaModFix/>
          </a:blip>
          <a:srcRect b="15156" l="0" r="15156" t="0"/>
          <a:stretch/>
        </p:blipFill>
        <p:spPr>
          <a:xfrm>
            <a:off x="0" y="0"/>
            <a:ext cx="9143640" cy="5143320"/>
          </a:xfrm>
          <a:prstGeom prst="rect">
            <a:avLst/>
          </a:prstGeom>
          <a:noFill/>
          <a:ln>
            <a:noFill/>
          </a:ln>
        </p:spPr>
      </p:pic>
      <p:sp>
        <p:nvSpPr>
          <p:cNvPr id="7" name="Google Shape;7;p13"/>
          <p:cNvSpPr txBox="1"/>
          <p:nvPr>
            <p:ph type="title"/>
          </p:nvPr>
        </p:nvSpPr>
        <p:spPr>
          <a:xfrm>
            <a:off x="228600" y="3507480"/>
            <a:ext cx="8471880" cy="1027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pic>
        <p:nvPicPr>
          <p:cNvPr id="13" name="Google Shape;13;p15"/>
          <p:cNvPicPr preferRelativeResize="0"/>
          <p:nvPr/>
        </p:nvPicPr>
        <p:blipFill rotWithShape="1">
          <a:blip r:embed="rId1">
            <a:alphaModFix/>
          </a:blip>
          <a:srcRect b="26127" l="27568" r="1139" t="2579"/>
          <a:stretch/>
        </p:blipFill>
        <p:spPr>
          <a:xfrm>
            <a:off x="0" y="0"/>
            <a:ext cx="9143640" cy="5143320"/>
          </a:xfrm>
          <a:prstGeom prst="rect">
            <a:avLst/>
          </a:prstGeom>
          <a:noFill/>
          <a:ln>
            <a:noFill/>
          </a:ln>
        </p:spPr>
      </p:pic>
      <p:sp>
        <p:nvSpPr>
          <p:cNvPr id="14" name="Google Shape;14;p15"/>
          <p:cNvSpPr txBox="1"/>
          <p:nvPr>
            <p:ph type="title"/>
          </p:nvPr>
        </p:nvSpPr>
        <p:spPr>
          <a:xfrm>
            <a:off x="228600" y="981000"/>
            <a:ext cx="8143920" cy="698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pic>
        <p:nvPicPr>
          <p:cNvPr id="18" name="Google Shape;18;p17"/>
          <p:cNvPicPr preferRelativeResize="0"/>
          <p:nvPr/>
        </p:nvPicPr>
        <p:blipFill rotWithShape="1">
          <a:blip r:embed="rId1">
            <a:alphaModFix/>
          </a:blip>
          <a:srcRect b="15689" l="0" r="15689" t="0"/>
          <a:stretch/>
        </p:blipFill>
        <p:spPr>
          <a:xfrm>
            <a:off x="0" y="0"/>
            <a:ext cx="9143640" cy="5143320"/>
          </a:xfrm>
          <a:prstGeom prst="rect">
            <a:avLst/>
          </a:prstGeom>
          <a:noFill/>
          <a:ln>
            <a:noFill/>
          </a:ln>
        </p:spPr>
      </p:pic>
      <p:sp>
        <p:nvSpPr>
          <p:cNvPr id="19" name="Google Shape;19;p17"/>
          <p:cNvSpPr txBox="1"/>
          <p:nvPr>
            <p:ph type="title"/>
          </p:nvPr>
        </p:nvSpPr>
        <p:spPr>
          <a:xfrm>
            <a:off x="228600" y="603000"/>
            <a:ext cx="8686440" cy="1689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7"/>
          <p:cNvSpPr txBox="1"/>
          <p:nvPr>
            <p:ph idx="2" type="title"/>
          </p:nvPr>
        </p:nvSpPr>
        <p:spPr>
          <a:xfrm>
            <a:off x="7647120" y="3307680"/>
            <a:ext cx="1267920" cy="126936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 name="Google Shape;21;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pic>
        <p:nvPicPr>
          <p:cNvPr id="24" name="Google Shape;24;p19"/>
          <p:cNvPicPr preferRelativeResize="0"/>
          <p:nvPr/>
        </p:nvPicPr>
        <p:blipFill rotWithShape="1">
          <a:blip r:embed="rId1">
            <a:alphaModFix/>
          </a:blip>
          <a:srcRect b="33316" l="41754" r="1302" t="9739"/>
          <a:stretch/>
        </p:blipFill>
        <p:spPr>
          <a:xfrm>
            <a:off x="0" y="0"/>
            <a:ext cx="9143640" cy="5143320"/>
          </a:xfrm>
          <a:prstGeom prst="rect">
            <a:avLst/>
          </a:prstGeom>
          <a:noFill/>
          <a:ln>
            <a:noFill/>
          </a:ln>
        </p:spPr>
      </p:pic>
      <p:sp>
        <p:nvSpPr>
          <p:cNvPr id="25" name="Google Shape;25;p19"/>
          <p:cNvSpPr txBox="1"/>
          <p:nvPr>
            <p:ph type="title"/>
          </p:nvPr>
        </p:nvSpPr>
        <p:spPr>
          <a:xfrm>
            <a:off x="228600" y="424440"/>
            <a:ext cx="5029560" cy="1445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19"/>
          <p:cNvSpPr txBox="1"/>
          <p:nvPr>
            <p:ph idx="1" type="body"/>
          </p:nvPr>
        </p:nvSpPr>
        <p:spPr>
          <a:xfrm>
            <a:off x="228600" y="2261880"/>
            <a:ext cx="5029560" cy="21880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 name="Google Shape;27;p19"/>
          <p:cNvSpPr txBox="1"/>
          <p:nvPr>
            <p:ph idx="2" type="body"/>
          </p:nvPr>
        </p:nvSpPr>
        <p:spPr>
          <a:xfrm>
            <a:off x="5715720" y="0"/>
            <a:ext cx="34279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type="title"/>
          </p:nvPr>
        </p:nvSpPr>
        <p:spPr>
          <a:xfrm>
            <a:off x="228600" y="3505320"/>
            <a:ext cx="8467200" cy="1028520"/>
          </a:xfrm>
          <a:prstGeom prst="rect">
            <a:avLst/>
          </a:prstGeom>
          <a:noFill/>
          <a:ln>
            <a:noFill/>
          </a:ln>
        </p:spPr>
        <p:txBody>
          <a:bodyPr anchorCtr="0" anchor="b" bIns="91425" lIns="91425" spcFirstLastPara="1" rIns="91425" wrap="square" tIns="91425">
            <a:normAutofit fontScale="93651"/>
          </a:bodyPr>
          <a:lstStyle/>
          <a:p>
            <a:pPr indent="0" lvl="0" marL="0" rtl="0" algn="l">
              <a:lnSpc>
                <a:spcPct val="100000"/>
              </a:lnSpc>
              <a:spcBef>
                <a:spcPts val="0"/>
              </a:spcBef>
              <a:spcAft>
                <a:spcPts val="0"/>
              </a:spcAft>
              <a:buClr>
                <a:schemeClr val="dk1"/>
              </a:buClr>
              <a:buSzPct val="100000"/>
              <a:buFont typeface="Bricolage Grotesque Medium"/>
              <a:buNone/>
            </a:pPr>
            <a:r>
              <a:rPr b="0" lang="en" sz="6000" strike="noStrike">
                <a:solidFill>
                  <a:schemeClr val="dk1"/>
                </a:solidFill>
                <a:latin typeface="Bricolage Grotesque Medium"/>
                <a:ea typeface="Bricolage Grotesque Medium"/>
                <a:cs typeface="Bricolage Grotesque Medium"/>
                <a:sym typeface="Bricolage Grotesque Medium"/>
              </a:rPr>
              <a:t>Barça 24-25</a:t>
            </a:r>
            <a:endParaRPr b="0" sz="6000" strike="noStrike">
              <a:solidFill>
                <a:schemeClr val="dk1"/>
              </a:solidFill>
              <a:latin typeface="Arial"/>
              <a:ea typeface="Arial"/>
              <a:cs typeface="Arial"/>
              <a:sym typeface="Arial"/>
            </a:endParaRPr>
          </a:p>
        </p:txBody>
      </p:sp>
      <p:sp>
        <p:nvSpPr>
          <p:cNvPr id="34" name="Google Shape;34;p1"/>
          <p:cNvSpPr txBox="1"/>
          <p:nvPr>
            <p:ph idx="1" type="subTitle"/>
          </p:nvPr>
        </p:nvSpPr>
        <p:spPr>
          <a:xfrm>
            <a:off x="228600" y="4533840"/>
            <a:ext cx="8467200" cy="380520"/>
          </a:xfrm>
          <a:prstGeom prst="rect">
            <a:avLst/>
          </a:prstGeom>
          <a:noFill/>
          <a:ln>
            <a:noFill/>
          </a:ln>
        </p:spPr>
        <p:txBody>
          <a:bodyPr anchorCtr="0" anchor="t" bIns="91425" lIns="91425" spcFirstLastPara="1" rIns="91425" wrap="square" tIns="91425">
            <a:normAutofit fontScale="86943"/>
          </a:bodyPr>
          <a:lstStyle/>
          <a:p>
            <a:pPr indent="0" lvl="0" marL="0" marR="0" rtl="0" algn="l">
              <a:lnSpc>
                <a:spcPct val="100000"/>
              </a:lnSpc>
              <a:spcBef>
                <a:spcPts val="0"/>
              </a:spcBef>
              <a:spcAft>
                <a:spcPts val="0"/>
              </a:spcAft>
              <a:buClr>
                <a:schemeClr val="dk1"/>
              </a:buClr>
              <a:buSzPct val="100000"/>
              <a:buFont typeface="Maven Pro"/>
              <a:buNone/>
            </a:pPr>
            <a:r>
              <a:rPr b="0" i="0" lang="en" sz="1600" u="none" cap="none" strike="noStrike">
                <a:solidFill>
                  <a:schemeClr val="dk1"/>
                </a:solidFill>
                <a:latin typeface="Maven Pro"/>
                <a:ea typeface="Maven Pro"/>
                <a:cs typeface="Maven Pro"/>
                <a:sym typeface="Maven Pro"/>
              </a:rPr>
              <a:t>Explorant l'impacte positiu de Hansi Flick a l'equip</a:t>
            </a:r>
            <a:endParaRPr b="0" i="0" sz="16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Increment de la moral de l'equip</a:t>
            </a:r>
            <a:endParaRPr b="0" i="0" sz="4000" u="none" cap="none" strike="noStrike">
              <a:solidFill>
                <a:schemeClr val="dk1"/>
              </a:solidFill>
              <a:latin typeface="Arial"/>
              <a:ea typeface="Arial"/>
              <a:cs typeface="Arial"/>
              <a:sym typeface="Arial"/>
            </a:endParaRPr>
          </a:p>
        </p:txBody>
      </p:sp>
      <p:sp>
        <p:nvSpPr>
          <p:cNvPr id="92" name="Google Shape;92;p10"/>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L'excel·lent gestió de Hansi Flick ha contribuït a un notable increment de la moral de l'equip. La seva capacitat per motivar i inspirar els jugadors ha creat un ambient positiu i d'unitat. Cada jugador se sent valorat i part de l'objectiu comú, la qual cosa millora el rendiment global. Aquesta moral alta és fonamental per afrontar els reptes que venen i per mantenir un esperit competitiu.</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Conclusions</a:t>
            </a:r>
            <a:endParaRPr b="0" i="0" sz="4000" u="none" cap="none" strike="noStrike">
              <a:solidFill>
                <a:schemeClr val="dk1"/>
              </a:solidFill>
              <a:latin typeface="Arial"/>
              <a:ea typeface="Arial"/>
              <a:cs typeface="Arial"/>
              <a:sym typeface="Arial"/>
            </a:endParaRPr>
          </a:p>
        </p:txBody>
      </p:sp>
      <p:sp>
        <p:nvSpPr>
          <p:cNvPr id="98" name="Google Shape;98;p11"/>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Amb Hansi Flick al capdavant, el Barça ha vist una revitalització en el seu enfocament i rendiment. Gràcies a la seva direcció, l'equip ha millorat estratègicament, ha tornat a brillar en les competicions i ha generat un ambient positiu de confiança i cohesió. El futur del club és prometedor, i amb aquest nou enfocament, els somnis de grans èxits tornen a ser alcanzables.</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5b719b7454_0_0"/>
          <p:cNvSpPr txBox="1"/>
          <p:nvPr/>
        </p:nvSpPr>
        <p:spPr>
          <a:xfrm>
            <a:off x="1802550" y="1627800"/>
            <a:ext cx="6767400" cy="2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00"/>
              <a:buFont typeface="Bricolage Grotesque Medium"/>
              <a:buNone/>
            </a:pPr>
            <a:r>
              <a:rPr lang="en" sz="6000">
                <a:solidFill>
                  <a:schemeClr val="dk1"/>
                </a:solidFill>
                <a:latin typeface="Bricolage Grotesque Medium"/>
                <a:ea typeface="Bricolage Grotesque Medium"/>
                <a:cs typeface="Bricolage Grotesque Medium"/>
                <a:sym typeface="Bricolage Grotesque Medium"/>
              </a:rPr>
              <a:t>Gràcies per la vostra atenció!</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Introducció</a:t>
            </a:r>
            <a:endParaRPr b="0" i="0" sz="4000" u="none" cap="none" strike="noStrike">
              <a:solidFill>
                <a:schemeClr val="dk1"/>
              </a:solidFill>
              <a:latin typeface="Arial"/>
              <a:ea typeface="Arial"/>
              <a:cs typeface="Arial"/>
              <a:sym typeface="Arial"/>
            </a:endParaRPr>
          </a:p>
        </p:txBody>
      </p:sp>
      <p:sp>
        <p:nvSpPr>
          <p:cNvPr id="40" name="Google Shape;40;p2"/>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ctr">
              <a:spcBef>
                <a:spcPts val="0"/>
              </a:spcBef>
              <a:spcAft>
                <a:spcPts val="0"/>
              </a:spcAft>
              <a:buSzPts val="1400"/>
              <a:buFont typeface="Arial"/>
              <a:buNone/>
            </a:pPr>
            <a:r>
              <a:t/>
            </a:r>
            <a:endParaRPr b="0" i="0" sz="1400" u="none" cap="none" strike="noStrike">
              <a:solidFill>
                <a:schemeClr val="dk1"/>
              </a:solidFill>
              <a:latin typeface="Maven Pro"/>
              <a:ea typeface="Maven Pro"/>
              <a:cs typeface="Maven Pro"/>
              <a:sym typeface="Maven Pro"/>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ph idx="4294967295" type="title"/>
          </p:nvPr>
        </p:nvSpPr>
        <p:spPr>
          <a:xfrm>
            <a:off x="228600" y="600120"/>
            <a:ext cx="8686440" cy="168552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5500"/>
              <a:buFont typeface="Bricolage Grotesque Medium"/>
              <a:buNone/>
            </a:pPr>
            <a:r>
              <a:rPr b="0" i="0" lang="en" sz="5500" u="none" cap="none" strike="noStrike">
                <a:solidFill>
                  <a:schemeClr val="dk1"/>
                </a:solidFill>
                <a:latin typeface="Bricolage Grotesque Medium"/>
                <a:ea typeface="Bricolage Grotesque Medium"/>
                <a:cs typeface="Bricolage Grotesque Medium"/>
                <a:sym typeface="Bricolage Grotesque Medium"/>
              </a:rPr>
              <a:t>Canvis Estratègics</a:t>
            </a:r>
            <a:endParaRPr b="0" i="0" sz="5500" u="none" cap="none" strike="noStrike">
              <a:solidFill>
                <a:schemeClr val="dk1"/>
              </a:solidFill>
              <a:latin typeface="Arial"/>
              <a:ea typeface="Arial"/>
              <a:cs typeface="Arial"/>
              <a:sym typeface="Arial"/>
            </a:endParaRPr>
          </a:p>
        </p:txBody>
      </p:sp>
      <p:sp>
        <p:nvSpPr>
          <p:cNvPr id="46" name="Google Shape;46;p3"/>
          <p:cNvSpPr txBox="1"/>
          <p:nvPr>
            <p:ph idx="4294967295" type="subTitle"/>
          </p:nvPr>
        </p:nvSpPr>
        <p:spPr>
          <a:xfrm>
            <a:off x="228600" y="3162240"/>
            <a:ext cx="2733480" cy="1066320"/>
          </a:xfrm>
          <a:prstGeom prst="rect">
            <a:avLst/>
          </a:prstGeom>
          <a:noFill/>
          <a:ln>
            <a:noFill/>
          </a:ln>
        </p:spPr>
        <p:txBody>
          <a:bodyPr anchorCtr="0" anchor="b" bIns="91425" lIns="91425" spcFirstLastPara="1" rIns="91425" wrap="square" tIns="91425">
            <a:normAutofit/>
          </a:bodyPr>
          <a:lstStyle/>
          <a:p>
            <a:pPr indent="0" lvl="0" marL="0" marR="0" rtl="0" algn="ctr">
              <a:spcBef>
                <a:spcPts val="0"/>
              </a:spcBef>
              <a:spcAft>
                <a:spcPts val="0"/>
              </a:spcAft>
              <a:buSzPts val="1600"/>
              <a:buFont typeface="Arial"/>
              <a:buNone/>
            </a:pPr>
            <a:r>
              <a:t/>
            </a:r>
            <a:endParaRPr b="0" i="0" sz="1600" u="none" cap="none" strike="noStrike">
              <a:solidFill>
                <a:schemeClr val="dk1"/>
              </a:solidFill>
              <a:latin typeface="Maven Pro"/>
              <a:ea typeface="Maven Pro"/>
              <a:cs typeface="Maven Pro"/>
              <a:sym typeface="Maven Pro"/>
            </a:endParaRPr>
          </a:p>
        </p:txBody>
      </p:sp>
      <p:sp>
        <p:nvSpPr>
          <p:cNvPr id="47" name="Google Shape;47;p3"/>
          <p:cNvSpPr txBox="1"/>
          <p:nvPr>
            <p:ph idx="4294967295" type="title"/>
          </p:nvPr>
        </p:nvSpPr>
        <p:spPr>
          <a:xfrm>
            <a:off x="7648560" y="3305160"/>
            <a:ext cx="1266480" cy="126648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6000"/>
              <a:buFont typeface="Bricolage Grotesque Medium"/>
              <a:buNone/>
            </a:pPr>
            <a:r>
              <a:rPr b="0" i="1" lang="en" sz="6000" u="none" cap="none" strike="noStrike">
                <a:solidFill>
                  <a:schemeClr val="dk1"/>
                </a:solidFill>
                <a:latin typeface="Bricolage Grotesque Medium"/>
                <a:ea typeface="Bricolage Grotesque Medium"/>
                <a:cs typeface="Bricolage Grotesque Medium"/>
                <a:sym typeface="Bricolage Grotesque Medium"/>
              </a:rPr>
              <a:t>01</a:t>
            </a:r>
            <a:endParaRPr b="0" i="0" sz="6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Nova filosofia de joc</a:t>
            </a:r>
            <a:endParaRPr b="0" i="0" sz="4000" u="none" cap="none" strike="noStrike">
              <a:solidFill>
                <a:schemeClr val="dk1"/>
              </a:solidFill>
              <a:latin typeface="Arial"/>
              <a:ea typeface="Arial"/>
              <a:cs typeface="Arial"/>
              <a:sym typeface="Arial"/>
            </a:endParaRPr>
          </a:p>
        </p:txBody>
      </p:sp>
      <p:sp>
        <p:nvSpPr>
          <p:cNvPr id="53" name="Google Shape;53;p4"/>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La incorporació de Hansi Flick ha portat una transformació significativa en l'estil de joc del Barça. Amb un enfocament en la possessió i el moviment constant, l'equip ha començat a dominar els partits amb més eficàcia. Els jugadors s'han adaptat a un sistema que promou la creativitat i la col·laboració, proporcionant un joc més fluid i atractiu per als aficionats.</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Millora en la defensa</a:t>
            </a:r>
            <a:endParaRPr b="0" i="0" sz="4000" u="none" cap="none" strike="noStrike">
              <a:solidFill>
                <a:schemeClr val="dk1"/>
              </a:solidFill>
              <a:latin typeface="Arial"/>
              <a:ea typeface="Arial"/>
              <a:cs typeface="Arial"/>
              <a:sym typeface="Arial"/>
            </a:endParaRPr>
          </a:p>
        </p:txBody>
      </p:sp>
      <p:sp>
        <p:nvSpPr>
          <p:cNvPr id="59" name="Google Shape;59;p5"/>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Sota la direcció de Flick, la defensa del Barça ha experimentat millores notables. S'ha implementat una tàctica que fomenta la cohesió i la comunicació entre els jugadors. Això ha resultat en una reducció significativa dels gols concedits, augmentant la confiança de l'equip en els moments crítics dels partits.</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6"/>
          <p:cNvPicPr preferRelativeResize="0"/>
          <p:nvPr/>
        </p:nvPicPr>
        <p:blipFill rotWithShape="1">
          <a:blip r:embed="rId3">
            <a:alphaModFix/>
          </a:blip>
          <a:srcRect b="0" l="27790" r="27784" t="0"/>
          <a:stretch/>
        </p:blipFill>
        <p:spPr>
          <a:xfrm>
            <a:off x="5715720" y="0"/>
            <a:ext cx="3427560" cy="5143320"/>
          </a:xfrm>
          <a:prstGeom prst="rect">
            <a:avLst/>
          </a:prstGeom>
          <a:noFill/>
          <a:ln>
            <a:noFill/>
          </a:ln>
        </p:spPr>
      </p:pic>
      <p:sp>
        <p:nvSpPr>
          <p:cNvPr id="65" name="Google Shape;65;p6"/>
          <p:cNvSpPr txBox="1"/>
          <p:nvPr>
            <p:ph idx="4294967295" type="title"/>
          </p:nvPr>
        </p:nvSpPr>
        <p:spPr>
          <a:xfrm>
            <a:off x="228600" y="428760"/>
            <a:ext cx="5028840" cy="14475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3000"/>
              <a:buFont typeface="Bricolage Grotesque Medium"/>
              <a:buNone/>
            </a:pPr>
            <a:r>
              <a:rPr b="0" i="0" lang="en" sz="3000" u="none" cap="none" strike="noStrike">
                <a:solidFill>
                  <a:schemeClr val="dk1"/>
                </a:solidFill>
                <a:latin typeface="Bricolage Grotesque Medium"/>
                <a:ea typeface="Bricolage Grotesque Medium"/>
                <a:cs typeface="Bricolage Grotesque Medium"/>
                <a:sym typeface="Bricolage Grotesque Medium"/>
              </a:rPr>
              <a:t>Enfocament en el desenvolupament de jugadors joves</a:t>
            </a:r>
            <a:endParaRPr b="0" i="0" sz="3000" u="none" cap="none" strike="noStrike">
              <a:solidFill>
                <a:schemeClr val="dk1"/>
              </a:solidFill>
              <a:latin typeface="Arial"/>
              <a:ea typeface="Arial"/>
              <a:cs typeface="Arial"/>
              <a:sym typeface="Arial"/>
            </a:endParaRPr>
          </a:p>
        </p:txBody>
      </p:sp>
      <p:sp>
        <p:nvSpPr>
          <p:cNvPr id="66" name="Google Shape;66;p6"/>
          <p:cNvSpPr txBox="1"/>
          <p:nvPr>
            <p:ph idx="4294967295" type="body"/>
          </p:nvPr>
        </p:nvSpPr>
        <p:spPr>
          <a:xfrm>
            <a:off x="228600" y="2257560"/>
            <a:ext cx="5028840" cy="21902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Hansi Flick ha apostat fermament pel talent dels jugadors joves del Barça, promovent un ambient de creixement i aprenentatge. Aquest enfocament ha donat l'oportunitat a joves promeses de mostrar les seves habilitats en moments clau i de contribuir activament al rendiment de l'equip. A més, la seva integració en l'equip principal ha creat una connexió emocional amb els aficionats, que valoren el seu compromís amb els colors del club.</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7"/>
          <p:cNvSpPr txBox="1"/>
          <p:nvPr>
            <p:ph idx="4294967295" type="title"/>
          </p:nvPr>
        </p:nvSpPr>
        <p:spPr>
          <a:xfrm>
            <a:off x="228600" y="600120"/>
            <a:ext cx="8686440" cy="168552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5500"/>
              <a:buFont typeface="Bricolage Grotesque Medium"/>
              <a:buNone/>
            </a:pPr>
            <a:r>
              <a:rPr b="0" i="0" lang="en" sz="5500" u="none" cap="none" strike="noStrike">
                <a:solidFill>
                  <a:schemeClr val="dk1"/>
                </a:solidFill>
                <a:latin typeface="Bricolage Grotesque Medium"/>
                <a:ea typeface="Bricolage Grotesque Medium"/>
                <a:cs typeface="Bricolage Grotesque Medium"/>
                <a:sym typeface="Bricolage Grotesque Medium"/>
              </a:rPr>
              <a:t>Resultats Positius</a:t>
            </a:r>
            <a:endParaRPr b="0" i="0" sz="5500" u="none" cap="none" strike="noStrike">
              <a:solidFill>
                <a:schemeClr val="dk1"/>
              </a:solidFill>
              <a:latin typeface="Arial"/>
              <a:ea typeface="Arial"/>
              <a:cs typeface="Arial"/>
              <a:sym typeface="Arial"/>
            </a:endParaRPr>
          </a:p>
        </p:txBody>
      </p:sp>
      <p:sp>
        <p:nvSpPr>
          <p:cNvPr id="72" name="Google Shape;72;p7"/>
          <p:cNvSpPr txBox="1"/>
          <p:nvPr>
            <p:ph idx="4294967295" type="subTitle"/>
          </p:nvPr>
        </p:nvSpPr>
        <p:spPr>
          <a:xfrm>
            <a:off x="228600" y="3162240"/>
            <a:ext cx="2733480" cy="1066320"/>
          </a:xfrm>
          <a:prstGeom prst="rect">
            <a:avLst/>
          </a:prstGeom>
          <a:noFill/>
          <a:ln>
            <a:noFill/>
          </a:ln>
        </p:spPr>
        <p:txBody>
          <a:bodyPr anchorCtr="0" anchor="b" bIns="91425" lIns="91425" spcFirstLastPara="1" rIns="91425" wrap="square" tIns="91425">
            <a:normAutofit/>
          </a:bodyPr>
          <a:lstStyle/>
          <a:p>
            <a:pPr indent="0" lvl="0" marL="0" marR="0" rtl="0" algn="ctr">
              <a:spcBef>
                <a:spcPts val="0"/>
              </a:spcBef>
              <a:spcAft>
                <a:spcPts val="0"/>
              </a:spcAft>
              <a:buSzPts val="1600"/>
              <a:buFont typeface="Arial"/>
              <a:buNone/>
            </a:pPr>
            <a:r>
              <a:t/>
            </a:r>
            <a:endParaRPr b="0" i="0" sz="1600" u="none" cap="none" strike="noStrike">
              <a:solidFill>
                <a:schemeClr val="dk1"/>
              </a:solidFill>
              <a:latin typeface="Maven Pro"/>
              <a:ea typeface="Maven Pro"/>
              <a:cs typeface="Maven Pro"/>
              <a:sym typeface="Maven Pro"/>
            </a:endParaRPr>
          </a:p>
        </p:txBody>
      </p:sp>
      <p:sp>
        <p:nvSpPr>
          <p:cNvPr id="73" name="Google Shape;73;p7"/>
          <p:cNvSpPr txBox="1"/>
          <p:nvPr>
            <p:ph idx="4294967295" type="title"/>
          </p:nvPr>
        </p:nvSpPr>
        <p:spPr>
          <a:xfrm>
            <a:off x="7648560" y="3305160"/>
            <a:ext cx="1266480" cy="126648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6000"/>
              <a:buFont typeface="Bricolage Grotesque Medium"/>
              <a:buNone/>
            </a:pPr>
            <a:r>
              <a:rPr b="0" i="1" lang="en" sz="6000" u="none" cap="none" strike="noStrike">
                <a:solidFill>
                  <a:schemeClr val="dk1"/>
                </a:solidFill>
                <a:latin typeface="Bricolage Grotesque Medium"/>
                <a:ea typeface="Bricolage Grotesque Medium"/>
                <a:cs typeface="Bricolage Grotesque Medium"/>
                <a:sym typeface="Bricolage Grotesque Medium"/>
              </a:rPr>
              <a:t>02</a:t>
            </a:r>
            <a:endParaRPr b="0" i="0" sz="6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idx="4294967295" type="title"/>
          </p:nvPr>
        </p:nvSpPr>
        <p:spPr>
          <a:xfrm>
            <a:off x="228600" y="981000"/>
            <a:ext cx="814356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Bricolage Grotesque Medium"/>
              <a:buNone/>
            </a:pPr>
            <a:r>
              <a:rPr b="0" i="0" lang="en" sz="4000" u="none" cap="none" strike="noStrike">
                <a:solidFill>
                  <a:schemeClr val="dk1"/>
                </a:solidFill>
                <a:latin typeface="Bricolage Grotesque Medium"/>
                <a:ea typeface="Bricolage Grotesque Medium"/>
                <a:cs typeface="Bricolage Grotesque Medium"/>
                <a:sym typeface="Bricolage Grotesque Medium"/>
              </a:rPr>
              <a:t>Millora en els resultats de lliga</a:t>
            </a:r>
            <a:endParaRPr b="0" i="0" sz="4000" u="none" cap="none" strike="noStrike">
              <a:solidFill>
                <a:schemeClr val="dk1"/>
              </a:solidFill>
              <a:latin typeface="Arial"/>
              <a:ea typeface="Arial"/>
              <a:cs typeface="Arial"/>
              <a:sym typeface="Arial"/>
            </a:endParaRPr>
          </a:p>
        </p:txBody>
      </p:sp>
      <p:sp>
        <p:nvSpPr>
          <p:cNvPr id="79" name="Google Shape;79;p8"/>
          <p:cNvSpPr txBox="1"/>
          <p:nvPr>
            <p:ph idx="4294967295" type="subTitle"/>
          </p:nvPr>
        </p:nvSpPr>
        <p:spPr>
          <a:xfrm>
            <a:off x="228600" y="2076480"/>
            <a:ext cx="8143560" cy="20854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Amb la nova filosofia de joc de Flick, el Barça ha registrat una millora significativa en els seus resultats de lliga. L'equip ha aconseguit una sèrie de victòries consecutives que els han consolidat com a candidats seriosos al títol. Aquest rècord no només ha augmentat la confiança entre els jugadors, sinó que també ha reactivat l'apassionament dels aficionats, creant un ambient de suport i entusiasme al voltant de l'equip.</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9"/>
          <p:cNvPicPr preferRelativeResize="0"/>
          <p:nvPr/>
        </p:nvPicPr>
        <p:blipFill rotWithShape="1">
          <a:blip r:embed="rId3">
            <a:alphaModFix/>
          </a:blip>
          <a:srcRect b="0" l="27790" r="27784" t="0"/>
          <a:stretch/>
        </p:blipFill>
        <p:spPr>
          <a:xfrm>
            <a:off x="5715720" y="0"/>
            <a:ext cx="3427560" cy="5143320"/>
          </a:xfrm>
          <a:prstGeom prst="rect">
            <a:avLst/>
          </a:prstGeom>
          <a:noFill/>
          <a:ln>
            <a:noFill/>
          </a:ln>
        </p:spPr>
      </p:pic>
      <p:sp>
        <p:nvSpPr>
          <p:cNvPr id="85" name="Google Shape;85;p9"/>
          <p:cNvSpPr txBox="1"/>
          <p:nvPr>
            <p:ph idx="4294967295" type="title"/>
          </p:nvPr>
        </p:nvSpPr>
        <p:spPr>
          <a:xfrm>
            <a:off x="228600" y="428760"/>
            <a:ext cx="5028840" cy="14475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3000"/>
              <a:buFont typeface="Bricolage Grotesque Medium"/>
              <a:buNone/>
            </a:pPr>
            <a:r>
              <a:rPr b="0" i="0" lang="en" sz="3000" u="none" cap="none" strike="noStrike">
                <a:solidFill>
                  <a:schemeClr val="dk1"/>
                </a:solidFill>
                <a:latin typeface="Bricolage Grotesque Medium"/>
                <a:ea typeface="Bricolage Grotesque Medium"/>
                <a:cs typeface="Bricolage Grotesque Medium"/>
                <a:sym typeface="Bricolage Grotesque Medium"/>
              </a:rPr>
              <a:t>Impacte en les competicions europees</a:t>
            </a:r>
            <a:endParaRPr b="0" i="0" sz="3000" u="none" cap="none" strike="noStrike">
              <a:solidFill>
                <a:schemeClr val="dk1"/>
              </a:solidFill>
              <a:latin typeface="Arial"/>
              <a:ea typeface="Arial"/>
              <a:cs typeface="Arial"/>
              <a:sym typeface="Arial"/>
            </a:endParaRPr>
          </a:p>
        </p:txBody>
      </p:sp>
      <p:sp>
        <p:nvSpPr>
          <p:cNvPr id="86" name="Google Shape;86;p9"/>
          <p:cNvSpPr txBox="1"/>
          <p:nvPr>
            <p:ph idx="4294967295" type="body"/>
          </p:nvPr>
        </p:nvSpPr>
        <p:spPr>
          <a:xfrm>
            <a:off x="228600" y="2257560"/>
            <a:ext cx="5028840" cy="21902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Maven Pro"/>
              <a:buNone/>
            </a:pPr>
            <a:r>
              <a:rPr b="0" i="0" lang="en" sz="1400" u="none" cap="none" strike="noStrike">
                <a:solidFill>
                  <a:schemeClr val="dk1"/>
                </a:solidFill>
                <a:latin typeface="Maven Pro"/>
                <a:ea typeface="Maven Pro"/>
                <a:cs typeface="Maven Pro"/>
                <a:sym typeface="Maven Pro"/>
              </a:rPr>
              <a:t>L'impacte de l'entrenador es pot veure també en les competicions europees, on el Barça ha tornat a competir amb els millors equips del continent. La combinació d'una estratègia eficient i una plantilla cohesionada ha permès a l'equip avançar rounds amb una gran determinació. Els aficionats estan tornant a somiar amb la possibilitat de guanyar trofeus europeus, alimentant l'optimisme i l'esperit de lluita del club.</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ue gradient by Slidesgo">
  <a:themeElements>
    <a:clrScheme name="Simple Light">
      <a:dk1>
        <a:srgbClr val="000000"/>
      </a:dk1>
      <a:lt1>
        <a:srgbClr val="8EE2FF"/>
      </a:lt1>
      <a:dk2>
        <a:srgbClr val="0046FF"/>
      </a:dk2>
      <a:lt2>
        <a:srgbClr val="CBEB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ue gradient by Slidesgo">
  <a:themeElements>
    <a:clrScheme name="Simple Light">
      <a:dk1>
        <a:srgbClr val="000000"/>
      </a:dk1>
      <a:lt1>
        <a:srgbClr val="8EE2FF"/>
      </a:lt1>
      <a:dk2>
        <a:srgbClr val="0046FF"/>
      </a:dk2>
      <a:lt2>
        <a:srgbClr val="CBEB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ue gradient by Slidesgo">
  <a:themeElements>
    <a:clrScheme name="Simple Light">
      <a:dk1>
        <a:srgbClr val="000000"/>
      </a:dk1>
      <a:lt1>
        <a:srgbClr val="8EE2FF"/>
      </a:lt1>
      <a:dk2>
        <a:srgbClr val="0046FF"/>
      </a:dk2>
      <a:lt2>
        <a:srgbClr val="CBEB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Blue gradient by Slidesgo">
  <a:themeElements>
    <a:clrScheme name="Simple Light">
      <a:dk1>
        <a:srgbClr val="000000"/>
      </a:dk1>
      <a:lt1>
        <a:srgbClr val="8EE2FF"/>
      </a:lt1>
      <a:dk2>
        <a:srgbClr val="0046FF"/>
      </a:dk2>
      <a:lt2>
        <a:srgbClr val="CBEB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2025-05-21T11:06:20Z</dcterms:created>
  <dc:creator>Unknown Creator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12.0</vt:r8>
  </property>
</Properties>
</file>