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57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15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75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301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27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66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29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279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696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0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01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14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0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9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4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2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43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107" y="1352550"/>
            <a:ext cx="7337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rlito"/>
                <a:cs typeface="Carlito"/>
              </a:rPr>
              <a:t>Fundamentos </a:t>
            </a:r>
            <a:r>
              <a:rPr sz="3000" b="1" dirty="0">
                <a:latin typeface="Carlito"/>
                <a:cs typeface="Carlito"/>
              </a:rPr>
              <a:t>de la </a:t>
            </a:r>
            <a:r>
              <a:rPr sz="3000" b="1" spc="-10" dirty="0">
                <a:latin typeface="Carlito"/>
                <a:cs typeface="Carlito"/>
              </a:rPr>
              <a:t>función</a:t>
            </a:r>
            <a:r>
              <a:rPr sz="3000" b="1" spc="-1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organizativa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5874" y="2266950"/>
            <a:ext cx="1667510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Sesión</a:t>
            </a:r>
            <a:r>
              <a:rPr sz="2400" b="1" spc="-1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10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50" dirty="0">
              <a:latin typeface="Carlito"/>
              <a:cs typeface="Carlito"/>
            </a:endParaRPr>
          </a:p>
          <a:p>
            <a:pPr marL="12700" marR="6350" indent="635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Unidad </a:t>
            </a:r>
            <a:r>
              <a:rPr sz="1800" dirty="0">
                <a:latin typeface="Carlito"/>
                <a:cs typeface="Carlito"/>
              </a:rPr>
              <a:t>4  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35" dirty="0">
                <a:latin typeface="Carlito"/>
                <a:cs typeface="Carlito"/>
              </a:rPr>
              <a:t>rg</a:t>
            </a:r>
            <a:r>
              <a:rPr sz="1800" dirty="0">
                <a:latin typeface="Carlito"/>
                <a:cs typeface="Carlito"/>
              </a:rPr>
              <a:t>ani</a:t>
            </a:r>
            <a:r>
              <a:rPr sz="1800" spc="-30" dirty="0">
                <a:latin typeface="Carlito"/>
                <a:cs typeface="Carlito"/>
              </a:rPr>
              <a:t>z</a:t>
            </a:r>
            <a:r>
              <a:rPr sz="1800" dirty="0">
                <a:latin typeface="Carlito"/>
                <a:cs typeface="Carlito"/>
              </a:rPr>
              <a:t>ac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ón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162" y="986789"/>
            <a:ext cx="5334000" cy="3622928"/>
            <a:chOff x="534162" y="986789"/>
            <a:chExt cx="5334000" cy="3622928"/>
          </a:xfrm>
        </p:grpSpPr>
        <p:sp>
          <p:nvSpPr>
            <p:cNvPr id="4" name="object 4"/>
            <p:cNvSpPr/>
            <p:nvPr/>
          </p:nvSpPr>
          <p:spPr>
            <a:xfrm>
              <a:off x="534162" y="1576577"/>
              <a:ext cx="5334000" cy="1009015"/>
            </a:xfrm>
            <a:custGeom>
              <a:avLst/>
              <a:gdLst/>
              <a:ahLst/>
              <a:cxnLst/>
              <a:rect l="l" t="t" r="r" b="b"/>
              <a:pathLst>
                <a:path w="5334000" h="1009014">
                  <a:moveTo>
                    <a:pt x="533400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5334000" y="1008888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162" y="1576577"/>
              <a:ext cx="5334000" cy="1009015"/>
            </a:xfrm>
            <a:custGeom>
              <a:avLst/>
              <a:gdLst/>
              <a:ahLst/>
              <a:cxnLst/>
              <a:rect l="l" t="t" r="r" b="b"/>
              <a:pathLst>
                <a:path w="5334000" h="1009014">
                  <a:moveTo>
                    <a:pt x="0" y="1008888"/>
                  </a:moveTo>
                  <a:lnTo>
                    <a:pt x="5334000" y="1008888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862" y="986789"/>
              <a:ext cx="3733800" cy="1181100"/>
            </a:xfrm>
            <a:custGeom>
              <a:avLst/>
              <a:gdLst/>
              <a:ahLst/>
              <a:cxnLst/>
              <a:rect l="l" t="t" r="r" b="b"/>
              <a:pathLst>
                <a:path w="3733800" h="1181100">
                  <a:moveTo>
                    <a:pt x="3536950" y="0"/>
                  </a:moveTo>
                  <a:lnTo>
                    <a:pt x="196850" y="0"/>
                  </a:lnTo>
                  <a:lnTo>
                    <a:pt x="151715" y="5199"/>
                  </a:lnTo>
                  <a:lnTo>
                    <a:pt x="110282" y="20008"/>
                  </a:lnTo>
                  <a:lnTo>
                    <a:pt x="73732" y="43247"/>
                  </a:lnTo>
                  <a:lnTo>
                    <a:pt x="43247" y="73732"/>
                  </a:lnTo>
                  <a:lnTo>
                    <a:pt x="20008" y="110282"/>
                  </a:lnTo>
                  <a:lnTo>
                    <a:pt x="5199" y="151715"/>
                  </a:lnTo>
                  <a:lnTo>
                    <a:pt x="0" y="196850"/>
                  </a:lnTo>
                  <a:lnTo>
                    <a:pt x="0" y="984250"/>
                  </a:lnTo>
                  <a:lnTo>
                    <a:pt x="5199" y="1029384"/>
                  </a:lnTo>
                  <a:lnTo>
                    <a:pt x="20008" y="1070817"/>
                  </a:lnTo>
                  <a:lnTo>
                    <a:pt x="43247" y="1107367"/>
                  </a:lnTo>
                  <a:lnTo>
                    <a:pt x="73732" y="1137852"/>
                  </a:lnTo>
                  <a:lnTo>
                    <a:pt x="110282" y="1161091"/>
                  </a:lnTo>
                  <a:lnTo>
                    <a:pt x="151715" y="1175900"/>
                  </a:lnTo>
                  <a:lnTo>
                    <a:pt x="196850" y="1181100"/>
                  </a:lnTo>
                  <a:lnTo>
                    <a:pt x="3536950" y="1181100"/>
                  </a:lnTo>
                  <a:lnTo>
                    <a:pt x="3582084" y="1175900"/>
                  </a:lnTo>
                  <a:lnTo>
                    <a:pt x="3623517" y="1161091"/>
                  </a:lnTo>
                  <a:lnTo>
                    <a:pt x="3660067" y="1137852"/>
                  </a:lnTo>
                  <a:lnTo>
                    <a:pt x="3690552" y="1107367"/>
                  </a:lnTo>
                  <a:lnTo>
                    <a:pt x="3713791" y="1070817"/>
                  </a:lnTo>
                  <a:lnTo>
                    <a:pt x="3728600" y="1029384"/>
                  </a:lnTo>
                  <a:lnTo>
                    <a:pt x="3733800" y="984250"/>
                  </a:lnTo>
                  <a:lnTo>
                    <a:pt x="3733800" y="196850"/>
                  </a:lnTo>
                  <a:lnTo>
                    <a:pt x="3728600" y="151715"/>
                  </a:lnTo>
                  <a:lnTo>
                    <a:pt x="3713791" y="110282"/>
                  </a:lnTo>
                  <a:lnTo>
                    <a:pt x="3690552" y="73732"/>
                  </a:lnTo>
                  <a:lnTo>
                    <a:pt x="3660067" y="43247"/>
                  </a:lnTo>
                  <a:lnTo>
                    <a:pt x="3623517" y="20008"/>
                  </a:lnTo>
                  <a:lnTo>
                    <a:pt x="3582084" y="5199"/>
                  </a:lnTo>
                  <a:lnTo>
                    <a:pt x="353695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862" y="986789"/>
              <a:ext cx="3733800" cy="1181100"/>
            </a:xfrm>
            <a:custGeom>
              <a:avLst/>
              <a:gdLst/>
              <a:ahLst/>
              <a:cxnLst/>
              <a:rect l="l" t="t" r="r" b="b"/>
              <a:pathLst>
                <a:path w="3733800" h="1181100">
                  <a:moveTo>
                    <a:pt x="0" y="196850"/>
                  </a:moveTo>
                  <a:lnTo>
                    <a:pt x="5199" y="151715"/>
                  </a:lnTo>
                  <a:lnTo>
                    <a:pt x="20008" y="110282"/>
                  </a:lnTo>
                  <a:lnTo>
                    <a:pt x="43247" y="73732"/>
                  </a:lnTo>
                  <a:lnTo>
                    <a:pt x="73732" y="43247"/>
                  </a:lnTo>
                  <a:lnTo>
                    <a:pt x="110282" y="20008"/>
                  </a:lnTo>
                  <a:lnTo>
                    <a:pt x="151715" y="5199"/>
                  </a:lnTo>
                  <a:lnTo>
                    <a:pt x="196850" y="0"/>
                  </a:lnTo>
                  <a:lnTo>
                    <a:pt x="3536950" y="0"/>
                  </a:lnTo>
                  <a:lnTo>
                    <a:pt x="3582084" y="5199"/>
                  </a:lnTo>
                  <a:lnTo>
                    <a:pt x="3623517" y="20008"/>
                  </a:lnTo>
                  <a:lnTo>
                    <a:pt x="3660067" y="43247"/>
                  </a:lnTo>
                  <a:lnTo>
                    <a:pt x="3690552" y="73732"/>
                  </a:lnTo>
                  <a:lnTo>
                    <a:pt x="3713791" y="110282"/>
                  </a:lnTo>
                  <a:lnTo>
                    <a:pt x="3728600" y="151715"/>
                  </a:lnTo>
                  <a:lnTo>
                    <a:pt x="3733800" y="196850"/>
                  </a:lnTo>
                  <a:lnTo>
                    <a:pt x="3733800" y="984250"/>
                  </a:lnTo>
                  <a:lnTo>
                    <a:pt x="3728600" y="1029384"/>
                  </a:lnTo>
                  <a:lnTo>
                    <a:pt x="3713791" y="1070817"/>
                  </a:lnTo>
                  <a:lnTo>
                    <a:pt x="3690552" y="1107367"/>
                  </a:lnTo>
                  <a:lnTo>
                    <a:pt x="3660067" y="1137852"/>
                  </a:lnTo>
                  <a:lnTo>
                    <a:pt x="3623517" y="1161091"/>
                  </a:lnTo>
                  <a:lnTo>
                    <a:pt x="3582084" y="1175900"/>
                  </a:lnTo>
                  <a:lnTo>
                    <a:pt x="3536950" y="1181100"/>
                  </a:lnTo>
                  <a:lnTo>
                    <a:pt x="196850" y="1181100"/>
                  </a:lnTo>
                  <a:lnTo>
                    <a:pt x="151715" y="1175900"/>
                  </a:lnTo>
                  <a:lnTo>
                    <a:pt x="110282" y="1161091"/>
                  </a:lnTo>
                  <a:lnTo>
                    <a:pt x="73732" y="1137852"/>
                  </a:lnTo>
                  <a:lnTo>
                    <a:pt x="43247" y="1107367"/>
                  </a:lnTo>
                  <a:lnTo>
                    <a:pt x="20008" y="1070817"/>
                  </a:lnTo>
                  <a:lnTo>
                    <a:pt x="5199" y="1029384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162" y="3601973"/>
              <a:ext cx="5334000" cy="1007744"/>
            </a:xfrm>
            <a:custGeom>
              <a:avLst/>
              <a:gdLst/>
              <a:ahLst/>
              <a:cxnLst/>
              <a:rect l="l" t="t" r="r" b="b"/>
              <a:pathLst>
                <a:path w="5334000" h="1007745">
                  <a:moveTo>
                    <a:pt x="5334000" y="0"/>
                  </a:moveTo>
                  <a:lnTo>
                    <a:pt x="0" y="0"/>
                  </a:lnTo>
                  <a:lnTo>
                    <a:pt x="0" y="1007363"/>
                  </a:lnTo>
                  <a:lnTo>
                    <a:pt x="5334000" y="1007363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162" y="3601973"/>
              <a:ext cx="5334000" cy="1007744"/>
            </a:xfrm>
            <a:custGeom>
              <a:avLst/>
              <a:gdLst/>
              <a:ahLst/>
              <a:cxnLst/>
              <a:rect l="l" t="t" r="r" b="b"/>
              <a:pathLst>
                <a:path w="5334000" h="1007745">
                  <a:moveTo>
                    <a:pt x="0" y="1007363"/>
                  </a:moveTo>
                  <a:lnTo>
                    <a:pt x="5334000" y="1007363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1007363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862" y="2800350"/>
              <a:ext cx="3733800" cy="1391920"/>
            </a:xfrm>
            <a:custGeom>
              <a:avLst/>
              <a:gdLst/>
              <a:ahLst/>
              <a:cxnLst/>
              <a:rect l="l" t="t" r="r" b="b"/>
              <a:pathLst>
                <a:path w="3733800" h="1391920">
                  <a:moveTo>
                    <a:pt x="3501898" y="0"/>
                  </a:moveTo>
                  <a:lnTo>
                    <a:pt x="231901" y="0"/>
                  </a:lnTo>
                  <a:lnTo>
                    <a:pt x="185164" y="4713"/>
                  </a:lnTo>
                  <a:lnTo>
                    <a:pt x="141633" y="18232"/>
                  </a:lnTo>
                  <a:lnTo>
                    <a:pt x="102241" y="39621"/>
                  </a:lnTo>
                  <a:lnTo>
                    <a:pt x="67921" y="67945"/>
                  </a:lnTo>
                  <a:lnTo>
                    <a:pt x="39604" y="102269"/>
                  </a:lnTo>
                  <a:lnTo>
                    <a:pt x="18223" y="141660"/>
                  </a:lnTo>
                  <a:lnTo>
                    <a:pt x="4711" y="185182"/>
                  </a:lnTo>
                  <a:lnTo>
                    <a:pt x="0" y="231901"/>
                  </a:lnTo>
                  <a:lnTo>
                    <a:pt x="0" y="1159510"/>
                  </a:lnTo>
                  <a:lnTo>
                    <a:pt x="4711" y="1206247"/>
                  </a:lnTo>
                  <a:lnTo>
                    <a:pt x="18223" y="1249778"/>
                  </a:lnTo>
                  <a:lnTo>
                    <a:pt x="39604" y="1289170"/>
                  </a:lnTo>
                  <a:lnTo>
                    <a:pt x="67921" y="1323490"/>
                  </a:lnTo>
                  <a:lnTo>
                    <a:pt x="102241" y="1351807"/>
                  </a:lnTo>
                  <a:lnTo>
                    <a:pt x="141633" y="1373188"/>
                  </a:lnTo>
                  <a:lnTo>
                    <a:pt x="185164" y="1386700"/>
                  </a:lnTo>
                  <a:lnTo>
                    <a:pt x="231901" y="1391412"/>
                  </a:lnTo>
                  <a:lnTo>
                    <a:pt x="3501898" y="1391412"/>
                  </a:lnTo>
                  <a:lnTo>
                    <a:pt x="3548617" y="1386700"/>
                  </a:lnTo>
                  <a:lnTo>
                    <a:pt x="3592139" y="1373188"/>
                  </a:lnTo>
                  <a:lnTo>
                    <a:pt x="3631530" y="1351807"/>
                  </a:lnTo>
                  <a:lnTo>
                    <a:pt x="3665854" y="1323490"/>
                  </a:lnTo>
                  <a:lnTo>
                    <a:pt x="3694178" y="1289170"/>
                  </a:lnTo>
                  <a:lnTo>
                    <a:pt x="3715567" y="1249778"/>
                  </a:lnTo>
                  <a:lnTo>
                    <a:pt x="3729086" y="1206247"/>
                  </a:lnTo>
                  <a:lnTo>
                    <a:pt x="3733800" y="1159510"/>
                  </a:lnTo>
                  <a:lnTo>
                    <a:pt x="3733800" y="231901"/>
                  </a:lnTo>
                  <a:lnTo>
                    <a:pt x="3729086" y="185182"/>
                  </a:lnTo>
                  <a:lnTo>
                    <a:pt x="3715567" y="141660"/>
                  </a:lnTo>
                  <a:lnTo>
                    <a:pt x="3694178" y="102269"/>
                  </a:lnTo>
                  <a:lnTo>
                    <a:pt x="3665855" y="67944"/>
                  </a:lnTo>
                  <a:lnTo>
                    <a:pt x="3631530" y="39621"/>
                  </a:lnTo>
                  <a:lnTo>
                    <a:pt x="3592139" y="18232"/>
                  </a:lnTo>
                  <a:lnTo>
                    <a:pt x="3548617" y="4713"/>
                  </a:lnTo>
                  <a:lnTo>
                    <a:pt x="350189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862" y="2800350"/>
              <a:ext cx="3733800" cy="1391920"/>
            </a:xfrm>
            <a:custGeom>
              <a:avLst/>
              <a:gdLst/>
              <a:ahLst/>
              <a:cxnLst/>
              <a:rect l="l" t="t" r="r" b="b"/>
              <a:pathLst>
                <a:path w="3733800" h="1391920">
                  <a:moveTo>
                    <a:pt x="0" y="231901"/>
                  </a:moveTo>
                  <a:lnTo>
                    <a:pt x="4711" y="185182"/>
                  </a:lnTo>
                  <a:lnTo>
                    <a:pt x="18223" y="141660"/>
                  </a:lnTo>
                  <a:lnTo>
                    <a:pt x="39604" y="102269"/>
                  </a:lnTo>
                  <a:lnTo>
                    <a:pt x="67921" y="67945"/>
                  </a:lnTo>
                  <a:lnTo>
                    <a:pt x="102241" y="39621"/>
                  </a:lnTo>
                  <a:lnTo>
                    <a:pt x="141633" y="18232"/>
                  </a:lnTo>
                  <a:lnTo>
                    <a:pt x="185164" y="4713"/>
                  </a:lnTo>
                  <a:lnTo>
                    <a:pt x="231901" y="0"/>
                  </a:lnTo>
                  <a:lnTo>
                    <a:pt x="3501898" y="0"/>
                  </a:lnTo>
                  <a:lnTo>
                    <a:pt x="3548617" y="4713"/>
                  </a:lnTo>
                  <a:lnTo>
                    <a:pt x="3592139" y="18232"/>
                  </a:lnTo>
                  <a:lnTo>
                    <a:pt x="3631530" y="39621"/>
                  </a:lnTo>
                  <a:lnTo>
                    <a:pt x="3665855" y="67944"/>
                  </a:lnTo>
                  <a:lnTo>
                    <a:pt x="3694178" y="102269"/>
                  </a:lnTo>
                  <a:lnTo>
                    <a:pt x="3715567" y="141660"/>
                  </a:lnTo>
                  <a:lnTo>
                    <a:pt x="3729086" y="185182"/>
                  </a:lnTo>
                  <a:lnTo>
                    <a:pt x="3733800" y="231901"/>
                  </a:lnTo>
                  <a:lnTo>
                    <a:pt x="3733800" y="1159510"/>
                  </a:lnTo>
                  <a:lnTo>
                    <a:pt x="3729086" y="1206247"/>
                  </a:lnTo>
                  <a:lnTo>
                    <a:pt x="3715567" y="1249778"/>
                  </a:lnTo>
                  <a:lnTo>
                    <a:pt x="3694178" y="1289170"/>
                  </a:lnTo>
                  <a:lnTo>
                    <a:pt x="3665854" y="1323490"/>
                  </a:lnTo>
                  <a:lnTo>
                    <a:pt x="3631530" y="1351807"/>
                  </a:lnTo>
                  <a:lnTo>
                    <a:pt x="3592139" y="1373188"/>
                  </a:lnTo>
                  <a:lnTo>
                    <a:pt x="3548617" y="1386700"/>
                  </a:lnTo>
                  <a:lnTo>
                    <a:pt x="3501898" y="1391412"/>
                  </a:lnTo>
                  <a:lnTo>
                    <a:pt x="231901" y="1391412"/>
                  </a:lnTo>
                  <a:lnTo>
                    <a:pt x="185164" y="1386700"/>
                  </a:lnTo>
                  <a:lnTo>
                    <a:pt x="141633" y="1373188"/>
                  </a:lnTo>
                  <a:lnTo>
                    <a:pt x="102241" y="1351807"/>
                  </a:lnTo>
                  <a:lnTo>
                    <a:pt x="67921" y="1323490"/>
                  </a:lnTo>
                  <a:lnTo>
                    <a:pt x="39604" y="1289170"/>
                  </a:lnTo>
                  <a:lnTo>
                    <a:pt x="18223" y="1249778"/>
                  </a:lnTo>
                  <a:lnTo>
                    <a:pt x="4711" y="1206247"/>
                  </a:lnTo>
                  <a:lnTo>
                    <a:pt x="0" y="1159510"/>
                  </a:lnTo>
                  <a:lnTo>
                    <a:pt x="0" y="23190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630" y="311277"/>
            <a:ext cx="4836770" cy="381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La autoridad formal e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informal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Arial"/>
              <a:cs typeface="Arial"/>
            </a:endParaRPr>
          </a:p>
          <a:p>
            <a:pPr marL="349250" marR="875665">
              <a:lnSpc>
                <a:spcPct val="91500"/>
              </a:lnSpc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organización formal,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autoridad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está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claramente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delimitada.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50" dirty="0">
              <a:latin typeface="Carlito"/>
              <a:cs typeface="Carlito"/>
            </a:endParaRPr>
          </a:p>
          <a:p>
            <a:pPr marL="359410" marR="804545">
              <a:lnSpc>
                <a:spcPct val="91600"/>
              </a:lnSpc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organización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informal,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autoridad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es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ejercida normalmente</a:t>
            </a:r>
            <a:r>
              <a:rPr sz="2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por  líderes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carismáticos.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8400" y="972311"/>
            <a:ext cx="2512060" cy="3276600"/>
            <a:chOff x="6248400" y="972311"/>
            <a:chExt cx="2512060" cy="3276600"/>
          </a:xfrm>
        </p:grpSpPr>
        <p:sp>
          <p:nvSpPr>
            <p:cNvPr id="14" name="object 14"/>
            <p:cNvSpPr/>
            <p:nvPr/>
          </p:nvSpPr>
          <p:spPr>
            <a:xfrm>
              <a:off x="6248400" y="2724911"/>
              <a:ext cx="2511552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00" y="972311"/>
              <a:ext cx="2511552" cy="1402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962150"/>
            <a:ext cx="701306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latin typeface="Carlito"/>
                <a:cs typeface="Carlito"/>
              </a:rPr>
              <a:t>Estructura</a:t>
            </a:r>
            <a:r>
              <a:rPr sz="4400" b="1" spc="-55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organizacional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277"/>
            <a:ext cx="47980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 estructura</a:t>
            </a:r>
            <a:r>
              <a:rPr b="1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organizacional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37691"/>
            <a:ext cx="4980305" cy="354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La estructura </a:t>
            </a:r>
            <a:r>
              <a:rPr sz="1400" spc="-10" dirty="0">
                <a:latin typeface="Carlito"/>
                <a:cs typeface="Carlito"/>
              </a:rPr>
              <a:t>organizacional </a:t>
            </a:r>
            <a:r>
              <a:rPr sz="1400" spc="-5" dirty="0">
                <a:latin typeface="Carlito"/>
                <a:cs typeface="Carlito"/>
              </a:rPr>
              <a:t>es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distribución </a:t>
            </a:r>
            <a:r>
              <a:rPr sz="1400" spc="-10" dirty="0">
                <a:latin typeface="Carlito"/>
                <a:cs typeface="Carlito"/>
              </a:rPr>
              <a:t>formal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puestos  laborales </a:t>
            </a:r>
            <a:r>
              <a:rPr sz="1400" spc="-10" dirty="0">
                <a:latin typeface="Carlito"/>
                <a:cs typeface="Carlito"/>
              </a:rPr>
              <a:t>dentro </a:t>
            </a:r>
            <a:r>
              <a:rPr sz="1400" dirty="0">
                <a:latin typeface="Carlito"/>
                <a:cs typeface="Carlito"/>
              </a:rPr>
              <a:t>de una </a:t>
            </a:r>
            <a:r>
              <a:rPr sz="1400" spc="-5" dirty="0">
                <a:latin typeface="Carlito"/>
                <a:cs typeface="Carlito"/>
              </a:rPr>
              <a:t>empresa </a:t>
            </a:r>
            <a:r>
              <a:rPr sz="1400" spc="-10" dirty="0">
                <a:latin typeface="Carlito"/>
                <a:cs typeface="Carlito"/>
              </a:rPr>
              <a:t>junto con </a:t>
            </a:r>
            <a:r>
              <a:rPr sz="1400" spc="-5" dirty="0">
                <a:latin typeface="Carlito"/>
                <a:cs typeface="Carlito"/>
              </a:rPr>
              <a:t>sus funciones,  responsabilidades </a:t>
            </a:r>
            <a:r>
              <a:rPr sz="1400" dirty="0">
                <a:latin typeface="Carlito"/>
                <a:cs typeface="Carlito"/>
              </a:rPr>
              <a:t>y líneas </a:t>
            </a:r>
            <a:r>
              <a:rPr sz="1400" spc="-5" dirty="0">
                <a:latin typeface="Carlito"/>
                <a:cs typeface="Carlito"/>
              </a:rPr>
              <a:t>de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reporte.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12700" marR="5715" algn="just">
              <a:lnSpc>
                <a:spcPct val="150000"/>
              </a:lnSpc>
            </a:pPr>
            <a:r>
              <a:rPr sz="1400" spc="-5" dirty="0">
                <a:latin typeface="Carlito"/>
                <a:cs typeface="Carlito"/>
              </a:rPr>
              <a:t>Diseñar una estructura </a:t>
            </a:r>
            <a:r>
              <a:rPr sz="1400" spc="-10" dirty="0">
                <a:latin typeface="Carlito"/>
                <a:cs typeface="Carlito"/>
              </a:rPr>
              <a:t>organizacional involucra </a:t>
            </a:r>
            <a:r>
              <a:rPr sz="1400" spc="-5" dirty="0">
                <a:latin typeface="Carlito"/>
                <a:cs typeface="Carlito"/>
              </a:rPr>
              <a:t>tomar decisiones  </a:t>
            </a:r>
            <a:r>
              <a:rPr sz="1400" spc="-10" dirty="0">
                <a:latin typeface="Carlito"/>
                <a:cs typeface="Carlito"/>
              </a:rPr>
              <a:t>sobre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especialización, departamentalización, cadena de mando,  amplitud de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formalización de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relaciones entre </a:t>
            </a:r>
            <a:r>
              <a:rPr sz="1400" dirty="0">
                <a:latin typeface="Carlito"/>
                <a:cs typeface="Carlito"/>
              </a:rPr>
              <a:t>los  </a:t>
            </a:r>
            <a:r>
              <a:rPr sz="1400" spc="-5" dirty="0">
                <a:latin typeface="Carlito"/>
                <a:cs typeface="Carlito"/>
              </a:rPr>
              <a:t>empleados.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12700" marR="7620" algn="just">
              <a:lnSpc>
                <a:spcPct val="15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Una </a:t>
            </a:r>
            <a:r>
              <a:rPr sz="1400" spc="-10" dirty="0">
                <a:latin typeface="Carlito"/>
                <a:cs typeface="Carlito"/>
              </a:rPr>
              <a:t>correcta </a:t>
            </a:r>
            <a:r>
              <a:rPr sz="1400" spc="-5" dirty="0">
                <a:latin typeface="Carlito"/>
                <a:cs typeface="Carlito"/>
              </a:rPr>
              <a:t>estructura </a:t>
            </a:r>
            <a:r>
              <a:rPr sz="1400" spc="-10" dirty="0">
                <a:latin typeface="Carlito"/>
                <a:cs typeface="Carlito"/>
              </a:rPr>
              <a:t>organizacional contribuye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disminuir el  </a:t>
            </a:r>
            <a:r>
              <a:rPr sz="1400" spc="-10" dirty="0">
                <a:latin typeface="Carlito"/>
                <a:cs typeface="Carlito"/>
              </a:rPr>
              <a:t>problema </a:t>
            </a:r>
            <a:r>
              <a:rPr sz="1400" spc="-5" dirty="0">
                <a:latin typeface="Carlito"/>
                <a:cs typeface="Carlito"/>
              </a:rPr>
              <a:t>del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agente.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1657350"/>
            <a:ext cx="24384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76910"/>
            <a:ext cx="30454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Henry</a:t>
            </a:r>
            <a:r>
              <a:rPr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Mintzberg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08001" y="970389"/>
            <a:ext cx="7111999" cy="191142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" indent="0">
              <a:lnSpc>
                <a:spcPct val="100000"/>
              </a:lnSpc>
              <a:spcBef>
                <a:spcPts val="944"/>
              </a:spcBef>
              <a:buNone/>
              <a:tabLst>
                <a:tab pos="299085" algn="l"/>
                <a:tab pos="299720" algn="l"/>
              </a:tabLst>
            </a:pPr>
            <a:r>
              <a:rPr dirty="0"/>
              <a:t>Henry </a:t>
            </a:r>
            <a:r>
              <a:rPr spc="-5" dirty="0"/>
              <a:t>Mintzberg </a:t>
            </a:r>
            <a:r>
              <a:rPr dirty="0"/>
              <a:t>es </a:t>
            </a:r>
            <a:r>
              <a:rPr spc="-5" dirty="0"/>
              <a:t>un </a:t>
            </a:r>
            <a:r>
              <a:rPr spc="-10" dirty="0"/>
              <a:t>profesor </a:t>
            </a:r>
            <a:r>
              <a:rPr spc="-5" dirty="0"/>
              <a:t>canadiense, internacionalmente</a:t>
            </a:r>
            <a:r>
              <a:rPr spc="70" dirty="0"/>
              <a:t> </a:t>
            </a:r>
            <a:r>
              <a:rPr spc="-10" dirty="0"/>
              <a:t>reconocido</a:t>
            </a:r>
          </a:p>
          <a:p>
            <a:pPr marL="41910" indent="0">
              <a:lnSpc>
                <a:spcPct val="100000"/>
              </a:lnSpc>
              <a:spcBef>
                <a:spcPts val="840"/>
              </a:spcBef>
              <a:buNone/>
            </a:pPr>
            <a:r>
              <a:rPr dirty="0"/>
              <a:t>en los </a:t>
            </a:r>
            <a:r>
              <a:rPr spc="-10" dirty="0"/>
              <a:t>campos </a:t>
            </a:r>
            <a:r>
              <a:rPr spc="-5" dirty="0"/>
              <a:t>de los negocios </a:t>
            </a:r>
            <a:r>
              <a:rPr dirty="0"/>
              <a:t>y la</a:t>
            </a:r>
            <a:r>
              <a:rPr spc="-15" dirty="0"/>
              <a:t> </a:t>
            </a:r>
            <a:r>
              <a:rPr spc="-5" dirty="0"/>
              <a:t>gestión.</a:t>
            </a:r>
          </a:p>
          <a:p>
            <a:pPr marL="12065" marR="52069" indent="0">
              <a:lnSpc>
                <a:spcPts val="2520"/>
              </a:lnSpc>
              <a:spcBef>
                <a:spcPts val="225"/>
              </a:spcBef>
              <a:buNone/>
              <a:tabLst>
                <a:tab pos="299085" algn="l"/>
                <a:tab pos="299720" algn="l"/>
              </a:tabLst>
            </a:pPr>
            <a:r>
              <a:rPr spc="-5" dirty="0"/>
              <a:t>Escribe </a:t>
            </a:r>
            <a:r>
              <a:rPr dirty="0"/>
              <a:t>3 </a:t>
            </a:r>
            <a:r>
              <a:rPr spc="-5" dirty="0"/>
              <a:t>libros fundamentales de </a:t>
            </a:r>
            <a:r>
              <a:rPr dirty="0"/>
              <a:t>la </a:t>
            </a:r>
            <a:r>
              <a:rPr spc="-5" dirty="0"/>
              <a:t>gestión moderna: </a:t>
            </a:r>
            <a:r>
              <a:rPr i="1" dirty="0">
                <a:latin typeface="Carlito"/>
                <a:cs typeface="Carlito"/>
              </a:rPr>
              <a:t>la </a:t>
            </a:r>
            <a:r>
              <a:rPr i="1" spc="-10" dirty="0">
                <a:latin typeface="Carlito"/>
                <a:cs typeface="Carlito"/>
              </a:rPr>
              <a:t>naturaleza </a:t>
            </a:r>
            <a:r>
              <a:rPr i="1" spc="-5" dirty="0">
                <a:latin typeface="Carlito"/>
                <a:cs typeface="Carlito"/>
              </a:rPr>
              <a:t>del  trabajo gerencial (1974)</a:t>
            </a:r>
            <a:r>
              <a:rPr spc="-5" dirty="0"/>
              <a:t>, </a:t>
            </a:r>
            <a:r>
              <a:rPr i="1" spc="-5" dirty="0">
                <a:latin typeface="Carlito"/>
                <a:cs typeface="Carlito"/>
              </a:rPr>
              <a:t>La </a:t>
            </a:r>
            <a:r>
              <a:rPr i="1" dirty="0">
                <a:latin typeface="Carlito"/>
                <a:cs typeface="Carlito"/>
              </a:rPr>
              <a:t>estructuración </a:t>
            </a:r>
            <a:r>
              <a:rPr i="1" spc="-5" dirty="0">
                <a:latin typeface="Carlito"/>
                <a:cs typeface="Carlito"/>
              </a:rPr>
              <a:t>de </a:t>
            </a:r>
            <a:r>
              <a:rPr i="1" dirty="0">
                <a:latin typeface="Carlito"/>
                <a:cs typeface="Carlito"/>
              </a:rPr>
              <a:t>las </a:t>
            </a:r>
            <a:r>
              <a:rPr i="1" spc="-5" dirty="0">
                <a:latin typeface="Carlito"/>
                <a:cs typeface="Carlito"/>
              </a:rPr>
              <a:t>organizaciones </a:t>
            </a:r>
            <a:r>
              <a:rPr spc="-5" dirty="0"/>
              <a:t>(1985) </a:t>
            </a:r>
            <a:r>
              <a:rPr dirty="0"/>
              <a:t>y el  </a:t>
            </a:r>
            <a:r>
              <a:rPr i="1" dirty="0">
                <a:latin typeface="Carlito"/>
                <a:cs typeface="Carlito"/>
              </a:rPr>
              <a:t>Diseño </a:t>
            </a:r>
            <a:r>
              <a:rPr i="1" spc="-5" dirty="0">
                <a:latin typeface="Carlito"/>
                <a:cs typeface="Carlito"/>
              </a:rPr>
              <a:t>de </a:t>
            </a:r>
            <a:r>
              <a:rPr i="1" dirty="0">
                <a:latin typeface="Carlito"/>
                <a:cs typeface="Carlito"/>
              </a:rPr>
              <a:t>las </a:t>
            </a:r>
            <a:r>
              <a:rPr i="1" spc="-5" dirty="0">
                <a:latin typeface="Carlito"/>
                <a:cs typeface="Carlito"/>
              </a:rPr>
              <a:t>organizaciones efectivas</a:t>
            </a:r>
            <a:r>
              <a:rPr i="1" spc="-40" dirty="0">
                <a:latin typeface="Carlito"/>
                <a:cs typeface="Carlito"/>
              </a:rPr>
              <a:t> </a:t>
            </a:r>
            <a:r>
              <a:rPr spc="-5" dirty="0"/>
              <a:t>(2000).</a:t>
            </a: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10" dirty="0"/>
              <a:t>Mintzberg </a:t>
            </a:r>
            <a:r>
              <a:rPr spc="-5" dirty="0"/>
              <a:t>identifica </a:t>
            </a:r>
            <a:r>
              <a:rPr dirty="0"/>
              <a:t>5 </a:t>
            </a:r>
            <a:r>
              <a:rPr spc="-5" dirty="0"/>
              <a:t>niveles esenciales </a:t>
            </a:r>
            <a:r>
              <a:rPr dirty="0"/>
              <a:t>en </a:t>
            </a:r>
            <a:r>
              <a:rPr spc="-5" dirty="0"/>
              <a:t>toda</a:t>
            </a:r>
            <a:r>
              <a:rPr spc="70" dirty="0"/>
              <a:t> </a:t>
            </a:r>
            <a:r>
              <a:rPr spc="-10" dirty="0"/>
              <a:t>organización: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683" y="2796518"/>
            <a:ext cx="3112770" cy="1397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dirty="0">
                <a:latin typeface="Carlito"/>
                <a:cs typeface="Carlito"/>
              </a:rPr>
              <a:t>Ápice </a:t>
            </a:r>
            <a:r>
              <a:rPr sz="1200" spc="-10" dirty="0">
                <a:latin typeface="Carlito"/>
                <a:cs typeface="Carlito"/>
              </a:rPr>
              <a:t>estratégico</a:t>
            </a:r>
            <a:endParaRPr sz="1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latin typeface="Carlito"/>
                <a:cs typeface="Carlito"/>
              </a:rPr>
              <a:t>Línea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media</a:t>
            </a:r>
            <a:endParaRPr sz="1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latin typeface="Carlito"/>
                <a:cs typeface="Carlito"/>
              </a:rPr>
              <a:t>Núcleo </a:t>
            </a:r>
            <a:r>
              <a:rPr sz="1200" spc="-10" dirty="0">
                <a:latin typeface="Carlito"/>
                <a:cs typeface="Carlito"/>
              </a:rPr>
              <a:t>operativo</a:t>
            </a:r>
            <a:endParaRPr sz="1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latin typeface="Carlito"/>
                <a:cs typeface="Carlito"/>
              </a:rPr>
              <a:t>La tecnoestructura (personal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administrativo)</a:t>
            </a:r>
            <a:endParaRPr sz="1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200" spc="-5" dirty="0">
                <a:latin typeface="Carlito"/>
                <a:cs typeface="Carlito"/>
              </a:rPr>
              <a:t>Estructura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apoyo (soporte </a:t>
            </a:r>
            <a:r>
              <a:rPr sz="1200" dirty="0">
                <a:latin typeface="Carlito"/>
                <a:cs typeface="Carlito"/>
              </a:rPr>
              <a:t>y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asesoría)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0" y="1100327"/>
            <a:ext cx="1219200" cy="2234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90167" y="3495018"/>
            <a:ext cx="10788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Henry</a:t>
            </a:r>
            <a:r>
              <a:rPr sz="1050" b="1" spc="-6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Mintzberg</a:t>
            </a:r>
            <a:endParaRPr sz="105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1939 -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Actualidad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4806797"/>
            <a:ext cx="451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Rivas, Luis (2002). Nuevas formas </a:t>
            </a:r>
            <a:r>
              <a:rPr sz="1100" spc="-5" dirty="0">
                <a:latin typeface="Carlito"/>
                <a:cs typeface="Carlito"/>
              </a:rPr>
              <a:t>de Organización. </a:t>
            </a:r>
            <a:r>
              <a:rPr sz="1100" dirty="0">
                <a:latin typeface="Carlito"/>
                <a:cs typeface="Carlito"/>
              </a:rPr>
              <a:t>Revista </a:t>
            </a:r>
            <a:r>
              <a:rPr sz="1100" spc="-5" dirty="0">
                <a:latin typeface="Carlito"/>
                <a:cs typeface="Carlito"/>
              </a:rPr>
              <a:t>Estudios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gerenciales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4782311"/>
            <a:ext cx="5562600" cy="0"/>
          </a:xfrm>
          <a:custGeom>
            <a:avLst/>
            <a:gdLst/>
            <a:ahLst/>
            <a:cxnLst/>
            <a:rect l="l" t="t" r="r" b="b"/>
            <a:pathLst>
              <a:path w="5562600">
                <a:moveTo>
                  <a:pt x="0" y="0"/>
                </a:moveTo>
                <a:lnTo>
                  <a:pt x="556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65235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3652265" y="1201674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80">
                  <a:moveTo>
                    <a:pt x="3812286" y="0"/>
                  </a:moveTo>
                  <a:lnTo>
                    <a:pt x="3812286" y="84709"/>
                  </a:lnTo>
                  <a:lnTo>
                    <a:pt x="0" y="84709"/>
                  </a:lnTo>
                  <a:lnTo>
                    <a:pt x="0" y="593471"/>
                  </a:lnTo>
                  <a:lnTo>
                    <a:pt x="3812286" y="593471"/>
                  </a:lnTo>
                  <a:lnTo>
                    <a:pt x="3812286" y="678179"/>
                  </a:lnTo>
                  <a:lnTo>
                    <a:pt x="4151376" y="339089"/>
                  </a:lnTo>
                  <a:lnTo>
                    <a:pt x="3812286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52265" y="1201674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80">
                  <a:moveTo>
                    <a:pt x="0" y="84709"/>
                  </a:moveTo>
                  <a:lnTo>
                    <a:pt x="3812286" y="84709"/>
                  </a:lnTo>
                  <a:lnTo>
                    <a:pt x="3812286" y="0"/>
                  </a:lnTo>
                  <a:lnTo>
                    <a:pt x="4151376" y="339089"/>
                  </a:lnTo>
                  <a:lnTo>
                    <a:pt x="3812286" y="678179"/>
                  </a:lnTo>
                  <a:lnTo>
                    <a:pt x="3812286" y="593471"/>
                  </a:lnTo>
                  <a:lnTo>
                    <a:pt x="0" y="593471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50740" y="1246378"/>
            <a:ext cx="473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Dividir la </a:t>
            </a:r>
            <a:r>
              <a:rPr sz="1800" spc="-20" dirty="0">
                <a:latin typeface="Carlito"/>
                <a:cs typeface="Carlito"/>
              </a:rPr>
              <a:t>carga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trabajo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10" dirty="0">
                <a:latin typeface="Carlito"/>
                <a:cs typeface="Carlito"/>
              </a:rPr>
              <a:t>tareas</a:t>
            </a:r>
            <a:r>
              <a:rPr sz="1800" spc="-5" dirty="0">
                <a:latin typeface="Carlito"/>
                <a:cs typeface="Carlito"/>
              </a:rPr>
              <a:t> que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952" y="1496314"/>
            <a:ext cx="2730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Carlito"/>
                <a:cs typeface="Carlito"/>
              </a:rPr>
              <a:t>puedan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dirty="0" err="1" smtClean="0">
                <a:latin typeface="Carlito"/>
                <a:cs typeface="Carlito"/>
              </a:rPr>
              <a:t>ser</a:t>
            </a:r>
            <a:r>
              <a:rPr lang="es-PE" sz="1800" dirty="0" smtClean="0">
                <a:latin typeface="Carlito"/>
                <a:cs typeface="Carlito"/>
              </a:rPr>
              <a:t> </a:t>
            </a:r>
            <a:r>
              <a:rPr lang="es-PE" spc="-5" dirty="0" smtClean="0">
                <a:latin typeface="Carlito"/>
                <a:cs typeface="Carlito"/>
              </a:rPr>
              <a:t>ejecutadas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1664" y="1188656"/>
            <a:ext cx="2794000" cy="702945"/>
            <a:chOff x="871664" y="1188656"/>
            <a:chExt cx="2794000" cy="702945"/>
          </a:xfrm>
        </p:grpSpPr>
        <p:sp>
          <p:nvSpPr>
            <p:cNvPr id="8" name="object 8"/>
            <p:cNvSpPr/>
            <p:nvPr/>
          </p:nvSpPr>
          <p:spPr>
            <a:xfrm>
              <a:off x="884682" y="1201674"/>
              <a:ext cx="2767965" cy="676910"/>
            </a:xfrm>
            <a:custGeom>
              <a:avLst/>
              <a:gdLst/>
              <a:ahLst/>
              <a:cxnLst/>
              <a:rect l="l" t="t" r="r" b="b"/>
              <a:pathLst>
                <a:path w="2767965" h="676910">
                  <a:moveTo>
                    <a:pt x="2654808" y="0"/>
                  </a:moveTo>
                  <a:lnTo>
                    <a:pt x="112776" y="0"/>
                  </a:lnTo>
                  <a:lnTo>
                    <a:pt x="68880" y="8870"/>
                  </a:lnTo>
                  <a:lnTo>
                    <a:pt x="33032" y="33051"/>
                  </a:lnTo>
                  <a:lnTo>
                    <a:pt x="8863" y="68901"/>
                  </a:lnTo>
                  <a:lnTo>
                    <a:pt x="0" y="112775"/>
                  </a:lnTo>
                  <a:lnTo>
                    <a:pt x="0" y="563879"/>
                  </a:lnTo>
                  <a:lnTo>
                    <a:pt x="8863" y="607754"/>
                  </a:lnTo>
                  <a:lnTo>
                    <a:pt x="33032" y="643604"/>
                  </a:lnTo>
                  <a:lnTo>
                    <a:pt x="68880" y="667785"/>
                  </a:lnTo>
                  <a:lnTo>
                    <a:pt x="112776" y="676655"/>
                  </a:lnTo>
                  <a:lnTo>
                    <a:pt x="2654808" y="676655"/>
                  </a:lnTo>
                  <a:lnTo>
                    <a:pt x="2698682" y="667785"/>
                  </a:lnTo>
                  <a:lnTo>
                    <a:pt x="2734532" y="643604"/>
                  </a:lnTo>
                  <a:lnTo>
                    <a:pt x="2758713" y="607754"/>
                  </a:lnTo>
                  <a:lnTo>
                    <a:pt x="2767584" y="563879"/>
                  </a:lnTo>
                  <a:lnTo>
                    <a:pt x="2767584" y="112775"/>
                  </a:lnTo>
                  <a:lnTo>
                    <a:pt x="2758713" y="68901"/>
                  </a:lnTo>
                  <a:lnTo>
                    <a:pt x="2734532" y="33051"/>
                  </a:lnTo>
                  <a:lnTo>
                    <a:pt x="2698682" y="8870"/>
                  </a:lnTo>
                  <a:lnTo>
                    <a:pt x="265480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4682" y="1201674"/>
              <a:ext cx="2767965" cy="676910"/>
            </a:xfrm>
            <a:custGeom>
              <a:avLst/>
              <a:gdLst/>
              <a:ahLst/>
              <a:cxnLst/>
              <a:rect l="l" t="t" r="r" b="b"/>
              <a:pathLst>
                <a:path w="2767965" h="676910">
                  <a:moveTo>
                    <a:pt x="0" y="112775"/>
                  </a:moveTo>
                  <a:lnTo>
                    <a:pt x="8863" y="68901"/>
                  </a:lnTo>
                  <a:lnTo>
                    <a:pt x="33032" y="33051"/>
                  </a:lnTo>
                  <a:lnTo>
                    <a:pt x="68880" y="8870"/>
                  </a:lnTo>
                  <a:lnTo>
                    <a:pt x="112776" y="0"/>
                  </a:lnTo>
                  <a:lnTo>
                    <a:pt x="2654808" y="0"/>
                  </a:lnTo>
                  <a:lnTo>
                    <a:pt x="2698682" y="8870"/>
                  </a:lnTo>
                  <a:lnTo>
                    <a:pt x="2734532" y="33051"/>
                  </a:lnTo>
                  <a:lnTo>
                    <a:pt x="2758713" y="68901"/>
                  </a:lnTo>
                  <a:lnTo>
                    <a:pt x="2767584" y="112775"/>
                  </a:lnTo>
                  <a:lnTo>
                    <a:pt x="2767584" y="563879"/>
                  </a:lnTo>
                  <a:lnTo>
                    <a:pt x="2758713" y="607754"/>
                  </a:lnTo>
                  <a:lnTo>
                    <a:pt x="2734532" y="643604"/>
                  </a:lnTo>
                  <a:lnTo>
                    <a:pt x="2698682" y="667785"/>
                  </a:lnTo>
                  <a:lnTo>
                    <a:pt x="2654808" y="676655"/>
                  </a:lnTo>
                  <a:lnTo>
                    <a:pt x="112776" y="676655"/>
                  </a:lnTo>
                  <a:lnTo>
                    <a:pt x="68880" y="667785"/>
                  </a:lnTo>
                  <a:lnTo>
                    <a:pt x="33032" y="643604"/>
                  </a:lnTo>
                  <a:lnTo>
                    <a:pt x="8863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1050" y="1373504"/>
            <a:ext cx="2582292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DIVISIÓN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7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TRABAJO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39248" y="1933892"/>
            <a:ext cx="4177665" cy="704215"/>
            <a:chOff x="3639248" y="1933892"/>
            <a:chExt cx="4177665" cy="704215"/>
          </a:xfrm>
        </p:grpSpPr>
        <p:sp>
          <p:nvSpPr>
            <p:cNvPr id="12" name="object 12"/>
            <p:cNvSpPr/>
            <p:nvPr/>
          </p:nvSpPr>
          <p:spPr>
            <a:xfrm>
              <a:off x="3652265" y="1946909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80">
                  <a:moveTo>
                    <a:pt x="3812286" y="0"/>
                  </a:moveTo>
                  <a:lnTo>
                    <a:pt x="3812286" y="84708"/>
                  </a:lnTo>
                  <a:lnTo>
                    <a:pt x="0" y="84708"/>
                  </a:lnTo>
                  <a:lnTo>
                    <a:pt x="0" y="593470"/>
                  </a:lnTo>
                  <a:lnTo>
                    <a:pt x="3812286" y="593470"/>
                  </a:lnTo>
                  <a:lnTo>
                    <a:pt x="3812286" y="678179"/>
                  </a:lnTo>
                  <a:lnTo>
                    <a:pt x="4151376" y="339089"/>
                  </a:lnTo>
                  <a:lnTo>
                    <a:pt x="3812286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2265" y="1946909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80">
                  <a:moveTo>
                    <a:pt x="0" y="84708"/>
                  </a:moveTo>
                  <a:lnTo>
                    <a:pt x="3812286" y="84708"/>
                  </a:lnTo>
                  <a:lnTo>
                    <a:pt x="3812286" y="0"/>
                  </a:lnTo>
                  <a:lnTo>
                    <a:pt x="4151376" y="339089"/>
                  </a:lnTo>
                  <a:lnTo>
                    <a:pt x="3812286" y="678179"/>
                  </a:lnTo>
                  <a:lnTo>
                    <a:pt x="3812286" y="593470"/>
                  </a:lnTo>
                  <a:lnTo>
                    <a:pt x="0" y="593470"/>
                  </a:lnTo>
                  <a:lnTo>
                    <a:pt x="0" y="84708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50741" y="1992629"/>
            <a:ext cx="4045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latin typeface="Carlito"/>
                <a:cs typeface="Carlito"/>
              </a:rPr>
              <a:t>Combinar </a:t>
            </a:r>
            <a:r>
              <a:rPr sz="1800" spc="-10" dirty="0">
                <a:latin typeface="Carlito"/>
                <a:cs typeface="Carlito"/>
              </a:rPr>
              <a:t>tareas, </a:t>
            </a:r>
            <a:r>
              <a:rPr sz="1800" spc="-5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forma lógica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22953" y="2242566"/>
            <a:ext cx="88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eficiente.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1664" y="1933892"/>
            <a:ext cx="2794000" cy="704215"/>
            <a:chOff x="871664" y="1933892"/>
            <a:chExt cx="2794000" cy="704215"/>
          </a:xfrm>
        </p:grpSpPr>
        <p:sp>
          <p:nvSpPr>
            <p:cNvPr id="17" name="object 17"/>
            <p:cNvSpPr/>
            <p:nvPr/>
          </p:nvSpPr>
          <p:spPr>
            <a:xfrm>
              <a:off x="884682" y="1946909"/>
              <a:ext cx="2767965" cy="678180"/>
            </a:xfrm>
            <a:custGeom>
              <a:avLst/>
              <a:gdLst/>
              <a:ahLst/>
              <a:cxnLst/>
              <a:rect l="l" t="t" r="r" b="b"/>
              <a:pathLst>
                <a:path w="2767965" h="678180">
                  <a:moveTo>
                    <a:pt x="2654554" y="0"/>
                  </a:moveTo>
                  <a:lnTo>
                    <a:pt x="113030" y="0"/>
                  </a:lnTo>
                  <a:lnTo>
                    <a:pt x="69035" y="8874"/>
                  </a:lnTo>
                  <a:lnTo>
                    <a:pt x="33107" y="33083"/>
                  </a:lnTo>
                  <a:lnTo>
                    <a:pt x="8883" y="69008"/>
                  </a:lnTo>
                  <a:lnTo>
                    <a:pt x="0" y="113029"/>
                  </a:lnTo>
                  <a:lnTo>
                    <a:pt x="0" y="565150"/>
                  </a:lnTo>
                  <a:lnTo>
                    <a:pt x="8883" y="609171"/>
                  </a:lnTo>
                  <a:lnTo>
                    <a:pt x="33107" y="645096"/>
                  </a:lnTo>
                  <a:lnTo>
                    <a:pt x="69035" y="669305"/>
                  </a:lnTo>
                  <a:lnTo>
                    <a:pt x="113030" y="678179"/>
                  </a:lnTo>
                  <a:lnTo>
                    <a:pt x="2654554" y="678179"/>
                  </a:lnTo>
                  <a:lnTo>
                    <a:pt x="2698575" y="669305"/>
                  </a:lnTo>
                  <a:lnTo>
                    <a:pt x="2734500" y="645096"/>
                  </a:lnTo>
                  <a:lnTo>
                    <a:pt x="2758709" y="609171"/>
                  </a:lnTo>
                  <a:lnTo>
                    <a:pt x="2767584" y="565150"/>
                  </a:lnTo>
                  <a:lnTo>
                    <a:pt x="2767584" y="113029"/>
                  </a:lnTo>
                  <a:lnTo>
                    <a:pt x="2758709" y="69008"/>
                  </a:lnTo>
                  <a:lnTo>
                    <a:pt x="2734500" y="33083"/>
                  </a:lnTo>
                  <a:lnTo>
                    <a:pt x="2698575" y="8874"/>
                  </a:lnTo>
                  <a:lnTo>
                    <a:pt x="265455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4682" y="1946909"/>
              <a:ext cx="2767965" cy="678180"/>
            </a:xfrm>
            <a:custGeom>
              <a:avLst/>
              <a:gdLst/>
              <a:ahLst/>
              <a:cxnLst/>
              <a:rect l="l" t="t" r="r" b="b"/>
              <a:pathLst>
                <a:path w="2767965" h="678180">
                  <a:moveTo>
                    <a:pt x="0" y="113029"/>
                  </a:moveTo>
                  <a:lnTo>
                    <a:pt x="8883" y="69008"/>
                  </a:lnTo>
                  <a:lnTo>
                    <a:pt x="33107" y="33083"/>
                  </a:lnTo>
                  <a:lnTo>
                    <a:pt x="69035" y="8874"/>
                  </a:lnTo>
                  <a:lnTo>
                    <a:pt x="113030" y="0"/>
                  </a:lnTo>
                  <a:lnTo>
                    <a:pt x="2654554" y="0"/>
                  </a:lnTo>
                  <a:lnTo>
                    <a:pt x="2698575" y="8874"/>
                  </a:lnTo>
                  <a:lnTo>
                    <a:pt x="2734500" y="33083"/>
                  </a:lnTo>
                  <a:lnTo>
                    <a:pt x="2758709" y="69008"/>
                  </a:lnTo>
                  <a:lnTo>
                    <a:pt x="2767584" y="113029"/>
                  </a:lnTo>
                  <a:lnTo>
                    <a:pt x="2767584" y="565150"/>
                  </a:lnTo>
                  <a:lnTo>
                    <a:pt x="2758709" y="609171"/>
                  </a:lnTo>
                  <a:lnTo>
                    <a:pt x="2734500" y="645096"/>
                  </a:lnTo>
                  <a:lnTo>
                    <a:pt x="2698575" y="669305"/>
                  </a:lnTo>
                  <a:lnTo>
                    <a:pt x="2654554" y="678179"/>
                  </a:lnTo>
                  <a:lnTo>
                    <a:pt x="113030" y="678179"/>
                  </a:lnTo>
                  <a:lnTo>
                    <a:pt x="69035" y="669305"/>
                  </a:lnTo>
                  <a:lnTo>
                    <a:pt x="33107" y="645096"/>
                  </a:lnTo>
                  <a:lnTo>
                    <a:pt x="8883" y="609171"/>
                  </a:lnTo>
                  <a:lnTo>
                    <a:pt x="0" y="565150"/>
                  </a:lnTo>
                  <a:lnTo>
                    <a:pt x="0" y="11302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5040" y="2107311"/>
            <a:ext cx="2695067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DEPARTAMENTALIZACIÓN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39248" y="2680652"/>
            <a:ext cx="4177665" cy="704215"/>
            <a:chOff x="3639248" y="2680652"/>
            <a:chExt cx="4177665" cy="704215"/>
          </a:xfrm>
        </p:grpSpPr>
        <p:sp>
          <p:nvSpPr>
            <p:cNvPr id="21" name="object 21"/>
            <p:cNvSpPr/>
            <p:nvPr/>
          </p:nvSpPr>
          <p:spPr>
            <a:xfrm>
              <a:off x="3652265" y="2693669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79">
                  <a:moveTo>
                    <a:pt x="3812286" y="0"/>
                  </a:moveTo>
                  <a:lnTo>
                    <a:pt x="3812286" y="84709"/>
                  </a:lnTo>
                  <a:lnTo>
                    <a:pt x="0" y="84709"/>
                  </a:lnTo>
                  <a:lnTo>
                    <a:pt x="0" y="593471"/>
                  </a:lnTo>
                  <a:lnTo>
                    <a:pt x="3812286" y="593471"/>
                  </a:lnTo>
                  <a:lnTo>
                    <a:pt x="3812286" y="678180"/>
                  </a:lnTo>
                  <a:lnTo>
                    <a:pt x="4151376" y="339090"/>
                  </a:lnTo>
                  <a:lnTo>
                    <a:pt x="3812286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2265" y="2693669"/>
              <a:ext cx="4151629" cy="678180"/>
            </a:xfrm>
            <a:custGeom>
              <a:avLst/>
              <a:gdLst/>
              <a:ahLst/>
              <a:cxnLst/>
              <a:rect l="l" t="t" r="r" b="b"/>
              <a:pathLst>
                <a:path w="4151629" h="678179">
                  <a:moveTo>
                    <a:pt x="0" y="84709"/>
                  </a:moveTo>
                  <a:lnTo>
                    <a:pt x="3812286" y="84709"/>
                  </a:lnTo>
                  <a:lnTo>
                    <a:pt x="3812286" y="0"/>
                  </a:lnTo>
                  <a:lnTo>
                    <a:pt x="4151376" y="339090"/>
                  </a:lnTo>
                  <a:lnTo>
                    <a:pt x="3812286" y="678180"/>
                  </a:lnTo>
                  <a:lnTo>
                    <a:pt x="3812286" y="593471"/>
                  </a:lnTo>
                  <a:lnTo>
                    <a:pt x="0" y="593471"/>
                  </a:lnTo>
                  <a:lnTo>
                    <a:pt x="0" y="84709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50741" y="2738754"/>
            <a:ext cx="414997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800" spc="-10" dirty="0">
                <a:latin typeface="Carlito"/>
                <a:cs typeface="Carlito"/>
              </a:rPr>
              <a:t>Especificar </a:t>
            </a:r>
            <a:r>
              <a:rPr sz="1800" spc="-5" dirty="0">
                <a:latin typeface="Carlito"/>
                <a:cs typeface="Carlito"/>
              </a:rPr>
              <a:t>quien depende de quien</a:t>
            </a:r>
            <a:r>
              <a:rPr sz="1800" dirty="0">
                <a:latin typeface="Carlito"/>
                <a:cs typeface="Carlito"/>
              </a:rPr>
              <a:t> 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822952" y="2988691"/>
            <a:ext cx="25016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la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lang="es-PE" spc="-10" dirty="0" smtClean="0">
                <a:latin typeface="Carlito"/>
                <a:cs typeface="Carlito"/>
              </a:rPr>
              <a:t>organización.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1664" y="2680652"/>
            <a:ext cx="2794000" cy="704215"/>
            <a:chOff x="871664" y="2680652"/>
            <a:chExt cx="2794000" cy="704215"/>
          </a:xfrm>
        </p:grpSpPr>
        <p:sp>
          <p:nvSpPr>
            <p:cNvPr id="26" name="object 26"/>
            <p:cNvSpPr/>
            <p:nvPr/>
          </p:nvSpPr>
          <p:spPr>
            <a:xfrm>
              <a:off x="884682" y="2693669"/>
              <a:ext cx="2767965" cy="678180"/>
            </a:xfrm>
            <a:custGeom>
              <a:avLst/>
              <a:gdLst/>
              <a:ahLst/>
              <a:cxnLst/>
              <a:rect l="l" t="t" r="r" b="b"/>
              <a:pathLst>
                <a:path w="2767965" h="678179">
                  <a:moveTo>
                    <a:pt x="2654554" y="0"/>
                  </a:moveTo>
                  <a:lnTo>
                    <a:pt x="113030" y="0"/>
                  </a:lnTo>
                  <a:lnTo>
                    <a:pt x="69035" y="8874"/>
                  </a:lnTo>
                  <a:lnTo>
                    <a:pt x="33107" y="33083"/>
                  </a:lnTo>
                  <a:lnTo>
                    <a:pt x="8883" y="69008"/>
                  </a:lnTo>
                  <a:lnTo>
                    <a:pt x="0" y="113030"/>
                  </a:lnTo>
                  <a:lnTo>
                    <a:pt x="0" y="565150"/>
                  </a:lnTo>
                  <a:lnTo>
                    <a:pt x="8883" y="609171"/>
                  </a:lnTo>
                  <a:lnTo>
                    <a:pt x="33107" y="645096"/>
                  </a:lnTo>
                  <a:lnTo>
                    <a:pt x="69035" y="669305"/>
                  </a:lnTo>
                  <a:lnTo>
                    <a:pt x="113030" y="678180"/>
                  </a:lnTo>
                  <a:lnTo>
                    <a:pt x="2654554" y="678180"/>
                  </a:lnTo>
                  <a:lnTo>
                    <a:pt x="2698575" y="669305"/>
                  </a:lnTo>
                  <a:lnTo>
                    <a:pt x="2734500" y="645096"/>
                  </a:lnTo>
                  <a:lnTo>
                    <a:pt x="2758709" y="609171"/>
                  </a:lnTo>
                  <a:lnTo>
                    <a:pt x="2767584" y="565150"/>
                  </a:lnTo>
                  <a:lnTo>
                    <a:pt x="2767584" y="113030"/>
                  </a:lnTo>
                  <a:lnTo>
                    <a:pt x="2758709" y="69008"/>
                  </a:lnTo>
                  <a:lnTo>
                    <a:pt x="2734500" y="33083"/>
                  </a:lnTo>
                  <a:lnTo>
                    <a:pt x="2698575" y="8874"/>
                  </a:lnTo>
                  <a:lnTo>
                    <a:pt x="265455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4682" y="2693669"/>
              <a:ext cx="2767965" cy="678180"/>
            </a:xfrm>
            <a:custGeom>
              <a:avLst/>
              <a:gdLst/>
              <a:ahLst/>
              <a:cxnLst/>
              <a:rect l="l" t="t" r="r" b="b"/>
              <a:pathLst>
                <a:path w="2767965" h="678179">
                  <a:moveTo>
                    <a:pt x="0" y="113030"/>
                  </a:moveTo>
                  <a:lnTo>
                    <a:pt x="8883" y="69008"/>
                  </a:lnTo>
                  <a:lnTo>
                    <a:pt x="33107" y="33083"/>
                  </a:lnTo>
                  <a:lnTo>
                    <a:pt x="69035" y="8874"/>
                  </a:lnTo>
                  <a:lnTo>
                    <a:pt x="113030" y="0"/>
                  </a:lnTo>
                  <a:lnTo>
                    <a:pt x="2654554" y="0"/>
                  </a:lnTo>
                  <a:lnTo>
                    <a:pt x="2698575" y="8874"/>
                  </a:lnTo>
                  <a:lnTo>
                    <a:pt x="2734500" y="33083"/>
                  </a:lnTo>
                  <a:lnTo>
                    <a:pt x="2758709" y="69008"/>
                  </a:lnTo>
                  <a:lnTo>
                    <a:pt x="2767584" y="113030"/>
                  </a:lnTo>
                  <a:lnTo>
                    <a:pt x="2767584" y="565150"/>
                  </a:lnTo>
                  <a:lnTo>
                    <a:pt x="2758709" y="609171"/>
                  </a:lnTo>
                  <a:lnTo>
                    <a:pt x="2734500" y="645096"/>
                  </a:lnTo>
                  <a:lnTo>
                    <a:pt x="2698575" y="669305"/>
                  </a:lnTo>
                  <a:lnTo>
                    <a:pt x="2654554" y="678180"/>
                  </a:lnTo>
                  <a:lnTo>
                    <a:pt x="113030" y="678180"/>
                  </a:lnTo>
                  <a:lnTo>
                    <a:pt x="69035" y="669305"/>
                  </a:lnTo>
                  <a:lnTo>
                    <a:pt x="33107" y="645096"/>
                  </a:lnTo>
                  <a:lnTo>
                    <a:pt x="8883" y="609171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45082" y="2869193"/>
            <a:ext cx="1596136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JER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UÍA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39248" y="3425888"/>
            <a:ext cx="4174490" cy="911860"/>
            <a:chOff x="3639248" y="3425888"/>
            <a:chExt cx="4174490" cy="911860"/>
          </a:xfrm>
        </p:grpSpPr>
        <p:sp>
          <p:nvSpPr>
            <p:cNvPr id="30" name="object 30"/>
            <p:cNvSpPr/>
            <p:nvPr/>
          </p:nvSpPr>
          <p:spPr>
            <a:xfrm>
              <a:off x="3652265" y="3438906"/>
              <a:ext cx="4148454" cy="885825"/>
            </a:xfrm>
            <a:custGeom>
              <a:avLst/>
              <a:gdLst/>
              <a:ahLst/>
              <a:cxnLst/>
              <a:rect l="l" t="t" r="r" b="b"/>
              <a:pathLst>
                <a:path w="4148454" h="885825">
                  <a:moveTo>
                    <a:pt x="3705606" y="0"/>
                  </a:moveTo>
                  <a:lnTo>
                    <a:pt x="3705606" y="110744"/>
                  </a:lnTo>
                  <a:lnTo>
                    <a:pt x="0" y="110744"/>
                  </a:lnTo>
                  <a:lnTo>
                    <a:pt x="0" y="774763"/>
                  </a:lnTo>
                  <a:lnTo>
                    <a:pt x="3705606" y="774763"/>
                  </a:lnTo>
                  <a:lnTo>
                    <a:pt x="3705606" y="885444"/>
                  </a:lnTo>
                  <a:lnTo>
                    <a:pt x="4148328" y="442722"/>
                  </a:lnTo>
                  <a:lnTo>
                    <a:pt x="3705606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2265" y="3438906"/>
              <a:ext cx="4148454" cy="885825"/>
            </a:xfrm>
            <a:custGeom>
              <a:avLst/>
              <a:gdLst/>
              <a:ahLst/>
              <a:cxnLst/>
              <a:rect l="l" t="t" r="r" b="b"/>
              <a:pathLst>
                <a:path w="4148454" h="885825">
                  <a:moveTo>
                    <a:pt x="0" y="110744"/>
                  </a:moveTo>
                  <a:lnTo>
                    <a:pt x="3705606" y="110744"/>
                  </a:lnTo>
                  <a:lnTo>
                    <a:pt x="3705606" y="0"/>
                  </a:lnTo>
                  <a:lnTo>
                    <a:pt x="4148328" y="442722"/>
                  </a:lnTo>
                  <a:lnTo>
                    <a:pt x="3705606" y="885444"/>
                  </a:lnTo>
                  <a:lnTo>
                    <a:pt x="3705606" y="774763"/>
                  </a:lnTo>
                  <a:lnTo>
                    <a:pt x="0" y="774763"/>
                  </a:lnTo>
                  <a:lnTo>
                    <a:pt x="0" y="110744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0107" y="3513531"/>
            <a:ext cx="415061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1600" spc="-10" dirty="0">
                <a:latin typeface="Carlito"/>
                <a:cs typeface="Carlito"/>
              </a:rPr>
              <a:t>Establecer mecanismos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integración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2318" y="3736644"/>
            <a:ext cx="4178681" cy="49821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760"/>
              </a:lnSpc>
              <a:spcBef>
                <a:spcPts val="285"/>
              </a:spcBef>
            </a:pPr>
            <a:r>
              <a:rPr sz="1600" spc="-5" dirty="0">
                <a:latin typeface="Carlito"/>
                <a:cs typeface="Carlito"/>
              </a:rPr>
              <a:t>actividades </a:t>
            </a:r>
            <a:r>
              <a:rPr sz="1600" spc="-10" dirty="0">
                <a:latin typeface="Carlito"/>
                <a:cs typeface="Carlito"/>
              </a:rPr>
              <a:t>que permitan establecer un 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en los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procesos.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4775" y="3529584"/>
            <a:ext cx="2790825" cy="704215"/>
            <a:chOff x="874775" y="3529584"/>
            <a:chExt cx="2790825" cy="704215"/>
          </a:xfrm>
        </p:grpSpPr>
        <p:sp>
          <p:nvSpPr>
            <p:cNvPr id="35" name="object 35"/>
            <p:cNvSpPr/>
            <p:nvPr/>
          </p:nvSpPr>
          <p:spPr>
            <a:xfrm>
              <a:off x="887729" y="3542538"/>
              <a:ext cx="2764790" cy="678180"/>
            </a:xfrm>
            <a:custGeom>
              <a:avLst/>
              <a:gdLst/>
              <a:ahLst/>
              <a:cxnLst/>
              <a:rect l="l" t="t" r="r" b="b"/>
              <a:pathLst>
                <a:path w="2764790" h="678179">
                  <a:moveTo>
                    <a:pt x="2651506" y="0"/>
                  </a:moveTo>
                  <a:lnTo>
                    <a:pt x="113029" y="0"/>
                  </a:lnTo>
                  <a:lnTo>
                    <a:pt x="69035" y="8874"/>
                  </a:lnTo>
                  <a:lnTo>
                    <a:pt x="33107" y="33083"/>
                  </a:lnTo>
                  <a:lnTo>
                    <a:pt x="8883" y="69008"/>
                  </a:lnTo>
                  <a:lnTo>
                    <a:pt x="0" y="113030"/>
                  </a:lnTo>
                  <a:lnTo>
                    <a:pt x="0" y="565150"/>
                  </a:lnTo>
                  <a:lnTo>
                    <a:pt x="8883" y="609144"/>
                  </a:lnTo>
                  <a:lnTo>
                    <a:pt x="33107" y="645072"/>
                  </a:lnTo>
                  <a:lnTo>
                    <a:pt x="69035" y="669296"/>
                  </a:lnTo>
                  <a:lnTo>
                    <a:pt x="113029" y="678180"/>
                  </a:lnTo>
                  <a:lnTo>
                    <a:pt x="2651506" y="678180"/>
                  </a:lnTo>
                  <a:lnTo>
                    <a:pt x="2695527" y="669296"/>
                  </a:lnTo>
                  <a:lnTo>
                    <a:pt x="2731452" y="645072"/>
                  </a:lnTo>
                  <a:lnTo>
                    <a:pt x="2755661" y="609144"/>
                  </a:lnTo>
                  <a:lnTo>
                    <a:pt x="2764535" y="565150"/>
                  </a:lnTo>
                  <a:lnTo>
                    <a:pt x="2764535" y="113030"/>
                  </a:lnTo>
                  <a:lnTo>
                    <a:pt x="2755661" y="69008"/>
                  </a:lnTo>
                  <a:lnTo>
                    <a:pt x="2731452" y="33083"/>
                  </a:lnTo>
                  <a:lnTo>
                    <a:pt x="2695527" y="8874"/>
                  </a:lnTo>
                  <a:lnTo>
                    <a:pt x="265150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7729" y="3542538"/>
              <a:ext cx="2764790" cy="678180"/>
            </a:xfrm>
            <a:custGeom>
              <a:avLst/>
              <a:gdLst/>
              <a:ahLst/>
              <a:cxnLst/>
              <a:rect l="l" t="t" r="r" b="b"/>
              <a:pathLst>
                <a:path w="2764790" h="678179">
                  <a:moveTo>
                    <a:pt x="0" y="113030"/>
                  </a:moveTo>
                  <a:lnTo>
                    <a:pt x="8883" y="69008"/>
                  </a:lnTo>
                  <a:lnTo>
                    <a:pt x="33107" y="33083"/>
                  </a:lnTo>
                  <a:lnTo>
                    <a:pt x="69035" y="8874"/>
                  </a:lnTo>
                  <a:lnTo>
                    <a:pt x="113029" y="0"/>
                  </a:lnTo>
                  <a:lnTo>
                    <a:pt x="2651506" y="0"/>
                  </a:lnTo>
                  <a:lnTo>
                    <a:pt x="2695527" y="8874"/>
                  </a:lnTo>
                  <a:lnTo>
                    <a:pt x="2731452" y="33083"/>
                  </a:lnTo>
                  <a:lnTo>
                    <a:pt x="2755661" y="69008"/>
                  </a:lnTo>
                  <a:lnTo>
                    <a:pt x="2764535" y="113030"/>
                  </a:lnTo>
                  <a:lnTo>
                    <a:pt x="2764535" y="565150"/>
                  </a:lnTo>
                  <a:lnTo>
                    <a:pt x="2755661" y="609144"/>
                  </a:lnTo>
                  <a:lnTo>
                    <a:pt x="2731452" y="645072"/>
                  </a:lnTo>
                  <a:lnTo>
                    <a:pt x="2695527" y="669296"/>
                  </a:lnTo>
                  <a:lnTo>
                    <a:pt x="2651506" y="678180"/>
                  </a:lnTo>
                  <a:lnTo>
                    <a:pt x="113029" y="678180"/>
                  </a:lnTo>
                  <a:lnTo>
                    <a:pt x="69035" y="669296"/>
                  </a:lnTo>
                  <a:lnTo>
                    <a:pt x="33107" y="645072"/>
                  </a:lnTo>
                  <a:lnTo>
                    <a:pt x="8883" y="609144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60614" y="3648151"/>
            <a:ext cx="1883918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COORDINACIÓN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28303" y="259502"/>
            <a:ext cx="67983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Características de la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estructura</a:t>
            </a:r>
            <a:r>
              <a:rPr b="1" spc="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organizacional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1578356"/>
            <a:ext cx="6752464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rlito"/>
                <a:cs typeface="Carlito"/>
              </a:rPr>
              <a:t>Modelos </a:t>
            </a:r>
            <a:r>
              <a:rPr sz="4400" b="1" dirty="0">
                <a:latin typeface="Carlito"/>
                <a:cs typeface="Carlito"/>
              </a:rPr>
              <a:t>de</a:t>
            </a:r>
            <a:r>
              <a:rPr sz="4400" b="1" spc="-85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estructuras  </a:t>
            </a:r>
            <a:r>
              <a:rPr sz="4400" b="1" spc="-10" dirty="0">
                <a:latin typeface="Carlito"/>
                <a:cs typeface="Carlito"/>
              </a:rPr>
              <a:t>organizacionales</a:t>
            </a:r>
            <a:endParaRPr sz="4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9103"/>
            <a:ext cx="42646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Modelos de estructuras  organizacionales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190091"/>
            <a:ext cx="361696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5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organizaciones </a:t>
            </a:r>
            <a:r>
              <a:rPr sz="1400" spc="-5" dirty="0">
                <a:latin typeface="Carlito"/>
                <a:cs typeface="Carlito"/>
              </a:rPr>
              <a:t>se pueden clasificar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por: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5600" algn="l"/>
              </a:tabLst>
            </a:pPr>
            <a:r>
              <a:rPr sz="1400" dirty="0">
                <a:latin typeface="Carlito"/>
                <a:cs typeface="Carlito"/>
              </a:rPr>
              <a:t>A.	</a:t>
            </a:r>
            <a:r>
              <a:rPr sz="1400" spc="-5" dirty="0">
                <a:latin typeface="Carlito"/>
                <a:cs typeface="Carlito"/>
              </a:rPr>
              <a:t>Su nivel de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jerarquización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944" y="1830425"/>
            <a:ext cx="1787856" cy="98551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Funcional</a:t>
            </a:r>
            <a:endParaRPr sz="1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Divisional</a:t>
            </a:r>
            <a:endParaRPr sz="1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Matricial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896311"/>
            <a:ext cx="344667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400" dirty="0">
                <a:latin typeface="Carlito"/>
                <a:cs typeface="Carlito"/>
              </a:rPr>
              <a:t>B.	Su </a:t>
            </a:r>
            <a:r>
              <a:rPr sz="1400" spc="-5" dirty="0">
                <a:latin typeface="Carlito"/>
                <a:cs typeface="Carlito"/>
              </a:rPr>
              <a:t>orientación </a:t>
            </a:r>
            <a:r>
              <a:rPr sz="1400" dirty="0">
                <a:latin typeface="Carlito"/>
                <a:cs typeface="Carlito"/>
              </a:rPr>
              <a:t>al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cliente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944" y="3110839"/>
            <a:ext cx="2016456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40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400" dirty="0">
                <a:latin typeface="Carlito"/>
                <a:cs typeface="Carlito"/>
              </a:rPr>
              <a:t>Ad</a:t>
            </a:r>
            <a:r>
              <a:rPr sz="1400" spc="-10" dirty="0">
                <a:latin typeface="Carlito"/>
                <a:cs typeface="Carlito"/>
              </a:rPr>
              <a:t>h</a:t>
            </a:r>
            <a:r>
              <a:rPr sz="1400" spc="-5" dirty="0">
                <a:latin typeface="Carlito"/>
                <a:cs typeface="Carlito"/>
              </a:rPr>
              <a:t>oc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c</a:t>
            </a:r>
            <a:r>
              <a:rPr sz="1400" dirty="0">
                <a:latin typeface="Carlito"/>
                <a:cs typeface="Carlito"/>
              </a:rPr>
              <a:t>ia</a:t>
            </a: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400" spc="-10" dirty="0">
                <a:latin typeface="Carlito"/>
                <a:cs typeface="Carlito"/>
              </a:rPr>
              <a:t>Horizontal</a:t>
            </a:r>
            <a:endParaRPr sz="1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840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Red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071315"/>
            <a:ext cx="338836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00" spc="-5" dirty="0">
                <a:latin typeface="Carlito"/>
                <a:cs typeface="Carlito"/>
              </a:rPr>
              <a:t>C.	Su orientación </a:t>
            </a:r>
            <a:r>
              <a:rPr sz="1400" dirty="0">
                <a:latin typeface="Carlito"/>
                <a:cs typeface="Carlito"/>
              </a:rPr>
              <a:t>a la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innovación.</a:t>
            </a:r>
            <a:endParaRPr sz="1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  <a:tabLst>
                <a:tab pos="812800" algn="l"/>
              </a:tabLst>
            </a:pPr>
            <a:r>
              <a:rPr sz="1400" spc="-5" dirty="0">
                <a:latin typeface="Carlito"/>
                <a:cs typeface="Carlito"/>
              </a:rPr>
              <a:t>5.	Celular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32603" y="1062227"/>
            <a:ext cx="3174365" cy="2918460"/>
            <a:chOff x="4832603" y="1062227"/>
            <a:chExt cx="3174365" cy="2918460"/>
          </a:xfrm>
        </p:grpSpPr>
        <p:sp>
          <p:nvSpPr>
            <p:cNvPr id="9" name="object 9"/>
            <p:cNvSpPr/>
            <p:nvPr/>
          </p:nvSpPr>
          <p:spPr>
            <a:xfrm>
              <a:off x="7547609" y="1867661"/>
              <a:ext cx="167640" cy="513715"/>
            </a:xfrm>
            <a:custGeom>
              <a:avLst/>
              <a:gdLst/>
              <a:ahLst/>
              <a:cxnLst/>
              <a:rect l="l" t="t" r="r" b="b"/>
              <a:pathLst>
                <a:path w="167640" h="513714">
                  <a:moveTo>
                    <a:pt x="0" y="0"/>
                  </a:moveTo>
                  <a:lnTo>
                    <a:pt x="0" y="513714"/>
                  </a:lnTo>
                  <a:lnTo>
                    <a:pt x="167513" y="51371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42353" y="1075181"/>
              <a:ext cx="1351915" cy="234950"/>
            </a:xfrm>
            <a:custGeom>
              <a:avLst/>
              <a:gdLst/>
              <a:ahLst/>
              <a:cxnLst/>
              <a:rect l="l" t="t" r="r" b="b"/>
              <a:pathLst>
                <a:path w="1351915" h="234950">
                  <a:moveTo>
                    <a:pt x="0" y="0"/>
                  </a:moveTo>
                  <a:lnTo>
                    <a:pt x="0" y="117220"/>
                  </a:lnTo>
                  <a:lnTo>
                    <a:pt x="1351406" y="117220"/>
                  </a:lnTo>
                  <a:lnTo>
                    <a:pt x="1351406" y="234568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95821" y="1867661"/>
              <a:ext cx="167640" cy="2099945"/>
            </a:xfrm>
            <a:custGeom>
              <a:avLst/>
              <a:gdLst/>
              <a:ahLst/>
              <a:cxnLst/>
              <a:rect l="l" t="t" r="r" b="b"/>
              <a:pathLst>
                <a:path w="167639" h="2099945">
                  <a:moveTo>
                    <a:pt x="0" y="0"/>
                  </a:moveTo>
                  <a:lnTo>
                    <a:pt x="0" y="2099614"/>
                  </a:lnTo>
                  <a:lnTo>
                    <a:pt x="167512" y="2099614"/>
                  </a:lnTo>
                </a:path>
                <a:path w="167639" h="2099945">
                  <a:moveTo>
                    <a:pt x="0" y="0"/>
                  </a:moveTo>
                  <a:lnTo>
                    <a:pt x="0" y="1306702"/>
                  </a:lnTo>
                  <a:lnTo>
                    <a:pt x="167512" y="1306702"/>
                  </a:lnTo>
                </a:path>
                <a:path w="167639" h="2099945">
                  <a:moveTo>
                    <a:pt x="0" y="0"/>
                  </a:moveTo>
                  <a:lnTo>
                    <a:pt x="0" y="513714"/>
                  </a:lnTo>
                  <a:lnTo>
                    <a:pt x="167512" y="51371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42353" y="1075181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0"/>
                  </a:moveTo>
                  <a:lnTo>
                    <a:pt x="0" y="234568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45557" y="1867661"/>
              <a:ext cx="167640" cy="2099945"/>
            </a:xfrm>
            <a:custGeom>
              <a:avLst/>
              <a:gdLst/>
              <a:ahLst/>
              <a:cxnLst/>
              <a:rect l="l" t="t" r="r" b="b"/>
              <a:pathLst>
                <a:path w="167639" h="2099945">
                  <a:moveTo>
                    <a:pt x="0" y="0"/>
                  </a:moveTo>
                  <a:lnTo>
                    <a:pt x="0" y="2099614"/>
                  </a:lnTo>
                  <a:lnTo>
                    <a:pt x="167512" y="2099614"/>
                  </a:lnTo>
                </a:path>
                <a:path w="167639" h="2099945">
                  <a:moveTo>
                    <a:pt x="0" y="0"/>
                  </a:moveTo>
                  <a:lnTo>
                    <a:pt x="0" y="1306702"/>
                  </a:lnTo>
                  <a:lnTo>
                    <a:pt x="167512" y="1306702"/>
                  </a:lnTo>
                </a:path>
                <a:path w="167639" h="2099945">
                  <a:moveTo>
                    <a:pt x="0" y="0"/>
                  </a:moveTo>
                  <a:lnTo>
                    <a:pt x="0" y="513714"/>
                  </a:lnTo>
                  <a:lnTo>
                    <a:pt x="167512" y="51371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2089" y="1075181"/>
              <a:ext cx="1351915" cy="234950"/>
            </a:xfrm>
            <a:custGeom>
              <a:avLst/>
              <a:gdLst/>
              <a:ahLst/>
              <a:cxnLst/>
              <a:rect l="l" t="t" r="r" b="b"/>
              <a:pathLst>
                <a:path w="1351915" h="234950">
                  <a:moveTo>
                    <a:pt x="1351407" y="0"/>
                  </a:moveTo>
                  <a:lnTo>
                    <a:pt x="1351407" y="117220"/>
                  </a:lnTo>
                  <a:lnTo>
                    <a:pt x="0" y="117220"/>
                  </a:lnTo>
                  <a:lnTo>
                    <a:pt x="0" y="234568"/>
                  </a:lnTo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11086" y="517398"/>
            <a:ext cx="1204113" cy="437299"/>
          </a:xfrm>
          <a:prstGeom prst="rect">
            <a:avLst/>
          </a:prstGeom>
          <a:solidFill>
            <a:srgbClr val="4F81BC"/>
          </a:solidFill>
          <a:ln w="25907">
            <a:solidFill>
              <a:srgbClr val="FFFFFF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9050" marR="38100" indent="240665">
              <a:lnSpc>
                <a:spcPts val="1320"/>
              </a:lnSpc>
              <a:spcBef>
                <a:spcPts val="810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Modelos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acio</a:t>
            </a:r>
            <a:r>
              <a:rPr sz="1200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ales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2782" y="1309877"/>
            <a:ext cx="1117600" cy="558165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Jerarquizada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2102357"/>
            <a:ext cx="1099820" cy="55943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5781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Funcional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1673" y="2896361"/>
            <a:ext cx="1099820" cy="55816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Divisional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3688841"/>
            <a:ext cx="1099820" cy="55816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Matricial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1086" y="1309877"/>
            <a:ext cx="1204113" cy="43794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323850" marR="170815" indent="-173990">
              <a:lnSpc>
                <a:spcPts val="1320"/>
              </a:lnSpc>
              <a:spcBef>
                <a:spcPts val="81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Orientada</a:t>
            </a:r>
            <a:r>
              <a:rPr sz="12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cliente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3461" y="2102357"/>
            <a:ext cx="1106170" cy="55943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Adhocracia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3461" y="2896361"/>
            <a:ext cx="1106170" cy="55816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Horizontal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3461" y="3688841"/>
            <a:ext cx="1106170" cy="55816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Red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9505" y="1309877"/>
            <a:ext cx="1316734" cy="437940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86055" marR="117475" indent="-96520">
              <a:lnSpc>
                <a:spcPts val="1320"/>
              </a:lnSpc>
              <a:spcBef>
                <a:spcPts val="815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Orientada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la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innovación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15250" y="2102357"/>
            <a:ext cx="1117600" cy="559435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Celular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037691"/>
            <a:ext cx="4231386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Forma </a:t>
            </a:r>
            <a:r>
              <a:rPr sz="1400" spc="-5" dirty="0">
                <a:latin typeface="Carlito"/>
                <a:cs typeface="Carlito"/>
              </a:rPr>
              <a:t>de departamentalización en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funciones </a:t>
            </a:r>
            <a:r>
              <a:rPr sz="1400" dirty="0">
                <a:latin typeface="Carlito"/>
                <a:cs typeface="Carlito"/>
              </a:rPr>
              <a:t>se  </a:t>
            </a:r>
            <a:r>
              <a:rPr sz="1400" spc="-5" dirty="0">
                <a:latin typeface="Carlito"/>
                <a:cs typeface="Carlito"/>
              </a:rPr>
              <a:t>agrupa según el tipo de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actividad.</a:t>
            </a:r>
            <a:endParaRPr sz="140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33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Esta </a:t>
            </a:r>
            <a:r>
              <a:rPr sz="1400" spc="-5" dirty="0">
                <a:latin typeface="Carlito"/>
                <a:cs typeface="Carlito"/>
              </a:rPr>
              <a:t>estructura funcional </a:t>
            </a:r>
            <a:r>
              <a:rPr sz="1400" dirty="0">
                <a:latin typeface="Carlito"/>
                <a:cs typeface="Carlito"/>
              </a:rPr>
              <a:t>puede </a:t>
            </a:r>
            <a:r>
              <a:rPr sz="1400" spc="-5" dirty="0">
                <a:latin typeface="Carlito"/>
                <a:cs typeface="Carlito"/>
              </a:rPr>
              <a:t>tener  departamentos según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características </a:t>
            </a:r>
            <a:r>
              <a:rPr sz="1400" spc="-5" dirty="0">
                <a:latin typeface="Carlito"/>
                <a:cs typeface="Carlito"/>
              </a:rPr>
              <a:t>de sus  tareas: </a:t>
            </a:r>
            <a:r>
              <a:rPr sz="1400" spc="-10" dirty="0">
                <a:latin typeface="Carlito"/>
                <a:cs typeface="Carlito"/>
              </a:rPr>
              <a:t>Producción, </a:t>
            </a:r>
            <a:r>
              <a:rPr sz="1400" spc="-15" dirty="0">
                <a:latin typeface="Carlito"/>
                <a:cs typeface="Carlito"/>
              </a:rPr>
              <a:t>Ventas, </a:t>
            </a:r>
            <a:r>
              <a:rPr sz="1400" spc="-5" dirty="0">
                <a:latin typeface="Carlito"/>
                <a:cs typeface="Carlito"/>
              </a:rPr>
              <a:t>Marketing, Sistemas,  Administración, Finanzas,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Etc.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043783"/>
            <a:ext cx="395668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En el agrupamiento de áreas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toma en </a:t>
            </a:r>
            <a:r>
              <a:rPr sz="1400" spc="-10" dirty="0">
                <a:latin typeface="Carlito"/>
                <a:cs typeface="Carlito"/>
              </a:rPr>
              <a:t>cuenta 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habilidades </a:t>
            </a:r>
            <a:r>
              <a:rPr sz="1400" dirty="0">
                <a:latin typeface="Carlito"/>
                <a:cs typeface="Carlito"/>
              </a:rPr>
              <a:t>y las </a:t>
            </a:r>
            <a:r>
              <a:rPr sz="1400" spc="-5" dirty="0">
                <a:latin typeface="Carlito"/>
                <a:cs typeface="Carlito"/>
              </a:rPr>
              <a:t>tareas </a:t>
            </a:r>
            <a:r>
              <a:rPr sz="1400" dirty="0">
                <a:latin typeface="Carlito"/>
                <a:cs typeface="Carlito"/>
              </a:rPr>
              <a:t>que </a:t>
            </a:r>
            <a:r>
              <a:rPr sz="1400" spc="-5" dirty="0">
                <a:latin typeface="Carlito"/>
                <a:cs typeface="Carlito"/>
              </a:rPr>
              <a:t>realizarán </a:t>
            </a:r>
            <a:r>
              <a:rPr sz="1400" dirty="0">
                <a:latin typeface="Carlito"/>
                <a:cs typeface="Carlito"/>
              </a:rPr>
              <a:t>las  </a:t>
            </a:r>
            <a:r>
              <a:rPr sz="1400" spc="-5" dirty="0">
                <a:latin typeface="Carlito"/>
                <a:cs typeface="Carlito"/>
              </a:rPr>
              <a:t>personas.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046931"/>
            <a:ext cx="39566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671195" algn="l"/>
                <a:tab pos="1533525" algn="l"/>
                <a:tab pos="1888489" algn="l"/>
                <a:tab pos="2339975" algn="l"/>
                <a:tab pos="3265170" algn="l"/>
              </a:tabLst>
            </a:pPr>
            <a:r>
              <a:rPr sz="1400" spc="-5" dirty="0">
                <a:latin typeface="Carlito"/>
                <a:cs typeface="Carlito"/>
              </a:rPr>
              <a:t>Lo</a:t>
            </a:r>
            <a:r>
              <a:rPr sz="1400" dirty="0">
                <a:latin typeface="Carlito"/>
                <a:cs typeface="Carlito"/>
              </a:rPr>
              <a:t>s	</a:t>
            </a:r>
            <a:r>
              <a:rPr sz="1400" spc="-10" dirty="0">
                <a:latin typeface="Carlito"/>
                <a:cs typeface="Carlito"/>
              </a:rPr>
              <a:t>m</a:t>
            </a:r>
            <a:r>
              <a:rPr sz="1400" dirty="0">
                <a:latin typeface="Carlito"/>
                <a:cs typeface="Carlito"/>
              </a:rPr>
              <a:t>ie</a:t>
            </a:r>
            <a:r>
              <a:rPr sz="1400" spc="-10" dirty="0">
                <a:latin typeface="Carlito"/>
                <a:cs typeface="Carlito"/>
              </a:rPr>
              <a:t>mb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s	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el	á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dirty="0">
                <a:latin typeface="Carlito"/>
                <a:cs typeface="Carlito"/>
              </a:rPr>
              <a:t>ea	</a:t>
            </a:r>
            <a:r>
              <a:rPr sz="1400" spc="-2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om</a:t>
            </a:r>
            <a:r>
              <a:rPr sz="1400" spc="-10" dirty="0">
                <a:latin typeface="Carlito"/>
                <a:cs typeface="Carlito"/>
              </a:rPr>
              <a:t>p</a:t>
            </a:r>
            <a:r>
              <a:rPr sz="1400" dirty="0">
                <a:latin typeface="Carlito"/>
                <a:cs typeface="Carlito"/>
              </a:rPr>
              <a:t>ar</a:t>
            </a:r>
            <a:r>
              <a:rPr sz="1400" spc="-15" dirty="0">
                <a:latin typeface="Carlito"/>
                <a:cs typeface="Carlito"/>
              </a:rPr>
              <a:t>t</a:t>
            </a:r>
            <a:r>
              <a:rPr sz="1400" spc="5" dirty="0">
                <a:latin typeface="Carlito"/>
                <a:cs typeface="Carlito"/>
              </a:rPr>
              <a:t>e</a:t>
            </a:r>
            <a:r>
              <a:rPr sz="1400" dirty="0">
                <a:latin typeface="Carlito"/>
                <a:cs typeface="Carlito"/>
              </a:rPr>
              <a:t>n	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e</a:t>
            </a:r>
            <a:r>
              <a:rPr sz="1400" spc="-15" dirty="0">
                <a:latin typeface="Carlito"/>
                <a:cs typeface="Carlito"/>
              </a:rPr>
              <a:t>s</a:t>
            </a:r>
            <a:r>
              <a:rPr sz="1400" dirty="0">
                <a:latin typeface="Carlito"/>
                <a:cs typeface="Carlito"/>
              </a:rPr>
              <a:t>t</a:t>
            </a:r>
            <a:r>
              <a:rPr sz="1400" spc="-25" dirty="0">
                <a:latin typeface="Carlito"/>
                <a:cs typeface="Carlito"/>
              </a:rPr>
              <a:t>r</a:t>
            </a:r>
            <a:r>
              <a:rPr sz="1400" spc="-15" dirty="0">
                <a:latin typeface="Carlito"/>
                <a:cs typeface="Carlito"/>
              </a:rPr>
              <a:t>e</a:t>
            </a:r>
            <a:r>
              <a:rPr sz="1400" spc="-30" dirty="0">
                <a:latin typeface="Carlito"/>
                <a:cs typeface="Carlito"/>
              </a:rPr>
              <a:t>z</a:t>
            </a:r>
            <a:r>
              <a:rPr sz="1400" dirty="0">
                <a:latin typeface="Carlito"/>
                <a:cs typeface="Carlito"/>
              </a:rPr>
              <a:t>as  </a:t>
            </a:r>
            <a:r>
              <a:rPr sz="1400" spc="-5" dirty="0">
                <a:latin typeface="Carlito"/>
                <a:cs typeface="Carlito"/>
              </a:rPr>
              <a:t>técnicas, intereses </a:t>
            </a:r>
            <a:r>
              <a:rPr sz="1400" dirty="0">
                <a:latin typeface="Carlito"/>
                <a:cs typeface="Carlito"/>
              </a:rPr>
              <a:t>y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responsabilidades.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7320" y="504380"/>
            <a:ext cx="3427729" cy="2633980"/>
            <a:chOff x="4977320" y="504380"/>
            <a:chExt cx="3427729" cy="2633980"/>
          </a:xfrm>
        </p:grpSpPr>
        <p:sp>
          <p:nvSpPr>
            <p:cNvPr id="6" name="object 6"/>
            <p:cNvSpPr/>
            <p:nvPr/>
          </p:nvSpPr>
          <p:spPr>
            <a:xfrm>
              <a:off x="6860286" y="939545"/>
              <a:ext cx="1531620" cy="177165"/>
            </a:xfrm>
            <a:custGeom>
              <a:avLst/>
              <a:gdLst/>
              <a:ahLst/>
              <a:cxnLst/>
              <a:rect l="l" t="t" r="r" b="b"/>
              <a:pathLst>
                <a:path w="1531620" h="177165">
                  <a:moveTo>
                    <a:pt x="0" y="0"/>
                  </a:moveTo>
                  <a:lnTo>
                    <a:pt x="0" y="88645"/>
                  </a:lnTo>
                  <a:lnTo>
                    <a:pt x="1531493" y="88645"/>
                  </a:lnTo>
                  <a:lnTo>
                    <a:pt x="1531493" y="177164"/>
                  </a:lnTo>
                </a:path>
                <a:path w="1531620" h="177165">
                  <a:moveTo>
                    <a:pt x="0" y="0"/>
                  </a:moveTo>
                  <a:lnTo>
                    <a:pt x="0" y="88645"/>
                  </a:lnTo>
                  <a:lnTo>
                    <a:pt x="510540" y="88645"/>
                  </a:lnTo>
                  <a:lnTo>
                    <a:pt x="510540" y="17716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1418" y="1538478"/>
              <a:ext cx="127000" cy="1586865"/>
            </a:xfrm>
            <a:custGeom>
              <a:avLst/>
              <a:gdLst/>
              <a:ahLst/>
              <a:cxnLst/>
              <a:rect l="l" t="t" r="r" b="b"/>
              <a:pathLst>
                <a:path w="127000" h="1586864">
                  <a:moveTo>
                    <a:pt x="0" y="0"/>
                  </a:moveTo>
                  <a:lnTo>
                    <a:pt x="0" y="1586357"/>
                  </a:lnTo>
                  <a:lnTo>
                    <a:pt x="126619" y="1586357"/>
                  </a:lnTo>
                </a:path>
                <a:path w="127000" h="1586864">
                  <a:moveTo>
                    <a:pt x="0" y="0"/>
                  </a:moveTo>
                  <a:lnTo>
                    <a:pt x="0" y="987171"/>
                  </a:lnTo>
                  <a:lnTo>
                    <a:pt x="126619" y="987171"/>
                  </a:lnTo>
                </a:path>
                <a:path w="127000" h="1586864">
                  <a:moveTo>
                    <a:pt x="0" y="0"/>
                  </a:moveTo>
                  <a:lnTo>
                    <a:pt x="0" y="388112"/>
                  </a:lnTo>
                  <a:lnTo>
                    <a:pt x="126619" y="388112"/>
                  </a:lnTo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9746" y="939545"/>
              <a:ext cx="510540" cy="177165"/>
            </a:xfrm>
            <a:custGeom>
              <a:avLst/>
              <a:gdLst/>
              <a:ahLst/>
              <a:cxnLst/>
              <a:rect l="l" t="t" r="r" b="b"/>
              <a:pathLst>
                <a:path w="510540" h="177165">
                  <a:moveTo>
                    <a:pt x="510539" y="0"/>
                  </a:moveTo>
                  <a:lnTo>
                    <a:pt x="510539" y="88645"/>
                  </a:lnTo>
                  <a:lnTo>
                    <a:pt x="0" y="88645"/>
                  </a:lnTo>
                  <a:lnTo>
                    <a:pt x="0" y="17716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0338" y="1538478"/>
              <a:ext cx="127000" cy="1141095"/>
            </a:xfrm>
            <a:custGeom>
              <a:avLst/>
              <a:gdLst/>
              <a:ahLst/>
              <a:cxnLst/>
              <a:rect l="l" t="t" r="r" b="b"/>
              <a:pathLst>
                <a:path w="127000" h="1141095">
                  <a:moveTo>
                    <a:pt x="0" y="0"/>
                  </a:moveTo>
                  <a:lnTo>
                    <a:pt x="0" y="1141095"/>
                  </a:lnTo>
                  <a:lnTo>
                    <a:pt x="126619" y="1141095"/>
                  </a:lnTo>
                </a:path>
                <a:path w="127000" h="1141095">
                  <a:moveTo>
                    <a:pt x="0" y="0"/>
                  </a:moveTo>
                  <a:lnTo>
                    <a:pt x="0" y="659384"/>
                  </a:lnTo>
                  <a:lnTo>
                    <a:pt x="126619" y="659384"/>
                  </a:lnTo>
                </a:path>
                <a:path w="127000" h="1141095">
                  <a:moveTo>
                    <a:pt x="0" y="0"/>
                  </a:moveTo>
                  <a:lnTo>
                    <a:pt x="0" y="282829"/>
                  </a:lnTo>
                  <a:lnTo>
                    <a:pt x="126619" y="282829"/>
                  </a:lnTo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8666" y="939545"/>
              <a:ext cx="1531620" cy="177165"/>
            </a:xfrm>
            <a:custGeom>
              <a:avLst/>
              <a:gdLst/>
              <a:ahLst/>
              <a:cxnLst/>
              <a:rect l="l" t="t" r="r" b="b"/>
              <a:pathLst>
                <a:path w="1531620" h="177165">
                  <a:moveTo>
                    <a:pt x="1531492" y="0"/>
                  </a:moveTo>
                  <a:lnTo>
                    <a:pt x="1531492" y="88645"/>
                  </a:lnTo>
                  <a:lnTo>
                    <a:pt x="0" y="88645"/>
                  </a:lnTo>
                  <a:lnTo>
                    <a:pt x="0" y="177164"/>
                  </a:lnTo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8138" y="51739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5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5" y="42214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38138" y="517398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5" y="422148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36257" y="554862"/>
            <a:ext cx="646431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0320" marR="5080" indent="-7620">
              <a:lnSpc>
                <a:spcPts val="1100"/>
              </a:lnSpc>
              <a:spcBef>
                <a:spcPts val="21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Ge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nte 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Ge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ral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93500" y="1103312"/>
            <a:ext cx="870585" cy="448309"/>
            <a:chOff x="4893500" y="1103312"/>
            <a:chExt cx="870585" cy="448309"/>
          </a:xfrm>
        </p:grpSpPr>
        <p:sp>
          <p:nvSpPr>
            <p:cNvPr id="15" name="object 15"/>
            <p:cNvSpPr/>
            <p:nvPr/>
          </p:nvSpPr>
          <p:spPr>
            <a:xfrm>
              <a:off x="4906518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06518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49773" y="1154048"/>
            <a:ext cx="678942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43815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Ventas y  Mark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03812" y="1703768"/>
            <a:ext cx="870585" cy="236854"/>
            <a:chOff x="5103812" y="1703768"/>
            <a:chExt cx="870585" cy="236854"/>
          </a:xfrm>
        </p:grpSpPr>
        <p:sp>
          <p:nvSpPr>
            <p:cNvPr id="19" name="object 19"/>
            <p:cNvSpPr/>
            <p:nvPr/>
          </p:nvSpPr>
          <p:spPr>
            <a:xfrm>
              <a:off x="5116829" y="1716785"/>
              <a:ext cx="844550" cy="210820"/>
            </a:xfrm>
            <a:custGeom>
              <a:avLst/>
              <a:gdLst/>
              <a:ahLst/>
              <a:cxnLst/>
              <a:rect l="l" t="t" r="r" b="b"/>
              <a:pathLst>
                <a:path w="844550" h="210819">
                  <a:moveTo>
                    <a:pt x="84429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844296" y="210312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16829" y="1716785"/>
              <a:ext cx="844550" cy="210820"/>
            </a:xfrm>
            <a:custGeom>
              <a:avLst/>
              <a:gdLst/>
              <a:ahLst/>
              <a:cxnLst/>
              <a:rect l="l" t="t" r="r" b="b"/>
              <a:pathLst>
                <a:path w="844550" h="210819">
                  <a:moveTo>
                    <a:pt x="0" y="210312"/>
                  </a:moveTo>
                  <a:lnTo>
                    <a:pt x="844296" y="210312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48985" y="1717370"/>
            <a:ext cx="379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1000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ntas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03812" y="2092388"/>
            <a:ext cx="870585" cy="212090"/>
            <a:chOff x="5103812" y="2092388"/>
            <a:chExt cx="870585" cy="212090"/>
          </a:xfrm>
        </p:grpSpPr>
        <p:sp>
          <p:nvSpPr>
            <p:cNvPr id="23" name="object 23"/>
            <p:cNvSpPr/>
            <p:nvPr/>
          </p:nvSpPr>
          <p:spPr>
            <a:xfrm>
              <a:off x="5116829" y="2105406"/>
              <a:ext cx="844550" cy="186055"/>
            </a:xfrm>
            <a:custGeom>
              <a:avLst/>
              <a:gdLst/>
              <a:ahLst/>
              <a:cxnLst/>
              <a:rect l="l" t="t" r="r" b="b"/>
              <a:pathLst>
                <a:path w="844550" h="186055">
                  <a:moveTo>
                    <a:pt x="844296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844296" y="18592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16829" y="2105406"/>
              <a:ext cx="844550" cy="186055"/>
            </a:xfrm>
            <a:custGeom>
              <a:avLst/>
              <a:gdLst/>
              <a:ahLst/>
              <a:cxnLst/>
              <a:rect l="l" t="t" r="r" b="b"/>
              <a:pathLst>
                <a:path w="844550" h="186055">
                  <a:moveTo>
                    <a:pt x="0" y="185928"/>
                  </a:moveTo>
                  <a:lnTo>
                    <a:pt x="844296" y="18592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60594" y="2094356"/>
            <a:ext cx="66700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 smtClean="0">
                <a:solidFill>
                  <a:srgbClr val="FFFFFF"/>
                </a:solidFill>
                <a:latin typeface="Carlito"/>
                <a:cs typeface="Carlito"/>
              </a:rPr>
              <a:t>Mark</a:t>
            </a:r>
            <a:r>
              <a:rPr sz="1000" spc="-10" dirty="0" smtClean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 smtClean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000" dirty="0" smtClean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 smtClean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03812" y="2456624"/>
            <a:ext cx="870585" cy="447040"/>
            <a:chOff x="5103812" y="2456624"/>
            <a:chExt cx="870585" cy="447040"/>
          </a:xfrm>
        </p:grpSpPr>
        <p:sp>
          <p:nvSpPr>
            <p:cNvPr id="27" name="object 27"/>
            <p:cNvSpPr/>
            <p:nvPr/>
          </p:nvSpPr>
          <p:spPr>
            <a:xfrm>
              <a:off x="5116829" y="2469641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844296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844296" y="420624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6829" y="2469641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0" y="420624"/>
                  </a:moveTo>
                  <a:lnTo>
                    <a:pt x="844296" y="420624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65164" y="2506472"/>
            <a:ext cx="627381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0965" marR="5080" indent="-88900">
              <a:lnSpc>
                <a:spcPts val="1100"/>
              </a:lnSpc>
              <a:spcBef>
                <a:spcPts val="21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Servicio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al  cliente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14580" y="1103312"/>
            <a:ext cx="870585" cy="448309"/>
            <a:chOff x="5914580" y="1103312"/>
            <a:chExt cx="870585" cy="448309"/>
          </a:xfrm>
        </p:grpSpPr>
        <p:sp>
          <p:nvSpPr>
            <p:cNvPr id="31" name="object 31"/>
            <p:cNvSpPr/>
            <p:nvPr/>
          </p:nvSpPr>
          <p:spPr>
            <a:xfrm>
              <a:off x="5927597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27597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12941" y="1223898"/>
            <a:ext cx="72810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Operaciones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24892" y="1703768"/>
            <a:ext cx="870585" cy="447040"/>
            <a:chOff x="6124892" y="1703768"/>
            <a:chExt cx="870585" cy="447040"/>
          </a:xfrm>
        </p:grpSpPr>
        <p:sp>
          <p:nvSpPr>
            <p:cNvPr id="35" name="object 35"/>
            <p:cNvSpPr/>
            <p:nvPr/>
          </p:nvSpPr>
          <p:spPr>
            <a:xfrm>
              <a:off x="6137909" y="1716785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844295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844295" y="420624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7909" y="1716785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0" y="420624"/>
                  </a:moveTo>
                  <a:lnTo>
                    <a:pt x="844295" y="420624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57290" y="1823084"/>
            <a:ext cx="69138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Producción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24892" y="2302700"/>
            <a:ext cx="870585" cy="447040"/>
            <a:chOff x="6124892" y="2302700"/>
            <a:chExt cx="870585" cy="447040"/>
          </a:xfrm>
        </p:grpSpPr>
        <p:sp>
          <p:nvSpPr>
            <p:cNvPr id="39" name="object 39"/>
            <p:cNvSpPr/>
            <p:nvPr/>
          </p:nvSpPr>
          <p:spPr>
            <a:xfrm>
              <a:off x="6137909" y="2315718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844295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844295" y="420624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37909" y="2315718"/>
              <a:ext cx="844550" cy="421005"/>
            </a:xfrm>
            <a:custGeom>
              <a:avLst/>
              <a:gdLst/>
              <a:ahLst/>
              <a:cxnLst/>
              <a:rect l="l" t="t" r="r" b="b"/>
              <a:pathLst>
                <a:path w="844550" h="421005">
                  <a:moveTo>
                    <a:pt x="0" y="420624"/>
                  </a:moveTo>
                  <a:lnTo>
                    <a:pt x="844295" y="420624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35952" y="2422396"/>
            <a:ext cx="7965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Distribución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24892" y="2901632"/>
            <a:ext cx="870585" cy="448309"/>
            <a:chOff x="6124892" y="2901632"/>
            <a:chExt cx="870585" cy="448309"/>
          </a:xfrm>
        </p:grpSpPr>
        <p:sp>
          <p:nvSpPr>
            <p:cNvPr id="43" name="object 43"/>
            <p:cNvSpPr/>
            <p:nvPr/>
          </p:nvSpPr>
          <p:spPr>
            <a:xfrm>
              <a:off x="6137909" y="2914650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5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5" y="422148"/>
                  </a:lnTo>
                  <a:lnTo>
                    <a:pt x="84429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37909" y="2914650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5" y="422148"/>
                  </a:lnTo>
                  <a:lnTo>
                    <a:pt x="844295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319773" y="3021583"/>
            <a:ext cx="54051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Com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pras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935660" y="1103312"/>
            <a:ext cx="870585" cy="448309"/>
            <a:chOff x="6935660" y="1103312"/>
            <a:chExt cx="870585" cy="448309"/>
          </a:xfrm>
        </p:grpSpPr>
        <p:sp>
          <p:nvSpPr>
            <p:cNvPr id="47" name="object 47"/>
            <p:cNvSpPr/>
            <p:nvPr/>
          </p:nvSpPr>
          <p:spPr>
            <a:xfrm>
              <a:off x="6948677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8677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8489" y="1154049"/>
            <a:ext cx="156591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Administración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93457" y="1294256"/>
            <a:ext cx="71958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Finanzas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56804" y="1103375"/>
            <a:ext cx="870585" cy="448309"/>
            <a:chOff x="7956804" y="1103375"/>
            <a:chExt cx="870585" cy="448309"/>
          </a:xfrm>
        </p:grpSpPr>
        <p:sp>
          <p:nvSpPr>
            <p:cNvPr id="52" name="object 52"/>
            <p:cNvSpPr/>
            <p:nvPr/>
          </p:nvSpPr>
          <p:spPr>
            <a:xfrm>
              <a:off x="7969758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84429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844296" y="422148"/>
                  </a:lnTo>
                  <a:lnTo>
                    <a:pt x="84429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9758" y="1116329"/>
              <a:ext cx="844550" cy="422275"/>
            </a:xfrm>
            <a:custGeom>
              <a:avLst/>
              <a:gdLst/>
              <a:ahLst/>
              <a:cxnLst/>
              <a:rect l="l" t="t" r="r" b="b"/>
              <a:pathLst>
                <a:path w="844550" h="422275">
                  <a:moveTo>
                    <a:pt x="0" y="422148"/>
                  </a:moveTo>
                  <a:lnTo>
                    <a:pt x="844296" y="4221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138920" y="1154048"/>
            <a:ext cx="675387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890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cur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  hu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os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59740" y="311277"/>
            <a:ext cx="40360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1. Estructura</a:t>
            </a:r>
            <a:r>
              <a:rPr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funcional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101209" y="3587241"/>
            <a:ext cx="3515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¿Qué función </a:t>
            </a:r>
            <a:r>
              <a:rPr sz="1200" dirty="0">
                <a:latin typeface="Carlito"/>
                <a:cs typeface="Carlito"/>
              </a:rPr>
              <a:t>tiene el </a:t>
            </a:r>
            <a:r>
              <a:rPr sz="1200" spc="-5" dirty="0">
                <a:latin typeface="Carlito"/>
                <a:cs typeface="Carlito"/>
              </a:rPr>
              <a:t>área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administración </a:t>
            </a:r>
            <a:r>
              <a:rPr sz="1200" dirty="0">
                <a:latin typeface="Carlito"/>
                <a:cs typeface="Carlito"/>
              </a:rPr>
              <a:t>y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finanzas?</a:t>
            </a:r>
            <a:endParaRPr sz="12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¿Qué función </a:t>
            </a:r>
            <a:r>
              <a:rPr sz="1200" dirty="0">
                <a:latin typeface="Carlito"/>
                <a:cs typeface="Carlito"/>
              </a:rPr>
              <a:t>tiene el </a:t>
            </a:r>
            <a:r>
              <a:rPr sz="1200" spc="-5" dirty="0">
                <a:latin typeface="Carlito"/>
                <a:cs typeface="Carlito"/>
              </a:rPr>
              <a:t>área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recursos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humanos?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28" y="296036"/>
            <a:ext cx="415737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2. Estructura</a:t>
            </a:r>
            <a:r>
              <a:rPr b="1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Divisional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29" y="954176"/>
            <a:ext cx="35452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Existen </a:t>
            </a:r>
            <a:r>
              <a:rPr sz="1600" spc="-5" dirty="0">
                <a:latin typeface="Carlito"/>
                <a:cs typeface="Carlito"/>
              </a:rPr>
              <a:t>4 </a:t>
            </a:r>
            <a:r>
              <a:rPr sz="1600" spc="-10" dirty="0">
                <a:latin typeface="Carlito"/>
                <a:cs typeface="Carlito"/>
              </a:rPr>
              <a:t>maneras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5" dirty="0">
                <a:latin typeface="Carlito"/>
                <a:cs typeface="Carlito"/>
              </a:rPr>
              <a:t>organizar </a:t>
            </a:r>
            <a:r>
              <a:rPr sz="1600" dirty="0">
                <a:latin typeface="Carlito"/>
                <a:cs typeface="Carlito"/>
              </a:rPr>
              <a:t>la </a:t>
            </a:r>
            <a:r>
              <a:rPr sz="1600" spc="-10" dirty="0">
                <a:latin typeface="Carlito"/>
                <a:cs typeface="Carlito"/>
              </a:rPr>
              <a:t>empresa  desde </a:t>
            </a:r>
            <a:r>
              <a:rPr sz="1600" spc="-5" dirty="0">
                <a:latin typeface="Carlito"/>
                <a:cs typeface="Carlito"/>
              </a:rPr>
              <a:t>el modelo de </a:t>
            </a:r>
            <a:r>
              <a:rPr sz="1600" spc="-10" dirty="0">
                <a:latin typeface="Carlito"/>
                <a:cs typeface="Carlito"/>
              </a:rPr>
              <a:t>estructura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divisional: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629" y="2051710"/>
            <a:ext cx="3242971" cy="15055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División por </a:t>
            </a:r>
            <a:r>
              <a:rPr sz="1600" spc="-10" dirty="0">
                <a:latin typeface="Carlito"/>
                <a:cs typeface="Carlito"/>
              </a:rPr>
              <a:t>producto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División por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mercado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División por tipo de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cliente</a:t>
            </a:r>
            <a:endParaRPr sz="16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Carlito"/>
                <a:cs typeface="Carlito"/>
              </a:rPr>
              <a:t>División por </a:t>
            </a:r>
            <a:r>
              <a:rPr sz="1600" spc="-10" dirty="0">
                <a:latin typeface="Carlito"/>
                <a:cs typeface="Carlito"/>
              </a:rPr>
              <a:t>área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geográfica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629" y="3881120"/>
            <a:ext cx="3544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Ejemplo Empresa de </a:t>
            </a:r>
            <a:r>
              <a:rPr sz="1600" spc="-25" dirty="0">
                <a:latin typeface="Carlito"/>
                <a:cs typeface="Carlito"/>
              </a:rPr>
              <a:t>Telefonía: </a:t>
            </a:r>
            <a:r>
              <a:rPr sz="1600" spc="-5" dirty="0">
                <a:latin typeface="Carlito"/>
                <a:cs typeface="Carlito"/>
              </a:rPr>
              <a:t>Divisiones  de Cable, </a:t>
            </a:r>
            <a:r>
              <a:rPr sz="1600" spc="-10" dirty="0">
                <a:latin typeface="Carlito"/>
                <a:cs typeface="Carlito"/>
              </a:rPr>
              <a:t>Internet,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Celular.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74799" y="1571310"/>
            <a:ext cx="4846320" cy="2466340"/>
            <a:chOff x="4241291" y="731519"/>
            <a:chExt cx="4846320" cy="2466340"/>
          </a:xfrm>
        </p:grpSpPr>
        <p:sp>
          <p:nvSpPr>
            <p:cNvPr id="7" name="object 7"/>
            <p:cNvSpPr/>
            <p:nvPr/>
          </p:nvSpPr>
          <p:spPr>
            <a:xfrm>
              <a:off x="4267199" y="757427"/>
              <a:ext cx="4668011" cy="24140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4245" y="744473"/>
              <a:ext cx="4693920" cy="2440305"/>
            </a:xfrm>
            <a:custGeom>
              <a:avLst/>
              <a:gdLst/>
              <a:ahLst/>
              <a:cxnLst/>
              <a:rect l="l" t="t" r="r" b="b"/>
              <a:pathLst>
                <a:path w="4693920" h="2440305">
                  <a:moveTo>
                    <a:pt x="0" y="2439924"/>
                  </a:moveTo>
                  <a:lnTo>
                    <a:pt x="4693920" y="2439924"/>
                  </a:lnTo>
                  <a:lnTo>
                    <a:pt x="4693920" y="0"/>
                  </a:lnTo>
                  <a:lnTo>
                    <a:pt x="0" y="0"/>
                  </a:lnTo>
                  <a:lnTo>
                    <a:pt x="0" y="243992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4857" y="1215389"/>
              <a:ext cx="2209800" cy="1957070"/>
            </a:xfrm>
            <a:custGeom>
              <a:avLst/>
              <a:gdLst/>
              <a:ahLst/>
              <a:cxnLst/>
              <a:rect l="l" t="t" r="r" b="b"/>
              <a:pathLst>
                <a:path w="2209800" h="1957070">
                  <a:moveTo>
                    <a:pt x="0" y="978408"/>
                  </a:moveTo>
                  <a:lnTo>
                    <a:pt x="1136" y="933620"/>
                  </a:lnTo>
                  <a:lnTo>
                    <a:pt x="4515" y="889349"/>
                  </a:lnTo>
                  <a:lnTo>
                    <a:pt x="10086" y="845638"/>
                  </a:lnTo>
                  <a:lnTo>
                    <a:pt x="17800" y="802531"/>
                  </a:lnTo>
                  <a:lnTo>
                    <a:pt x="27610" y="760070"/>
                  </a:lnTo>
                  <a:lnTo>
                    <a:pt x="39467" y="718299"/>
                  </a:lnTo>
                  <a:lnTo>
                    <a:pt x="53320" y="677261"/>
                  </a:lnTo>
                  <a:lnTo>
                    <a:pt x="69123" y="636999"/>
                  </a:lnTo>
                  <a:lnTo>
                    <a:pt x="86826" y="597556"/>
                  </a:lnTo>
                  <a:lnTo>
                    <a:pt x="106380" y="558976"/>
                  </a:lnTo>
                  <a:lnTo>
                    <a:pt x="127737" y="521301"/>
                  </a:lnTo>
                  <a:lnTo>
                    <a:pt x="150847" y="484575"/>
                  </a:lnTo>
                  <a:lnTo>
                    <a:pt x="175663" y="448841"/>
                  </a:lnTo>
                  <a:lnTo>
                    <a:pt x="202135" y="414142"/>
                  </a:lnTo>
                  <a:lnTo>
                    <a:pt x="230215" y="380521"/>
                  </a:lnTo>
                  <a:lnTo>
                    <a:pt x="259853" y="348021"/>
                  </a:lnTo>
                  <a:lnTo>
                    <a:pt x="291002" y="316686"/>
                  </a:lnTo>
                  <a:lnTo>
                    <a:pt x="323611" y="286559"/>
                  </a:lnTo>
                  <a:lnTo>
                    <a:pt x="357634" y="257683"/>
                  </a:lnTo>
                  <a:lnTo>
                    <a:pt x="393020" y="230101"/>
                  </a:lnTo>
                  <a:lnTo>
                    <a:pt x="429721" y="203855"/>
                  </a:lnTo>
                  <a:lnTo>
                    <a:pt x="467689" y="178991"/>
                  </a:lnTo>
                  <a:lnTo>
                    <a:pt x="506874" y="155550"/>
                  </a:lnTo>
                  <a:lnTo>
                    <a:pt x="547228" y="133575"/>
                  </a:lnTo>
                  <a:lnTo>
                    <a:pt x="588703" y="113111"/>
                  </a:lnTo>
                  <a:lnTo>
                    <a:pt x="631248" y="94199"/>
                  </a:lnTo>
                  <a:lnTo>
                    <a:pt x="674816" y="76884"/>
                  </a:lnTo>
                  <a:lnTo>
                    <a:pt x="719358" y="61208"/>
                  </a:lnTo>
                  <a:lnTo>
                    <a:pt x="764825" y="47215"/>
                  </a:lnTo>
                  <a:lnTo>
                    <a:pt x="811168" y="34947"/>
                  </a:lnTo>
                  <a:lnTo>
                    <a:pt x="858339" y="24449"/>
                  </a:lnTo>
                  <a:lnTo>
                    <a:pt x="906288" y="15762"/>
                  </a:lnTo>
                  <a:lnTo>
                    <a:pt x="954968" y="8931"/>
                  </a:lnTo>
                  <a:lnTo>
                    <a:pt x="1004329" y="3998"/>
                  </a:lnTo>
                  <a:lnTo>
                    <a:pt x="1054322" y="1006"/>
                  </a:lnTo>
                  <a:lnTo>
                    <a:pt x="1104900" y="0"/>
                  </a:lnTo>
                  <a:lnTo>
                    <a:pt x="1155477" y="1006"/>
                  </a:lnTo>
                  <a:lnTo>
                    <a:pt x="1205470" y="3998"/>
                  </a:lnTo>
                  <a:lnTo>
                    <a:pt x="1254831" y="8931"/>
                  </a:lnTo>
                  <a:lnTo>
                    <a:pt x="1303511" y="15762"/>
                  </a:lnTo>
                  <a:lnTo>
                    <a:pt x="1351460" y="24449"/>
                  </a:lnTo>
                  <a:lnTo>
                    <a:pt x="1398631" y="34947"/>
                  </a:lnTo>
                  <a:lnTo>
                    <a:pt x="1444974" y="47215"/>
                  </a:lnTo>
                  <a:lnTo>
                    <a:pt x="1490441" y="61208"/>
                  </a:lnTo>
                  <a:lnTo>
                    <a:pt x="1534983" y="76884"/>
                  </a:lnTo>
                  <a:lnTo>
                    <a:pt x="1578551" y="94199"/>
                  </a:lnTo>
                  <a:lnTo>
                    <a:pt x="1621096" y="113111"/>
                  </a:lnTo>
                  <a:lnTo>
                    <a:pt x="1662571" y="133575"/>
                  </a:lnTo>
                  <a:lnTo>
                    <a:pt x="1702925" y="155550"/>
                  </a:lnTo>
                  <a:lnTo>
                    <a:pt x="1742110" y="178991"/>
                  </a:lnTo>
                  <a:lnTo>
                    <a:pt x="1780078" y="203855"/>
                  </a:lnTo>
                  <a:lnTo>
                    <a:pt x="1816779" y="230101"/>
                  </a:lnTo>
                  <a:lnTo>
                    <a:pt x="1852165" y="257683"/>
                  </a:lnTo>
                  <a:lnTo>
                    <a:pt x="1886188" y="286559"/>
                  </a:lnTo>
                  <a:lnTo>
                    <a:pt x="1918797" y="316686"/>
                  </a:lnTo>
                  <a:lnTo>
                    <a:pt x="1949946" y="348021"/>
                  </a:lnTo>
                  <a:lnTo>
                    <a:pt x="1979584" y="380521"/>
                  </a:lnTo>
                  <a:lnTo>
                    <a:pt x="2007664" y="414142"/>
                  </a:lnTo>
                  <a:lnTo>
                    <a:pt x="2034136" y="448841"/>
                  </a:lnTo>
                  <a:lnTo>
                    <a:pt x="2058952" y="484575"/>
                  </a:lnTo>
                  <a:lnTo>
                    <a:pt x="2082062" y="521301"/>
                  </a:lnTo>
                  <a:lnTo>
                    <a:pt x="2103419" y="558976"/>
                  </a:lnTo>
                  <a:lnTo>
                    <a:pt x="2122973" y="597556"/>
                  </a:lnTo>
                  <a:lnTo>
                    <a:pt x="2140676" y="636999"/>
                  </a:lnTo>
                  <a:lnTo>
                    <a:pt x="2156479" y="677261"/>
                  </a:lnTo>
                  <a:lnTo>
                    <a:pt x="2170332" y="718299"/>
                  </a:lnTo>
                  <a:lnTo>
                    <a:pt x="2182189" y="760070"/>
                  </a:lnTo>
                  <a:lnTo>
                    <a:pt x="2191999" y="802531"/>
                  </a:lnTo>
                  <a:lnTo>
                    <a:pt x="2199713" y="845638"/>
                  </a:lnTo>
                  <a:lnTo>
                    <a:pt x="2205284" y="889349"/>
                  </a:lnTo>
                  <a:lnTo>
                    <a:pt x="2208663" y="933620"/>
                  </a:lnTo>
                  <a:lnTo>
                    <a:pt x="2209800" y="978408"/>
                  </a:lnTo>
                  <a:lnTo>
                    <a:pt x="2208663" y="1023195"/>
                  </a:lnTo>
                  <a:lnTo>
                    <a:pt x="2205284" y="1067466"/>
                  </a:lnTo>
                  <a:lnTo>
                    <a:pt x="2199713" y="1111177"/>
                  </a:lnTo>
                  <a:lnTo>
                    <a:pt x="2191999" y="1154284"/>
                  </a:lnTo>
                  <a:lnTo>
                    <a:pt x="2182189" y="1196745"/>
                  </a:lnTo>
                  <a:lnTo>
                    <a:pt x="2170332" y="1238516"/>
                  </a:lnTo>
                  <a:lnTo>
                    <a:pt x="2156479" y="1279554"/>
                  </a:lnTo>
                  <a:lnTo>
                    <a:pt x="2140676" y="1319816"/>
                  </a:lnTo>
                  <a:lnTo>
                    <a:pt x="2122973" y="1359259"/>
                  </a:lnTo>
                  <a:lnTo>
                    <a:pt x="2103419" y="1397839"/>
                  </a:lnTo>
                  <a:lnTo>
                    <a:pt x="2082062" y="1435514"/>
                  </a:lnTo>
                  <a:lnTo>
                    <a:pt x="2058952" y="1472240"/>
                  </a:lnTo>
                  <a:lnTo>
                    <a:pt x="2034136" y="1507974"/>
                  </a:lnTo>
                  <a:lnTo>
                    <a:pt x="2007664" y="1542673"/>
                  </a:lnTo>
                  <a:lnTo>
                    <a:pt x="1979584" y="1576294"/>
                  </a:lnTo>
                  <a:lnTo>
                    <a:pt x="1949946" y="1608794"/>
                  </a:lnTo>
                  <a:lnTo>
                    <a:pt x="1918797" y="1640129"/>
                  </a:lnTo>
                  <a:lnTo>
                    <a:pt x="1886188" y="1670256"/>
                  </a:lnTo>
                  <a:lnTo>
                    <a:pt x="1852165" y="1699132"/>
                  </a:lnTo>
                  <a:lnTo>
                    <a:pt x="1816779" y="1726714"/>
                  </a:lnTo>
                  <a:lnTo>
                    <a:pt x="1780078" y="1752960"/>
                  </a:lnTo>
                  <a:lnTo>
                    <a:pt x="1742110" y="1777824"/>
                  </a:lnTo>
                  <a:lnTo>
                    <a:pt x="1702925" y="1801265"/>
                  </a:lnTo>
                  <a:lnTo>
                    <a:pt x="1662571" y="1823240"/>
                  </a:lnTo>
                  <a:lnTo>
                    <a:pt x="1621096" y="1843704"/>
                  </a:lnTo>
                  <a:lnTo>
                    <a:pt x="1578551" y="1862616"/>
                  </a:lnTo>
                  <a:lnTo>
                    <a:pt x="1534983" y="1879931"/>
                  </a:lnTo>
                  <a:lnTo>
                    <a:pt x="1490441" y="1895607"/>
                  </a:lnTo>
                  <a:lnTo>
                    <a:pt x="1444974" y="1909600"/>
                  </a:lnTo>
                  <a:lnTo>
                    <a:pt x="1398631" y="1921868"/>
                  </a:lnTo>
                  <a:lnTo>
                    <a:pt x="1351460" y="1932366"/>
                  </a:lnTo>
                  <a:lnTo>
                    <a:pt x="1303511" y="1941053"/>
                  </a:lnTo>
                  <a:lnTo>
                    <a:pt x="1254831" y="1947884"/>
                  </a:lnTo>
                  <a:lnTo>
                    <a:pt x="1205470" y="1952817"/>
                  </a:lnTo>
                  <a:lnTo>
                    <a:pt x="1155477" y="1955809"/>
                  </a:lnTo>
                  <a:lnTo>
                    <a:pt x="1104900" y="1956816"/>
                  </a:lnTo>
                  <a:lnTo>
                    <a:pt x="1054322" y="1955809"/>
                  </a:lnTo>
                  <a:lnTo>
                    <a:pt x="1004329" y="1952817"/>
                  </a:lnTo>
                  <a:lnTo>
                    <a:pt x="954968" y="1947884"/>
                  </a:lnTo>
                  <a:lnTo>
                    <a:pt x="906288" y="1941053"/>
                  </a:lnTo>
                  <a:lnTo>
                    <a:pt x="858339" y="1932366"/>
                  </a:lnTo>
                  <a:lnTo>
                    <a:pt x="811168" y="1921868"/>
                  </a:lnTo>
                  <a:lnTo>
                    <a:pt x="764825" y="1909600"/>
                  </a:lnTo>
                  <a:lnTo>
                    <a:pt x="719358" y="1895607"/>
                  </a:lnTo>
                  <a:lnTo>
                    <a:pt x="674816" y="1879931"/>
                  </a:lnTo>
                  <a:lnTo>
                    <a:pt x="631248" y="1862616"/>
                  </a:lnTo>
                  <a:lnTo>
                    <a:pt x="588703" y="1843704"/>
                  </a:lnTo>
                  <a:lnTo>
                    <a:pt x="547228" y="1823240"/>
                  </a:lnTo>
                  <a:lnTo>
                    <a:pt x="506874" y="1801265"/>
                  </a:lnTo>
                  <a:lnTo>
                    <a:pt x="467689" y="1777824"/>
                  </a:lnTo>
                  <a:lnTo>
                    <a:pt x="429721" y="1752960"/>
                  </a:lnTo>
                  <a:lnTo>
                    <a:pt x="393020" y="1726714"/>
                  </a:lnTo>
                  <a:lnTo>
                    <a:pt x="357634" y="1699132"/>
                  </a:lnTo>
                  <a:lnTo>
                    <a:pt x="323611" y="1670256"/>
                  </a:lnTo>
                  <a:lnTo>
                    <a:pt x="291002" y="1640129"/>
                  </a:lnTo>
                  <a:lnTo>
                    <a:pt x="259853" y="1608794"/>
                  </a:lnTo>
                  <a:lnTo>
                    <a:pt x="230215" y="1576294"/>
                  </a:lnTo>
                  <a:lnTo>
                    <a:pt x="202135" y="1542673"/>
                  </a:lnTo>
                  <a:lnTo>
                    <a:pt x="175663" y="1507974"/>
                  </a:lnTo>
                  <a:lnTo>
                    <a:pt x="150847" y="1472240"/>
                  </a:lnTo>
                  <a:lnTo>
                    <a:pt x="127737" y="1435514"/>
                  </a:lnTo>
                  <a:lnTo>
                    <a:pt x="106380" y="1397839"/>
                  </a:lnTo>
                  <a:lnTo>
                    <a:pt x="86826" y="1359259"/>
                  </a:lnTo>
                  <a:lnTo>
                    <a:pt x="69123" y="1319816"/>
                  </a:lnTo>
                  <a:lnTo>
                    <a:pt x="53320" y="1279554"/>
                  </a:lnTo>
                  <a:lnTo>
                    <a:pt x="39467" y="1238516"/>
                  </a:lnTo>
                  <a:lnTo>
                    <a:pt x="27610" y="1196745"/>
                  </a:lnTo>
                  <a:lnTo>
                    <a:pt x="17800" y="1154284"/>
                  </a:lnTo>
                  <a:lnTo>
                    <a:pt x="10086" y="1111177"/>
                  </a:lnTo>
                  <a:lnTo>
                    <a:pt x="4515" y="1067466"/>
                  </a:lnTo>
                  <a:lnTo>
                    <a:pt x="1136" y="1023195"/>
                  </a:lnTo>
                  <a:lnTo>
                    <a:pt x="0" y="97840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93701" y="4297237"/>
            <a:ext cx="32150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-5" dirty="0">
                <a:latin typeface="Carlito"/>
                <a:cs typeface="Carlito"/>
              </a:rPr>
              <a:t>Ejemplo </a:t>
            </a:r>
            <a:r>
              <a:rPr sz="1100" i="1" dirty="0">
                <a:latin typeface="Carlito"/>
                <a:cs typeface="Carlito"/>
              </a:rPr>
              <a:t>de modelo de estructura </a:t>
            </a:r>
            <a:r>
              <a:rPr sz="1100" i="1" spc="-5" dirty="0">
                <a:latin typeface="Carlito"/>
                <a:cs typeface="Carlito"/>
              </a:rPr>
              <a:t>divisional por</a:t>
            </a:r>
            <a:r>
              <a:rPr sz="1100" i="1" spc="-90" dirty="0">
                <a:latin typeface="Carlito"/>
                <a:cs typeface="Carlito"/>
              </a:rPr>
              <a:t> </a:t>
            </a:r>
            <a:r>
              <a:rPr sz="1100" i="1" spc="-5" dirty="0">
                <a:latin typeface="Carlito"/>
                <a:cs typeface="Carlito"/>
              </a:rPr>
              <a:t>producto</a:t>
            </a:r>
            <a:endParaRPr sz="1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321640"/>
            <a:ext cx="42265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3. Estructura</a:t>
            </a:r>
            <a:r>
              <a:rPr b="1" u="heavy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Matricial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29105"/>
            <a:ext cx="66019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 smtClean="0">
                <a:latin typeface="Carlito"/>
                <a:cs typeface="Carlito"/>
              </a:rPr>
              <a:t>L</a:t>
            </a:r>
            <a:r>
              <a:rPr lang="es-PE" sz="1600" spc="-5" dirty="0" smtClean="0">
                <a:latin typeface="Carlito"/>
                <a:cs typeface="Carlito"/>
              </a:rPr>
              <a:t>a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8036" y="1229105"/>
            <a:ext cx="303296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0790" algn="l"/>
                <a:tab pos="2150745" algn="l"/>
                <a:tab pos="2520950" algn="l"/>
              </a:tabLst>
            </a:pPr>
            <a:r>
              <a:rPr sz="1600" dirty="0">
                <a:latin typeface="Carlito"/>
                <a:cs typeface="Carlito"/>
              </a:rPr>
              <a:t>o</a:t>
            </a:r>
            <a:r>
              <a:rPr sz="1600" spc="-35" dirty="0">
                <a:latin typeface="Carlito"/>
                <a:cs typeface="Carlito"/>
              </a:rPr>
              <a:t>r</a:t>
            </a:r>
            <a:r>
              <a:rPr sz="1600" spc="-25" dirty="0">
                <a:latin typeface="Carlito"/>
                <a:cs typeface="Carlito"/>
              </a:rPr>
              <a:t>g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25" dirty="0">
                <a:latin typeface="Carlito"/>
                <a:cs typeface="Carlito"/>
              </a:rPr>
              <a:t>z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-2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i</a:t>
            </a:r>
            <a:r>
              <a:rPr sz="1600" spc="-10" dirty="0">
                <a:latin typeface="Carlito"/>
                <a:cs typeface="Carlito"/>
              </a:rPr>
              <a:t>ó</a:t>
            </a:r>
            <a:r>
              <a:rPr sz="1600" spc="-5" dirty="0">
                <a:latin typeface="Carlito"/>
                <a:cs typeface="Carlito"/>
              </a:rPr>
              <a:t>n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" dirty="0">
                <a:latin typeface="Carlito"/>
                <a:cs typeface="Carlito"/>
              </a:rPr>
              <a:t>m</a:t>
            </a:r>
            <a:r>
              <a:rPr sz="1600" spc="-20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t</a:t>
            </a:r>
            <a:r>
              <a:rPr sz="1600" spc="-1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ici</a:t>
            </a:r>
            <a:r>
              <a:rPr sz="1600" spc="-15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l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e</a:t>
            </a:r>
            <a:r>
              <a:rPr sz="1600" spc="-5" dirty="0">
                <a:latin typeface="Carlito"/>
                <a:cs typeface="Carlito"/>
              </a:rPr>
              <a:t>s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10" dirty="0">
                <a:latin typeface="Carlito"/>
                <a:cs typeface="Carlito"/>
              </a:rPr>
              <a:t>u</a:t>
            </a:r>
            <a:r>
              <a:rPr sz="1600" spc="-15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a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1472082"/>
            <a:ext cx="3845560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algn="just">
              <a:lnSpc>
                <a:spcPct val="1501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combinación </a:t>
            </a:r>
            <a:r>
              <a:rPr sz="1600" spc="-5" dirty="0">
                <a:latin typeface="Carlito"/>
                <a:cs typeface="Carlito"/>
              </a:rPr>
              <a:t>de las </a:t>
            </a:r>
            <a:r>
              <a:rPr sz="1600" spc="-10" dirty="0">
                <a:latin typeface="Carlito"/>
                <a:cs typeface="Carlito"/>
              </a:rPr>
              <a:t>estructuras  </a:t>
            </a:r>
            <a:r>
              <a:rPr sz="1600" spc="-5" dirty="0">
                <a:latin typeface="Carlito"/>
                <a:cs typeface="Carlito"/>
              </a:rPr>
              <a:t>funcional y divisional.</a:t>
            </a:r>
            <a:endParaRPr sz="1600" dirty="0">
              <a:latin typeface="Carlito"/>
              <a:cs typeface="Carlito"/>
            </a:endParaRPr>
          </a:p>
          <a:p>
            <a:pPr marL="299085" marR="5715" indent="-287020" algn="just">
              <a:lnSpc>
                <a:spcPts val="2880"/>
              </a:lnSpc>
              <a:spcBef>
                <a:spcPts val="254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Tiene un </a:t>
            </a:r>
            <a:r>
              <a:rPr sz="1600" spc="-10" dirty="0">
                <a:latin typeface="Carlito"/>
                <a:cs typeface="Carlito"/>
              </a:rPr>
              <a:t>sistema </a:t>
            </a:r>
            <a:r>
              <a:rPr sz="1600" spc="-5" dirty="0">
                <a:latin typeface="Carlito"/>
                <a:cs typeface="Carlito"/>
              </a:rPr>
              <a:t>de mando múltiple:  </a:t>
            </a:r>
            <a:r>
              <a:rPr sz="1600" spc="-10" dirty="0">
                <a:latin typeface="Carlito"/>
                <a:cs typeface="Carlito"/>
              </a:rPr>
              <a:t>Una </a:t>
            </a:r>
            <a:r>
              <a:rPr sz="1600" spc="-5" dirty="0">
                <a:latin typeface="Carlito"/>
                <a:cs typeface="Carlito"/>
              </a:rPr>
              <a:t>Línea de </a:t>
            </a:r>
            <a:r>
              <a:rPr sz="1600" spc="-10" dirty="0">
                <a:latin typeface="Carlito"/>
                <a:cs typeface="Carlito"/>
              </a:rPr>
              <a:t>reporte </a:t>
            </a:r>
            <a:r>
              <a:rPr sz="1600" spc="-5" dirty="0">
                <a:latin typeface="Carlito"/>
                <a:cs typeface="Carlito"/>
              </a:rPr>
              <a:t>vertical y </a:t>
            </a:r>
            <a:r>
              <a:rPr sz="1600" spc="-15" dirty="0">
                <a:latin typeface="Carlito"/>
                <a:cs typeface="Carlito"/>
              </a:rPr>
              <a:t>otra  </a:t>
            </a:r>
            <a:r>
              <a:rPr sz="1600" spc="-10" dirty="0">
                <a:latin typeface="Carlito"/>
                <a:cs typeface="Carlito"/>
              </a:rPr>
              <a:t>horizontal.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047" y="3414818"/>
            <a:ext cx="3699372" cy="8790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 smtClean="0">
                <a:latin typeface="Carlito"/>
                <a:cs typeface="Carlito"/>
              </a:rPr>
              <a:t>Se</a:t>
            </a:r>
            <a:r>
              <a:rPr lang="es-PE" sz="1600" spc="-5" dirty="0" smtClean="0">
                <a:latin typeface="Carlito"/>
                <a:cs typeface="Carlito"/>
              </a:rPr>
              <a:t> </a:t>
            </a:r>
            <a:r>
              <a:rPr lang="es-PE" sz="1600" spc="-10" dirty="0" smtClean="0">
                <a:latin typeface="Carlito"/>
                <a:cs typeface="Carlito"/>
              </a:rPr>
              <a:t>utiliza generalmente en organizaciones </a:t>
            </a:r>
            <a:r>
              <a:rPr lang="es-PE" sz="1600" spc="-5" dirty="0" smtClean="0">
                <a:latin typeface="Carlito"/>
                <a:cs typeface="Carlito"/>
              </a:rPr>
              <a:t>orientadas a</a:t>
            </a:r>
            <a:r>
              <a:rPr lang="es-PE" sz="1600" spc="20" dirty="0" smtClean="0">
                <a:latin typeface="Carlito"/>
                <a:cs typeface="Carlito"/>
              </a:rPr>
              <a:t> </a:t>
            </a:r>
            <a:r>
              <a:rPr lang="es-PE" sz="1600" spc="-15" dirty="0" smtClean="0">
                <a:latin typeface="Carlito"/>
                <a:cs typeface="Carlito"/>
              </a:rPr>
              <a:t>proyectos</a:t>
            </a:r>
            <a:endParaRPr lang="es-PE" sz="160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s-PE" sz="1600" spc="-5" dirty="0" smtClean="0">
                <a:latin typeface="Carlito"/>
                <a:cs typeface="Carlito"/>
              </a:rPr>
              <a:t>o</a:t>
            </a:r>
            <a:r>
              <a:rPr lang="es-PE" sz="1600" spc="5" dirty="0" smtClean="0">
                <a:latin typeface="Carlito"/>
                <a:cs typeface="Carlito"/>
              </a:rPr>
              <a:t> </a:t>
            </a:r>
            <a:r>
              <a:rPr lang="es-PE" sz="1600" spc="-10" dirty="0" smtClean="0">
                <a:latin typeface="Carlito"/>
                <a:cs typeface="Carlito"/>
              </a:rPr>
              <a:t>consultorías.</a:t>
            </a:r>
            <a:endParaRPr lang="es-PE" sz="1600" dirty="0" smtClean="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800" y="1363725"/>
            <a:ext cx="4551045" cy="3013075"/>
            <a:chOff x="4341876" y="609600"/>
            <a:chExt cx="4551045" cy="3013075"/>
          </a:xfrm>
        </p:grpSpPr>
        <p:sp>
          <p:nvSpPr>
            <p:cNvPr id="10" name="object 10"/>
            <p:cNvSpPr/>
            <p:nvPr/>
          </p:nvSpPr>
          <p:spPr>
            <a:xfrm>
              <a:off x="4367784" y="635507"/>
              <a:ext cx="4235196" cy="29611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4830" y="622553"/>
              <a:ext cx="4261485" cy="2987040"/>
            </a:xfrm>
            <a:custGeom>
              <a:avLst/>
              <a:gdLst/>
              <a:ahLst/>
              <a:cxnLst/>
              <a:rect l="l" t="t" r="r" b="b"/>
              <a:pathLst>
                <a:path w="4261484" h="2987040">
                  <a:moveTo>
                    <a:pt x="0" y="2987040"/>
                  </a:moveTo>
                  <a:lnTo>
                    <a:pt x="4261104" y="2987040"/>
                  </a:lnTo>
                  <a:lnTo>
                    <a:pt x="4261104" y="0"/>
                  </a:lnTo>
                  <a:lnTo>
                    <a:pt x="0" y="0"/>
                  </a:lnTo>
                  <a:lnTo>
                    <a:pt x="0" y="29870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6968" y="1368551"/>
              <a:ext cx="4191000" cy="2228215"/>
            </a:xfrm>
            <a:custGeom>
              <a:avLst/>
              <a:gdLst/>
              <a:ahLst/>
              <a:cxnLst/>
              <a:rect l="l" t="t" r="r" b="b"/>
              <a:pathLst>
                <a:path w="4191000" h="2228215">
                  <a:moveTo>
                    <a:pt x="0" y="740664"/>
                  </a:moveTo>
                  <a:lnTo>
                    <a:pt x="5994" y="711023"/>
                  </a:lnTo>
                  <a:lnTo>
                    <a:pt x="22336" y="686800"/>
                  </a:lnTo>
                  <a:lnTo>
                    <a:pt x="46559" y="670458"/>
                  </a:lnTo>
                  <a:lnTo>
                    <a:pt x="76200" y="664464"/>
                  </a:lnTo>
                  <a:lnTo>
                    <a:pt x="4114800" y="664464"/>
                  </a:lnTo>
                  <a:lnTo>
                    <a:pt x="4144440" y="670458"/>
                  </a:lnTo>
                  <a:lnTo>
                    <a:pt x="4168663" y="686800"/>
                  </a:lnTo>
                  <a:lnTo>
                    <a:pt x="4185005" y="711023"/>
                  </a:lnTo>
                  <a:lnTo>
                    <a:pt x="4191000" y="740664"/>
                  </a:lnTo>
                  <a:lnTo>
                    <a:pt x="4191000" y="1045464"/>
                  </a:lnTo>
                  <a:lnTo>
                    <a:pt x="4185005" y="1075104"/>
                  </a:lnTo>
                  <a:lnTo>
                    <a:pt x="4168663" y="1099327"/>
                  </a:lnTo>
                  <a:lnTo>
                    <a:pt x="4144440" y="1115669"/>
                  </a:lnTo>
                  <a:lnTo>
                    <a:pt x="4114800" y="1121664"/>
                  </a:lnTo>
                  <a:lnTo>
                    <a:pt x="76200" y="1121664"/>
                  </a:lnTo>
                  <a:lnTo>
                    <a:pt x="46559" y="1115669"/>
                  </a:lnTo>
                  <a:lnTo>
                    <a:pt x="22336" y="1099327"/>
                  </a:lnTo>
                  <a:lnTo>
                    <a:pt x="5994" y="1075104"/>
                  </a:lnTo>
                  <a:lnTo>
                    <a:pt x="0" y="1045464"/>
                  </a:lnTo>
                  <a:lnTo>
                    <a:pt x="0" y="740664"/>
                  </a:lnTo>
                  <a:close/>
                </a:path>
                <a:path w="4191000" h="2228215">
                  <a:moveTo>
                    <a:pt x="713232" y="88900"/>
                  </a:moveTo>
                  <a:lnTo>
                    <a:pt x="720211" y="54274"/>
                  </a:lnTo>
                  <a:lnTo>
                    <a:pt x="739251" y="26019"/>
                  </a:lnTo>
                  <a:lnTo>
                    <a:pt x="767506" y="6979"/>
                  </a:lnTo>
                  <a:lnTo>
                    <a:pt x="802132" y="0"/>
                  </a:lnTo>
                  <a:lnTo>
                    <a:pt x="1157732" y="0"/>
                  </a:lnTo>
                  <a:lnTo>
                    <a:pt x="1192357" y="6979"/>
                  </a:lnTo>
                  <a:lnTo>
                    <a:pt x="1220612" y="26019"/>
                  </a:lnTo>
                  <a:lnTo>
                    <a:pt x="1239652" y="54274"/>
                  </a:lnTo>
                  <a:lnTo>
                    <a:pt x="1246632" y="88900"/>
                  </a:lnTo>
                  <a:lnTo>
                    <a:pt x="1246632" y="2139188"/>
                  </a:lnTo>
                  <a:lnTo>
                    <a:pt x="1239652" y="2173813"/>
                  </a:lnTo>
                  <a:lnTo>
                    <a:pt x="1220612" y="2202068"/>
                  </a:lnTo>
                  <a:lnTo>
                    <a:pt x="1192357" y="2221108"/>
                  </a:lnTo>
                  <a:lnTo>
                    <a:pt x="1157732" y="2228088"/>
                  </a:lnTo>
                  <a:lnTo>
                    <a:pt x="802132" y="2228088"/>
                  </a:lnTo>
                  <a:lnTo>
                    <a:pt x="767506" y="2221108"/>
                  </a:lnTo>
                  <a:lnTo>
                    <a:pt x="739251" y="2202068"/>
                  </a:lnTo>
                  <a:lnTo>
                    <a:pt x="720211" y="2173813"/>
                  </a:lnTo>
                  <a:lnTo>
                    <a:pt x="713232" y="2139188"/>
                  </a:lnTo>
                  <a:lnTo>
                    <a:pt x="713232" y="88900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53000" y="4552950"/>
            <a:ext cx="33877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Carlito"/>
                <a:cs typeface="Carlito"/>
              </a:rPr>
              <a:t>Ejemplo de </a:t>
            </a:r>
            <a:r>
              <a:rPr sz="1100" i="1" dirty="0">
                <a:latin typeface="Carlito"/>
                <a:cs typeface="Carlito"/>
              </a:rPr>
              <a:t>modelo matricial. </a:t>
            </a:r>
            <a:r>
              <a:rPr sz="1100" i="1" spc="-5" dirty="0">
                <a:latin typeface="Carlito"/>
                <a:cs typeface="Carlito"/>
              </a:rPr>
              <a:t>Note la doble línea de</a:t>
            </a:r>
            <a:r>
              <a:rPr sz="1100" i="1" spc="-65" dirty="0">
                <a:latin typeface="Carlito"/>
                <a:cs typeface="Carlito"/>
              </a:rPr>
              <a:t> </a:t>
            </a:r>
            <a:r>
              <a:rPr sz="1100" i="1" dirty="0">
                <a:latin typeface="Carlito"/>
                <a:cs typeface="Carlito"/>
              </a:rPr>
              <a:t>reporte</a:t>
            </a:r>
            <a:endParaRPr sz="1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14350"/>
            <a:ext cx="2839721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" dirty="0">
                <a:solidFill>
                  <a:srgbClr val="249F83"/>
                </a:solidFill>
                <a:latin typeface="Carlito"/>
                <a:cs typeface="Carlito"/>
              </a:rPr>
              <a:t>Logro </a:t>
            </a:r>
            <a:r>
              <a:rPr sz="2000" b="1" spc="15" dirty="0">
                <a:solidFill>
                  <a:srgbClr val="249F83"/>
                </a:solidFill>
                <a:latin typeface="Carlito"/>
                <a:cs typeface="Carlito"/>
              </a:rPr>
              <a:t>de </a:t>
            </a:r>
            <a:r>
              <a:rPr sz="2000" b="1" spc="10" dirty="0">
                <a:solidFill>
                  <a:srgbClr val="249F83"/>
                </a:solidFill>
                <a:latin typeface="Carlito"/>
                <a:cs typeface="Carlito"/>
              </a:rPr>
              <a:t>la</a:t>
            </a:r>
            <a:r>
              <a:rPr sz="2000" b="1" spc="-60" dirty="0">
                <a:solidFill>
                  <a:srgbClr val="249F83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249F83"/>
                </a:solidFill>
                <a:latin typeface="Carlito"/>
                <a:cs typeface="Carlito"/>
              </a:rPr>
              <a:t>Unidad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56" y="1047750"/>
            <a:ext cx="4042144" cy="325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</a:t>
            </a:r>
            <a:r>
              <a:rPr sz="1000" spc="5" dirty="0">
                <a:latin typeface="Carlito"/>
                <a:cs typeface="Carlito"/>
              </a:rPr>
              <a:t>final </a:t>
            </a:r>
            <a:r>
              <a:rPr sz="1000" dirty="0">
                <a:latin typeface="Carlito"/>
                <a:cs typeface="Carlito"/>
              </a:rPr>
              <a:t>de la unidad, el estudiante describe los principales  elementos 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estructura organizacional, los </a:t>
            </a:r>
            <a:r>
              <a:rPr sz="1000" spc="5" dirty="0">
                <a:latin typeface="Carlito"/>
                <a:cs typeface="Carlito"/>
              </a:rPr>
              <a:t>tipos más  </a:t>
            </a:r>
            <a:r>
              <a:rPr sz="1000" dirty="0">
                <a:latin typeface="Carlito"/>
                <a:cs typeface="Carlito"/>
              </a:rPr>
              <a:t>comunes de departamentalización y</a:t>
            </a:r>
            <a:r>
              <a:rPr sz="1000" spc="204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principios básicos </a:t>
            </a:r>
            <a:r>
              <a:rPr sz="1000" spc="-5" dirty="0">
                <a:latin typeface="Carlito"/>
                <a:cs typeface="Carlito"/>
              </a:rPr>
              <a:t>de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coordinación.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Carlito"/>
              <a:cs typeface="Carlito"/>
            </a:endParaRPr>
          </a:p>
          <a:p>
            <a:pPr marL="2068830">
              <a:lnSpc>
                <a:spcPct val="100000"/>
              </a:lnSpc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9685" marR="6985" algn="just">
              <a:lnSpc>
                <a:spcPct val="151800"/>
              </a:lnSpc>
              <a:spcBef>
                <a:spcPts val="45"/>
              </a:spcBef>
            </a:pPr>
            <a:r>
              <a:rPr sz="1000" dirty="0">
                <a:latin typeface="Carlito"/>
                <a:cs typeface="Carlito"/>
              </a:rPr>
              <a:t>La administración resulta ser una de las disciplinas </a:t>
            </a:r>
            <a:r>
              <a:rPr sz="1000" spc="5" dirty="0">
                <a:latin typeface="Carlito"/>
                <a:cs typeface="Carlito"/>
              </a:rPr>
              <a:t>más  </a:t>
            </a:r>
            <a:r>
              <a:rPr sz="1000" spc="-5" dirty="0">
                <a:latin typeface="Carlito"/>
                <a:cs typeface="Carlito"/>
              </a:rPr>
              <a:t>relevantes </a:t>
            </a:r>
            <a:r>
              <a:rPr sz="1000" dirty="0">
                <a:latin typeface="Carlito"/>
                <a:cs typeface="Carlito"/>
              </a:rPr>
              <a:t>de las </a:t>
            </a:r>
            <a:r>
              <a:rPr sz="1000" spc="5" dirty="0">
                <a:latin typeface="Carlito"/>
                <a:cs typeface="Carlito"/>
              </a:rPr>
              <a:t>ciencias </a:t>
            </a:r>
            <a:r>
              <a:rPr sz="1000" dirty="0">
                <a:latin typeface="Carlito"/>
                <a:cs typeface="Carlito"/>
              </a:rPr>
              <a:t>administrativas. Ha </a:t>
            </a:r>
            <a:r>
              <a:rPr sz="1000" spc="5" dirty="0">
                <a:latin typeface="Carlito"/>
                <a:cs typeface="Carlito"/>
              </a:rPr>
              <a:t>permitido  </a:t>
            </a:r>
            <a:r>
              <a:rPr sz="1000" dirty="0">
                <a:latin typeface="Carlito"/>
                <a:cs typeface="Carlito"/>
              </a:rPr>
              <a:t>trascender </a:t>
            </a: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la </a:t>
            </a:r>
            <a:r>
              <a:rPr sz="1000" spc="-5" dirty="0">
                <a:latin typeface="Carlito"/>
                <a:cs typeface="Carlito"/>
              </a:rPr>
              <a:t>práctica </a:t>
            </a:r>
            <a:r>
              <a:rPr sz="1000" dirty="0">
                <a:latin typeface="Carlito"/>
                <a:cs typeface="Carlito"/>
              </a:rPr>
              <a:t>de las empresas y </a:t>
            </a: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los </a:t>
            </a:r>
            <a:r>
              <a:rPr sz="1000" spc="5" dirty="0">
                <a:latin typeface="Carlito"/>
                <a:cs typeface="Carlito"/>
              </a:rPr>
              <a:t>modelos </a:t>
            </a:r>
            <a:r>
              <a:rPr sz="1000" dirty="0">
                <a:latin typeface="Carlito"/>
                <a:cs typeface="Carlito"/>
              </a:rPr>
              <a:t>a  seguir </a:t>
            </a:r>
            <a:r>
              <a:rPr sz="1000" spc="-5" dirty="0">
                <a:latin typeface="Carlito"/>
                <a:cs typeface="Carlito"/>
              </a:rPr>
              <a:t>inherentes </a:t>
            </a:r>
            <a:r>
              <a:rPr sz="1000" dirty="0">
                <a:latin typeface="Carlito"/>
                <a:cs typeface="Carlito"/>
              </a:rPr>
              <a:t>a las escuelas que </a:t>
            </a:r>
            <a:r>
              <a:rPr sz="1000" spc="5" dirty="0">
                <a:latin typeface="Carlito"/>
                <a:cs typeface="Carlito"/>
              </a:rPr>
              <a:t>los </a:t>
            </a:r>
            <a:r>
              <a:rPr sz="1000" spc="-5" dirty="0">
                <a:latin typeface="Carlito"/>
                <a:cs typeface="Carlito"/>
              </a:rPr>
              <a:t>sustentan, </a:t>
            </a:r>
            <a:r>
              <a:rPr sz="1000" spc="5" dirty="0">
                <a:latin typeface="Carlito"/>
                <a:cs typeface="Carlito"/>
              </a:rPr>
              <a:t>donde </a:t>
            </a:r>
            <a:r>
              <a:rPr sz="1000" dirty="0">
                <a:latin typeface="Carlito"/>
                <a:cs typeface="Carlito"/>
              </a:rPr>
              <a:t>los  </a:t>
            </a:r>
            <a:r>
              <a:rPr sz="1000" spc="-5" dirty="0">
                <a:latin typeface="Carlito"/>
                <a:cs typeface="Carlito"/>
              </a:rPr>
              <a:t>líderes </a:t>
            </a:r>
            <a:r>
              <a:rPr sz="1000" dirty="0">
                <a:latin typeface="Carlito"/>
                <a:cs typeface="Carlito"/>
              </a:rPr>
              <a:t>empresariales </a:t>
            </a:r>
            <a:r>
              <a:rPr sz="1000" spc="5" dirty="0">
                <a:latin typeface="Carlito"/>
                <a:cs typeface="Carlito"/>
              </a:rPr>
              <a:t>han </a:t>
            </a:r>
            <a:r>
              <a:rPr sz="1000" dirty="0">
                <a:latin typeface="Carlito"/>
                <a:cs typeface="Carlito"/>
              </a:rPr>
              <a:t>aprendido a </a:t>
            </a:r>
            <a:r>
              <a:rPr sz="1000" spc="5" dirty="0">
                <a:latin typeface="Carlito"/>
                <a:cs typeface="Carlito"/>
              </a:rPr>
              <a:t>tomar sus </a:t>
            </a:r>
            <a:r>
              <a:rPr sz="1000" dirty="0">
                <a:latin typeface="Carlito"/>
                <a:cs typeface="Carlito"/>
              </a:rPr>
              <a:t>decisiones en  base a la </a:t>
            </a:r>
            <a:r>
              <a:rPr sz="1000" spc="-5" dirty="0">
                <a:latin typeface="Carlito"/>
                <a:cs typeface="Carlito"/>
              </a:rPr>
              <a:t>naturaleza</a:t>
            </a:r>
            <a:r>
              <a:rPr sz="1000" spc="3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actividad industrial, comercial y de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servicios que se han </a:t>
            </a:r>
            <a:r>
              <a:rPr sz="1000" spc="-5" dirty="0">
                <a:latin typeface="Carlito"/>
                <a:cs typeface="Carlito"/>
              </a:rPr>
              <a:t>venido </a:t>
            </a:r>
            <a:r>
              <a:rPr sz="1000" dirty="0">
                <a:latin typeface="Carlito"/>
                <a:cs typeface="Carlito"/>
              </a:rPr>
              <a:t>dando a </a:t>
            </a:r>
            <a:r>
              <a:rPr sz="1000" spc="-10" dirty="0">
                <a:latin typeface="Carlito"/>
                <a:cs typeface="Carlito"/>
              </a:rPr>
              <a:t>través </a:t>
            </a:r>
            <a:r>
              <a:rPr sz="1000" dirty="0">
                <a:latin typeface="Carlito"/>
                <a:cs typeface="Carlito"/>
              </a:rPr>
              <a:t>del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tiempo.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52" y="525438"/>
            <a:ext cx="8865235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4485132" y="1088136"/>
              <a:ext cx="4308348" cy="18531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72178" y="1075182"/>
              <a:ext cx="4334510" cy="1879600"/>
            </a:xfrm>
            <a:custGeom>
              <a:avLst/>
              <a:gdLst/>
              <a:ahLst/>
              <a:cxnLst/>
              <a:rect l="l" t="t" r="r" b="b"/>
              <a:pathLst>
                <a:path w="4334509" h="1879600">
                  <a:moveTo>
                    <a:pt x="0" y="1879092"/>
                  </a:moveTo>
                  <a:lnTo>
                    <a:pt x="4334256" y="1879092"/>
                  </a:lnTo>
                  <a:lnTo>
                    <a:pt x="4334256" y="0"/>
                  </a:lnTo>
                  <a:lnTo>
                    <a:pt x="0" y="0"/>
                  </a:lnTo>
                  <a:lnTo>
                    <a:pt x="0" y="187909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11277"/>
            <a:ext cx="47218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4. Estructura de</a:t>
            </a:r>
            <a:r>
              <a:rPr b="1"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Adhocracia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625" y="1053141"/>
            <a:ext cx="4076345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26364" indent="-287020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En la </a:t>
            </a:r>
            <a:r>
              <a:rPr sz="1400" spc="-5" dirty="0">
                <a:latin typeface="Carlito"/>
                <a:cs typeface="Carlito"/>
              </a:rPr>
              <a:t>adhocracia,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mecanismos básicos de  coordinación se basan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5" dirty="0">
                <a:latin typeface="Carlito"/>
                <a:cs typeface="Carlito"/>
              </a:rPr>
              <a:t>ajustes </a:t>
            </a:r>
            <a:r>
              <a:rPr sz="1400" spc="-10" dirty="0">
                <a:latin typeface="Carlito"/>
                <a:cs typeface="Carlito"/>
              </a:rPr>
              <a:t>propios  </a:t>
            </a:r>
            <a:r>
              <a:rPr sz="1400" spc="-5" dirty="0">
                <a:latin typeface="Carlito"/>
                <a:cs typeface="Carlito"/>
              </a:rPr>
              <a:t>según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necesidad. Normalmente se usa </a:t>
            </a:r>
            <a:r>
              <a:rPr sz="1400" dirty="0">
                <a:latin typeface="Carlito"/>
                <a:cs typeface="Carlito"/>
              </a:rPr>
              <a:t>en  </a:t>
            </a:r>
            <a:r>
              <a:rPr sz="1400" spc="-5" dirty="0">
                <a:latin typeface="Carlito"/>
                <a:cs typeface="Carlito"/>
              </a:rPr>
              <a:t>ambientes complejos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altamente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dinámicos.</a:t>
            </a:r>
            <a:endParaRPr sz="14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Un </a:t>
            </a:r>
            <a:r>
              <a:rPr sz="1400" spc="-5" dirty="0">
                <a:latin typeface="Carlito"/>
                <a:cs typeface="Carlito"/>
              </a:rPr>
              <a:t>ejemplo de este tipo de </a:t>
            </a:r>
            <a:r>
              <a:rPr sz="1400" spc="-10" dirty="0">
                <a:latin typeface="Carlito"/>
                <a:cs typeface="Carlito"/>
              </a:rPr>
              <a:t>organizaciones </a:t>
            </a:r>
            <a:r>
              <a:rPr sz="1400" dirty="0">
                <a:latin typeface="Carlito"/>
                <a:cs typeface="Carlito"/>
              </a:rPr>
              <a:t>lo  </a:t>
            </a:r>
            <a:r>
              <a:rPr sz="1400" spc="-10" dirty="0">
                <a:latin typeface="Carlito"/>
                <a:cs typeface="Carlito"/>
              </a:rPr>
              <a:t>constituye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agencia espacial </a:t>
            </a:r>
            <a:r>
              <a:rPr sz="1400" dirty="0">
                <a:latin typeface="Carlito"/>
                <a:cs typeface="Carlito"/>
              </a:rPr>
              <a:t>NASA, </a:t>
            </a:r>
            <a:r>
              <a:rPr sz="1400" spc="-10" dirty="0">
                <a:latin typeface="Carlito"/>
                <a:cs typeface="Carlito"/>
              </a:rPr>
              <a:t>cuya  estructura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autoajustó </a:t>
            </a:r>
            <a:r>
              <a:rPr sz="1400" dirty="0">
                <a:latin typeface="Carlito"/>
                <a:cs typeface="Carlito"/>
              </a:rPr>
              <a:t>70  </a:t>
            </a:r>
            <a:r>
              <a:rPr sz="1400" spc="-5" dirty="0">
                <a:latin typeface="Carlito"/>
                <a:cs typeface="Carlito"/>
              </a:rPr>
              <a:t>veces </a:t>
            </a:r>
            <a:r>
              <a:rPr sz="1400" dirty="0">
                <a:latin typeface="Carlito"/>
                <a:cs typeface="Carlito"/>
              </a:rPr>
              <a:t>en sólo 8 años. </a:t>
            </a:r>
            <a:r>
              <a:rPr sz="1400" spc="-15" dirty="0">
                <a:latin typeface="Carlito"/>
                <a:cs typeface="Carlito"/>
              </a:rPr>
              <a:t>También,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productoras 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series o </a:t>
            </a:r>
            <a:r>
              <a:rPr sz="1400" spc="-5" dirty="0">
                <a:latin typeface="Carlito"/>
                <a:cs typeface="Carlito"/>
              </a:rPr>
              <a:t>películas que deben cambiar </a:t>
            </a:r>
            <a:r>
              <a:rPr sz="1400" dirty="0">
                <a:latin typeface="Carlito"/>
                <a:cs typeface="Carlito"/>
              </a:rPr>
              <a:t>en  </a:t>
            </a:r>
            <a:r>
              <a:rPr sz="1400" spc="-10" dirty="0">
                <a:latin typeface="Carlito"/>
                <a:cs typeface="Carlito"/>
              </a:rPr>
              <a:t>cada proyecto </a:t>
            </a:r>
            <a:r>
              <a:rPr sz="1400" spc="-5" dirty="0">
                <a:latin typeface="Carlito"/>
                <a:cs typeface="Carlito"/>
              </a:rPr>
              <a:t>que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realizan.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8161" y="2320289"/>
            <a:ext cx="1295400" cy="688975"/>
          </a:xfrm>
          <a:custGeom>
            <a:avLst/>
            <a:gdLst/>
            <a:ahLst/>
            <a:cxnLst/>
            <a:rect l="l" t="t" r="r" b="b"/>
            <a:pathLst>
              <a:path w="1295400" h="688975">
                <a:moveTo>
                  <a:pt x="0" y="344424"/>
                </a:moveTo>
                <a:lnTo>
                  <a:pt x="11677" y="278968"/>
                </a:lnTo>
                <a:lnTo>
                  <a:pt x="45262" y="217661"/>
                </a:lnTo>
                <a:lnTo>
                  <a:pt x="98586" y="161658"/>
                </a:lnTo>
                <a:lnTo>
                  <a:pt x="131971" y="136006"/>
                </a:lnTo>
                <a:lnTo>
                  <a:pt x="169476" y="112112"/>
                </a:lnTo>
                <a:lnTo>
                  <a:pt x="210832" y="90121"/>
                </a:lnTo>
                <a:lnTo>
                  <a:pt x="255765" y="70176"/>
                </a:lnTo>
                <a:lnTo>
                  <a:pt x="304005" y="52423"/>
                </a:lnTo>
                <a:lnTo>
                  <a:pt x="355281" y="37006"/>
                </a:lnTo>
                <a:lnTo>
                  <a:pt x="409321" y="24068"/>
                </a:lnTo>
                <a:lnTo>
                  <a:pt x="465854" y="13755"/>
                </a:lnTo>
                <a:lnTo>
                  <a:pt x="524609" y="6209"/>
                </a:lnTo>
                <a:lnTo>
                  <a:pt x="585315" y="1576"/>
                </a:lnTo>
                <a:lnTo>
                  <a:pt x="647699" y="0"/>
                </a:lnTo>
                <a:lnTo>
                  <a:pt x="710084" y="1576"/>
                </a:lnTo>
                <a:lnTo>
                  <a:pt x="770790" y="6209"/>
                </a:lnTo>
                <a:lnTo>
                  <a:pt x="829545" y="13755"/>
                </a:lnTo>
                <a:lnTo>
                  <a:pt x="886078" y="24068"/>
                </a:lnTo>
                <a:lnTo>
                  <a:pt x="940118" y="37006"/>
                </a:lnTo>
                <a:lnTo>
                  <a:pt x="991394" y="52423"/>
                </a:lnTo>
                <a:lnTo>
                  <a:pt x="1039634" y="70176"/>
                </a:lnTo>
                <a:lnTo>
                  <a:pt x="1084567" y="90121"/>
                </a:lnTo>
                <a:lnTo>
                  <a:pt x="1125923" y="112112"/>
                </a:lnTo>
                <a:lnTo>
                  <a:pt x="1163428" y="136006"/>
                </a:lnTo>
                <a:lnTo>
                  <a:pt x="1196813" y="161658"/>
                </a:lnTo>
                <a:lnTo>
                  <a:pt x="1225807" y="188925"/>
                </a:lnTo>
                <a:lnTo>
                  <a:pt x="1269532" y="247724"/>
                </a:lnTo>
                <a:lnTo>
                  <a:pt x="1292435" y="311249"/>
                </a:lnTo>
                <a:lnTo>
                  <a:pt x="1295399" y="344424"/>
                </a:lnTo>
                <a:lnTo>
                  <a:pt x="1292435" y="377598"/>
                </a:lnTo>
                <a:lnTo>
                  <a:pt x="1269532" y="441123"/>
                </a:lnTo>
                <a:lnTo>
                  <a:pt x="1225807" y="499922"/>
                </a:lnTo>
                <a:lnTo>
                  <a:pt x="1196813" y="527189"/>
                </a:lnTo>
                <a:lnTo>
                  <a:pt x="1163428" y="552841"/>
                </a:lnTo>
                <a:lnTo>
                  <a:pt x="1125923" y="576735"/>
                </a:lnTo>
                <a:lnTo>
                  <a:pt x="1084567" y="598726"/>
                </a:lnTo>
                <a:lnTo>
                  <a:pt x="1039634" y="618671"/>
                </a:lnTo>
                <a:lnTo>
                  <a:pt x="991394" y="636424"/>
                </a:lnTo>
                <a:lnTo>
                  <a:pt x="940118" y="651841"/>
                </a:lnTo>
                <a:lnTo>
                  <a:pt x="886078" y="664779"/>
                </a:lnTo>
                <a:lnTo>
                  <a:pt x="829545" y="675092"/>
                </a:lnTo>
                <a:lnTo>
                  <a:pt x="770790" y="682638"/>
                </a:lnTo>
                <a:lnTo>
                  <a:pt x="710084" y="687271"/>
                </a:lnTo>
                <a:lnTo>
                  <a:pt x="647699" y="688848"/>
                </a:lnTo>
                <a:lnTo>
                  <a:pt x="585315" y="687271"/>
                </a:lnTo>
                <a:lnTo>
                  <a:pt x="524609" y="682638"/>
                </a:lnTo>
                <a:lnTo>
                  <a:pt x="465854" y="675092"/>
                </a:lnTo>
                <a:lnTo>
                  <a:pt x="409321" y="664779"/>
                </a:lnTo>
                <a:lnTo>
                  <a:pt x="355281" y="651841"/>
                </a:lnTo>
                <a:lnTo>
                  <a:pt x="304005" y="636424"/>
                </a:lnTo>
                <a:lnTo>
                  <a:pt x="255765" y="618671"/>
                </a:lnTo>
                <a:lnTo>
                  <a:pt x="210832" y="598726"/>
                </a:lnTo>
                <a:lnTo>
                  <a:pt x="169476" y="576735"/>
                </a:lnTo>
                <a:lnTo>
                  <a:pt x="131971" y="552841"/>
                </a:lnTo>
                <a:lnTo>
                  <a:pt x="98586" y="527189"/>
                </a:lnTo>
                <a:lnTo>
                  <a:pt x="69592" y="499922"/>
                </a:lnTo>
                <a:lnTo>
                  <a:pt x="25867" y="441123"/>
                </a:lnTo>
                <a:lnTo>
                  <a:pt x="2964" y="377598"/>
                </a:lnTo>
                <a:lnTo>
                  <a:pt x="0" y="344424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0194" y="3821726"/>
            <a:ext cx="3827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00" i="1" spc="-5" dirty="0">
                <a:latin typeface="Carlito"/>
                <a:cs typeface="Carlito"/>
              </a:rPr>
              <a:t>Ejemplo de una productora de espectáculos. Cada evento necesita una  organización de acuerdo al tamaño y tipo </a:t>
            </a:r>
            <a:r>
              <a:rPr sz="1000" i="1" dirty="0">
                <a:latin typeface="Carlito"/>
                <a:cs typeface="Carlito"/>
              </a:rPr>
              <a:t>de</a:t>
            </a:r>
            <a:r>
              <a:rPr sz="1000" i="1" spc="-4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proyecto.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806797"/>
            <a:ext cx="451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Rivas, Luis (2002). Nuevas formas </a:t>
            </a:r>
            <a:r>
              <a:rPr sz="1100" spc="-5" dirty="0">
                <a:latin typeface="Carlito"/>
                <a:cs typeface="Carlito"/>
              </a:rPr>
              <a:t>de Organización. </a:t>
            </a:r>
            <a:r>
              <a:rPr sz="1100" dirty="0">
                <a:latin typeface="Carlito"/>
                <a:cs typeface="Carlito"/>
              </a:rPr>
              <a:t>Revista </a:t>
            </a:r>
            <a:r>
              <a:rPr sz="1100" spc="-5" dirty="0">
                <a:latin typeface="Carlito"/>
                <a:cs typeface="Carlito"/>
              </a:rPr>
              <a:t>Estudios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gerenciales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800" y="2374392"/>
            <a:ext cx="5562600" cy="2413000"/>
            <a:chOff x="304800" y="2374392"/>
            <a:chExt cx="5562600" cy="2413000"/>
          </a:xfrm>
        </p:grpSpPr>
        <p:sp>
          <p:nvSpPr>
            <p:cNvPr id="11" name="object 11"/>
            <p:cNvSpPr/>
            <p:nvPr/>
          </p:nvSpPr>
          <p:spPr>
            <a:xfrm>
              <a:off x="304800" y="4782312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6017" y="2387346"/>
              <a:ext cx="1071880" cy="623570"/>
            </a:xfrm>
            <a:custGeom>
              <a:avLst/>
              <a:gdLst/>
              <a:ahLst/>
              <a:cxnLst/>
              <a:rect l="l" t="t" r="r" b="b"/>
              <a:pathLst>
                <a:path w="1071879" h="623569">
                  <a:moveTo>
                    <a:pt x="0" y="311658"/>
                  </a:moveTo>
                  <a:lnTo>
                    <a:pt x="12352" y="244811"/>
                  </a:lnTo>
                  <a:lnTo>
                    <a:pt x="47669" y="182956"/>
                  </a:lnTo>
                  <a:lnTo>
                    <a:pt x="73123" y="154375"/>
                  </a:lnTo>
                  <a:lnTo>
                    <a:pt x="103339" y="127613"/>
                  </a:lnTo>
                  <a:lnTo>
                    <a:pt x="137990" y="102860"/>
                  </a:lnTo>
                  <a:lnTo>
                    <a:pt x="176749" y="80307"/>
                  </a:lnTo>
                  <a:lnTo>
                    <a:pt x="219291" y="60143"/>
                  </a:lnTo>
                  <a:lnTo>
                    <a:pt x="265288" y="42559"/>
                  </a:lnTo>
                  <a:lnTo>
                    <a:pt x="314415" y="27745"/>
                  </a:lnTo>
                  <a:lnTo>
                    <a:pt x="366345" y="15892"/>
                  </a:lnTo>
                  <a:lnTo>
                    <a:pt x="420751" y="7190"/>
                  </a:lnTo>
                  <a:lnTo>
                    <a:pt x="477306" y="1829"/>
                  </a:lnTo>
                  <a:lnTo>
                    <a:pt x="535686" y="0"/>
                  </a:lnTo>
                  <a:lnTo>
                    <a:pt x="594065" y="1829"/>
                  </a:lnTo>
                  <a:lnTo>
                    <a:pt x="650620" y="7190"/>
                  </a:lnTo>
                  <a:lnTo>
                    <a:pt x="705026" y="15892"/>
                  </a:lnTo>
                  <a:lnTo>
                    <a:pt x="756956" y="27745"/>
                  </a:lnTo>
                  <a:lnTo>
                    <a:pt x="806083" y="42559"/>
                  </a:lnTo>
                  <a:lnTo>
                    <a:pt x="852080" y="60143"/>
                  </a:lnTo>
                  <a:lnTo>
                    <a:pt x="894622" y="80307"/>
                  </a:lnTo>
                  <a:lnTo>
                    <a:pt x="933381" y="102860"/>
                  </a:lnTo>
                  <a:lnTo>
                    <a:pt x="968032" y="127613"/>
                  </a:lnTo>
                  <a:lnTo>
                    <a:pt x="998248" y="154375"/>
                  </a:lnTo>
                  <a:lnTo>
                    <a:pt x="1023702" y="182956"/>
                  </a:lnTo>
                  <a:lnTo>
                    <a:pt x="1059019" y="244811"/>
                  </a:lnTo>
                  <a:lnTo>
                    <a:pt x="1071372" y="311658"/>
                  </a:lnTo>
                  <a:lnTo>
                    <a:pt x="1068229" y="345609"/>
                  </a:lnTo>
                  <a:lnTo>
                    <a:pt x="1044068" y="410151"/>
                  </a:lnTo>
                  <a:lnTo>
                    <a:pt x="998248" y="468940"/>
                  </a:lnTo>
                  <a:lnTo>
                    <a:pt x="968032" y="495702"/>
                  </a:lnTo>
                  <a:lnTo>
                    <a:pt x="933381" y="520455"/>
                  </a:lnTo>
                  <a:lnTo>
                    <a:pt x="894622" y="543008"/>
                  </a:lnTo>
                  <a:lnTo>
                    <a:pt x="852080" y="563172"/>
                  </a:lnTo>
                  <a:lnTo>
                    <a:pt x="806083" y="580756"/>
                  </a:lnTo>
                  <a:lnTo>
                    <a:pt x="756956" y="595570"/>
                  </a:lnTo>
                  <a:lnTo>
                    <a:pt x="705026" y="607423"/>
                  </a:lnTo>
                  <a:lnTo>
                    <a:pt x="650620" y="616125"/>
                  </a:lnTo>
                  <a:lnTo>
                    <a:pt x="594065" y="621486"/>
                  </a:lnTo>
                  <a:lnTo>
                    <a:pt x="535686" y="623316"/>
                  </a:lnTo>
                  <a:lnTo>
                    <a:pt x="477306" y="621486"/>
                  </a:lnTo>
                  <a:lnTo>
                    <a:pt x="420751" y="616125"/>
                  </a:lnTo>
                  <a:lnTo>
                    <a:pt x="366345" y="607423"/>
                  </a:lnTo>
                  <a:lnTo>
                    <a:pt x="314415" y="595570"/>
                  </a:lnTo>
                  <a:lnTo>
                    <a:pt x="265288" y="580756"/>
                  </a:lnTo>
                  <a:lnTo>
                    <a:pt x="219291" y="563172"/>
                  </a:lnTo>
                  <a:lnTo>
                    <a:pt x="176749" y="543008"/>
                  </a:lnTo>
                  <a:lnTo>
                    <a:pt x="137990" y="520455"/>
                  </a:lnTo>
                  <a:lnTo>
                    <a:pt x="103339" y="495702"/>
                  </a:lnTo>
                  <a:lnTo>
                    <a:pt x="73123" y="468940"/>
                  </a:lnTo>
                  <a:lnTo>
                    <a:pt x="47669" y="440359"/>
                  </a:lnTo>
                  <a:lnTo>
                    <a:pt x="12352" y="378504"/>
                  </a:lnTo>
                  <a:lnTo>
                    <a:pt x="0" y="31165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9" y="311277"/>
            <a:ext cx="43618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5. Estructura Horizontal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83767"/>
            <a:ext cx="4773684" cy="35471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organiza </a:t>
            </a:r>
            <a:r>
              <a:rPr sz="1400" spc="-5" dirty="0">
                <a:latin typeface="Carlito"/>
                <a:cs typeface="Carlito"/>
              </a:rPr>
              <a:t>alrededor de procesos, no de funciones.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reducen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niveles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jerárquicos.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utilizan equipos de trabajo como forma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</a:t>
            </a:r>
            <a:endParaRPr sz="1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Carlito"/>
                <a:cs typeface="Carlito"/>
              </a:rPr>
              <a:t>organización.</a:t>
            </a:r>
            <a:endParaRPr sz="1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maximizan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contactos con proveedores </a:t>
            </a:r>
            <a:r>
              <a:rPr sz="1400" dirty="0">
                <a:latin typeface="Carlito"/>
                <a:cs typeface="Carlito"/>
              </a:rPr>
              <a:t>y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clientes.</a:t>
            </a:r>
            <a:endParaRPr sz="1400" dirty="0">
              <a:latin typeface="Carlito"/>
              <a:cs typeface="Carlito"/>
            </a:endParaRPr>
          </a:p>
          <a:p>
            <a:pPr marL="299085" marR="5080" indent="-287020">
              <a:lnSpc>
                <a:spcPts val="2520"/>
              </a:lnSpc>
              <a:spcBef>
                <a:spcPts val="2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capacita </a:t>
            </a:r>
            <a:r>
              <a:rPr sz="1400" dirty="0">
                <a:latin typeface="Carlito"/>
                <a:cs typeface="Carlito"/>
              </a:rPr>
              <a:t>a los </a:t>
            </a:r>
            <a:r>
              <a:rPr sz="1400" spc="-5" dirty="0">
                <a:latin typeface="Carlito"/>
                <a:cs typeface="Carlito"/>
              </a:rPr>
              <a:t>empleados </a:t>
            </a:r>
            <a:r>
              <a:rPr sz="1400" spc="-10" dirty="0">
                <a:latin typeface="Carlito"/>
                <a:cs typeface="Carlito"/>
              </a:rPr>
              <a:t>con </a:t>
            </a:r>
            <a:r>
              <a:rPr sz="1400" spc="-5" dirty="0">
                <a:latin typeface="Carlito"/>
                <a:cs typeface="Carlito"/>
              </a:rPr>
              <a:t>base </a:t>
            </a:r>
            <a:r>
              <a:rPr sz="1400" dirty="0">
                <a:latin typeface="Carlito"/>
                <a:cs typeface="Carlito"/>
              </a:rPr>
              <a:t>en la </a:t>
            </a:r>
            <a:r>
              <a:rPr sz="1400" spc="-5" dirty="0">
                <a:latin typeface="Carlito"/>
                <a:cs typeface="Carlito"/>
              </a:rPr>
              <a:t>necesidad de  </a:t>
            </a:r>
            <a:r>
              <a:rPr sz="1400" spc="-45" dirty="0">
                <a:latin typeface="Arial"/>
                <a:cs typeface="Arial"/>
              </a:rPr>
              <a:t>conocimiento, </a:t>
            </a:r>
            <a:r>
              <a:rPr sz="1400" spc="-40" dirty="0">
                <a:latin typeface="Arial"/>
                <a:cs typeface="Arial"/>
              </a:rPr>
              <a:t>implantando </a:t>
            </a:r>
            <a:r>
              <a:rPr sz="1400" spc="-50" dirty="0">
                <a:latin typeface="Arial"/>
                <a:cs typeface="Arial"/>
              </a:rPr>
              <a:t>un </a:t>
            </a:r>
            <a:r>
              <a:rPr sz="1400" spc="-70" dirty="0">
                <a:latin typeface="Arial"/>
                <a:cs typeface="Arial"/>
              </a:rPr>
              <a:t>sistema de </a:t>
            </a:r>
            <a:r>
              <a:rPr sz="1400" spc="-10" dirty="0">
                <a:latin typeface="Arial"/>
                <a:cs typeface="Arial"/>
              </a:rPr>
              <a:t>“justo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615"/>
              </a:spcBef>
            </a:pPr>
            <a:r>
              <a:rPr sz="1400" spc="-25" dirty="0">
                <a:latin typeface="Arial"/>
                <a:cs typeface="Arial"/>
              </a:rPr>
              <a:t>tiempo”.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Se modifican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sistemas de evaluación del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desempeño</a:t>
            </a:r>
            <a:endParaRPr sz="14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rlito"/>
                <a:cs typeface="Carlito"/>
              </a:rPr>
              <a:t>por sistemas de 360 grados donde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incluyen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la</a:t>
            </a:r>
          </a:p>
          <a:p>
            <a:pPr marL="299085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Carlito"/>
                <a:cs typeface="Carlito"/>
              </a:rPr>
              <a:t>evaluaciones de todo el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equipo.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200" y="3491520"/>
            <a:ext cx="3597910" cy="939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i="1" spc="-5" dirty="0">
                <a:latin typeface="Carlito"/>
                <a:cs typeface="Carlito"/>
              </a:rPr>
              <a:t>Ejemplo de </a:t>
            </a:r>
            <a:r>
              <a:rPr sz="1000" i="1" spc="-10" dirty="0">
                <a:latin typeface="Carlito"/>
                <a:cs typeface="Carlito"/>
              </a:rPr>
              <a:t>una empresa de </a:t>
            </a:r>
            <a:r>
              <a:rPr sz="1000" i="1" spc="-5" dirty="0">
                <a:latin typeface="Carlito"/>
                <a:cs typeface="Carlito"/>
              </a:rPr>
              <a:t>software con 2 </a:t>
            </a:r>
            <a:r>
              <a:rPr sz="1000" i="1" spc="-10" dirty="0">
                <a:latin typeface="Carlito"/>
                <a:cs typeface="Carlito"/>
              </a:rPr>
              <a:t>productos </a:t>
            </a:r>
            <a:r>
              <a:rPr sz="1000" i="1" spc="-5" dirty="0">
                <a:latin typeface="Carlito"/>
                <a:cs typeface="Carlito"/>
              </a:rPr>
              <a:t>que</a:t>
            </a:r>
            <a:r>
              <a:rPr sz="1000" i="1" spc="70" dirty="0">
                <a:latin typeface="Carlito"/>
                <a:cs typeface="Carlito"/>
              </a:rPr>
              <a:t> </a:t>
            </a:r>
            <a:r>
              <a:rPr sz="1000" i="1" spc="-10" dirty="0">
                <a:latin typeface="Carlito"/>
                <a:cs typeface="Carlito"/>
              </a:rPr>
              <a:t>se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i="1" spc="-5" dirty="0">
                <a:latin typeface="Carlito"/>
                <a:cs typeface="Carlito"/>
              </a:rPr>
              <a:t>actualizan constantemente en el</a:t>
            </a:r>
            <a:r>
              <a:rPr sz="1000" i="1" spc="-6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mercado.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</a:pPr>
            <a:r>
              <a:rPr sz="1000" i="1" spc="-5" dirty="0">
                <a:latin typeface="Carlito"/>
                <a:cs typeface="Carlito"/>
              </a:rPr>
              <a:t>Cada proyecto necesita </a:t>
            </a:r>
            <a:r>
              <a:rPr sz="1000" i="1" spc="-10" dirty="0">
                <a:latin typeface="Carlito"/>
                <a:cs typeface="Carlito"/>
              </a:rPr>
              <a:t>un </a:t>
            </a:r>
            <a:r>
              <a:rPr sz="1000" i="1" spc="-5" dirty="0">
                <a:latin typeface="Carlito"/>
                <a:cs typeface="Carlito"/>
              </a:rPr>
              <a:t>equipo </a:t>
            </a:r>
            <a:r>
              <a:rPr sz="1000" i="1" spc="-10" dirty="0">
                <a:latin typeface="Carlito"/>
                <a:cs typeface="Carlito"/>
              </a:rPr>
              <a:t>propio que vea </a:t>
            </a:r>
            <a:r>
              <a:rPr sz="1000" i="1" spc="-5" dirty="0">
                <a:latin typeface="Carlito"/>
                <a:cs typeface="Carlito"/>
              </a:rPr>
              <a:t>todo el </a:t>
            </a:r>
            <a:r>
              <a:rPr sz="1000" i="1" spc="-10" dirty="0">
                <a:latin typeface="Carlito"/>
                <a:cs typeface="Carlito"/>
              </a:rPr>
              <a:t>ciclo de </a:t>
            </a:r>
            <a:r>
              <a:rPr sz="1000" i="1" spc="-5" dirty="0">
                <a:latin typeface="Carlito"/>
                <a:cs typeface="Carlito"/>
              </a:rPr>
              <a:t>vida  del producto. Las áreas administrativas son solo</a:t>
            </a:r>
            <a:r>
              <a:rPr sz="1000" i="1" spc="-4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soporte.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806797"/>
            <a:ext cx="451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Rivas, Luis (2002). Nuevas formas </a:t>
            </a:r>
            <a:r>
              <a:rPr sz="1100" spc="-5" dirty="0">
                <a:latin typeface="Carlito"/>
                <a:cs typeface="Carlito"/>
              </a:rPr>
              <a:t>de Organización. </a:t>
            </a:r>
            <a:r>
              <a:rPr sz="1100" dirty="0">
                <a:latin typeface="Carlito"/>
                <a:cs typeface="Carlito"/>
              </a:rPr>
              <a:t>Revista </a:t>
            </a:r>
            <a:r>
              <a:rPr sz="1100" spc="-5" dirty="0">
                <a:latin typeface="Carlito"/>
                <a:cs typeface="Carlito"/>
              </a:rPr>
              <a:t>Estudios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gerenciales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800" y="1411768"/>
            <a:ext cx="8607346" cy="3370544"/>
            <a:chOff x="304800" y="1411768"/>
            <a:chExt cx="8607346" cy="3370544"/>
          </a:xfrm>
        </p:grpSpPr>
        <p:sp>
          <p:nvSpPr>
            <p:cNvPr id="7" name="object 7"/>
            <p:cNvSpPr/>
            <p:nvPr/>
          </p:nvSpPr>
          <p:spPr>
            <a:xfrm>
              <a:off x="304800" y="4782312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7322" y="1424976"/>
              <a:ext cx="3544824" cy="2066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9388" y="1411768"/>
              <a:ext cx="3571240" cy="2092960"/>
            </a:xfrm>
            <a:custGeom>
              <a:avLst/>
              <a:gdLst/>
              <a:ahLst/>
              <a:cxnLst/>
              <a:rect l="l" t="t" r="r" b="b"/>
              <a:pathLst>
                <a:path w="3571240" h="2092960">
                  <a:moveTo>
                    <a:pt x="0" y="2092452"/>
                  </a:moveTo>
                  <a:lnTo>
                    <a:pt x="3570731" y="2092452"/>
                  </a:lnTo>
                  <a:lnTo>
                    <a:pt x="3570731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7705" y="1811274"/>
              <a:ext cx="3621404" cy="486409"/>
            </a:xfrm>
            <a:custGeom>
              <a:avLst/>
              <a:gdLst/>
              <a:ahLst/>
              <a:cxnLst/>
              <a:rect l="l" t="t" r="r" b="b"/>
              <a:pathLst>
                <a:path w="3621404" h="486410">
                  <a:moveTo>
                    <a:pt x="0" y="243077"/>
                  </a:moveTo>
                  <a:lnTo>
                    <a:pt x="26221" y="201628"/>
                  </a:lnTo>
                  <a:lnTo>
                    <a:pt x="78639" y="172000"/>
                  </a:lnTo>
                  <a:lnTo>
                    <a:pt x="128160" y="153080"/>
                  </a:lnTo>
                  <a:lnTo>
                    <a:pt x="188709" y="134911"/>
                  </a:lnTo>
                  <a:lnTo>
                    <a:pt x="259742" y="117565"/>
                  </a:lnTo>
                  <a:lnTo>
                    <a:pt x="299019" y="109224"/>
                  </a:lnTo>
                  <a:lnTo>
                    <a:pt x="340714" y="101116"/>
                  </a:lnTo>
                  <a:lnTo>
                    <a:pt x="384758" y="93250"/>
                  </a:lnTo>
                  <a:lnTo>
                    <a:pt x="431082" y="85636"/>
                  </a:lnTo>
                  <a:lnTo>
                    <a:pt x="479621" y="78283"/>
                  </a:lnTo>
                  <a:lnTo>
                    <a:pt x="530304" y="71199"/>
                  </a:lnTo>
                  <a:lnTo>
                    <a:pt x="583064" y="64394"/>
                  </a:lnTo>
                  <a:lnTo>
                    <a:pt x="637834" y="57877"/>
                  </a:lnTo>
                  <a:lnTo>
                    <a:pt x="694546" y="51658"/>
                  </a:lnTo>
                  <a:lnTo>
                    <a:pt x="753131" y="45744"/>
                  </a:lnTo>
                  <a:lnTo>
                    <a:pt x="813521" y="40146"/>
                  </a:lnTo>
                  <a:lnTo>
                    <a:pt x="875649" y="34873"/>
                  </a:lnTo>
                  <a:lnTo>
                    <a:pt x="939446" y="29933"/>
                  </a:lnTo>
                  <a:lnTo>
                    <a:pt x="1004845" y="25336"/>
                  </a:lnTo>
                  <a:lnTo>
                    <a:pt x="1071778" y="21091"/>
                  </a:lnTo>
                  <a:lnTo>
                    <a:pt x="1140177" y="17207"/>
                  </a:lnTo>
                  <a:lnTo>
                    <a:pt x="1209973" y="13693"/>
                  </a:lnTo>
                  <a:lnTo>
                    <a:pt x="1281099" y="10558"/>
                  </a:lnTo>
                  <a:lnTo>
                    <a:pt x="1353487" y="7811"/>
                  </a:lnTo>
                  <a:lnTo>
                    <a:pt x="1427070" y="5462"/>
                  </a:lnTo>
                  <a:lnTo>
                    <a:pt x="1501778" y="3520"/>
                  </a:lnTo>
                  <a:lnTo>
                    <a:pt x="1577544" y="1994"/>
                  </a:lnTo>
                  <a:lnTo>
                    <a:pt x="1654300" y="892"/>
                  </a:lnTo>
                  <a:lnTo>
                    <a:pt x="1731979" y="224"/>
                  </a:lnTo>
                  <a:lnTo>
                    <a:pt x="1810512" y="0"/>
                  </a:lnTo>
                  <a:lnTo>
                    <a:pt x="1889044" y="224"/>
                  </a:lnTo>
                  <a:lnTo>
                    <a:pt x="1966723" y="892"/>
                  </a:lnTo>
                  <a:lnTo>
                    <a:pt x="2043479" y="1994"/>
                  </a:lnTo>
                  <a:lnTo>
                    <a:pt x="2119245" y="3520"/>
                  </a:lnTo>
                  <a:lnTo>
                    <a:pt x="2193953" y="5462"/>
                  </a:lnTo>
                  <a:lnTo>
                    <a:pt x="2267536" y="7811"/>
                  </a:lnTo>
                  <a:lnTo>
                    <a:pt x="2339924" y="10558"/>
                  </a:lnTo>
                  <a:lnTo>
                    <a:pt x="2411050" y="13693"/>
                  </a:lnTo>
                  <a:lnTo>
                    <a:pt x="2480846" y="17207"/>
                  </a:lnTo>
                  <a:lnTo>
                    <a:pt x="2549245" y="21091"/>
                  </a:lnTo>
                  <a:lnTo>
                    <a:pt x="2616178" y="25336"/>
                  </a:lnTo>
                  <a:lnTo>
                    <a:pt x="2681577" y="29933"/>
                  </a:lnTo>
                  <a:lnTo>
                    <a:pt x="2745374" y="34873"/>
                  </a:lnTo>
                  <a:lnTo>
                    <a:pt x="2807502" y="40146"/>
                  </a:lnTo>
                  <a:lnTo>
                    <a:pt x="2867892" y="45744"/>
                  </a:lnTo>
                  <a:lnTo>
                    <a:pt x="2926477" y="51658"/>
                  </a:lnTo>
                  <a:lnTo>
                    <a:pt x="2983189" y="57877"/>
                  </a:lnTo>
                  <a:lnTo>
                    <a:pt x="3037959" y="64394"/>
                  </a:lnTo>
                  <a:lnTo>
                    <a:pt x="3090719" y="71199"/>
                  </a:lnTo>
                  <a:lnTo>
                    <a:pt x="3141402" y="78283"/>
                  </a:lnTo>
                  <a:lnTo>
                    <a:pt x="3189941" y="85636"/>
                  </a:lnTo>
                  <a:lnTo>
                    <a:pt x="3236265" y="93250"/>
                  </a:lnTo>
                  <a:lnTo>
                    <a:pt x="3280309" y="101116"/>
                  </a:lnTo>
                  <a:lnTo>
                    <a:pt x="3322004" y="109224"/>
                  </a:lnTo>
                  <a:lnTo>
                    <a:pt x="3361281" y="117565"/>
                  </a:lnTo>
                  <a:lnTo>
                    <a:pt x="3432314" y="134911"/>
                  </a:lnTo>
                  <a:lnTo>
                    <a:pt x="3492863" y="153080"/>
                  </a:lnTo>
                  <a:lnTo>
                    <a:pt x="3542384" y="172000"/>
                  </a:lnTo>
                  <a:lnTo>
                    <a:pt x="3580335" y="191598"/>
                  </a:lnTo>
                  <a:lnTo>
                    <a:pt x="3614377" y="222105"/>
                  </a:lnTo>
                  <a:lnTo>
                    <a:pt x="3621024" y="243077"/>
                  </a:lnTo>
                  <a:lnTo>
                    <a:pt x="3619351" y="253621"/>
                  </a:lnTo>
                  <a:lnTo>
                    <a:pt x="3594802" y="284527"/>
                  </a:lnTo>
                  <a:lnTo>
                    <a:pt x="3542384" y="314155"/>
                  </a:lnTo>
                  <a:lnTo>
                    <a:pt x="3492863" y="333075"/>
                  </a:lnTo>
                  <a:lnTo>
                    <a:pt x="3432314" y="351244"/>
                  </a:lnTo>
                  <a:lnTo>
                    <a:pt x="3361281" y="368590"/>
                  </a:lnTo>
                  <a:lnTo>
                    <a:pt x="3322004" y="376931"/>
                  </a:lnTo>
                  <a:lnTo>
                    <a:pt x="3280309" y="385039"/>
                  </a:lnTo>
                  <a:lnTo>
                    <a:pt x="3236265" y="392905"/>
                  </a:lnTo>
                  <a:lnTo>
                    <a:pt x="3189941" y="400519"/>
                  </a:lnTo>
                  <a:lnTo>
                    <a:pt x="3141402" y="407872"/>
                  </a:lnTo>
                  <a:lnTo>
                    <a:pt x="3090719" y="414956"/>
                  </a:lnTo>
                  <a:lnTo>
                    <a:pt x="3037959" y="421761"/>
                  </a:lnTo>
                  <a:lnTo>
                    <a:pt x="2983189" y="428278"/>
                  </a:lnTo>
                  <a:lnTo>
                    <a:pt x="2926477" y="434497"/>
                  </a:lnTo>
                  <a:lnTo>
                    <a:pt x="2867892" y="440411"/>
                  </a:lnTo>
                  <a:lnTo>
                    <a:pt x="2807502" y="446009"/>
                  </a:lnTo>
                  <a:lnTo>
                    <a:pt x="2745374" y="451282"/>
                  </a:lnTo>
                  <a:lnTo>
                    <a:pt x="2681577" y="456222"/>
                  </a:lnTo>
                  <a:lnTo>
                    <a:pt x="2616178" y="460819"/>
                  </a:lnTo>
                  <a:lnTo>
                    <a:pt x="2549245" y="465064"/>
                  </a:lnTo>
                  <a:lnTo>
                    <a:pt x="2480846" y="468948"/>
                  </a:lnTo>
                  <a:lnTo>
                    <a:pt x="2411050" y="472462"/>
                  </a:lnTo>
                  <a:lnTo>
                    <a:pt x="2339924" y="475597"/>
                  </a:lnTo>
                  <a:lnTo>
                    <a:pt x="2267536" y="478344"/>
                  </a:lnTo>
                  <a:lnTo>
                    <a:pt x="2193953" y="480693"/>
                  </a:lnTo>
                  <a:lnTo>
                    <a:pt x="2119245" y="482635"/>
                  </a:lnTo>
                  <a:lnTo>
                    <a:pt x="2043479" y="484161"/>
                  </a:lnTo>
                  <a:lnTo>
                    <a:pt x="1966723" y="485263"/>
                  </a:lnTo>
                  <a:lnTo>
                    <a:pt x="1889044" y="485931"/>
                  </a:lnTo>
                  <a:lnTo>
                    <a:pt x="1810512" y="486156"/>
                  </a:lnTo>
                  <a:lnTo>
                    <a:pt x="1731979" y="485931"/>
                  </a:lnTo>
                  <a:lnTo>
                    <a:pt x="1654300" y="485263"/>
                  </a:lnTo>
                  <a:lnTo>
                    <a:pt x="1577544" y="484161"/>
                  </a:lnTo>
                  <a:lnTo>
                    <a:pt x="1501778" y="482635"/>
                  </a:lnTo>
                  <a:lnTo>
                    <a:pt x="1427070" y="480693"/>
                  </a:lnTo>
                  <a:lnTo>
                    <a:pt x="1353487" y="478344"/>
                  </a:lnTo>
                  <a:lnTo>
                    <a:pt x="1281099" y="475597"/>
                  </a:lnTo>
                  <a:lnTo>
                    <a:pt x="1209973" y="472462"/>
                  </a:lnTo>
                  <a:lnTo>
                    <a:pt x="1140177" y="468948"/>
                  </a:lnTo>
                  <a:lnTo>
                    <a:pt x="1071778" y="465064"/>
                  </a:lnTo>
                  <a:lnTo>
                    <a:pt x="1004845" y="460819"/>
                  </a:lnTo>
                  <a:lnTo>
                    <a:pt x="939446" y="456222"/>
                  </a:lnTo>
                  <a:lnTo>
                    <a:pt x="875649" y="451282"/>
                  </a:lnTo>
                  <a:lnTo>
                    <a:pt x="813521" y="446009"/>
                  </a:lnTo>
                  <a:lnTo>
                    <a:pt x="753131" y="440411"/>
                  </a:lnTo>
                  <a:lnTo>
                    <a:pt x="694546" y="434497"/>
                  </a:lnTo>
                  <a:lnTo>
                    <a:pt x="637834" y="428278"/>
                  </a:lnTo>
                  <a:lnTo>
                    <a:pt x="583064" y="421761"/>
                  </a:lnTo>
                  <a:lnTo>
                    <a:pt x="530304" y="414956"/>
                  </a:lnTo>
                  <a:lnTo>
                    <a:pt x="479621" y="407872"/>
                  </a:lnTo>
                  <a:lnTo>
                    <a:pt x="431082" y="400519"/>
                  </a:lnTo>
                  <a:lnTo>
                    <a:pt x="384758" y="392905"/>
                  </a:lnTo>
                  <a:lnTo>
                    <a:pt x="340714" y="385039"/>
                  </a:lnTo>
                  <a:lnTo>
                    <a:pt x="299019" y="376931"/>
                  </a:lnTo>
                  <a:lnTo>
                    <a:pt x="259742" y="368590"/>
                  </a:lnTo>
                  <a:lnTo>
                    <a:pt x="188709" y="351244"/>
                  </a:lnTo>
                  <a:lnTo>
                    <a:pt x="128160" y="333075"/>
                  </a:lnTo>
                  <a:lnTo>
                    <a:pt x="78639" y="314155"/>
                  </a:lnTo>
                  <a:lnTo>
                    <a:pt x="40688" y="294557"/>
                  </a:lnTo>
                  <a:lnTo>
                    <a:pt x="6646" y="264050"/>
                  </a:lnTo>
                  <a:lnTo>
                    <a:pt x="0" y="24307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0" y="1386822"/>
            <a:ext cx="3680460" cy="3419975"/>
            <a:chOff x="5334000" y="1386822"/>
            <a:chExt cx="3680460" cy="3419975"/>
          </a:xfrm>
        </p:grpSpPr>
        <p:sp>
          <p:nvSpPr>
            <p:cNvPr id="3" name="object 3"/>
            <p:cNvSpPr/>
            <p:nvPr/>
          </p:nvSpPr>
          <p:spPr>
            <a:xfrm>
              <a:off x="5334000" y="1534007"/>
              <a:ext cx="3654552" cy="32727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0" y="1386822"/>
              <a:ext cx="3680460" cy="3419975"/>
            </a:xfrm>
            <a:custGeom>
              <a:avLst/>
              <a:gdLst/>
              <a:ahLst/>
              <a:cxnLst/>
              <a:rect l="l" t="t" r="r" b="b"/>
              <a:pathLst>
                <a:path w="3680459" h="3811904">
                  <a:moveTo>
                    <a:pt x="0" y="3811524"/>
                  </a:moveTo>
                  <a:lnTo>
                    <a:pt x="3680460" y="3811524"/>
                  </a:lnTo>
                  <a:lnTo>
                    <a:pt x="3680460" y="0"/>
                  </a:lnTo>
                  <a:lnTo>
                    <a:pt x="0" y="0"/>
                  </a:lnTo>
                  <a:lnTo>
                    <a:pt x="0" y="381152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978" y="331673"/>
            <a:ext cx="395742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6. Estructura de</a:t>
            </a:r>
            <a:r>
              <a:rPr b="1"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Red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449" y="1102842"/>
            <a:ext cx="5128643" cy="3233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985" indent="-287020" algn="just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10" dirty="0">
                <a:latin typeface="Carlito"/>
                <a:cs typeface="Carlito"/>
              </a:rPr>
              <a:t>Esta </a:t>
            </a:r>
            <a:r>
              <a:rPr sz="1400" spc="-5" dirty="0">
                <a:latin typeface="Carlito"/>
                <a:cs typeface="Carlito"/>
              </a:rPr>
              <a:t>nueva </a:t>
            </a:r>
            <a:r>
              <a:rPr sz="1400" spc="-10" dirty="0">
                <a:latin typeface="Carlito"/>
                <a:cs typeface="Carlito"/>
              </a:rPr>
              <a:t>forma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ha surgido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raíz de </a:t>
            </a:r>
            <a:r>
              <a:rPr sz="1400" dirty="0">
                <a:latin typeface="Carlito"/>
                <a:cs typeface="Carlito"/>
              </a:rPr>
              <a:t>la  aparición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nuevas </a:t>
            </a:r>
            <a:r>
              <a:rPr sz="1400" dirty="0">
                <a:latin typeface="Carlito"/>
                <a:cs typeface="Carlito"/>
              </a:rPr>
              <a:t>tecnologías. </a:t>
            </a:r>
            <a:r>
              <a:rPr sz="1400" spc="-5" dirty="0">
                <a:latin typeface="Carlito"/>
                <a:cs typeface="Carlito"/>
              </a:rPr>
              <a:t>La </a:t>
            </a:r>
            <a:r>
              <a:rPr sz="1400" dirty="0">
                <a:latin typeface="Carlito"/>
                <a:cs typeface="Carlito"/>
              </a:rPr>
              <a:t>idea </a:t>
            </a:r>
            <a:r>
              <a:rPr sz="1400" spc="-5" dirty="0">
                <a:latin typeface="Carlito"/>
                <a:cs typeface="Carlito"/>
              </a:rPr>
              <a:t>central es </a:t>
            </a:r>
            <a:r>
              <a:rPr sz="1400" dirty="0">
                <a:latin typeface="Carlito"/>
                <a:cs typeface="Carlito"/>
              </a:rPr>
              <a:t>que  </a:t>
            </a:r>
            <a:r>
              <a:rPr sz="1400" spc="-10" dirty="0">
                <a:latin typeface="Carlito"/>
                <a:cs typeface="Carlito"/>
              </a:rPr>
              <a:t>existen </a:t>
            </a:r>
            <a:r>
              <a:rPr sz="1400" spc="-5" dirty="0">
                <a:latin typeface="Carlito"/>
                <a:cs typeface="Carlito"/>
              </a:rPr>
              <a:t>modos, donde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jerarquías </a:t>
            </a:r>
            <a:r>
              <a:rPr sz="1400" dirty="0">
                <a:latin typeface="Carlito"/>
                <a:cs typeface="Carlito"/>
              </a:rPr>
              <a:t>son </a:t>
            </a:r>
            <a:r>
              <a:rPr sz="1400" spc="-5" dirty="0">
                <a:latin typeface="Carlito"/>
                <a:cs typeface="Carlito"/>
              </a:rPr>
              <a:t>más bien escasas 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existe bastante </a:t>
            </a:r>
            <a:r>
              <a:rPr sz="1400" spc="-5" dirty="0">
                <a:latin typeface="Carlito"/>
                <a:cs typeface="Carlito"/>
              </a:rPr>
              <a:t>independencia </a:t>
            </a:r>
            <a:r>
              <a:rPr sz="1400" spc="-10" dirty="0">
                <a:latin typeface="Carlito"/>
                <a:cs typeface="Carlito"/>
              </a:rPr>
              <a:t>para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tareas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diarias.</a:t>
            </a: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Su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propuesta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es,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en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muchos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casos,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contraria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los</a:t>
            </a:r>
          </a:p>
          <a:p>
            <a:pPr marL="299085" marR="5080" algn="just">
              <a:lnSpc>
                <a:spcPct val="150000"/>
              </a:lnSpc>
            </a:pPr>
            <a:r>
              <a:rPr sz="1400" spc="-5" dirty="0">
                <a:latin typeface="Carlito"/>
                <a:cs typeface="Carlito"/>
              </a:rPr>
              <a:t>supuestos de </a:t>
            </a:r>
            <a:r>
              <a:rPr sz="1400" spc="5" dirty="0">
                <a:latin typeface="Carlito"/>
                <a:cs typeface="Carlito"/>
              </a:rPr>
              <a:t>la 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tradicional, </a:t>
            </a:r>
            <a:r>
              <a:rPr sz="1400" spc="-10" dirty="0">
                <a:latin typeface="Carlito"/>
                <a:cs typeface="Carlito"/>
              </a:rPr>
              <a:t>ya </a:t>
            </a:r>
            <a:r>
              <a:rPr sz="1400" spc="-5" dirty="0">
                <a:latin typeface="Carlito"/>
                <a:cs typeface="Carlito"/>
              </a:rPr>
              <a:t>que el  </a:t>
            </a:r>
            <a:r>
              <a:rPr sz="1400" spc="-10" dirty="0">
                <a:latin typeface="Carlito"/>
                <a:cs typeface="Carlito"/>
              </a:rPr>
              <a:t>propósito </a:t>
            </a:r>
            <a:r>
              <a:rPr sz="1400" spc="-5" dirty="0">
                <a:latin typeface="Carlito"/>
                <a:cs typeface="Carlito"/>
              </a:rPr>
              <a:t>básico de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en red no es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5" dirty="0">
                <a:latin typeface="Carlito"/>
                <a:cs typeface="Carlito"/>
              </a:rPr>
              <a:t>gestión 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funciones, sino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b="1" spc="-5" dirty="0">
                <a:latin typeface="Carlito"/>
                <a:cs typeface="Carlito"/>
              </a:rPr>
              <a:t>resolución de </a:t>
            </a:r>
            <a:r>
              <a:rPr sz="1400" b="1" spc="-10" dirty="0">
                <a:latin typeface="Carlito"/>
                <a:cs typeface="Carlito"/>
              </a:rPr>
              <a:t>problemas  </a:t>
            </a:r>
            <a:r>
              <a:rPr sz="1400" b="1" spc="-5" dirty="0">
                <a:latin typeface="Carlito"/>
                <a:cs typeface="Carlito"/>
              </a:rPr>
              <a:t>específicos, </a:t>
            </a:r>
            <a:r>
              <a:rPr sz="1400" b="1" spc="-10" dirty="0">
                <a:latin typeface="Carlito"/>
                <a:cs typeface="Carlito"/>
              </a:rPr>
              <a:t>como </a:t>
            </a:r>
            <a:r>
              <a:rPr sz="1400" b="1" dirty="0">
                <a:latin typeface="Carlito"/>
                <a:cs typeface="Carlito"/>
              </a:rPr>
              <a:t>por </a:t>
            </a:r>
            <a:r>
              <a:rPr sz="1400" b="1" spc="-5" dirty="0">
                <a:latin typeface="Carlito"/>
                <a:cs typeface="Carlito"/>
              </a:rPr>
              <a:t>ejemplo </a:t>
            </a:r>
            <a:r>
              <a:rPr sz="1400" b="1" dirty="0">
                <a:latin typeface="Carlito"/>
                <a:cs typeface="Carlito"/>
              </a:rPr>
              <a:t>el</a:t>
            </a:r>
            <a:r>
              <a:rPr sz="1400" b="1" spc="3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crecimiento </a:t>
            </a:r>
            <a:r>
              <a:rPr sz="1400" b="1" dirty="0">
                <a:latin typeface="Carlito"/>
                <a:cs typeface="Carlito"/>
              </a:rPr>
              <a:t>y </a:t>
            </a:r>
            <a:r>
              <a:rPr sz="1400" b="1" spc="-10" dirty="0">
                <a:latin typeface="Carlito"/>
                <a:cs typeface="Carlito"/>
              </a:rPr>
              <a:t>la</a:t>
            </a:r>
            <a:endParaRPr sz="1400" dirty="0">
              <a:latin typeface="Carlito"/>
              <a:cs typeface="Carlito"/>
            </a:endParaRPr>
          </a:p>
          <a:p>
            <a:pPr marL="299085" algn="just">
              <a:lnSpc>
                <a:spcPct val="100000"/>
              </a:lnSpc>
              <a:spcBef>
                <a:spcPts val="845"/>
              </a:spcBef>
            </a:pPr>
            <a:r>
              <a:rPr sz="1400" b="1" spc="-5" dirty="0">
                <a:latin typeface="Carlito"/>
                <a:cs typeface="Carlito"/>
              </a:rPr>
              <a:t>expansión con presencia </a:t>
            </a:r>
            <a:r>
              <a:rPr sz="1400" b="1" dirty="0">
                <a:latin typeface="Carlito"/>
                <a:cs typeface="Carlito"/>
              </a:rPr>
              <a:t>propia o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tercerizada.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806797"/>
            <a:ext cx="451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Rivas, Luis (2002). Nuevas formas </a:t>
            </a:r>
            <a:r>
              <a:rPr sz="1100" spc="-5" dirty="0">
                <a:latin typeface="Carlito"/>
                <a:cs typeface="Carlito"/>
              </a:rPr>
              <a:t>de Organización. </a:t>
            </a:r>
            <a:r>
              <a:rPr sz="1100" dirty="0">
                <a:latin typeface="Carlito"/>
                <a:cs typeface="Carlito"/>
              </a:rPr>
              <a:t>Revista </a:t>
            </a:r>
            <a:r>
              <a:rPr sz="1100" spc="-5" dirty="0">
                <a:latin typeface="Carlito"/>
                <a:cs typeface="Carlito"/>
              </a:rPr>
              <a:t>Estudios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gerenciales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1722120"/>
            <a:ext cx="8571230" cy="3065145"/>
            <a:chOff x="304800" y="1722120"/>
            <a:chExt cx="8571230" cy="3065145"/>
          </a:xfrm>
        </p:grpSpPr>
        <p:sp>
          <p:nvSpPr>
            <p:cNvPr id="9" name="object 9"/>
            <p:cNvSpPr/>
            <p:nvPr/>
          </p:nvSpPr>
          <p:spPr>
            <a:xfrm>
              <a:off x="304800" y="4782312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1797" y="1735074"/>
              <a:ext cx="3621404" cy="1727200"/>
            </a:xfrm>
            <a:custGeom>
              <a:avLst/>
              <a:gdLst/>
              <a:ahLst/>
              <a:cxnLst/>
              <a:rect l="l" t="t" r="r" b="b"/>
              <a:pathLst>
                <a:path w="3621404" h="1727200">
                  <a:moveTo>
                    <a:pt x="0" y="1383792"/>
                  </a:moveTo>
                  <a:lnTo>
                    <a:pt x="13417" y="1341840"/>
                  </a:lnTo>
                  <a:lnTo>
                    <a:pt x="52621" y="1301396"/>
                  </a:lnTo>
                  <a:lnTo>
                    <a:pt x="92305" y="1275417"/>
                  </a:lnTo>
                  <a:lnTo>
                    <a:pt x="142285" y="1250328"/>
                  </a:lnTo>
                  <a:lnTo>
                    <a:pt x="202094" y="1226219"/>
                  </a:lnTo>
                  <a:lnTo>
                    <a:pt x="271267" y="1203176"/>
                  </a:lnTo>
                  <a:lnTo>
                    <a:pt x="309219" y="1192082"/>
                  </a:lnTo>
                  <a:lnTo>
                    <a:pt x="349337" y="1181288"/>
                  </a:lnTo>
                  <a:lnTo>
                    <a:pt x="391563" y="1170806"/>
                  </a:lnTo>
                  <a:lnTo>
                    <a:pt x="435838" y="1160645"/>
                  </a:lnTo>
                  <a:lnTo>
                    <a:pt x="482104" y="1150817"/>
                  </a:lnTo>
                  <a:lnTo>
                    <a:pt x="530304" y="1141333"/>
                  </a:lnTo>
                  <a:lnTo>
                    <a:pt x="580378" y="1132204"/>
                  </a:lnTo>
                  <a:lnTo>
                    <a:pt x="632269" y="1123441"/>
                  </a:lnTo>
                  <a:lnTo>
                    <a:pt x="685918" y="1115055"/>
                  </a:lnTo>
                  <a:lnTo>
                    <a:pt x="741267" y="1107057"/>
                  </a:lnTo>
                  <a:lnTo>
                    <a:pt x="798258" y="1099459"/>
                  </a:lnTo>
                  <a:lnTo>
                    <a:pt x="856832" y="1092271"/>
                  </a:lnTo>
                  <a:lnTo>
                    <a:pt x="916931" y="1085504"/>
                  </a:lnTo>
                  <a:lnTo>
                    <a:pt x="978498" y="1079169"/>
                  </a:lnTo>
                  <a:lnTo>
                    <a:pt x="1041473" y="1073278"/>
                  </a:lnTo>
                  <a:lnTo>
                    <a:pt x="1105798" y="1067841"/>
                  </a:lnTo>
                  <a:lnTo>
                    <a:pt x="1171416" y="1062870"/>
                  </a:lnTo>
                  <a:lnTo>
                    <a:pt x="1238268" y="1058375"/>
                  </a:lnTo>
                  <a:lnTo>
                    <a:pt x="1306295" y="1054367"/>
                  </a:lnTo>
                  <a:lnTo>
                    <a:pt x="1375440" y="1050858"/>
                  </a:lnTo>
                  <a:lnTo>
                    <a:pt x="1445644" y="1047859"/>
                  </a:lnTo>
                  <a:lnTo>
                    <a:pt x="1516849" y="1045380"/>
                  </a:lnTo>
                  <a:lnTo>
                    <a:pt x="1588996" y="1043433"/>
                  </a:lnTo>
                  <a:lnTo>
                    <a:pt x="1662028" y="1042028"/>
                  </a:lnTo>
                  <a:lnTo>
                    <a:pt x="1735886" y="1041178"/>
                  </a:lnTo>
                  <a:lnTo>
                    <a:pt x="1810511" y="1040892"/>
                  </a:lnTo>
                  <a:lnTo>
                    <a:pt x="1885137" y="1041178"/>
                  </a:lnTo>
                  <a:lnTo>
                    <a:pt x="1958995" y="1042028"/>
                  </a:lnTo>
                  <a:lnTo>
                    <a:pt x="2032027" y="1043433"/>
                  </a:lnTo>
                  <a:lnTo>
                    <a:pt x="2104174" y="1045380"/>
                  </a:lnTo>
                  <a:lnTo>
                    <a:pt x="2175379" y="1047859"/>
                  </a:lnTo>
                  <a:lnTo>
                    <a:pt x="2245583" y="1050858"/>
                  </a:lnTo>
                  <a:lnTo>
                    <a:pt x="2314728" y="1054367"/>
                  </a:lnTo>
                  <a:lnTo>
                    <a:pt x="2382755" y="1058375"/>
                  </a:lnTo>
                  <a:lnTo>
                    <a:pt x="2449607" y="1062870"/>
                  </a:lnTo>
                  <a:lnTo>
                    <a:pt x="2515225" y="1067841"/>
                  </a:lnTo>
                  <a:lnTo>
                    <a:pt x="2579550" y="1073278"/>
                  </a:lnTo>
                  <a:lnTo>
                    <a:pt x="2642525" y="1079169"/>
                  </a:lnTo>
                  <a:lnTo>
                    <a:pt x="2704092" y="1085504"/>
                  </a:lnTo>
                  <a:lnTo>
                    <a:pt x="2764191" y="1092271"/>
                  </a:lnTo>
                  <a:lnTo>
                    <a:pt x="2822765" y="1099459"/>
                  </a:lnTo>
                  <a:lnTo>
                    <a:pt x="2879756" y="1107057"/>
                  </a:lnTo>
                  <a:lnTo>
                    <a:pt x="2935105" y="1115055"/>
                  </a:lnTo>
                  <a:lnTo>
                    <a:pt x="2988754" y="1123441"/>
                  </a:lnTo>
                  <a:lnTo>
                    <a:pt x="3040645" y="1132204"/>
                  </a:lnTo>
                  <a:lnTo>
                    <a:pt x="3090719" y="1141333"/>
                  </a:lnTo>
                  <a:lnTo>
                    <a:pt x="3138919" y="1150817"/>
                  </a:lnTo>
                  <a:lnTo>
                    <a:pt x="3185185" y="1160645"/>
                  </a:lnTo>
                  <a:lnTo>
                    <a:pt x="3229460" y="1170806"/>
                  </a:lnTo>
                  <a:lnTo>
                    <a:pt x="3271686" y="1181288"/>
                  </a:lnTo>
                  <a:lnTo>
                    <a:pt x="3311804" y="1192082"/>
                  </a:lnTo>
                  <a:lnTo>
                    <a:pt x="3349756" y="1203176"/>
                  </a:lnTo>
                  <a:lnTo>
                    <a:pt x="3418929" y="1226219"/>
                  </a:lnTo>
                  <a:lnTo>
                    <a:pt x="3478738" y="1250328"/>
                  </a:lnTo>
                  <a:lnTo>
                    <a:pt x="3528718" y="1275417"/>
                  </a:lnTo>
                  <a:lnTo>
                    <a:pt x="3568402" y="1301396"/>
                  </a:lnTo>
                  <a:lnTo>
                    <a:pt x="3597326" y="1328177"/>
                  </a:lnTo>
                  <a:lnTo>
                    <a:pt x="3619513" y="1369659"/>
                  </a:lnTo>
                  <a:lnTo>
                    <a:pt x="3621024" y="1383792"/>
                  </a:lnTo>
                  <a:lnTo>
                    <a:pt x="3619513" y="1397924"/>
                  </a:lnTo>
                  <a:lnTo>
                    <a:pt x="3597326" y="1439406"/>
                  </a:lnTo>
                  <a:lnTo>
                    <a:pt x="3568402" y="1466187"/>
                  </a:lnTo>
                  <a:lnTo>
                    <a:pt x="3528718" y="1492166"/>
                  </a:lnTo>
                  <a:lnTo>
                    <a:pt x="3478738" y="1517255"/>
                  </a:lnTo>
                  <a:lnTo>
                    <a:pt x="3418929" y="1541364"/>
                  </a:lnTo>
                  <a:lnTo>
                    <a:pt x="3349756" y="1564407"/>
                  </a:lnTo>
                  <a:lnTo>
                    <a:pt x="3311804" y="1575501"/>
                  </a:lnTo>
                  <a:lnTo>
                    <a:pt x="3271686" y="1586295"/>
                  </a:lnTo>
                  <a:lnTo>
                    <a:pt x="3229460" y="1596777"/>
                  </a:lnTo>
                  <a:lnTo>
                    <a:pt x="3185185" y="1606938"/>
                  </a:lnTo>
                  <a:lnTo>
                    <a:pt x="3138919" y="1616766"/>
                  </a:lnTo>
                  <a:lnTo>
                    <a:pt x="3090719" y="1626250"/>
                  </a:lnTo>
                  <a:lnTo>
                    <a:pt x="3040645" y="1635379"/>
                  </a:lnTo>
                  <a:lnTo>
                    <a:pt x="2988754" y="1644142"/>
                  </a:lnTo>
                  <a:lnTo>
                    <a:pt x="2935105" y="1652528"/>
                  </a:lnTo>
                  <a:lnTo>
                    <a:pt x="2879756" y="1660526"/>
                  </a:lnTo>
                  <a:lnTo>
                    <a:pt x="2822765" y="1668124"/>
                  </a:lnTo>
                  <a:lnTo>
                    <a:pt x="2764191" y="1675312"/>
                  </a:lnTo>
                  <a:lnTo>
                    <a:pt x="2704092" y="1682079"/>
                  </a:lnTo>
                  <a:lnTo>
                    <a:pt x="2642525" y="1688414"/>
                  </a:lnTo>
                  <a:lnTo>
                    <a:pt x="2579550" y="1694305"/>
                  </a:lnTo>
                  <a:lnTo>
                    <a:pt x="2515225" y="1699742"/>
                  </a:lnTo>
                  <a:lnTo>
                    <a:pt x="2449607" y="1704713"/>
                  </a:lnTo>
                  <a:lnTo>
                    <a:pt x="2382755" y="1709208"/>
                  </a:lnTo>
                  <a:lnTo>
                    <a:pt x="2314728" y="1713216"/>
                  </a:lnTo>
                  <a:lnTo>
                    <a:pt x="2245583" y="1716725"/>
                  </a:lnTo>
                  <a:lnTo>
                    <a:pt x="2175379" y="1719724"/>
                  </a:lnTo>
                  <a:lnTo>
                    <a:pt x="2104174" y="1722203"/>
                  </a:lnTo>
                  <a:lnTo>
                    <a:pt x="2032027" y="1724150"/>
                  </a:lnTo>
                  <a:lnTo>
                    <a:pt x="1958995" y="1725555"/>
                  </a:lnTo>
                  <a:lnTo>
                    <a:pt x="1885137" y="1726405"/>
                  </a:lnTo>
                  <a:lnTo>
                    <a:pt x="1810511" y="1726692"/>
                  </a:lnTo>
                  <a:lnTo>
                    <a:pt x="1735886" y="1726405"/>
                  </a:lnTo>
                  <a:lnTo>
                    <a:pt x="1662028" y="1725555"/>
                  </a:lnTo>
                  <a:lnTo>
                    <a:pt x="1588996" y="1724150"/>
                  </a:lnTo>
                  <a:lnTo>
                    <a:pt x="1516849" y="1722203"/>
                  </a:lnTo>
                  <a:lnTo>
                    <a:pt x="1445644" y="1719724"/>
                  </a:lnTo>
                  <a:lnTo>
                    <a:pt x="1375440" y="1716725"/>
                  </a:lnTo>
                  <a:lnTo>
                    <a:pt x="1306295" y="1713216"/>
                  </a:lnTo>
                  <a:lnTo>
                    <a:pt x="1238268" y="1709208"/>
                  </a:lnTo>
                  <a:lnTo>
                    <a:pt x="1171416" y="1704713"/>
                  </a:lnTo>
                  <a:lnTo>
                    <a:pt x="1105798" y="1699742"/>
                  </a:lnTo>
                  <a:lnTo>
                    <a:pt x="1041473" y="1694305"/>
                  </a:lnTo>
                  <a:lnTo>
                    <a:pt x="978498" y="1688414"/>
                  </a:lnTo>
                  <a:lnTo>
                    <a:pt x="916931" y="1682079"/>
                  </a:lnTo>
                  <a:lnTo>
                    <a:pt x="856832" y="1675312"/>
                  </a:lnTo>
                  <a:lnTo>
                    <a:pt x="798258" y="1668124"/>
                  </a:lnTo>
                  <a:lnTo>
                    <a:pt x="741267" y="1660526"/>
                  </a:lnTo>
                  <a:lnTo>
                    <a:pt x="685918" y="1652528"/>
                  </a:lnTo>
                  <a:lnTo>
                    <a:pt x="632269" y="1644142"/>
                  </a:lnTo>
                  <a:lnTo>
                    <a:pt x="580378" y="1635379"/>
                  </a:lnTo>
                  <a:lnTo>
                    <a:pt x="530304" y="1626250"/>
                  </a:lnTo>
                  <a:lnTo>
                    <a:pt x="482104" y="1616766"/>
                  </a:lnTo>
                  <a:lnTo>
                    <a:pt x="435838" y="1606938"/>
                  </a:lnTo>
                  <a:lnTo>
                    <a:pt x="391563" y="1596777"/>
                  </a:lnTo>
                  <a:lnTo>
                    <a:pt x="349337" y="1586295"/>
                  </a:lnTo>
                  <a:lnTo>
                    <a:pt x="309219" y="1575501"/>
                  </a:lnTo>
                  <a:lnTo>
                    <a:pt x="271267" y="1564407"/>
                  </a:lnTo>
                  <a:lnTo>
                    <a:pt x="202094" y="1541364"/>
                  </a:lnTo>
                  <a:lnTo>
                    <a:pt x="142285" y="1517255"/>
                  </a:lnTo>
                  <a:lnTo>
                    <a:pt x="92305" y="1492166"/>
                  </a:lnTo>
                  <a:lnTo>
                    <a:pt x="52621" y="1466187"/>
                  </a:lnTo>
                  <a:lnTo>
                    <a:pt x="23697" y="1439406"/>
                  </a:lnTo>
                  <a:lnTo>
                    <a:pt x="1510" y="1397924"/>
                  </a:lnTo>
                  <a:lnTo>
                    <a:pt x="0" y="1383792"/>
                  </a:lnTo>
                  <a:close/>
                </a:path>
                <a:path w="3621404" h="1727200">
                  <a:moveTo>
                    <a:pt x="283463" y="306324"/>
                  </a:moveTo>
                  <a:lnTo>
                    <a:pt x="294555" y="254090"/>
                  </a:lnTo>
                  <a:lnTo>
                    <a:pt x="326604" y="204720"/>
                  </a:lnTo>
                  <a:lnTo>
                    <a:pt x="377770" y="158949"/>
                  </a:lnTo>
                  <a:lnTo>
                    <a:pt x="409947" y="137643"/>
                  </a:lnTo>
                  <a:lnTo>
                    <a:pt x="446213" y="117514"/>
                  </a:lnTo>
                  <a:lnTo>
                    <a:pt x="486339" y="98652"/>
                  </a:lnTo>
                  <a:lnTo>
                    <a:pt x="530094" y="81150"/>
                  </a:lnTo>
                  <a:lnTo>
                    <a:pt x="577249" y="65099"/>
                  </a:lnTo>
                  <a:lnTo>
                    <a:pt x="627573" y="50593"/>
                  </a:lnTo>
                  <a:lnTo>
                    <a:pt x="680837" y="37722"/>
                  </a:lnTo>
                  <a:lnTo>
                    <a:pt x="736811" y="26579"/>
                  </a:lnTo>
                  <a:lnTo>
                    <a:pt x="795264" y="17256"/>
                  </a:lnTo>
                  <a:lnTo>
                    <a:pt x="855967" y="9844"/>
                  </a:lnTo>
                  <a:lnTo>
                    <a:pt x="918689" y="4436"/>
                  </a:lnTo>
                  <a:lnTo>
                    <a:pt x="983201" y="1124"/>
                  </a:lnTo>
                  <a:lnTo>
                    <a:pt x="1049274" y="0"/>
                  </a:lnTo>
                  <a:lnTo>
                    <a:pt x="1115346" y="1124"/>
                  </a:lnTo>
                  <a:lnTo>
                    <a:pt x="1179858" y="4436"/>
                  </a:lnTo>
                  <a:lnTo>
                    <a:pt x="1242580" y="9844"/>
                  </a:lnTo>
                  <a:lnTo>
                    <a:pt x="1303283" y="17256"/>
                  </a:lnTo>
                  <a:lnTo>
                    <a:pt x="1361736" y="26579"/>
                  </a:lnTo>
                  <a:lnTo>
                    <a:pt x="1417710" y="37722"/>
                  </a:lnTo>
                  <a:lnTo>
                    <a:pt x="1470974" y="50593"/>
                  </a:lnTo>
                  <a:lnTo>
                    <a:pt x="1521298" y="65099"/>
                  </a:lnTo>
                  <a:lnTo>
                    <a:pt x="1568453" y="81150"/>
                  </a:lnTo>
                  <a:lnTo>
                    <a:pt x="1612208" y="98652"/>
                  </a:lnTo>
                  <a:lnTo>
                    <a:pt x="1652334" y="117514"/>
                  </a:lnTo>
                  <a:lnTo>
                    <a:pt x="1688600" y="137643"/>
                  </a:lnTo>
                  <a:lnTo>
                    <a:pt x="1720777" y="158949"/>
                  </a:lnTo>
                  <a:lnTo>
                    <a:pt x="1771943" y="204720"/>
                  </a:lnTo>
                  <a:lnTo>
                    <a:pt x="1803992" y="254090"/>
                  </a:lnTo>
                  <a:lnTo>
                    <a:pt x="1815083" y="306324"/>
                  </a:lnTo>
                  <a:lnTo>
                    <a:pt x="1812272" y="332752"/>
                  </a:lnTo>
                  <a:lnTo>
                    <a:pt x="1790472" y="383646"/>
                  </a:lnTo>
                  <a:lnTo>
                    <a:pt x="1748635" y="431309"/>
                  </a:lnTo>
                  <a:lnTo>
                    <a:pt x="1688600" y="475004"/>
                  </a:lnTo>
                  <a:lnTo>
                    <a:pt x="1652334" y="495133"/>
                  </a:lnTo>
                  <a:lnTo>
                    <a:pt x="1612208" y="513995"/>
                  </a:lnTo>
                  <a:lnTo>
                    <a:pt x="1568453" y="531497"/>
                  </a:lnTo>
                  <a:lnTo>
                    <a:pt x="1521298" y="547548"/>
                  </a:lnTo>
                  <a:lnTo>
                    <a:pt x="1470974" y="562054"/>
                  </a:lnTo>
                  <a:lnTo>
                    <a:pt x="1417710" y="574925"/>
                  </a:lnTo>
                  <a:lnTo>
                    <a:pt x="1361736" y="586068"/>
                  </a:lnTo>
                  <a:lnTo>
                    <a:pt x="1303283" y="595391"/>
                  </a:lnTo>
                  <a:lnTo>
                    <a:pt x="1242580" y="602803"/>
                  </a:lnTo>
                  <a:lnTo>
                    <a:pt x="1179858" y="608211"/>
                  </a:lnTo>
                  <a:lnTo>
                    <a:pt x="1115346" y="611523"/>
                  </a:lnTo>
                  <a:lnTo>
                    <a:pt x="1049274" y="612648"/>
                  </a:lnTo>
                  <a:lnTo>
                    <a:pt x="983201" y="611523"/>
                  </a:lnTo>
                  <a:lnTo>
                    <a:pt x="918689" y="608211"/>
                  </a:lnTo>
                  <a:lnTo>
                    <a:pt x="855967" y="602803"/>
                  </a:lnTo>
                  <a:lnTo>
                    <a:pt x="795264" y="595391"/>
                  </a:lnTo>
                  <a:lnTo>
                    <a:pt x="736811" y="586068"/>
                  </a:lnTo>
                  <a:lnTo>
                    <a:pt x="680837" y="574925"/>
                  </a:lnTo>
                  <a:lnTo>
                    <a:pt x="627573" y="562054"/>
                  </a:lnTo>
                  <a:lnTo>
                    <a:pt x="577249" y="547548"/>
                  </a:lnTo>
                  <a:lnTo>
                    <a:pt x="530094" y="531497"/>
                  </a:lnTo>
                  <a:lnTo>
                    <a:pt x="486339" y="513995"/>
                  </a:lnTo>
                  <a:lnTo>
                    <a:pt x="446213" y="495133"/>
                  </a:lnTo>
                  <a:lnTo>
                    <a:pt x="409947" y="475004"/>
                  </a:lnTo>
                  <a:lnTo>
                    <a:pt x="377770" y="453698"/>
                  </a:lnTo>
                  <a:lnTo>
                    <a:pt x="326604" y="407927"/>
                  </a:lnTo>
                  <a:lnTo>
                    <a:pt x="294555" y="358557"/>
                  </a:lnTo>
                  <a:lnTo>
                    <a:pt x="283463" y="306324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41435" cy="5143500"/>
            <a:chOff x="0" y="0"/>
            <a:chExt cx="8941435" cy="5143500"/>
          </a:xfrm>
        </p:grpSpPr>
        <p:sp>
          <p:nvSpPr>
            <p:cNvPr id="3" name="object 3"/>
            <p:cNvSpPr/>
            <p:nvPr/>
          </p:nvSpPr>
          <p:spPr>
            <a:xfrm>
              <a:off x="5257800" y="1136903"/>
              <a:ext cx="3657600" cy="2267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44846" y="1123950"/>
              <a:ext cx="3683635" cy="2293620"/>
            </a:xfrm>
            <a:custGeom>
              <a:avLst/>
              <a:gdLst/>
              <a:ahLst/>
              <a:cxnLst/>
              <a:rect l="l" t="t" r="r" b="b"/>
              <a:pathLst>
                <a:path w="3683634" h="2293620">
                  <a:moveTo>
                    <a:pt x="0" y="2293620"/>
                  </a:moveTo>
                  <a:lnTo>
                    <a:pt x="3683507" y="2293620"/>
                  </a:lnTo>
                  <a:lnTo>
                    <a:pt x="3683507" y="0"/>
                  </a:lnTo>
                  <a:lnTo>
                    <a:pt x="0" y="0"/>
                  </a:lnTo>
                  <a:lnTo>
                    <a:pt x="0" y="22936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11277"/>
            <a:ext cx="41884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6. Estructura de</a:t>
            </a:r>
            <a:r>
              <a:rPr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Célula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961491"/>
            <a:ext cx="4610735" cy="3562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latin typeface="Carlito"/>
                <a:cs typeface="Carlito"/>
              </a:rPr>
              <a:t>Unidades pequeñas </a:t>
            </a:r>
            <a:r>
              <a:rPr sz="1400" spc="-10" dirty="0">
                <a:latin typeface="Carlito"/>
                <a:cs typeface="Carlito"/>
              </a:rPr>
              <a:t>con </a:t>
            </a:r>
            <a:r>
              <a:rPr sz="1400" spc="-5" dirty="0">
                <a:latin typeface="Carlito"/>
                <a:cs typeface="Carlito"/>
              </a:rPr>
              <a:t>10 </a:t>
            </a:r>
            <a:r>
              <a:rPr sz="1400" dirty="0">
                <a:latin typeface="Carlito"/>
                <a:cs typeface="Carlito"/>
              </a:rPr>
              <a:t>a 20 </a:t>
            </a:r>
            <a:r>
              <a:rPr sz="1400" spc="-5" dirty="0">
                <a:latin typeface="Carlito"/>
                <a:cs typeface="Carlito"/>
              </a:rPr>
              <a:t>expertos altamente  especializadas </a:t>
            </a:r>
            <a:r>
              <a:rPr sz="1400" spc="-10" dirty="0">
                <a:latin typeface="Carlito"/>
                <a:cs typeface="Carlito"/>
              </a:rPr>
              <a:t>enfocadas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un </a:t>
            </a:r>
            <a:r>
              <a:rPr sz="1400" spc="-10" dirty="0">
                <a:latin typeface="Carlito"/>
                <a:cs typeface="Carlito"/>
              </a:rPr>
              <a:t>mercado,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un cliente </a:t>
            </a:r>
            <a:r>
              <a:rPr sz="1400" dirty="0">
                <a:latin typeface="Carlito"/>
                <a:cs typeface="Carlito"/>
              </a:rPr>
              <a:t>o a  </a:t>
            </a:r>
            <a:r>
              <a:rPr sz="1400" spc="-5" dirty="0">
                <a:latin typeface="Carlito"/>
                <a:cs typeface="Carlito"/>
              </a:rPr>
              <a:t>un </a:t>
            </a:r>
            <a:r>
              <a:rPr sz="1400" spc="-10" dirty="0">
                <a:latin typeface="Carlito"/>
                <a:cs typeface="Carlito"/>
              </a:rPr>
              <a:t>producto </a:t>
            </a:r>
            <a:r>
              <a:rPr sz="1400" dirty="0">
                <a:latin typeface="Carlito"/>
                <a:cs typeface="Carlito"/>
              </a:rPr>
              <a:t>o servicio.</a:t>
            </a: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spc="-20" dirty="0">
                <a:latin typeface="Carlito"/>
                <a:cs typeface="Carlito"/>
              </a:rPr>
              <a:t>Trabaja </a:t>
            </a:r>
            <a:r>
              <a:rPr sz="1400" spc="-5" dirty="0">
                <a:latin typeface="Carlito"/>
                <a:cs typeface="Carlito"/>
              </a:rPr>
              <a:t>permanentemente </a:t>
            </a:r>
            <a:r>
              <a:rPr sz="1400" spc="-10" dirty="0">
                <a:latin typeface="Carlito"/>
                <a:cs typeface="Carlito"/>
              </a:rPr>
              <a:t>con </a:t>
            </a:r>
            <a:r>
              <a:rPr sz="1400" dirty="0">
                <a:latin typeface="Carlito"/>
                <a:cs typeface="Carlito"/>
              </a:rPr>
              <a:t>sus </a:t>
            </a:r>
            <a:r>
              <a:rPr sz="1400" spc="-5" dirty="0">
                <a:latin typeface="Carlito"/>
                <a:cs typeface="Carlito"/>
              </a:rPr>
              <a:t>clientes </a:t>
            </a:r>
            <a:r>
              <a:rPr sz="1400" dirty="0">
                <a:latin typeface="Carlito"/>
                <a:cs typeface="Carlito"/>
              </a:rPr>
              <a:t>y le </a:t>
            </a:r>
            <a:r>
              <a:rPr sz="1400" spc="-5" dirty="0">
                <a:latin typeface="Carlito"/>
                <a:cs typeface="Carlito"/>
              </a:rPr>
              <a:t>permite  </a:t>
            </a:r>
            <a:r>
              <a:rPr sz="1400" spc="-10" dirty="0">
                <a:latin typeface="Carlito"/>
                <a:cs typeface="Carlito"/>
              </a:rPr>
              <a:t>entre otras </a:t>
            </a:r>
            <a:r>
              <a:rPr sz="1400" spc="-5" dirty="0">
                <a:latin typeface="Carlito"/>
                <a:cs typeface="Carlito"/>
              </a:rPr>
              <a:t>cosas desarrollar tecnología de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vanguardia.</a:t>
            </a:r>
            <a:endParaRPr sz="1400" dirty="0">
              <a:latin typeface="Carlito"/>
              <a:cs typeface="Carlito"/>
            </a:endParaRP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720" algn="l"/>
              </a:tabLst>
            </a:pPr>
            <a:r>
              <a:rPr sz="1400" spc="-5" dirty="0">
                <a:latin typeface="Carlito"/>
                <a:cs typeface="Carlito"/>
              </a:rPr>
              <a:t>El </a:t>
            </a:r>
            <a:r>
              <a:rPr sz="1400" spc="-10" dirty="0">
                <a:latin typeface="Carlito"/>
                <a:cs typeface="Carlito"/>
              </a:rPr>
              <a:t>proceso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triangulación </a:t>
            </a:r>
            <a:r>
              <a:rPr sz="1400" spc="-5" dirty="0">
                <a:latin typeface="Carlito"/>
                <a:cs typeface="Carlito"/>
              </a:rPr>
              <a:t>desarrollado </a:t>
            </a:r>
            <a:r>
              <a:rPr sz="1400" spc="-10" dirty="0">
                <a:latin typeface="Carlito"/>
                <a:cs typeface="Carlito"/>
              </a:rPr>
              <a:t>entre</a:t>
            </a:r>
            <a:r>
              <a:rPr sz="1400" spc="20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aliados</a:t>
            </a:r>
          </a:p>
          <a:p>
            <a:pPr marL="299085" marR="5080" algn="just">
              <a:lnSpc>
                <a:spcPct val="150000"/>
              </a:lnSpc>
            </a:pPr>
            <a:r>
              <a:rPr sz="1400" spc="-5" dirty="0">
                <a:latin typeface="Carlito"/>
                <a:cs typeface="Carlito"/>
              </a:rPr>
              <a:t>internos, clientes </a:t>
            </a:r>
            <a:r>
              <a:rPr sz="1400" dirty="0">
                <a:latin typeface="Carlito"/>
                <a:cs typeface="Carlito"/>
              </a:rPr>
              <a:t>y aliados </a:t>
            </a:r>
            <a:r>
              <a:rPr sz="1400" spc="-5" dirty="0">
                <a:latin typeface="Carlito"/>
                <a:cs typeface="Carlito"/>
              </a:rPr>
              <a:t>externos, permite alimentar  </a:t>
            </a:r>
            <a:r>
              <a:rPr sz="1400" spc="-10" dirty="0">
                <a:latin typeface="Carlito"/>
                <a:cs typeface="Carlito"/>
              </a:rPr>
              <a:t>cada proyecto con </a:t>
            </a:r>
            <a:r>
              <a:rPr sz="1400" dirty="0">
                <a:latin typeface="Carlito"/>
                <a:cs typeface="Carlito"/>
              </a:rPr>
              <a:t>necesidades </a:t>
            </a:r>
            <a:r>
              <a:rPr sz="1400" spc="-5" dirty="0">
                <a:latin typeface="Carlito"/>
                <a:cs typeface="Carlito"/>
              </a:rPr>
              <a:t>reales del cliente </a:t>
            </a:r>
            <a:r>
              <a:rPr sz="1400" dirty="0">
                <a:latin typeface="Carlito"/>
                <a:cs typeface="Carlito"/>
              </a:rPr>
              <a:t>y  </a:t>
            </a:r>
            <a:r>
              <a:rPr sz="1400" spc="-5" dirty="0">
                <a:latin typeface="Carlito"/>
                <a:cs typeface="Carlito"/>
              </a:rPr>
              <a:t>difundir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competencias </a:t>
            </a:r>
            <a:r>
              <a:rPr sz="1400" dirty="0">
                <a:latin typeface="Carlito"/>
                <a:cs typeface="Carlito"/>
              </a:rPr>
              <a:t>adquiridas </a:t>
            </a:r>
            <a:r>
              <a:rPr sz="1400" spc="-10" dirty="0">
                <a:latin typeface="Carlito"/>
                <a:cs typeface="Carlito"/>
              </a:rPr>
              <a:t>entre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otras  </a:t>
            </a:r>
            <a:r>
              <a:rPr sz="1400" spc="-5" dirty="0">
                <a:latin typeface="Carlito"/>
                <a:cs typeface="Carlito"/>
              </a:rPr>
              <a:t>células de </a:t>
            </a: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organización.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806797"/>
            <a:ext cx="451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Rivas, Luis (2002). Nuevas formas </a:t>
            </a:r>
            <a:r>
              <a:rPr sz="1100" spc="-5" dirty="0">
                <a:latin typeface="Carlito"/>
                <a:cs typeface="Carlito"/>
              </a:rPr>
              <a:t>de Organización. </a:t>
            </a:r>
            <a:r>
              <a:rPr sz="1100" dirty="0">
                <a:latin typeface="Carlito"/>
                <a:cs typeface="Carlito"/>
              </a:rPr>
              <a:t>Revista </a:t>
            </a:r>
            <a:r>
              <a:rPr sz="1100" spc="-5" dirty="0">
                <a:latin typeface="Carlito"/>
                <a:cs typeface="Carlito"/>
              </a:rPr>
              <a:t>Estudios</a:t>
            </a:r>
            <a:r>
              <a:rPr sz="1100" spc="-1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gerenciales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1264919"/>
            <a:ext cx="8738870" cy="3522345"/>
            <a:chOff x="304800" y="1264919"/>
            <a:chExt cx="8738870" cy="3522345"/>
          </a:xfrm>
        </p:grpSpPr>
        <p:sp>
          <p:nvSpPr>
            <p:cNvPr id="9" name="object 9"/>
            <p:cNvSpPr/>
            <p:nvPr/>
          </p:nvSpPr>
          <p:spPr>
            <a:xfrm>
              <a:off x="304800" y="4782311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561" y="1277873"/>
              <a:ext cx="3771900" cy="1663064"/>
            </a:xfrm>
            <a:custGeom>
              <a:avLst/>
              <a:gdLst/>
              <a:ahLst/>
              <a:cxnLst/>
              <a:rect l="l" t="t" r="r" b="b"/>
              <a:pathLst>
                <a:path w="3771900" h="1663064">
                  <a:moveTo>
                    <a:pt x="2240280" y="306324"/>
                  </a:moveTo>
                  <a:lnTo>
                    <a:pt x="2251371" y="254090"/>
                  </a:lnTo>
                  <a:lnTo>
                    <a:pt x="2283420" y="204720"/>
                  </a:lnTo>
                  <a:lnTo>
                    <a:pt x="2334586" y="158949"/>
                  </a:lnTo>
                  <a:lnTo>
                    <a:pt x="2366763" y="137643"/>
                  </a:lnTo>
                  <a:lnTo>
                    <a:pt x="2403029" y="117514"/>
                  </a:lnTo>
                  <a:lnTo>
                    <a:pt x="2443155" y="98652"/>
                  </a:lnTo>
                  <a:lnTo>
                    <a:pt x="2486910" y="81150"/>
                  </a:lnTo>
                  <a:lnTo>
                    <a:pt x="2534065" y="65099"/>
                  </a:lnTo>
                  <a:lnTo>
                    <a:pt x="2584389" y="50593"/>
                  </a:lnTo>
                  <a:lnTo>
                    <a:pt x="2637653" y="37722"/>
                  </a:lnTo>
                  <a:lnTo>
                    <a:pt x="2693627" y="26579"/>
                  </a:lnTo>
                  <a:lnTo>
                    <a:pt x="2752080" y="17256"/>
                  </a:lnTo>
                  <a:lnTo>
                    <a:pt x="2812783" y="9844"/>
                  </a:lnTo>
                  <a:lnTo>
                    <a:pt x="2875505" y="4436"/>
                  </a:lnTo>
                  <a:lnTo>
                    <a:pt x="2940017" y="1124"/>
                  </a:lnTo>
                  <a:lnTo>
                    <a:pt x="3006090" y="0"/>
                  </a:lnTo>
                  <a:lnTo>
                    <a:pt x="3072162" y="1124"/>
                  </a:lnTo>
                  <a:lnTo>
                    <a:pt x="3136674" y="4436"/>
                  </a:lnTo>
                  <a:lnTo>
                    <a:pt x="3199396" y="9844"/>
                  </a:lnTo>
                  <a:lnTo>
                    <a:pt x="3260099" y="17256"/>
                  </a:lnTo>
                  <a:lnTo>
                    <a:pt x="3318552" y="26579"/>
                  </a:lnTo>
                  <a:lnTo>
                    <a:pt x="3374526" y="37722"/>
                  </a:lnTo>
                  <a:lnTo>
                    <a:pt x="3427790" y="50593"/>
                  </a:lnTo>
                  <a:lnTo>
                    <a:pt x="3478114" y="65099"/>
                  </a:lnTo>
                  <a:lnTo>
                    <a:pt x="3525269" y="81150"/>
                  </a:lnTo>
                  <a:lnTo>
                    <a:pt x="3569024" y="98652"/>
                  </a:lnTo>
                  <a:lnTo>
                    <a:pt x="3609150" y="117514"/>
                  </a:lnTo>
                  <a:lnTo>
                    <a:pt x="3645416" y="137643"/>
                  </a:lnTo>
                  <a:lnTo>
                    <a:pt x="3677593" y="158949"/>
                  </a:lnTo>
                  <a:lnTo>
                    <a:pt x="3728759" y="204720"/>
                  </a:lnTo>
                  <a:lnTo>
                    <a:pt x="3760808" y="254090"/>
                  </a:lnTo>
                  <a:lnTo>
                    <a:pt x="3771899" y="306324"/>
                  </a:lnTo>
                  <a:lnTo>
                    <a:pt x="3769088" y="332752"/>
                  </a:lnTo>
                  <a:lnTo>
                    <a:pt x="3747288" y="383646"/>
                  </a:lnTo>
                  <a:lnTo>
                    <a:pt x="3705451" y="431309"/>
                  </a:lnTo>
                  <a:lnTo>
                    <a:pt x="3645416" y="475004"/>
                  </a:lnTo>
                  <a:lnTo>
                    <a:pt x="3609150" y="495133"/>
                  </a:lnTo>
                  <a:lnTo>
                    <a:pt x="3569024" y="513995"/>
                  </a:lnTo>
                  <a:lnTo>
                    <a:pt x="3525269" y="531497"/>
                  </a:lnTo>
                  <a:lnTo>
                    <a:pt x="3478114" y="547548"/>
                  </a:lnTo>
                  <a:lnTo>
                    <a:pt x="3427790" y="562054"/>
                  </a:lnTo>
                  <a:lnTo>
                    <a:pt x="3374526" y="574925"/>
                  </a:lnTo>
                  <a:lnTo>
                    <a:pt x="3318552" y="586068"/>
                  </a:lnTo>
                  <a:lnTo>
                    <a:pt x="3260099" y="595391"/>
                  </a:lnTo>
                  <a:lnTo>
                    <a:pt x="3199396" y="602803"/>
                  </a:lnTo>
                  <a:lnTo>
                    <a:pt x="3136674" y="608211"/>
                  </a:lnTo>
                  <a:lnTo>
                    <a:pt x="3072162" y="611523"/>
                  </a:lnTo>
                  <a:lnTo>
                    <a:pt x="3006090" y="612648"/>
                  </a:lnTo>
                  <a:lnTo>
                    <a:pt x="2940017" y="611523"/>
                  </a:lnTo>
                  <a:lnTo>
                    <a:pt x="2875505" y="608211"/>
                  </a:lnTo>
                  <a:lnTo>
                    <a:pt x="2812783" y="602803"/>
                  </a:lnTo>
                  <a:lnTo>
                    <a:pt x="2752080" y="595391"/>
                  </a:lnTo>
                  <a:lnTo>
                    <a:pt x="2693627" y="586068"/>
                  </a:lnTo>
                  <a:lnTo>
                    <a:pt x="2637653" y="574925"/>
                  </a:lnTo>
                  <a:lnTo>
                    <a:pt x="2584389" y="562054"/>
                  </a:lnTo>
                  <a:lnTo>
                    <a:pt x="2534065" y="547548"/>
                  </a:lnTo>
                  <a:lnTo>
                    <a:pt x="2486910" y="531497"/>
                  </a:lnTo>
                  <a:lnTo>
                    <a:pt x="2443155" y="513995"/>
                  </a:lnTo>
                  <a:lnTo>
                    <a:pt x="2403029" y="495133"/>
                  </a:lnTo>
                  <a:lnTo>
                    <a:pt x="2366763" y="475004"/>
                  </a:lnTo>
                  <a:lnTo>
                    <a:pt x="2334586" y="453698"/>
                  </a:lnTo>
                  <a:lnTo>
                    <a:pt x="2283420" y="407927"/>
                  </a:lnTo>
                  <a:lnTo>
                    <a:pt x="2251371" y="358557"/>
                  </a:lnTo>
                  <a:lnTo>
                    <a:pt x="2240280" y="306324"/>
                  </a:lnTo>
                  <a:close/>
                </a:path>
                <a:path w="3771900" h="1663064">
                  <a:moveTo>
                    <a:pt x="0" y="534924"/>
                  </a:moveTo>
                  <a:lnTo>
                    <a:pt x="11091" y="482690"/>
                  </a:lnTo>
                  <a:lnTo>
                    <a:pt x="43140" y="433320"/>
                  </a:lnTo>
                  <a:lnTo>
                    <a:pt x="94306" y="387549"/>
                  </a:lnTo>
                  <a:lnTo>
                    <a:pt x="126483" y="366243"/>
                  </a:lnTo>
                  <a:lnTo>
                    <a:pt x="162749" y="346114"/>
                  </a:lnTo>
                  <a:lnTo>
                    <a:pt x="202875" y="327252"/>
                  </a:lnTo>
                  <a:lnTo>
                    <a:pt x="246630" y="309750"/>
                  </a:lnTo>
                  <a:lnTo>
                    <a:pt x="293785" y="293699"/>
                  </a:lnTo>
                  <a:lnTo>
                    <a:pt x="344109" y="279193"/>
                  </a:lnTo>
                  <a:lnTo>
                    <a:pt x="397373" y="266322"/>
                  </a:lnTo>
                  <a:lnTo>
                    <a:pt x="453347" y="255179"/>
                  </a:lnTo>
                  <a:lnTo>
                    <a:pt x="511800" y="245856"/>
                  </a:lnTo>
                  <a:lnTo>
                    <a:pt x="572503" y="238444"/>
                  </a:lnTo>
                  <a:lnTo>
                    <a:pt x="635225" y="233036"/>
                  </a:lnTo>
                  <a:lnTo>
                    <a:pt x="699737" y="229724"/>
                  </a:lnTo>
                  <a:lnTo>
                    <a:pt x="765810" y="228600"/>
                  </a:lnTo>
                  <a:lnTo>
                    <a:pt x="831882" y="229724"/>
                  </a:lnTo>
                  <a:lnTo>
                    <a:pt x="896394" y="233036"/>
                  </a:lnTo>
                  <a:lnTo>
                    <a:pt x="959116" y="238444"/>
                  </a:lnTo>
                  <a:lnTo>
                    <a:pt x="1019819" y="245856"/>
                  </a:lnTo>
                  <a:lnTo>
                    <a:pt x="1078272" y="255179"/>
                  </a:lnTo>
                  <a:lnTo>
                    <a:pt x="1134246" y="266322"/>
                  </a:lnTo>
                  <a:lnTo>
                    <a:pt x="1187510" y="279193"/>
                  </a:lnTo>
                  <a:lnTo>
                    <a:pt x="1237834" y="293699"/>
                  </a:lnTo>
                  <a:lnTo>
                    <a:pt x="1284989" y="309750"/>
                  </a:lnTo>
                  <a:lnTo>
                    <a:pt x="1328744" y="327252"/>
                  </a:lnTo>
                  <a:lnTo>
                    <a:pt x="1368870" y="346114"/>
                  </a:lnTo>
                  <a:lnTo>
                    <a:pt x="1405136" y="366243"/>
                  </a:lnTo>
                  <a:lnTo>
                    <a:pt x="1437313" y="387549"/>
                  </a:lnTo>
                  <a:lnTo>
                    <a:pt x="1488479" y="433320"/>
                  </a:lnTo>
                  <a:lnTo>
                    <a:pt x="1520528" y="482690"/>
                  </a:lnTo>
                  <a:lnTo>
                    <a:pt x="1531619" y="534924"/>
                  </a:lnTo>
                  <a:lnTo>
                    <a:pt x="1528808" y="561352"/>
                  </a:lnTo>
                  <a:lnTo>
                    <a:pt x="1507008" y="612246"/>
                  </a:lnTo>
                  <a:lnTo>
                    <a:pt x="1465171" y="659909"/>
                  </a:lnTo>
                  <a:lnTo>
                    <a:pt x="1405136" y="703604"/>
                  </a:lnTo>
                  <a:lnTo>
                    <a:pt x="1368870" y="723733"/>
                  </a:lnTo>
                  <a:lnTo>
                    <a:pt x="1328744" y="742595"/>
                  </a:lnTo>
                  <a:lnTo>
                    <a:pt x="1284989" y="760097"/>
                  </a:lnTo>
                  <a:lnTo>
                    <a:pt x="1237834" y="776148"/>
                  </a:lnTo>
                  <a:lnTo>
                    <a:pt x="1187510" y="790654"/>
                  </a:lnTo>
                  <a:lnTo>
                    <a:pt x="1134246" y="803525"/>
                  </a:lnTo>
                  <a:lnTo>
                    <a:pt x="1078272" y="814668"/>
                  </a:lnTo>
                  <a:lnTo>
                    <a:pt x="1019819" y="823991"/>
                  </a:lnTo>
                  <a:lnTo>
                    <a:pt x="959116" y="831403"/>
                  </a:lnTo>
                  <a:lnTo>
                    <a:pt x="896394" y="836811"/>
                  </a:lnTo>
                  <a:lnTo>
                    <a:pt x="831882" y="840123"/>
                  </a:lnTo>
                  <a:lnTo>
                    <a:pt x="765810" y="841248"/>
                  </a:lnTo>
                  <a:lnTo>
                    <a:pt x="699737" y="840123"/>
                  </a:lnTo>
                  <a:lnTo>
                    <a:pt x="635225" y="836811"/>
                  </a:lnTo>
                  <a:lnTo>
                    <a:pt x="572503" y="831403"/>
                  </a:lnTo>
                  <a:lnTo>
                    <a:pt x="511800" y="823991"/>
                  </a:lnTo>
                  <a:lnTo>
                    <a:pt x="453347" y="814668"/>
                  </a:lnTo>
                  <a:lnTo>
                    <a:pt x="397373" y="803525"/>
                  </a:lnTo>
                  <a:lnTo>
                    <a:pt x="344109" y="790654"/>
                  </a:lnTo>
                  <a:lnTo>
                    <a:pt x="293785" y="776148"/>
                  </a:lnTo>
                  <a:lnTo>
                    <a:pt x="246630" y="760097"/>
                  </a:lnTo>
                  <a:lnTo>
                    <a:pt x="202875" y="742595"/>
                  </a:lnTo>
                  <a:lnTo>
                    <a:pt x="162749" y="723733"/>
                  </a:lnTo>
                  <a:lnTo>
                    <a:pt x="126483" y="703604"/>
                  </a:lnTo>
                  <a:lnTo>
                    <a:pt x="94306" y="682298"/>
                  </a:lnTo>
                  <a:lnTo>
                    <a:pt x="43140" y="636527"/>
                  </a:lnTo>
                  <a:lnTo>
                    <a:pt x="11091" y="587157"/>
                  </a:lnTo>
                  <a:lnTo>
                    <a:pt x="0" y="534924"/>
                  </a:lnTo>
                  <a:close/>
                </a:path>
                <a:path w="3771900" h="1663064">
                  <a:moveTo>
                    <a:pt x="2231136" y="1356359"/>
                  </a:moveTo>
                  <a:lnTo>
                    <a:pt x="2242227" y="1304126"/>
                  </a:lnTo>
                  <a:lnTo>
                    <a:pt x="2274276" y="1254756"/>
                  </a:lnTo>
                  <a:lnTo>
                    <a:pt x="2325442" y="1208985"/>
                  </a:lnTo>
                  <a:lnTo>
                    <a:pt x="2357619" y="1187679"/>
                  </a:lnTo>
                  <a:lnTo>
                    <a:pt x="2393885" y="1167550"/>
                  </a:lnTo>
                  <a:lnTo>
                    <a:pt x="2434011" y="1148688"/>
                  </a:lnTo>
                  <a:lnTo>
                    <a:pt x="2477766" y="1131186"/>
                  </a:lnTo>
                  <a:lnTo>
                    <a:pt x="2524921" y="1115135"/>
                  </a:lnTo>
                  <a:lnTo>
                    <a:pt x="2575245" y="1100629"/>
                  </a:lnTo>
                  <a:lnTo>
                    <a:pt x="2628509" y="1087758"/>
                  </a:lnTo>
                  <a:lnTo>
                    <a:pt x="2684483" y="1076615"/>
                  </a:lnTo>
                  <a:lnTo>
                    <a:pt x="2742936" y="1067292"/>
                  </a:lnTo>
                  <a:lnTo>
                    <a:pt x="2803639" y="1059880"/>
                  </a:lnTo>
                  <a:lnTo>
                    <a:pt x="2866361" y="1054472"/>
                  </a:lnTo>
                  <a:lnTo>
                    <a:pt x="2930873" y="1051160"/>
                  </a:lnTo>
                  <a:lnTo>
                    <a:pt x="2996945" y="1050036"/>
                  </a:lnTo>
                  <a:lnTo>
                    <a:pt x="3063018" y="1051160"/>
                  </a:lnTo>
                  <a:lnTo>
                    <a:pt x="3127530" y="1054472"/>
                  </a:lnTo>
                  <a:lnTo>
                    <a:pt x="3190252" y="1059880"/>
                  </a:lnTo>
                  <a:lnTo>
                    <a:pt x="3250955" y="1067292"/>
                  </a:lnTo>
                  <a:lnTo>
                    <a:pt x="3309408" y="1076615"/>
                  </a:lnTo>
                  <a:lnTo>
                    <a:pt x="3365382" y="1087758"/>
                  </a:lnTo>
                  <a:lnTo>
                    <a:pt x="3418646" y="1100629"/>
                  </a:lnTo>
                  <a:lnTo>
                    <a:pt x="3468970" y="1115135"/>
                  </a:lnTo>
                  <a:lnTo>
                    <a:pt x="3516125" y="1131186"/>
                  </a:lnTo>
                  <a:lnTo>
                    <a:pt x="3559880" y="1148688"/>
                  </a:lnTo>
                  <a:lnTo>
                    <a:pt x="3600006" y="1167550"/>
                  </a:lnTo>
                  <a:lnTo>
                    <a:pt x="3636272" y="1187679"/>
                  </a:lnTo>
                  <a:lnTo>
                    <a:pt x="3668449" y="1208985"/>
                  </a:lnTo>
                  <a:lnTo>
                    <a:pt x="3719615" y="1254756"/>
                  </a:lnTo>
                  <a:lnTo>
                    <a:pt x="3751664" y="1304126"/>
                  </a:lnTo>
                  <a:lnTo>
                    <a:pt x="3762756" y="1356359"/>
                  </a:lnTo>
                  <a:lnTo>
                    <a:pt x="3759944" y="1382788"/>
                  </a:lnTo>
                  <a:lnTo>
                    <a:pt x="3738144" y="1433682"/>
                  </a:lnTo>
                  <a:lnTo>
                    <a:pt x="3696307" y="1481345"/>
                  </a:lnTo>
                  <a:lnTo>
                    <a:pt x="3636272" y="1525040"/>
                  </a:lnTo>
                  <a:lnTo>
                    <a:pt x="3600006" y="1545169"/>
                  </a:lnTo>
                  <a:lnTo>
                    <a:pt x="3559880" y="1564031"/>
                  </a:lnTo>
                  <a:lnTo>
                    <a:pt x="3516125" y="1581533"/>
                  </a:lnTo>
                  <a:lnTo>
                    <a:pt x="3468970" y="1597584"/>
                  </a:lnTo>
                  <a:lnTo>
                    <a:pt x="3418646" y="1612090"/>
                  </a:lnTo>
                  <a:lnTo>
                    <a:pt x="3365382" y="1624961"/>
                  </a:lnTo>
                  <a:lnTo>
                    <a:pt x="3309408" y="1636104"/>
                  </a:lnTo>
                  <a:lnTo>
                    <a:pt x="3250955" y="1645427"/>
                  </a:lnTo>
                  <a:lnTo>
                    <a:pt x="3190252" y="1652839"/>
                  </a:lnTo>
                  <a:lnTo>
                    <a:pt x="3127530" y="1658247"/>
                  </a:lnTo>
                  <a:lnTo>
                    <a:pt x="3063018" y="1661559"/>
                  </a:lnTo>
                  <a:lnTo>
                    <a:pt x="2996945" y="1662683"/>
                  </a:lnTo>
                  <a:lnTo>
                    <a:pt x="2930873" y="1661559"/>
                  </a:lnTo>
                  <a:lnTo>
                    <a:pt x="2866361" y="1658247"/>
                  </a:lnTo>
                  <a:lnTo>
                    <a:pt x="2803639" y="1652839"/>
                  </a:lnTo>
                  <a:lnTo>
                    <a:pt x="2742936" y="1645427"/>
                  </a:lnTo>
                  <a:lnTo>
                    <a:pt x="2684483" y="1636104"/>
                  </a:lnTo>
                  <a:lnTo>
                    <a:pt x="2628509" y="1624961"/>
                  </a:lnTo>
                  <a:lnTo>
                    <a:pt x="2575245" y="1612090"/>
                  </a:lnTo>
                  <a:lnTo>
                    <a:pt x="2524921" y="1597584"/>
                  </a:lnTo>
                  <a:lnTo>
                    <a:pt x="2477766" y="1581533"/>
                  </a:lnTo>
                  <a:lnTo>
                    <a:pt x="2434011" y="1564031"/>
                  </a:lnTo>
                  <a:lnTo>
                    <a:pt x="2393885" y="1545169"/>
                  </a:lnTo>
                  <a:lnTo>
                    <a:pt x="2357619" y="1525040"/>
                  </a:lnTo>
                  <a:lnTo>
                    <a:pt x="2325442" y="1503734"/>
                  </a:lnTo>
                  <a:lnTo>
                    <a:pt x="2274276" y="1457963"/>
                  </a:lnTo>
                  <a:lnTo>
                    <a:pt x="2242227" y="1408593"/>
                  </a:lnTo>
                  <a:lnTo>
                    <a:pt x="2231136" y="1356359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513079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Vamos </a:t>
            </a:r>
            <a:r>
              <a:rPr spc="-5" dirty="0"/>
              <a:t>a conversar sobre lo que hemos aprendido</a:t>
            </a:r>
            <a:r>
              <a:rPr spc="215" dirty="0"/>
              <a:t> </a:t>
            </a:r>
            <a:r>
              <a:rPr spc="-10" dirty="0"/>
              <a:t>hoy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1653" y="3570985"/>
            <a:ext cx="145199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2405" y="3570985"/>
            <a:ext cx="338327" cy="348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4015" y="3159853"/>
            <a:ext cx="2850642" cy="242374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350" spc="-10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</a:t>
            </a:r>
            <a:r>
              <a:rPr sz="1350" spc="-5" dirty="0">
                <a:latin typeface="Carlito"/>
                <a:cs typeface="Carlito"/>
              </a:rPr>
              <a:t>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2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participar</a:t>
            </a:r>
            <a:endParaRPr sz="1350" dirty="0">
              <a:latin typeface="Carlito"/>
              <a:cs typeface="Carlito"/>
            </a:endParaRPr>
          </a:p>
        </p:txBody>
      </p:sp>
      <p:pic>
        <p:nvPicPr>
          <p:cNvPr id="1026" name="Picture 2" descr="Sunedu otorga licencia institucional a la Universidad Nacional de Cañe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7350"/>
            <a:ext cx="4117974" cy="30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294246" y="1641243"/>
            <a:ext cx="2710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/>
              <a:t>¿Qué tipo de estructura organizacional necesitaría la UNDC para tener más presencia en Cañete?</a:t>
            </a:r>
            <a:endParaRPr lang="es-PE" sz="1400" dirty="0"/>
          </a:p>
          <a:p>
            <a:pPr algn="ctr"/>
            <a:r>
              <a:rPr lang="es-PE" sz="1400" b="1" dirty="0"/>
              <a:t>Justifique su idea.</a:t>
            </a:r>
            <a:endParaRPr lang="es-PE" sz="1400" dirty="0"/>
          </a:p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7698"/>
            <a:ext cx="2283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Ejercicios</a:t>
            </a:r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71955" y="1021080"/>
            <a:ext cx="7176770" cy="2940050"/>
            <a:chOff x="1171955" y="1021080"/>
            <a:chExt cx="7176770" cy="2940050"/>
          </a:xfrm>
        </p:grpSpPr>
        <p:sp>
          <p:nvSpPr>
            <p:cNvPr id="4" name="object 4"/>
            <p:cNvSpPr/>
            <p:nvPr/>
          </p:nvSpPr>
          <p:spPr>
            <a:xfrm>
              <a:off x="1171955" y="1021080"/>
              <a:ext cx="7176516" cy="2939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199" y="1048512"/>
              <a:ext cx="7086600" cy="2849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1048512"/>
              <a:ext cx="7086600" cy="2849880"/>
            </a:xfrm>
            <a:custGeom>
              <a:avLst/>
              <a:gdLst/>
              <a:ahLst/>
              <a:cxnLst/>
              <a:rect l="l" t="t" r="r" b="b"/>
              <a:pathLst>
                <a:path w="7086600" h="2849879">
                  <a:moveTo>
                    <a:pt x="0" y="98171"/>
                  </a:moveTo>
                  <a:lnTo>
                    <a:pt x="7713" y="59953"/>
                  </a:lnTo>
                  <a:lnTo>
                    <a:pt x="28749" y="28749"/>
                  </a:lnTo>
                  <a:lnTo>
                    <a:pt x="59953" y="7713"/>
                  </a:lnTo>
                  <a:lnTo>
                    <a:pt x="98171" y="0"/>
                  </a:lnTo>
                  <a:lnTo>
                    <a:pt x="6988429" y="0"/>
                  </a:lnTo>
                  <a:lnTo>
                    <a:pt x="7026646" y="7713"/>
                  </a:lnTo>
                  <a:lnTo>
                    <a:pt x="7057850" y="28749"/>
                  </a:lnTo>
                  <a:lnTo>
                    <a:pt x="7078886" y="59953"/>
                  </a:lnTo>
                  <a:lnTo>
                    <a:pt x="7086600" y="98171"/>
                  </a:lnTo>
                  <a:lnTo>
                    <a:pt x="7086600" y="2751709"/>
                  </a:lnTo>
                  <a:lnTo>
                    <a:pt x="7078886" y="2789926"/>
                  </a:lnTo>
                  <a:lnTo>
                    <a:pt x="7057850" y="2821130"/>
                  </a:lnTo>
                  <a:lnTo>
                    <a:pt x="7026646" y="2842166"/>
                  </a:lnTo>
                  <a:lnTo>
                    <a:pt x="6988429" y="2849879"/>
                  </a:lnTo>
                  <a:lnTo>
                    <a:pt x="98171" y="2849879"/>
                  </a:lnTo>
                  <a:lnTo>
                    <a:pt x="59953" y="2842166"/>
                  </a:lnTo>
                  <a:lnTo>
                    <a:pt x="28749" y="2821130"/>
                  </a:lnTo>
                  <a:lnTo>
                    <a:pt x="7713" y="2789926"/>
                  </a:lnTo>
                  <a:lnTo>
                    <a:pt x="0" y="2751709"/>
                  </a:lnTo>
                  <a:lnTo>
                    <a:pt x="0" y="9817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6794" y="1752676"/>
            <a:ext cx="647319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Ahora, </a:t>
            </a:r>
            <a:r>
              <a:rPr sz="1800" spc="-5" dirty="0">
                <a:latin typeface="Carlito"/>
                <a:cs typeface="Carlito"/>
              </a:rPr>
              <a:t>tienes </a:t>
            </a:r>
            <a:r>
              <a:rPr sz="1800" spc="5" dirty="0">
                <a:latin typeface="Carlito"/>
                <a:cs typeface="Carlito"/>
              </a:rPr>
              <a:t>en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plataforma </a:t>
            </a:r>
            <a:r>
              <a:rPr lang="es-PE" spc="-15" dirty="0" smtClean="0">
                <a:latin typeface="Carlito"/>
                <a:cs typeface="Carlito"/>
              </a:rPr>
              <a:t>Aula virtual</a:t>
            </a:r>
            <a:r>
              <a:rPr sz="1800" spc="-15" dirty="0" smtClean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una actividad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10" dirty="0">
                <a:latin typeface="Carlito"/>
                <a:cs typeface="Carlito"/>
              </a:rPr>
              <a:t>realizar </a:t>
            </a:r>
            <a:r>
              <a:rPr sz="1800" dirty="0">
                <a:latin typeface="Carlito"/>
                <a:cs typeface="Carlito"/>
              </a:rPr>
              <a:t>y  </a:t>
            </a:r>
            <a:r>
              <a:rPr sz="1800" spc="-10" dirty="0">
                <a:latin typeface="Carlito"/>
                <a:cs typeface="Carlito"/>
              </a:rPr>
              <a:t>complementar </a:t>
            </a:r>
            <a:r>
              <a:rPr sz="1800" dirty="0">
                <a:latin typeface="Carlito"/>
                <a:cs typeface="Carlito"/>
              </a:rPr>
              <a:t>lo que </a:t>
            </a:r>
            <a:r>
              <a:rPr sz="1800" spc="-5" dirty="0">
                <a:latin typeface="Carlito"/>
                <a:cs typeface="Carlito"/>
              </a:rPr>
              <a:t>hemos </a:t>
            </a:r>
            <a:r>
              <a:rPr sz="1800" spc="-10" dirty="0">
                <a:latin typeface="Carlito"/>
                <a:cs typeface="Carlito"/>
              </a:rPr>
              <a:t>visto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15" dirty="0">
                <a:latin typeface="Carlito"/>
                <a:cs typeface="Carlito"/>
              </a:rPr>
              <a:t>esta </a:t>
            </a:r>
            <a:r>
              <a:rPr sz="1800" spc="-5" dirty="0">
                <a:latin typeface="Carlito"/>
                <a:cs typeface="Carlito"/>
              </a:rPr>
              <a:t>sesión. </a:t>
            </a:r>
            <a:r>
              <a:rPr sz="1800" spc="-10" dirty="0">
                <a:latin typeface="Carlito"/>
                <a:cs typeface="Carlito"/>
              </a:rPr>
              <a:t>Recuerda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las  actividades las </a:t>
            </a:r>
            <a:r>
              <a:rPr sz="1800" spc="-10" dirty="0">
                <a:latin typeface="Carlito"/>
                <a:cs typeface="Carlito"/>
              </a:rPr>
              <a:t>encuentras con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spc="-5" dirty="0">
                <a:latin typeface="Carlito"/>
                <a:cs typeface="Carlito"/>
              </a:rPr>
              <a:t>número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dirty="0">
                <a:latin typeface="Carlito"/>
                <a:cs typeface="Carlito"/>
              </a:rPr>
              <a:t>semana y </a:t>
            </a:r>
            <a:r>
              <a:rPr sz="1800" spc="-10" dirty="0">
                <a:latin typeface="Carlito"/>
                <a:cs typeface="Carlito"/>
              </a:rPr>
              <a:t>como  ejercicios </a:t>
            </a:r>
            <a:r>
              <a:rPr sz="1800" spc="-5" dirty="0">
                <a:latin typeface="Carlito"/>
                <a:cs typeface="Carlito"/>
              </a:rPr>
              <a:t>(S10.s1-Ejercicios), </a:t>
            </a:r>
            <a:r>
              <a:rPr sz="1800" spc="-10" dirty="0">
                <a:latin typeface="Carlito"/>
                <a:cs typeface="Carlito"/>
              </a:rPr>
              <a:t>estas </a:t>
            </a:r>
            <a:r>
              <a:rPr sz="1800" dirty="0">
                <a:latin typeface="Carlito"/>
                <a:cs typeface="Carlito"/>
              </a:rPr>
              <a:t>pueden </a:t>
            </a:r>
            <a:r>
              <a:rPr sz="1800" spc="-5" dirty="0">
                <a:latin typeface="Carlito"/>
                <a:cs typeface="Carlito"/>
              </a:rPr>
              <a:t>ser </a:t>
            </a:r>
            <a:r>
              <a:rPr sz="1800" spc="-15" dirty="0">
                <a:latin typeface="Carlito"/>
                <a:cs typeface="Carlito"/>
              </a:rPr>
              <a:t>foros, </a:t>
            </a:r>
            <a:r>
              <a:rPr sz="1800" spc="-10" dirty="0">
                <a:latin typeface="Carlito"/>
                <a:cs typeface="Carlito"/>
              </a:rPr>
              <a:t>tareas </a:t>
            </a:r>
            <a:r>
              <a:rPr sz="1800" dirty="0">
                <a:latin typeface="Carlito"/>
                <a:cs typeface="Carlito"/>
              </a:rPr>
              <a:t>o  </a:t>
            </a:r>
            <a:r>
              <a:rPr sz="1800" spc="-10" dirty="0">
                <a:latin typeface="Carlito"/>
                <a:cs typeface="Carlito"/>
              </a:rPr>
              <a:t>diversas </a:t>
            </a:r>
            <a:r>
              <a:rPr sz="1800" spc="-5" dirty="0">
                <a:latin typeface="Carlito"/>
                <a:cs typeface="Carlito"/>
              </a:rPr>
              <a:t>actividades.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66750"/>
            <a:ext cx="30716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249F83"/>
                </a:solidFill>
                <a:latin typeface="Carlito"/>
                <a:cs typeface="Carlito"/>
              </a:rPr>
              <a:t>Logro </a:t>
            </a:r>
            <a:r>
              <a:rPr sz="2000" b="1" spc="10" dirty="0">
                <a:solidFill>
                  <a:srgbClr val="249F83"/>
                </a:solidFill>
                <a:latin typeface="Carlito"/>
                <a:cs typeface="Carlito"/>
              </a:rPr>
              <a:t>de la</a:t>
            </a:r>
            <a:r>
              <a:rPr sz="2000" b="1" spc="-60" dirty="0">
                <a:solidFill>
                  <a:srgbClr val="249F83"/>
                </a:solidFill>
                <a:latin typeface="Carlito"/>
                <a:cs typeface="Carlito"/>
              </a:rPr>
              <a:t> </a:t>
            </a:r>
            <a:r>
              <a:rPr sz="2000" b="1" spc="10" dirty="0">
                <a:solidFill>
                  <a:srgbClr val="249F83"/>
                </a:solidFill>
                <a:latin typeface="Carlito"/>
                <a:cs typeface="Carlito"/>
              </a:rPr>
              <a:t>Sesión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52550"/>
            <a:ext cx="3980179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finalizar la sesión, el estudiante </a:t>
            </a:r>
            <a:r>
              <a:rPr sz="1000" spc="-5" dirty="0">
                <a:latin typeface="Carlito"/>
                <a:cs typeface="Carlito"/>
              </a:rPr>
              <a:t>reconoce </a:t>
            </a:r>
            <a:r>
              <a:rPr sz="1000" dirty="0">
                <a:latin typeface="Carlito"/>
                <a:cs typeface="Carlito"/>
              </a:rPr>
              <a:t>la importancia de la función  </a:t>
            </a:r>
            <a:r>
              <a:rPr sz="1000" spc="-5" dirty="0">
                <a:latin typeface="Carlito"/>
                <a:cs typeface="Carlito"/>
              </a:rPr>
              <a:t>organizativa para </a:t>
            </a:r>
            <a:r>
              <a:rPr sz="1000" dirty="0">
                <a:latin typeface="Carlito"/>
                <a:cs typeface="Carlito"/>
              </a:rPr>
              <a:t>el </a:t>
            </a:r>
            <a:r>
              <a:rPr sz="1000" spc="-5" dirty="0">
                <a:latin typeface="Carlito"/>
                <a:cs typeface="Carlito"/>
              </a:rPr>
              <a:t>eficiente desarrollo organizacional </a:t>
            </a:r>
            <a:r>
              <a:rPr sz="1000" spc="5" dirty="0">
                <a:latin typeface="Carlito"/>
                <a:cs typeface="Carlito"/>
              </a:rPr>
              <a:t>de </a:t>
            </a:r>
            <a:r>
              <a:rPr sz="1000" dirty="0">
                <a:latin typeface="Carlito"/>
                <a:cs typeface="Carlito"/>
              </a:rPr>
              <a:t>la empresa en  </a:t>
            </a:r>
            <a:r>
              <a:rPr sz="1000" spc="-5" dirty="0">
                <a:latin typeface="Carlito"/>
                <a:cs typeface="Carlito"/>
              </a:rPr>
              <a:t>todos los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niveles.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2624708"/>
            <a:ext cx="4430777" cy="1297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11755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51100"/>
              </a:lnSpc>
              <a:spcBef>
                <a:spcPts val="334"/>
              </a:spcBef>
            </a:pPr>
            <a:r>
              <a:rPr sz="1500" baseline="2777" dirty="0">
                <a:latin typeface="Carlito"/>
                <a:cs typeface="Carlito"/>
              </a:rPr>
              <a:t>El estudiante debe conocer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importancia 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función de organización </a:t>
            </a:r>
            <a:r>
              <a:rPr sz="1500" baseline="2777" dirty="0">
                <a:latin typeface="Carlito"/>
                <a:cs typeface="Carlito"/>
              </a:rPr>
              <a:t>y  </a:t>
            </a:r>
            <a:r>
              <a:rPr sz="1000" dirty="0">
                <a:latin typeface="Carlito"/>
                <a:cs typeface="Carlito"/>
              </a:rPr>
              <a:t>los diseños de </a:t>
            </a:r>
            <a:r>
              <a:rPr sz="1000" spc="-5" dirty="0">
                <a:latin typeface="Carlito"/>
                <a:cs typeface="Carlito"/>
              </a:rPr>
              <a:t>estructuras </a:t>
            </a:r>
            <a:r>
              <a:rPr sz="1000" dirty="0">
                <a:latin typeface="Carlito"/>
                <a:cs typeface="Carlito"/>
              </a:rPr>
              <a:t>formales como </a:t>
            </a:r>
            <a:r>
              <a:rPr sz="1000" spc="-5" dirty="0">
                <a:latin typeface="Carlito"/>
                <a:cs typeface="Carlito"/>
              </a:rPr>
              <a:t>herramienta para </a:t>
            </a:r>
            <a:r>
              <a:rPr sz="1000" dirty="0">
                <a:latin typeface="Carlito"/>
                <a:cs typeface="Carlito"/>
              </a:rPr>
              <a:t>contribuir </a:t>
            </a:r>
            <a:r>
              <a:rPr sz="1000" spc="5" dirty="0">
                <a:latin typeface="Carlito"/>
                <a:cs typeface="Carlito"/>
              </a:rPr>
              <a:t>a la  </a:t>
            </a:r>
            <a:r>
              <a:rPr sz="1000" dirty="0">
                <a:latin typeface="Carlito"/>
                <a:cs typeface="Carlito"/>
              </a:rPr>
              <a:t>eficiencia </a:t>
            </a:r>
            <a:r>
              <a:rPr sz="1000" spc="-5" dirty="0">
                <a:latin typeface="Carlito"/>
                <a:cs typeface="Carlito"/>
              </a:rPr>
              <a:t>organizacional. </a:t>
            </a:r>
            <a:r>
              <a:rPr sz="1000" dirty="0">
                <a:latin typeface="Carlito"/>
                <a:cs typeface="Carlito"/>
              </a:rPr>
              <a:t>Además, debe </a:t>
            </a:r>
            <a:r>
              <a:rPr sz="1000" spc="-5" dirty="0">
                <a:latin typeface="Carlito"/>
                <a:cs typeface="Carlito"/>
              </a:rPr>
              <a:t>identificar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importancia de las  </a:t>
            </a:r>
            <a:r>
              <a:rPr sz="1000" spc="-5" dirty="0">
                <a:latin typeface="Carlito"/>
                <a:cs typeface="Carlito"/>
              </a:rPr>
              <a:t>relaciones informales dentro </a:t>
            </a:r>
            <a:r>
              <a:rPr sz="1000" dirty="0">
                <a:latin typeface="Carlito"/>
                <a:cs typeface="Carlito"/>
              </a:rPr>
              <a:t>de una</a:t>
            </a:r>
            <a:r>
              <a:rPr sz="1000" spc="8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organización.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90550"/>
            <a:ext cx="39624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569FC5"/>
                </a:solidFill>
                <a:latin typeface="Carlito"/>
                <a:cs typeface="Carlito"/>
              </a:rPr>
              <a:t>Contenido </a:t>
            </a:r>
            <a:r>
              <a:rPr sz="2000" b="1" spc="10" dirty="0">
                <a:solidFill>
                  <a:srgbClr val="569FC5"/>
                </a:solidFill>
                <a:latin typeface="Carlito"/>
                <a:cs typeface="Carlito"/>
              </a:rPr>
              <a:t>de la</a:t>
            </a:r>
            <a:r>
              <a:rPr sz="2000" b="1" spc="-60" dirty="0">
                <a:solidFill>
                  <a:srgbClr val="569FC5"/>
                </a:solidFill>
                <a:latin typeface="Carlito"/>
                <a:cs typeface="Carlito"/>
              </a:rPr>
              <a:t> </a:t>
            </a:r>
            <a:r>
              <a:rPr sz="2000" b="1" spc="5" dirty="0">
                <a:solidFill>
                  <a:srgbClr val="569FC5"/>
                </a:solidFill>
                <a:latin typeface="Carlito"/>
                <a:cs typeface="Carlito"/>
              </a:rPr>
              <a:t>sesión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76350"/>
            <a:ext cx="3242945" cy="1870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15" baseline="1984" dirty="0">
                <a:latin typeface="Carlito"/>
                <a:cs typeface="Carlito"/>
              </a:rPr>
              <a:t>Fundamentos </a:t>
            </a:r>
            <a:r>
              <a:rPr sz="2100" spc="-7" baseline="1984" dirty="0">
                <a:latin typeface="Carlito"/>
                <a:cs typeface="Carlito"/>
              </a:rPr>
              <a:t>de </a:t>
            </a:r>
            <a:r>
              <a:rPr sz="2100" baseline="1984" dirty="0">
                <a:latin typeface="Carlito"/>
                <a:cs typeface="Carlito"/>
              </a:rPr>
              <a:t>la </a:t>
            </a:r>
            <a:r>
              <a:rPr sz="2100" spc="-7" baseline="1984" dirty="0">
                <a:latin typeface="Carlito"/>
                <a:cs typeface="Carlito"/>
              </a:rPr>
              <a:t>función</a:t>
            </a:r>
            <a:r>
              <a:rPr sz="2100" spc="22" baseline="1984" dirty="0">
                <a:latin typeface="Carlito"/>
                <a:cs typeface="Carlito"/>
              </a:rPr>
              <a:t> </a:t>
            </a:r>
            <a:r>
              <a:rPr sz="2100" spc="-15" baseline="1984" dirty="0">
                <a:latin typeface="Carlito"/>
                <a:cs typeface="Carlito"/>
              </a:rPr>
              <a:t>organizativa</a:t>
            </a:r>
            <a:endParaRPr sz="2100" baseline="198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7" baseline="1984" dirty="0">
                <a:latin typeface="Carlito"/>
                <a:cs typeface="Carlito"/>
              </a:rPr>
              <a:t>La función</a:t>
            </a:r>
            <a:r>
              <a:rPr sz="2100" spc="-15" baseline="1984" dirty="0">
                <a:latin typeface="Carlito"/>
                <a:cs typeface="Carlito"/>
              </a:rPr>
              <a:t> organizativa</a:t>
            </a:r>
            <a:endParaRPr sz="2100" baseline="198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7" baseline="1984" dirty="0">
                <a:latin typeface="Carlito"/>
                <a:cs typeface="Carlito"/>
              </a:rPr>
              <a:t>La </a:t>
            </a:r>
            <a:r>
              <a:rPr sz="2100" spc="-15" baseline="1984" dirty="0">
                <a:latin typeface="Carlito"/>
                <a:cs typeface="Carlito"/>
              </a:rPr>
              <a:t>organización </a:t>
            </a:r>
            <a:r>
              <a:rPr sz="2100" spc="-7" baseline="1984" dirty="0">
                <a:latin typeface="Carlito"/>
                <a:cs typeface="Carlito"/>
              </a:rPr>
              <a:t>formal </a:t>
            </a:r>
            <a:r>
              <a:rPr sz="2100" baseline="1984" dirty="0">
                <a:latin typeface="Carlito"/>
                <a:cs typeface="Carlito"/>
              </a:rPr>
              <a:t>e</a:t>
            </a:r>
            <a:r>
              <a:rPr sz="2100" spc="-52" baseline="1984" dirty="0">
                <a:latin typeface="Carlito"/>
                <a:cs typeface="Carlito"/>
              </a:rPr>
              <a:t> </a:t>
            </a:r>
            <a:r>
              <a:rPr sz="2100" spc="-7" baseline="1984" dirty="0">
                <a:latin typeface="Carlito"/>
                <a:cs typeface="Carlito"/>
              </a:rPr>
              <a:t>informal</a:t>
            </a:r>
            <a:endParaRPr sz="2100" baseline="198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7" baseline="1984" dirty="0">
                <a:latin typeface="Carlito"/>
                <a:cs typeface="Carlito"/>
              </a:rPr>
              <a:t>La autoridad formal </a:t>
            </a:r>
            <a:r>
              <a:rPr sz="2100" baseline="1984" dirty="0">
                <a:latin typeface="Carlito"/>
                <a:cs typeface="Carlito"/>
              </a:rPr>
              <a:t>e</a:t>
            </a:r>
            <a:r>
              <a:rPr sz="2100" spc="-52" baseline="1984" dirty="0">
                <a:latin typeface="Carlito"/>
                <a:cs typeface="Carlito"/>
              </a:rPr>
              <a:t> </a:t>
            </a:r>
            <a:r>
              <a:rPr sz="2100" spc="-7" baseline="1984" dirty="0">
                <a:latin typeface="Carlito"/>
                <a:cs typeface="Carlito"/>
              </a:rPr>
              <a:t>informal</a:t>
            </a:r>
            <a:endParaRPr sz="2100" baseline="198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7" baseline="1984" dirty="0">
                <a:latin typeface="Carlito"/>
                <a:cs typeface="Carlito"/>
              </a:rPr>
              <a:t>La </a:t>
            </a:r>
            <a:r>
              <a:rPr sz="2100" spc="-15" baseline="1984" dirty="0">
                <a:latin typeface="Carlito"/>
                <a:cs typeface="Carlito"/>
              </a:rPr>
              <a:t>estructura</a:t>
            </a:r>
            <a:r>
              <a:rPr sz="2100" spc="-7" baseline="1984" dirty="0">
                <a:latin typeface="Carlito"/>
                <a:cs typeface="Carlito"/>
              </a:rPr>
              <a:t> organizacional</a:t>
            </a:r>
            <a:endParaRPr sz="2100" baseline="198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7" baseline="1984" dirty="0">
                <a:latin typeface="Carlito"/>
                <a:cs typeface="Carlito"/>
              </a:rPr>
              <a:t>Tipos tradicionales de</a:t>
            </a:r>
            <a:r>
              <a:rPr sz="2100" spc="7" baseline="1984" dirty="0">
                <a:latin typeface="Carlito"/>
                <a:cs typeface="Carlito"/>
              </a:rPr>
              <a:t> </a:t>
            </a:r>
            <a:r>
              <a:rPr sz="2100" spc="-7" baseline="1984" dirty="0">
                <a:latin typeface="Carlito"/>
                <a:cs typeface="Carlito"/>
              </a:rPr>
              <a:t>estructura</a:t>
            </a:r>
            <a:endParaRPr sz="2100" baseline="1984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90188"/>
            <a:ext cx="831347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080" marR="5080" indent="-1009015" algn="just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  <a:latin typeface="Carlito"/>
                <a:cs typeface="Carlito"/>
              </a:rPr>
              <a:t>¿Qué </a:t>
            </a:r>
            <a:r>
              <a:rPr spc="-10" dirty="0">
                <a:solidFill>
                  <a:schemeClr val="tx1"/>
                </a:solidFill>
                <a:latin typeface="Carlito"/>
                <a:cs typeface="Carlito"/>
              </a:rPr>
              <a:t>áreas </a:t>
            </a:r>
            <a:r>
              <a:rPr dirty="0">
                <a:solidFill>
                  <a:schemeClr val="tx1"/>
                </a:solidFill>
                <a:latin typeface="Carlito"/>
                <a:cs typeface="Carlito"/>
              </a:rPr>
              <a:t>o </a:t>
            </a:r>
            <a:r>
              <a:rPr spc="-10" dirty="0">
                <a:solidFill>
                  <a:schemeClr val="tx1"/>
                </a:solidFill>
                <a:latin typeface="Carlito"/>
                <a:cs typeface="Carlito"/>
              </a:rPr>
              <a:t>departamentos </a:t>
            </a:r>
            <a:r>
              <a:rPr dirty="0">
                <a:solidFill>
                  <a:schemeClr val="tx1"/>
                </a:solidFill>
                <a:latin typeface="Carlito"/>
                <a:cs typeface="Carlito"/>
              </a:rPr>
              <a:t>tienen </a:t>
            </a:r>
            <a:r>
              <a:rPr spc="-10" dirty="0">
                <a:solidFill>
                  <a:schemeClr val="tx1"/>
                </a:solidFill>
                <a:latin typeface="Carlito"/>
                <a:cs typeface="Carlito"/>
              </a:rPr>
              <a:t>generalmente </a:t>
            </a:r>
            <a:r>
              <a:rPr dirty="0">
                <a:solidFill>
                  <a:schemeClr val="tx1"/>
                </a:solidFill>
                <a:latin typeface="Carlito"/>
                <a:cs typeface="Carlito"/>
              </a:rPr>
              <a:t>las  </a:t>
            </a:r>
            <a:r>
              <a:rPr spc="-5" dirty="0">
                <a:solidFill>
                  <a:schemeClr val="tx1"/>
                </a:solidFill>
                <a:latin typeface="Carlito"/>
                <a:cs typeface="Carlito"/>
              </a:rPr>
              <a:t>empresas </a:t>
            </a:r>
            <a:r>
              <a:rPr dirty="0">
                <a:solidFill>
                  <a:schemeClr val="tx1"/>
                </a:solidFill>
                <a:latin typeface="Carlito"/>
                <a:cs typeface="Carlito"/>
              </a:rPr>
              <a:t>y cuáles </a:t>
            </a:r>
            <a:r>
              <a:rPr spc="-5" dirty="0">
                <a:solidFill>
                  <a:schemeClr val="tx1"/>
                </a:solidFill>
                <a:latin typeface="Carlito"/>
                <a:cs typeface="Carlito"/>
              </a:rPr>
              <a:t>son sus</a:t>
            </a:r>
            <a:r>
              <a:rPr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tx1"/>
                </a:solidFill>
                <a:latin typeface="Carlito"/>
                <a:cs typeface="Carlito"/>
              </a:rPr>
              <a:t>funciones?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963" y="4540402"/>
            <a:ext cx="11072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5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1636776"/>
            <a:ext cx="8219440" cy="3221990"/>
            <a:chOff x="457200" y="1636776"/>
            <a:chExt cx="8219440" cy="3221990"/>
          </a:xfrm>
        </p:grpSpPr>
        <p:sp>
          <p:nvSpPr>
            <p:cNvPr id="5" name="object 5"/>
            <p:cNvSpPr/>
            <p:nvPr/>
          </p:nvSpPr>
          <p:spPr>
            <a:xfrm>
              <a:off x="457200" y="4507992"/>
              <a:ext cx="338328" cy="350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723" y="1653540"/>
              <a:ext cx="2382012" cy="1662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1339" y="1636776"/>
              <a:ext cx="2514600" cy="16794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6544" y="1653540"/>
              <a:ext cx="2799588" cy="16794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08705" y="4495291"/>
            <a:ext cx="2698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¡Compartamos </a:t>
            </a:r>
            <a:r>
              <a:rPr sz="1500" dirty="0">
                <a:latin typeface="Arial"/>
                <a:cs typeface="Arial"/>
              </a:rPr>
              <a:t>nuestra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opinión!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3607" y="3654044"/>
            <a:ext cx="1517193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au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57216" y="3618991"/>
            <a:ext cx="87198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40728" y="3548583"/>
            <a:ext cx="108407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arma</a:t>
            </a:r>
            <a:r>
              <a:rPr sz="1800" spc="-15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962150"/>
            <a:ext cx="662902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rlito"/>
                <a:cs typeface="Carlito"/>
              </a:rPr>
              <a:t>La </a:t>
            </a:r>
            <a:r>
              <a:rPr sz="4500" b="1" spc="-5" dirty="0">
                <a:latin typeface="Carlito"/>
                <a:cs typeface="Carlito"/>
              </a:rPr>
              <a:t>Función</a:t>
            </a:r>
            <a:r>
              <a:rPr sz="4500" b="1" spc="-35" dirty="0">
                <a:latin typeface="Carlito"/>
                <a:cs typeface="Carlito"/>
              </a:rPr>
              <a:t> </a:t>
            </a:r>
            <a:r>
              <a:rPr sz="4500" b="1" spc="-30" dirty="0">
                <a:latin typeface="Carlito"/>
                <a:cs typeface="Carlito"/>
              </a:rPr>
              <a:t>organizativa</a:t>
            </a:r>
            <a:endParaRPr sz="4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387172"/>
            <a:ext cx="44151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La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función</a:t>
            </a:r>
            <a:r>
              <a:rPr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organizativa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57705"/>
            <a:ext cx="44151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 el proceso de coordinar personas y recursos  para trabajar juntos, </a:t>
            </a:r>
            <a:r>
              <a:rPr sz="1600" spc="-15" dirty="0">
                <a:latin typeface="Arial"/>
                <a:cs typeface="Arial"/>
              </a:rPr>
              <a:t>ya </a:t>
            </a:r>
            <a:r>
              <a:rPr sz="1600" spc="-5" dirty="0">
                <a:latin typeface="Arial"/>
                <a:cs typeface="Arial"/>
              </a:rPr>
              <a:t>sea </a:t>
            </a:r>
            <a:r>
              <a:rPr sz="1600" dirty="0">
                <a:latin typeface="Arial"/>
                <a:cs typeface="Arial"/>
              </a:rPr>
              <a:t>en </a:t>
            </a:r>
            <a:r>
              <a:rPr sz="1600" spc="-5" dirty="0">
                <a:latin typeface="Arial"/>
                <a:cs typeface="Arial"/>
              </a:rPr>
              <a:t>una unidad  pequeña, una división grande o una empresa en  </a:t>
            </a:r>
            <a:r>
              <a:rPr sz="1600" dirty="0">
                <a:latin typeface="Arial"/>
                <a:cs typeface="Arial"/>
              </a:rPr>
              <a:t>su</a:t>
            </a:r>
            <a:r>
              <a:rPr sz="1600" spc="-5" dirty="0">
                <a:latin typeface="Arial"/>
                <a:cs typeface="Arial"/>
              </a:rPr>
              <a:t> conjunto.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2298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 la función de organización se inicia el  proceso de implementación y operación del  negocio, delimitando claramente los puestos y  relaciones 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trabajo.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5084" y="1429511"/>
            <a:ext cx="2894075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95" y="435355"/>
            <a:ext cx="438810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Organización Formal dentro </a:t>
            </a:r>
            <a:r>
              <a:rPr b="1" spc="-10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las</a:t>
            </a:r>
            <a:r>
              <a:rPr b="1" spc="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empresas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6657" y="3104743"/>
            <a:ext cx="319595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Dentro de una empresa la organización formal </a:t>
            </a:r>
            <a:r>
              <a:rPr sz="1100" dirty="0">
                <a:latin typeface="Carlito"/>
                <a:cs typeface="Carlito"/>
              </a:rPr>
              <a:t>se  representa en </a:t>
            </a:r>
            <a:r>
              <a:rPr sz="1100" spc="-5" dirty="0">
                <a:latin typeface="Carlito"/>
                <a:cs typeface="Carlito"/>
              </a:rPr>
              <a:t>un </a:t>
            </a:r>
            <a:r>
              <a:rPr sz="1100" dirty="0">
                <a:latin typeface="Carlito"/>
                <a:cs typeface="Carlito"/>
              </a:rPr>
              <a:t>gráfico denominado </a:t>
            </a:r>
            <a:r>
              <a:rPr sz="1100" i="1" spc="-5" dirty="0">
                <a:latin typeface="Carlito"/>
                <a:cs typeface="Carlito"/>
              </a:rPr>
              <a:t>ORGANIGRAMA</a:t>
            </a:r>
            <a:r>
              <a:rPr sz="1100" spc="-5" dirty="0">
                <a:latin typeface="Carlito"/>
                <a:cs typeface="Carlito"/>
              </a:rPr>
              <a:t>.  </a:t>
            </a:r>
            <a:r>
              <a:rPr sz="1100" dirty="0">
                <a:latin typeface="Carlito"/>
                <a:cs typeface="Carlito"/>
              </a:rPr>
              <a:t>En el </a:t>
            </a:r>
            <a:r>
              <a:rPr sz="1100" spc="-5" dirty="0">
                <a:latin typeface="Carlito"/>
                <a:cs typeface="Carlito"/>
              </a:rPr>
              <a:t>organigrama </a:t>
            </a:r>
            <a:r>
              <a:rPr sz="1100" dirty="0">
                <a:latin typeface="Carlito"/>
                <a:cs typeface="Carlito"/>
              </a:rPr>
              <a:t>se </a:t>
            </a:r>
            <a:r>
              <a:rPr sz="1100" spc="-5" dirty="0">
                <a:latin typeface="Carlito"/>
                <a:cs typeface="Carlito"/>
              </a:rPr>
              <a:t>describe visualmente </a:t>
            </a:r>
            <a:r>
              <a:rPr sz="1100" spc="-10" dirty="0">
                <a:latin typeface="Carlito"/>
                <a:cs typeface="Carlito"/>
              </a:rPr>
              <a:t>la </a:t>
            </a:r>
            <a:r>
              <a:rPr sz="1100" spc="-5" dirty="0">
                <a:latin typeface="Carlito"/>
                <a:cs typeface="Carlito"/>
              </a:rPr>
              <a:t>forma </a:t>
            </a:r>
            <a:r>
              <a:rPr sz="1100" spc="-10" dirty="0">
                <a:latin typeface="Carlito"/>
                <a:cs typeface="Carlito"/>
              </a:rPr>
              <a:t>en  </a:t>
            </a:r>
            <a:r>
              <a:rPr sz="1100" spc="-5" dirty="0">
                <a:latin typeface="Carlito"/>
                <a:cs typeface="Carlito"/>
              </a:rPr>
              <a:t>que </a:t>
            </a:r>
            <a:r>
              <a:rPr sz="1100" dirty="0">
                <a:latin typeface="Carlito"/>
                <a:cs typeface="Carlito"/>
              </a:rPr>
              <a:t>se espera </a:t>
            </a:r>
            <a:r>
              <a:rPr sz="1100" spc="-5" dirty="0">
                <a:latin typeface="Carlito"/>
                <a:cs typeface="Carlito"/>
              </a:rPr>
              <a:t>que una </a:t>
            </a:r>
            <a:r>
              <a:rPr sz="1100" dirty="0">
                <a:latin typeface="Carlito"/>
                <a:cs typeface="Carlito"/>
              </a:rPr>
              <a:t>organización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funcione.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734" y="1524692"/>
            <a:ext cx="375031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1400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Empresa </a:t>
            </a:r>
            <a:r>
              <a:rPr sz="1400" spc="-5" dirty="0">
                <a:latin typeface="Carlito"/>
                <a:cs typeface="Carlito"/>
              </a:rPr>
              <a:t>al </a:t>
            </a:r>
            <a:r>
              <a:rPr sz="1400" dirty="0">
                <a:latin typeface="Carlito"/>
                <a:cs typeface="Carlito"/>
              </a:rPr>
              <a:t>ser </a:t>
            </a:r>
            <a:r>
              <a:rPr sz="1400" spc="-5" dirty="0">
                <a:latin typeface="Carlito"/>
                <a:cs typeface="Carlito"/>
              </a:rPr>
              <a:t>una organización social </a:t>
            </a:r>
            <a:r>
              <a:rPr sz="1400" spc="-10" dirty="0">
                <a:latin typeface="Carlito"/>
                <a:cs typeface="Carlito"/>
              </a:rPr>
              <a:t>(formada  </a:t>
            </a:r>
            <a:r>
              <a:rPr sz="1400" spc="-5" dirty="0">
                <a:latin typeface="Carlito"/>
                <a:cs typeface="Carlito"/>
              </a:rPr>
              <a:t>por persona) necesita </a:t>
            </a:r>
            <a:r>
              <a:rPr sz="1400" dirty="0">
                <a:latin typeface="Carlito"/>
                <a:cs typeface="Carlito"/>
              </a:rPr>
              <a:t>una </a:t>
            </a:r>
            <a:r>
              <a:rPr sz="1400" spc="-5" dirty="0">
                <a:latin typeface="Carlito"/>
                <a:cs typeface="Carlito"/>
              </a:rPr>
              <a:t>estructura </a:t>
            </a:r>
            <a:r>
              <a:rPr sz="1400" spc="-10" dirty="0">
                <a:latin typeface="Carlito"/>
                <a:cs typeface="Carlito"/>
              </a:rPr>
              <a:t>para </a:t>
            </a:r>
            <a:r>
              <a:rPr sz="1400" spc="5" dirty="0">
                <a:latin typeface="Carlito"/>
                <a:cs typeface="Carlito"/>
              </a:rPr>
              <a:t>que  </a:t>
            </a:r>
            <a:r>
              <a:rPr sz="1400" spc="-5" dirty="0">
                <a:latin typeface="Carlito"/>
                <a:cs typeface="Carlito"/>
              </a:rPr>
              <a:t>pueda </a:t>
            </a:r>
            <a:r>
              <a:rPr sz="1400" dirty="0">
                <a:latin typeface="Carlito"/>
                <a:cs typeface="Carlito"/>
              </a:rPr>
              <a:t>alinear los </a:t>
            </a:r>
            <a:r>
              <a:rPr sz="1400" spc="-5" dirty="0">
                <a:latin typeface="Carlito"/>
                <a:cs typeface="Carlito"/>
              </a:rPr>
              <a:t>objetivos </a:t>
            </a:r>
            <a:r>
              <a:rPr sz="1400" dirty="0">
                <a:latin typeface="Carlito"/>
                <a:cs typeface="Carlito"/>
              </a:rPr>
              <a:t>de las </a:t>
            </a:r>
            <a:r>
              <a:rPr sz="1400" spc="-5" dirty="0">
                <a:latin typeface="Carlito"/>
                <a:cs typeface="Carlito"/>
              </a:rPr>
              <a:t>personas </a:t>
            </a:r>
            <a:r>
              <a:rPr sz="1400" dirty="0">
                <a:latin typeface="Carlito"/>
                <a:cs typeface="Carlito"/>
              </a:rPr>
              <a:t>a los  </a:t>
            </a:r>
            <a:r>
              <a:rPr sz="1400" spc="-5" dirty="0">
                <a:latin typeface="Carlito"/>
                <a:cs typeface="Carlito"/>
              </a:rPr>
              <a:t>objetivos específicos </a:t>
            </a:r>
            <a:r>
              <a:rPr sz="1400" dirty="0">
                <a:latin typeface="Carlito"/>
                <a:cs typeface="Carlito"/>
              </a:rPr>
              <a:t>y a las </a:t>
            </a:r>
            <a:r>
              <a:rPr sz="1400" spc="-10" dirty="0">
                <a:latin typeface="Carlito"/>
                <a:cs typeface="Carlito"/>
              </a:rPr>
              <a:t>metas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empresa.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734" y="3126564"/>
            <a:ext cx="375221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0"/>
              </a:spcBef>
            </a:pPr>
            <a:r>
              <a:rPr sz="1400" spc="-5" dirty="0">
                <a:latin typeface="Carlito"/>
                <a:cs typeface="Carlito"/>
              </a:rPr>
              <a:t>En </a:t>
            </a:r>
            <a:r>
              <a:rPr sz="1400" spc="-10" dirty="0">
                <a:latin typeface="Carlito"/>
                <a:cs typeface="Carlito"/>
              </a:rPr>
              <a:t>esta </a:t>
            </a:r>
            <a:r>
              <a:rPr sz="1400" spc="-5" dirty="0">
                <a:latin typeface="Carlito"/>
                <a:cs typeface="Carlito"/>
              </a:rPr>
              <a:t>estructura formal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5" dirty="0">
                <a:latin typeface="Carlito"/>
                <a:cs typeface="Carlito"/>
              </a:rPr>
              <a:t>especifican </a:t>
            </a:r>
            <a:r>
              <a:rPr sz="1400" dirty="0">
                <a:latin typeface="Carlito"/>
                <a:cs typeface="Carlito"/>
              </a:rPr>
              <a:t>las  </a:t>
            </a:r>
            <a:r>
              <a:rPr sz="1400" spc="-5" dirty="0">
                <a:latin typeface="Carlito"/>
                <a:cs typeface="Carlito"/>
              </a:rPr>
              <a:t>funciones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tareas,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responsabilidades, </a:t>
            </a:r>
            <a:r>
              <a:rPr sz="1400" dirty="0">
                <a:latin typeface="Carlito"/>
                <a:cs typeface="Carlito"/>
              </a:rPr>
              <a:t>los  </a:t>
            </a:r>
            <a:r>
              <a:rPr sz="1400" spc="-5" dirty="0">
                <a:latin typeface="Carlito"/>
                <a:cs typeface="Carlito"/>
              </a:rPr>
              <a:t>derechos,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canales de comunicación, </a:t>
            </a:r>
            <a:r>
              <a:rPr sz="1400" dirty="0">
                <a:latin typeface="Carlito"/>
                <a:cs typeface="Carlito"/>
              </a:rPr>
              <a:t>los  </a:t>
            </a:r>
            <a:r>
              <a:rPr sz="1400" spc="-10" dirty="0">
                <a:latin typeface="Carlito"/>
                <a:cs typeface="Carlito"/>
              </a:rPr>
              <a:t>procedimientos.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00" y="1524692"/>
            <a:ext cx="3043427" cy="141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232" y="157779"/>
            <a:ext cx="51717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Organización 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informal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dentro de las empresas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808321"/>
            <a:ext cx="4559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López C. (2015). La organización informal y </a:t>
            </a:r>
            <a:r>
              <a:rPr sz="1000" spc="-10" dirty="0">
                <a:latin typeface="Carlito"/>
                <a:cs typeface="Carlito"/>
              </a:rPr>
              <a:t>sus </a:t>
            </a:r>
            <a:r>
              <a:rPr sz="1000" spc="-5" dirty="0">
                <a:latin typeface="Carlito"/>
                <a:cs typeface="Carlito"/>
              </a:rPr>
              <a:t>efectos en las capacidades de</a:t>
            </a:r>
            <a:r>
              <a:rPr sz="1000" spc="12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innovación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7222" y="1621510"/>
            <a:ext cx="7558578" cy="3149333"/>
            <a:chOff x="762000" y="1632978"/>
            <a:chExt cx="7558578" cy="3149333"/>
          </a:xfrm>
        </p:grpSpPr>
        <p:sp>
          <p:nvSpPr>
            <p:cNvPr id="5" name="object 5"/>
            <p:cNvSpPr/>
            <p:nvPr/>
          </p:nvSpPr>
          <p:spPr>
            <a:xfrm>
              <a:off x="762000" y="4782311"/>
              <a:ext cx="5562600" cy="0"/>
            </a:xfrm>
            <a:custGeom>
              <a:avLst/>
              <a:gdLst/>
              <a:ahLst/>
              <a:cxnLst/>
              <a:rect l="l" t="t" r="r" b="b"/>
              <a:pathLst>
                <a:path w="5562600">
                  <a:moveTo>
                    <a:pt x="0" y="0"/>
                  </a:moveTo>
                  <a:lnTo>
                    <a:pt x="5562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6978" y="1632978"/>
              <a:ext cx="2133600" cy="2456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7054" y="1001600"/>
            <a:ext cx="4790745" cy="3376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" marR="6350" algn="just">
              <a:lnSpc>
                <a:spcPct val="15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La </a:t>
            </a:r>
            <a:r>
              <a:rPr sz="1400" spc="-10" dirty="0">
                <a:latin typeface="Carlito"/>
                <a:cs typeface="Carlito"/>
              </a:rPr>
              <a:t>organización </a:t>
            </a:r>
            <a:r>
              <a:rPr sz="1400" spc="-5" dirty="0">
                <a:latin typeface="Carlito"/>
                <a:cs typeface="Carlito"/>
              </a:rPr>
              <a:t>informal </a:t>
            </a:r>
            <a:r>
              <a:rPr sz="1400" spc="-10" dirty="0">
                <a:latin typeface="Carlito"/>
                <a:cs typeface="Carlito"/>
              </a:rPr>
              <a:t>(OI), </a:t>
            </a:r>
            <a:r>
              <a:rPr sz="1400" dirty="0">
                <a:latin typeface="Carlito"/>
                <a:cs typeface="Carlito"/>
              </a:rPr>
              <a:t>se </a:t>
            </a:r>
            <a:r>
              <a:rPr sz="1400" spc="-10" dirty="0">
                <a:latin typeface="Carlito"/>
                <a:cs typeface="Carlito"/>
              </a:rPr>
              <a:t>construye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partir </a:t>
            </a:r>
            <a:r>
              <a:rPr sz="1400" dirty="0">
                <a:latin typeface="Carlito"/>
                <a:cs typeface="Carlito"/>
              </a:rPr>
              <a:t>del  </a:t>
            </a:r>
            <a:r>
              <a:rPr sz="1400" spc="-10" dirty="0">
                <a:latin typeface="Carlito"/>
                <a:cs typeface="Carlito"/>
              </a:rPr>
              <a:t>comportamiento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líderes </a:t>
            </a:r>
            <a:r>
              <a:rPr sz="1400" dirty="0">
                <a:latin typeface="Carlito"/>
                <a:cs typeface="Carlito"/>
              </a:rPr>
              <a:t>sociales </a:t>
            </a:r>
            <a:r>
              <a:rPr sz="1400" spc="-5" dirty="0">
                <a:latin typeface="Carlito"/>
                <a:cs typeface="Carlito"/>
              </a:rPr>
              <a:t>(mas </a:t>
            </a:r>
            <a:r>
              <a:rPr sz="1400" dirty="0">
                <a:latin typeface="Carlito"/>
                <a:cs typeface="Carlito"/>
              </a:rPr>
              <a:t>allá del  </a:t>
            </a:r>
            <a:r>
              <a:rPr sz="1400" spc="-5" dirty="0">
                <a:latin typeface="Carlito"/>
                <a:cs typeface="Carlito"/>
              </a:rPr>
              <a:t>seguimiento </a:t>
            </a:r>
            <a:r>
              <a:rPr sz="1400" spc="-10" dirty="0">
                <a:latin typeface="Carlito"/>
                <a:cs typeface="Carlito"/>
              </a:rPr>
              <a:t>obligatorio </a:t>
            </a:r>
            <a:r>
              <a:rPr sz="1400" spc="-5" dirty="0">
                <a:latin typeface="Carlito"/>
                <a:cs typeface="Carlito"/>
              </a:rPr>
              <a:t>al </a:t>
            </a:r>
            <a:r>
              <a:rPr sz="1400" dirty="0">
                <a:latin typeface="Carlito"/>
                <a:cs typeface="Carlito"/>
              </a:rPr>
              <a:t>líder </a:t>
            </a:r>
            <a:r>
              <a:rPr sz="1400" spc="-5" dirty="0">
                <a:latin typeface="Carlito"/>
                <a:cs typeface="Carlito"/>
              </a:rPr>
              <a:t>formal), </a:t>
            </a:r>
            <a:r>
              <a:rPr sz="1400" spc="-10" dirty="0">
                <a:latin typeface="Carlito"/>
                <a:cs typeface="Carlito"/>
              </a:rPr>
              <a:t>como </a:t>
            </a:r>
            <a:r>
              <a:rPr sz="1400" spc="-5" dirty="0">
                <a:latin typeface="Carlito"/>
                <a:cs typeface="Carlito"/>
              </a:rPr>
              <a:t>en el </a:t>
            </a:r>
            <a:r>
              <a:rPr sz="1400" spc="-10" dirty="0">
                <a:latin typeface="Carlito"/>
                <a:cs typeface="Carlito"/>
              </a:rPr>
              <a:t>marco 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relaciones </a:t>
            </a:r>
            <a:r>
              <a:rPr sz="1400" spc="-10" dirty="0">
                <a:latin typeface="Carlito"/>
                <a:cs typeface="Carlito"/>
              </a:rPr>
              <a:t>dentro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grupos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10" dirty="0">
                <a:latin typeface="Carlito"/>
                <a:cs typeface="Carlito"/>
              </a:rPr>
              <a:t>entre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grupos.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rlito"/>
              <a:cs typeface="Carlito"/>
            </a:endParaRPr>
          </a:p>
          <a:p>
            <a:pPr marL="31115" marR="5715" algn="just">
              <a:lnSpc>
                <a:spcPct val="150000"/>
              </a:lnSpc>
            </a:pPr>
            <a:r>
              <a:rPr sz="1400" spc="-10" dirty="0">
                <a:latin typeface="Carlito"/>
                <a:cs typeface="Carlito"/>
              </a:rPr>
              <a:t>Esta organización </a:t>
            </a:r>
            <a:r>
              <a:rPr sz="1400" spc="-5" dirty="0">
                <a:latin typeface="Carlito"/>
                <a:cs typeface="Carlito"/>
              </a:rPr>
              <a:t>es el resultado 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acuerdos </a:t>
            </a:r>
            <a:r>
              <a:rPr sz="1400" spc="-5" dirty="0">
                <a:latin typeface="Carlito"/>
                <a:cs typeface="Carlito"/>
              </a:rPr>
              <a:t>informales  </a:t>
            </a:r>
            <a:r>
              <a:rPr sz="1400" spc="-10" dirty="0">
                <a:latin typeface="Carlito"/>
                <a:cs typeface="Carlito"/>
              </a:rPr>
              <a:t>para </a:t>
            </a:r>
            <a:r>
              <a:rPr sz="1400" spc="-5" dirty="0">
                <a:latin typeface="Carlito"/>
                <a:cs typeface="Carlito"/>
              </a:rPr>
              <a:t>el trabajo </a:t>
            </a:r>
            <a:r>
              <a:rPr sz="1400" dirty="0">
                <a:latin typeface="Carlito"/>
                <a:cs typeface="Carlito"/>
              </a:rPr>
              <a:t>y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los </a:t>
            </a:r>
            <a:r>
              <a:rPr sz="1400" spc="-5" dirty="0">
                <a:latin typeface="Carlito"/>
                <a:cs typeface="Carlito"/>
              </a:rPr>
              <a:t>diversos </a:t>
            </a:r>
            <a:r>
              <a:rPr sz="1400" spc="-10" dirty="0">
                <a:latin typeface="Carlito"/>
                <a:cs typeface="Carlito"/>
              </a:rPr>
              <a:t>patrones </a:t>
            </a:r>
            <a:r>
              <a:rPr sz="1400" spc="-5" dirty="0">
                <a:latin typeface="Carlito"/>
                <a:cs typeface="Carlito"/>
              </a:rPr>
              <a:t>de comunicación </a:t>
            </a:r>
            <a:r>
              <a:rPr sz="1400" dirty="0">
                <a:latin typeface="Carlito"/>
                <a:cs typeface="Carlito"/>
              </a:rPr>
              <a:t>y  su </a:t>
            </a:r>
            <a:r>
              <a:rPr sz="1400" spc="-5" dirty="0">
                <a:latin typeface="Carlito"/>
                <a:cs typeface="Carlito"/>
              </a:rPr>
              <a:t>influencia en </a:t>
            </a:r>
            <a:r>
              <a:rPr sz="1400" dirty="0">
                <a:latin typeface="Carlito"/>
                <a:cs typeface="Carlito"/>
              </a:rPr>
              <a:t>los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individuos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Los </a:t>
            </a:r>
            <a:r>
              <a:rPr sz="1400" spc="-10" dirty="0">
                <a:latin typeface="Carlito"/>
                <a:cs typeface="Carlito"/>
              </a:rPr>
              <a:t>factores </a:t>
            </a:r>
            <a:r>
              <a:rPr sz="1400" spc="-5" dirty="0">
                <a:latin typeface="Carlito"/>
                <a:cs typeface="Carlito"/>
              </a:rPr>
              <a:t>que </a:t>
            </a:r>
            <a:r>
              <a:rPr sz="1400" spc="-10" dirty="0">
                <a:latin typeface="Carlito"/>
                <a:cs typeface="Carlito"/>
              </a:rPr>
              <a:t>caracterizan </a:t>
            </a:r>
            <a:r>
              <a:rPr sz="1400" dirty="0">
                <a:latin typeface="Carlito"/>
                <a:cs typeface="Carlito"/>
              </a:rPr>
              <a:t>a la </a:t>
            </a:r>
            <a:r>
              <a:rPr sz="1400" spc="-5" dirty="0">
                <a:latin typeface="Carlito"/>
                <a:cs typeface="Carlito"/>
              </a:rPr>
              <a:t>OI están dados por </a:t>
            </a:r>
            <a:r>
              <a:rPr sz="1400" dirty="0">
                <a:latin typeface="Carlito"/>
                <a:cs typeface="Carlito"/>
              </a:rPr>
              <a:t>la  </a:t>
            </a:r>
            <a:r>
              <a:rPr sz="1400" spc="-5" dirty="0">
                <a:latin typeface="Carlito"/>
                <a:cs typeface="Carlito"/>
              </a:rPr>
              <a:t>búsqueda del beneficio, el </a:t>
            </a:r>
            <a:r>
              <a:rPr sz="1400" spc="-10" dirty="0">
                <a:latin typeface="Carlito"/>
                <a:cs typeface="Carlito"/>
              </a:rPr>
              <a:t>interés,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aficiones comunes </a:t>
            </a:r>
            <a:r>
              <a:rPr sz="1400" dirty="0">
                <a:latin typeface="Carlito"/>
                <a:cs typeface="Carlito"/>
              </a:rPr>
              <a:t>y  </a:t>
            </a:r>
            <a:r>
              <a:rPr sz="1400" spc="-10" dirty="0">
                <a:latin typeface="Carlito"/>
                <a:cs typeface="Carlito"/>
              </a:rPr>
              <a:t>otros factores </a:t>
            </a:r>
            <a:r>
              <a:rPr sz="1400" dirty="0">
                <a:latin typeface="Carlito"/>
                <a:cs typeface="Carlito"/>
              </a:rPr>
              <a:t>sociales </a:t>
            </a:r>
            <a:r>
              <a:rPr sz="1400" spc="-5" dirty="0">
                <a:latin typeface="Carlito"/>
                <a:cs typeface="Carlito"/>
              </a:rPr>
              <a:t>que llevan </a:t>
            </a:r>
            <a:r>
              <a:rPr sz="1400" dirty="0">
                <a:latin typeface="Carlito"/>
                <a:cs typeface="Carlito"/>
              </a:rPr>
              <a:t>a la </a:t>
            </a:r>
            <a:r>
              <a:rPr sz="1400" spc="-5" dirty="0">
                <a:latin typeface="Carlito"/>
                <a:cs typeface="Carlito"/>
              </a:rPr>
              <a:t>creación de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grupos.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1593</Words>
  <Application>Microsoft Office PowerPoint</Application>
  <PresentationFormat>Presentación en pantalla (16:9)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Carlito</vt:lpstr>
      <vt:lpstr>Times New Roman</vt:lpstr>
      <vt:lpstr>Trebuchet MS</vt:lpstr>
      <vt:lpstr>Wingdings 3</vt:lpstr>
      <vt:lpstr>Faceta</vt:lpstr>
      <vt:lpstr>Fundamentos de la función organizativa</vt:lpstr>
      <vt:lpstr>Logro de la Unidad</vt:lpstr>
      <vt:lpstr>Logro de la Sesión</vt:lpstr>
      <vt:lpstr>Contenido de la sesión</vt:lpstr>
      <vt:lpstr>¿Qué áreas o departamentos tienen generalmente las  empresas y cuáles son sus funciones?</vt:lpstr>
      <vt:lpstr>La Función organizativa</vt:lpstr>
      <vt:lpstr>La función organizativa</vt:lpstr>
      <vt:lpstr>Organización Formal dentro de las empresas</vt:lpstr>
      <vt:lpstr>Organización informal dentro de las empresas</vt:lpstr>
      <vt:lpstr>Presentación de PowerPoint</vt:lpstr>
      <vt:lpstr>Estructura organizacional</vt:lpstr>
      <vt:lpstr>La estructura organizacional</vt:lpstr>
      <vt:lpstr>Henry Mintzberg</vt:lpstr>
      <vt:lpstr>Características de la estructura organizacional</vt:lpstr>
      <vt:lpstr>Modelos de estructuras  organizacionales</vt:lpstr>
      <vt:lpstr>Modelos de estructuras  organizacionales</vt:lpstr>
      <vt:lpstr>1. Estructura funcional</vt:lpstr>
      <vt:lpstr>2. Estructura Divisional</vt:lpstr>
      <vt:lpstr>3. Estructura Matricial</vt:lpstr>
      <vt:lpstr>4. Estructura de Adhocracia</vt:lpstr>
      <vt:lpstr>5. Estructura Horizontal</vt:lpstr>
      <vt:lpstr>6. Estructura de Red</vt:lpstr>
      <vt:lpstr>6. Estructura de Célula</vt:lpstr>
      <vt:lpstr>Vamos a conversar sobre lo que hemos aprendido hoy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evolución de la administración Sesión 3</dc:title>
  <dc:creator>OTILIA</dc:creator>
  <cp:lastModifiedBy>LENOVO</cp:lastModifiedBy>
  <cp:revision>7</cp:revision>
  <dcterms:created xsi:type="dcterms:W3CDTF">2021-10-26T16:42:43Z</dcterms:created>
  <dcterms:modified xsi:type="dcterms:W3CDTF">2021-12-07T18:32:52Z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2021-10-26T00:00:00Z</vt:filetime>
  </property>
</Properties>
</file>