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media/image3.jpg" ContentType="image/jpg"/>
  <Override PartName="/ppt/media/image4.jpg" ContentType="image/jpg"/>
  <Override PartName="/ppt/media/image5.jpg" ContentType="image/jpg"/>
  <Override PartName="/ppt/media/image13.jpg" ContentType="image/jpg"/>
  <Override PartName="/ppt/media/image14.jpg" ContentType="image/jpg"/>
  <Override PartName="/ppt/media/image15.jpg" ContentType="image/jpg"/>
  <Override PartName="/ppt/media/image16.jpg" ContentType="image/jpg"/>
  <Override PartName="/ppt/media/image17.jpg" ContentType="image/jpg"/>
  <Override PartName="/ppt/media/image18.jpg" ContentType="image/jpg"/>
  <Override PartName="/ppt/media/image19.jpg" ContentType="image/jpg"/>
  <Override PartName="/ppt/media/image20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9144000" cy="51435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121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357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8741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6193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8982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5170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2409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1757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12692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0070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590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439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15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923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19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261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207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261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376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772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1886" y="1823161"/>
            <a:ext cx="4891914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El </a:t>
            </a:r>
            <a:r>
              <a:rPr sz="3000" spc="-5" dirty="0"/>
              <a:t>diseño</a:t>
            </a:r>
            <a:r>
              <a:rPr sz="3000" spc="-70" dirty="0"/>
              <a:t> </a:t>
            </a:r>
            <a:r>
              <a:rPr sz="3000" spc="-10" dirty="0"/>
              <a:t>organizacional</a:t>
            </a:r>
            <a:endParaRPr sz="3000" dirty="0"/>
          </a:p>
        </p:txBody>
      </p:sp>
      <p:sp>
        <p:nvSpPr>
          <p:cNvPr id="4" name="object 4"/>
          <p:cNvSpPr txBox="1"/>
          <p:nvPr/>
        </p:nvSpPr>
        <p:spPr>
          <a:xfrm>
            <a:off x="3939921" y="2285492"/>
            <a:ext cx="1224280" cy="97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rlito"/>
                <a:cs typeface="Carlito"/>
              </a:rPr>
              <a:t>Sesión</a:t>
            </a:r>
            <a:r>
              <a:rPr sz="2400" b="1" spc="-9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11</a:t>
            </a:r>
            <a:endParaRPr sz="240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350" spc="-5" dirty="0" smtClean="0">
                <a:latin typeface="Carlito"/>
                <a:cs typeface="Carlito"/>
              </a:rPr>
              <a:t>Organización</a:t>
            </a:r>
            <a:endParaRPr sz="13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7055" y="1259464"/>
            <a:ext cx="4867275" cy="2634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 algn="just">
              <a:lnSpc>
                <a:spcPct val="150000"/>
              </a:lnSpc>
              <a:spcBef>
                <a:spcPts val="95"/>
              </a:spcBef>
              <a:buFont typeface="Arial"/>
              <a:buChar char="•"/>
              <a:tabLst>
                <a:tab pos="299720" algn="l"/>
              </a:tabLst>
            </a:pPr>
            <a:r>
              <a:rPr sz="1600" spc="-10" dirty="0">
                <a:latin typeface="Carlito"/>
                <a:cs typeface="Carlito"/>
              </a:rPr>
              <a:t>Proceso mediante </a:t>
            </a:r>
            <a:r>
              <a:rPr sz="1600" spc="-5" dirty="0">
                <a:latin typeface="Carlito"/>
                <a:cs typeface="Carlito"/>
              </a:rPr>
              <a:t>el cual </a:t>
            </a:r>
            <a:r>
              <a:rPr sz="1600" spc="-10" dirty="0">
                <a:latin typeface="Carlito"/>
                <a:cs typeface="Carlito"/>
              </a:rPr>
              <a:t>construimos </a:t>
            </a:r>
            <a:r>
              <a:rPr sz="1600" spc="-5" dirty="0">
                <a:latin typeface="Carlito"/>
                <a:cs typeface="Carlito"/>
              </a:rPr>
              <a:t>o cambiamos </a:t>
            </a:r>
            <a:r>
              <a:rPr sz="1600" dirty="0">
                <a:latin typeface="Carlito"/>
                <a:cs typeface="Carlito"/>
              </a:rPr>
              <a:t>la  </a:t>
            </a:r>
            <a:r>
              <a:rPr sz="1600" spc="-10" dirty="0">
                <a:latin typeface="Carlito"/>
                <a:cs typeface="Carlito"/>
              </a:rPr>
              <a:t>estructura </a:t>
            </a:r>
            <a:r>
              <a:rPr sz="1600" spc="-5" dirty="0">
                <a:latin typeface="Carlito"/>
                <a:cs typeface="Carlito"/>
              </a:rPr>
              <a:t>de una </a:t>
            </a:r>
            <a:r>
              <a:rPr sz="1600" spc="-10" dirty="0">
                <a:latin typeface="Carlito"/>
                <a:cs typeface="Carlito"/>
              </a:rPr>
              <a:t>organización </a:t>
            </a:r>
            <a:r>
              <a:rPr sz="1600" spc="-15" dirty="0">
                <a:latin typeface="Carlito"/>
                <a:cs typeface="Carlito"/>
              </a:rPr>
              <a:t>para </a:t>
            </a:r>
            <a:r>
              <a:rPr sz="1600" spc="-5" dirty="0">
                <a:latin typeface="Carlito"/>
                <a:cs typeface="Carlito"/>
              </a:rPr>
              <a:t>poder </a:t>
            </a:r>
            <a:r>
              <a:rPr sz="1600" spc="-10" dirty="0">
                <a:latin typeface="Carlito"/>
                <a:cs typeface="Carlito"/>
              </a:rPr>
              <a:t>llevar </a:t>
            </a:r>
            <a:r>
              <a:rPr sz="1600" spc="-5" dirty="0">
                <a:latin typeface="Carlito"/>
                <a:cs typeface="Carlito"/>
              </a:rPr>
              <a:t>acabo  las </a:t>
            </a:r>
            <a:r>
              <a:rPr sz="1600" spc="-15" dirty="0">
                <a:latin typeface="Carlito"/>
                <a:cs typeface="Carlito"/>
              </a:rPr>
              <a:t>estrategias </a:t>
            </a:r>
            <a:r>
              <a:rPr sz="1600" spc="-5" dirty="0">
                <a:latin typeface="Carlito"/>
                <a:cs typeface="Carlito"/>
              </a:rPr>
              <a:t>de </a:t>
            </a:r>
            <a:r>
              <a:rPr sz="1600" spc="-10" dirty="0">
                <a:latin typeface="Carlito"/>
                <a:cs typeface="Carlito"/>
              </a:rPr>
              <a:t>la compañía </a:t>
            </a:r>
            <a:r>
              <a:rPr sz="1600" spc="-5" dirty="0">
                <a:latin typeface="Carlito"/>
                <a:cs typeface="Carlito"/>
              </a:rPr>
              <a:t>y </a:t>
            </a:r>
            <a:r>
              <a:rPr sz="1600" spc="-10" dirty="0">
                <a:latin typeface="Carlito"/>
                <a:cs typeface="Carlito"/>
              </a:rPr>
              <a:t>conseguir </a:t>
            </a:r>
            <a:r>
              <a:rPr sz="1600" spc="-5" dirty="0">
                <a:latin typeface="Carlito"/>
                <a:cs typeface="Carlito"/>
              </a:rPr>
              <a:t>los </a:t>
            </a:r>
            <a:r>
              <a:rPr sz="1600" spc="-10" dirty="0">
                <a:latin typeface="Carlito"/>
                <a:cs typeface="Carlito"/>
              </a:rPr>
              <a:t>objetivos  trazados.</a:t>
            </a:r>
            <a:endParaRPr sz="1600">
              <a:latin typeface="Carlito"/>
              <a:cs typeface="Carlito"/>
            </a:endParaRPr>
          </a:p>
          <a:p>
            <a:pPr marL="299085" marR="7620" indent="-287020" algn="just">
              <a:lnSpc>
                <a:spcPct val="150000"/>
              </a:lnSpc>
              <a:spcBef>
                <a:spcPts val="385"/>
              </a:spcBef>
              <a:buFont typeface="Arial"/>
              <a:buChar char="•"/>
              <a:tabLst>
                <a:tab pos="299720" algn="l"/>
              </a:tabLst>
            </a:pPr>
            <a:r>
              <a:rPr sz="1600" spc="-15" dirty="0">
                <a:latin typeface="Carlito"/>
                <a:cs typeface="Carlito"/>
              </a:rPr>
              <a:t>Durante </a:t>
            </a:r>
            <a:r>
              <a:rPr sz="1600" spc="-5" dirty="0">
                <a:latin typeface="Carlito"/>
                <a:cs typeface="Carlito"/>
              </a:rPr>
              <a:t>el </a:t>
            </a:r>
            <a:r>
              <a:rPr sz="1600" spc="-10" dirty="0">
                <a:latin typeface="Carlito"/>
                <a:cs typeface="Carlito"/>
              </a:rPr>
              <a:t>diseño organizacional </a:t>
            </a:r>
            <a:r>
              <a:rPr sz="1600" spc="-5" dirty="0">
                <a:latin typeface="Carlito"/>
                <a:cs typeface="Carlito"/>
              </a:rPr>
              <a:t>se agrupan </a:t>
            </a:r>
            <a:r>
              <a:rPr sz="1600" spc="-10" dirty="0">
                <a:latin typeface="Carlito"/>
                <a:cs typeface="Carlito"/>
              </a:rPr>
              <a:t>tareas </a:t>
            </a:r>
            <a:r>
              <a:rPr sz="1600" spc="-5" dirty="0">
                <a:latin typeface="Carlito"/>
                <a:cs typeface="Carlito"/>
              </a:rPr>
              <a:t>y  </a:t>
            </a:r>
            <a:r>
              <a:rPr sz="1600" spc="-10" dirty="0">
                <a:latin typeface="Carlito"/>
                <a:cs typeface="Carlito"/>
              </a:rPr>
              <a:t>personas </a:t>
            </a:r>
            <a:r>
              <a:rPr sz="1600" spc="-5" dirty="0">
                <a:latin typeface="Carlito"/>
                <a:cs typeface="Carlito"/>
              </a:rPr>
              <a:t>en </a:t>
            </a:r>
            <a:r>
              <a:rPr sz="1600" dirty="0">
                <a:latin typeface="Carlito"/>
                <a:cs typeface="Carlito"/>
              </a:rPr>
              <a:t>la </a:t>
            </a:r>
            <a:r>
              <a:rPr sz="1600" spc="-10" dirty="0">
                <a:latin typeface="Carlito"/>
                <a:cs typeface="Carlito"/>
              </a:rPr>
              <a:t>organización, </a:t>
            </a:r>
            <a:r>
              <a:rPr sz="1600" spc="-5" dirty="0">
                <a:latin typeface="Carlito"/>
                <a:cs typeface="Carlito"/>
              </a:rPr>
              <a:t>con el </a:t>
            </a:r>
            <a:r>
              <a:rPr sz="1600" spc="-10" dirty="0">
                <a:latin typeface="Carlito"/>
                <a:cs typeface="Carlito"/>
              </a:rPr>
              <a:t>objetivo </a:t>
            </a:r>
            <a:r>
              <a:rPr sz="1600" spc="-5" dirty="0">
                <a:latin typeface="Carlito"/>
                <a:cs typeface="Carlito"/>
              </a:rPr>
              <a:t>de  </a:t>
            </a:r>
            <a:r>
              <a:rPr sz="1600" spc="-10" dirty="0">
                <a:latin typeface="Carlito"/>
                <a:cs typeface="Carlito"/>
              </a:rPr>
              <a:t>llevar </a:t>
            </a: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dirty="0">
                <a:latin typeface="Carlito"/>
                <a:cs typeface="Carlito"/>
              </a:rPr>
              <a:t>la </a:t>
            </a:r>
            <a:r>
              <a:rPr sz="1600" spc="-10" dirty="0">
                <a:latin typeface="Carlito"/>
                <a:cs typeface="Carlito"/>
              </a:rPr>
              <a:t>organización </a:t>
            </a: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dirty="0">
                <a:latin typeface="Carlito"/>
                <a:cs typeface="Carlito"/>
              </a:rPr>
              <a:t>la </a:t>
            </a:r>
            <a:r>
              <a:rPr sz="1600" spc="-5" dirty="0">
                <a:latin typeface="Carlito"/>
                <a:cs typeface="Carlito"/>
              </a:rPr>
              <a:t>eficiencia y </a:t>
            </a:r>
            <a:r>
              <a:rPr sz="1600" dirty="0">
                <a:latin typeface="Carlito"/>
                <a:cs typeface="Carlito"/>
              </a:rPr>
              <a:t>la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efectividad.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0725" y="421434"/>
            <a:ext cx="3733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</a:rPr>
              <a:t>El </a:t>
            </a:r>
            <a:r>
              <a:rPr sz="2400" spc="-5" dirty="0">
                <a:solidFill>
                  <a:srgbClr val="C00000"/>
                </a:solidFill>
              </a:rPr>
              <a:t>diseño</a:t>
            </a:r>
            <a:r>
              <a:rPr sz="2400" spc="-35" dirty="0">
                <a:solidFill>
                  <a:srgbClr val="C00000"/>
                </a:solidFill>
              </a:rPr>
              <a:t> </a:t>
            </a:r>
            <a:r>
              <a:rPr sz="2400" spc="-10" dirty="0">
                <a:solidFill>
                  <a:srgbClr val="C00000"/>
                </a:solidFill>
              </a:rPr>
              <a:t>organizacional</a:t>
            </a:r>
            <a:endParaRPr sz="2400" dirty="0"/>
          </a:p>
        </p:txBody>
      </p:sp>
      <p:sp>
        <p:nvSpPr>
          <p:cNvPr id="5" name="object 5"/>
          <p:cNvSpPr/>
          <p:nvPr/>
        </p:nvSpPr>
        <p:spPr>
          <a:xfrm>
            <a:off x="5867400" y="1524000"/>
            <a:ext cx="2865120" cy="232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5355" y="4765649"/>
            <a:ext cx="435546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Carlito"/>
                <a:cs typeface="Carlito"/>
              </a:rPr>
              <a:t>Daft, </a:t>
            </a:r>
            <a:r>
              <a:rPr sz="1050" dirty="0">
                <a:latin typeface="Carlito"/>
                <a:cs typeface="Carlito"/>
              </a:rPr>
              <a:t>Richard (2011). Teoría y </a:t>
            </a:r>
            <a:r>
              <a:rPr sz="1050" spc="-5" dirty="0">
                <a:latin typeface="Carlito"/>
                <a:cs typeface="Carlito"/>
              </a:rPr>
              <a:t>diseño organizacional</a:t>
            </a:r>
            <a:r>
              <a:rPr sz="1050" i="1" spc="-5" dirty="0">
                <a:latin typeface="Carlito"/>
                <a:cs typeface="Carlito"/>
              </a:rPr>
              <a:t>. Editorial Cengage</a:t>
            </a:r>
            <a:r>
              <a:rPr sz="1050" i="1" spc="-100" dirty="0">
                <a:latin typeface="Carlito"/>
                <a:cs typeface="Carlito"/>
              </a:rPr>
              <a:t> </a:t>
            </a:r>
            <a:r>
              <a:rPr sz="1050" i="1" spc="-5" dirty="0">
                <a:latin typeface="Carlito"/>
                <a:cs typeface="Carlito"/>
              </a:rPr>
              <a:t>Learning.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8620" y="4739640"/>
            <a:ext cx="4572000" cy="0"/>
          </a:xfrm>
          <a:custGeom>
            <a:avLst/>
            <a:gdLst/>
            <a:ahLst/>
            <a:cxnLst/>
            <a:rect l="l" t="t" r="r" b="b"/>
            <a:pathLst>
              <a:path w="4572000">
                <a:moveTo>
                  <a:pt x="0" y="0"/>
                </a:moveTo>
                <a:lnTo>
                  <a:pt x="4572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220200" cy="5143500"/>
            <a:chOff x="0" y="0"/>
            <a:chExt cx="8865235" cy="5143500"/>
          </a:xfrm>
        </p:grpSpPr>
        <p:sp>
          <p:nvSpPr>
            <p:cNvPr id="3" name="object 3"/>
            <p:cNvSpPr/>
            <p:nvPr/>
          </p:nvSpPr>
          <p:spPr>
            <a:xfrm>
              <a:off x="511365" y="1000378"/>
              <a:ext cx="713740" cy="3369945"/>
            </a:xfrm>
            <a:custGeom>
              <a:avLst/>
              <a:gdLst/>
              <a:ahLst/>
              <a:cxnLst/>
              <a:rect l="l" t="t" r="r" b="b"/>
              <a:pathLst>
                <a:path w="713740" h="3369945">
                  <a:moveTo>
                    <a:pt x="15265" y="0"/>
                  </a:moveTo>
                  <a:lnTo>
                    <a:pt x="48895" y="34299"/>
                  </a:lnTo>
                  <a:lnTo>
                    <a:pt x="81694" y="69102"/>
                  </a:lnTo>
                  <a:lnTo>
                    <a:pt x="113664" y="104396"/>
                  </a:lnTo>
                  <a:lnTo>
                    <a:pt x="144802" y="140168"/>
                  </a:lnTo>
                  <a:lnTo>
                    <a:pt x="175111" y="176406"/>
                  </a:lnTo>
                  <a:lnTo>
                    <a:pt x="204589" y="213096"/>
                  </a:lnTo>
                  <a:lnTo>
                    <a:pt x="233237" y="250228"/>
                  </a:lnTo>
                  <a:lnTo>
                    <a:pt x="261054" y="287787"/>
                  </a:lnTo>
                  <a:lnTo>
                    <a:pt x="288041" y="325761"/>
                  </a:lnTo>
                  <a:lnTo>
                    <a:pt x="314198" y="364138"/>
                  </a:lnTo>
                  <a:lnTo>
                    <a:pt x="339524" y="402905"/>
                  </a:lnTo>
                  <a:lnTo>
                    <a:pt x="364020" y="442050"/>
                  </a:lnTo>
                  <a:lnTo>
                    <a:pt x="387685" y="481559"/>
                  </a:lnTo>
                  <a:lnTo>
                    <a:pt x="410521" y="521421"/>
                  </a:lnTo>
                  <a:lnTo>
                    <a:pt x="432525" y="561623"/>
                  </a:lnTo>
                  <a:lnTo>
                    <a:pt x="453700" y="602152"/>
                  </a:lnTo>
                  <a:lnTo>
                    <a:pt x="474044" y="642996"/>
                  </a:lnTo>
                  <a:lnTo>
                    <a:pt x="493558" y="684141"/>
                  </a:lnTo>
                  <a:lnTo>
                    <a:pt x="512241" y="725576"/>
                  </a:lnTo>
                  <a:lnTo>
                    <a:pt x="530094" y="767288"/>
                  </a:lnTo>
                  <a:lnTo>
                    <a:pt x="547116" y="809265"/>
                  </a:lnTo>
                  <a:lnTo>
                    <a:pt x="563309" y="851492"/>
                  </a:lnTo>
                  <a:lnTo>
                    <a:pt x="578670" y="893959"/>
                  </a:lnTo>
                  <a:lnTo>
                    <a:pt x="593202" y="936653"/>
                  </a:lnTo>
                  <a:lnTo>
                    <a:pt x="606903" y="979560"/>
                  </a:lnTo>
                  <a:lnTo>
                    <a:pt x="619774" y="1022669"/>
                  </a:lnTo>
                  <a:lnTo>
                    <a:pt x="631814" y="1065967"/>
                  </a:lnTo>
                  <a:lnTo>
                    <a:pt x="643024" y="1109440"/>
                  </a:lnTo>
                  <a:lnTo>
                    <a:pt x="653404" y="1153078"/>
                  </a:lnTo>
                  <a:lnTo>
                    <a:pt x="662953" y="1196866"/>
                  </a:lnTo>
                  <a:lnTo>
                    <a:pt x="671672" y="1240792"/>
                  </a:lnTo>
                  <a:lnTo>
                    <a:pt x="679560" y="1284845"/>
                  </a:lnTo>
                  <a:lnTo>
                    <a:pt x="686618" y="1329011"/>
                  </a:lnTo>
                  <a:lnTo>
                    <a:pt x="692846" y="1373277"/>
                  </a:lnTo>
                  <a:lnTo>
                    <a:pt x="698244" y="1417632"/>
                  </a:lnTo>
                  <a:lnTo>
                    <a:pt x="702811" y="1462062"/>
                  </a:lnTo>
                  <a:lnTo>
                    <a:pt x="706547" y="1506555"/>
                  </a:lnTo>
                  <a:lnTo>
                    <a:pt x="709454" y="1551098"/>
                  </a:lnTo>
                  <a:lnTo>
                    <a:pt x="711529" y="1595679"/>
                  </a:lnTo>
                  <a:lnTo>
                    <a:pt x="712775" y="1640285"/>
                  </a:lnTo>
                  <a:lnTo>
                    <a:pt x="713190" y="1684904"/>
                  </a:lnTo>
                  <a:lnTo>
                    <a:pt x="712775" y="1729522"/>
                  </a:lnTo>
                  <a:lnTo>
                    <a:pt x="711529" y="1774129"/>
                  </a:lnTo>
                  <a:lnTo>
                    <a:pt x="709454" y="1818709"/>
                  </a:lnTo>
                  <a:lnTo>
                    <a:pt x="706547" y="1863253"/>
                  </a:lnTo>
                  <a:lnTo>
                    <a:pt x="702811" y="1907745"/>
                  </a:lnTo>
                  <a:lnTo>
                    <a:pt x="698244" y="1952175"/>
                  </a:lnTo>
                  <a:lnTo>
                    <a:pt x="692846" y="1996529"/>
                  </a:lnTo>
                  <a:lnTo>
                    <a:pt x="686618" y="2040796"/>
                  </a:lnTo>
                  <a:lnTo>
                    <a:pt x="679560" y="2084961"/>
                  </a:lnTo>
                  <a:lnTo>
                    <a:pt x="671672" y="2129013"/>
                  </a:lnTo>
                  <a:lnTo>
                    <a:pt x="662953" y="2172940"/>
                  </a:lnTo>
                  <a:lnTo>
                    <a:pt x="653404" y="2216728"/>
                  </a:lnTo>
                  <a:lnTo>
                    <a:pt x="643024" y="2260364"/>
                  </a:lnTo>
                  <a:lnTo>
                    <a:pt x="631814" y="2303838"/>
                  </a:lnTo>
                  <a:lnTo>
                    <a:pt x="619774" y="2347135"/>
                  </a:lnTo>
                  <a:lnTo>
                    <a:pt x="606903" y="2390243"/>
                  </a:lnTo>
                  <a:lnTo>
                    <a:pt x="593202" y="2433150"/>
                  </a:lnTo>
                  <a:lnTo>
                    <a:pt x="578670" y="2475843"/>
                  </a:lnTo>
                  <a:lnTo>
                    <a:pt x="563309" y="2518309"/>
                  </a:lnTo>
                  <a:lnTo>
                    <a:pt x="547116" y="2560536"/>
                  </a:lnTo>
                  <a:lnTo>
                    <a:pt x="530094" y="2602512"/>
                  </a:lnTo>
                  <a:lnTo>
                    <a:pt x="512241" y="2644223"/>
                  </a:lnTo>
                  <a:lnTo>
                    <a:pt x="493558" y="2685657"/>
                  </a:lnTo>
                  <a:lnTo>
                    <a:pt x="474044" y="2726802"/>
                  </a:lnTo>
                  <a:lnTo>
                    <a:pt x="453700" y="2767645"/>
                  </a:lnTo>
                  <a:lnTo>
                    <a:pt x="432525" y="2808173"/>
                  </a:lnTo>
                  <a:lnTo>
                    <a:pt x="410521" y="2848374"/>
                  </a:lnTo>
                  <a:lnTo>
                    <a:pt x="387685" y="2888235"/>
                  </a:lnTo>
                  <a:lnTo>
                    <a:pt x="364020" y="2927743"/>
                  </a:lnTo>
                  <a:lnTo>
                    <a:pt x="339524" y="2966887"/>
                  </a:lnTo>
                  <a:lnTo>
                    <a:pt x="314198" y="3005653"/>
                  </a:lnTo>
                  <a:lnTo>
                    <a:pt x="288041" y="3044029"/>
                  </a:lnTo>
                  <a:lnTo>
                    <a:pt x="261054" y="3082002"/>
                  </a:lnTo>
                  <a:lnTo>
                    <a:pt x="233237" y="3119560"/>
                  </a:lnTo>
                  <a:lnTo>
                    <a:pt x="204589" y="3156690"/>
                  </a:lnTo>
                  <a:lnTo>
                    <a:pt x="175111" y="3193380"/>
                  </a:lnTo>
                  <a:lnTo>
                    <a:pt x="144802" y="3229616"/>
                  </a:lnTo>
                  <a:lnTo>
                    <a:pt x="113664" y="3265387"/>
                  </a:lnTo>
                  <a:lnTo>
                    <a:pt x="81694" y="3300679"/>
                  </a:lnTo>
                  <a:lnTo>
                    <a:pt x="48895" y="3335481"/>
                  </a:lnTo>
                  <a:lnTo>
                    <a:pt x="15265" y="3369779"/>
                  </a:lnTo>
                  <a:lnTo>
                    <a:pt x="0" y="3354514"/>
                  </a:lnTo>
                  <a:lnTo>
                    <a:pt x="33729" y="3320103"/>
                  </a:lnTo>
                  <a:lnTo>
                    <a:pt x="66616" y="3285181"/>
                  </a:lnTo>
                  <a:lnTo>
                    <a:pt x="98659" y="3249761"/>
                  </a:lnTo>
                  <a:lnTo>
                    <a:pt x="129859" y="3213855"/>
                  </a:lnTo>
                  <a:lnTo>
                    <a:pt x="160215" y="3177478"/>
                  </a:lnTo>
                  <a:lnTo>
                    <a:pt x="189729" y="3140641"/>
                  </a:lnTo>
                  <a:lnTo>
                    <a:pt x="218399" y="3103358"/>
                  </a:lnTo>
                  <a:lnTo>
                    <a:pt x="246226" y="3065641"/>
                  </a:lnTo>
                  <a:lnTo>
                    <a:pt x="273209" y="3027504"/>
                  </a:lnTo>
                  <a:lnTo>
                    <a:pt x="299350" y="2988959"/>
                  </a:lnTo>
                  <a:lnTo>
                    <a:pt x="324647" y="2950020"/>
                  </a:lnTo>
                  <a:lnTo>
                    <a:pt x="349101" y="2910699"/>
                  </a:lnTo>
                  <a:lnTo>
                    <a:pt x="372712" y="2871009"/>
                  </a:lnTo>
                  <a:lnTo>
                    <a:pt x="395479" y="2830964"/>
                  </a:lnTo>
                  <a:lnTo>
                    <a:pt x="417404" y="2790576"/>
                  </a:lnTo>
                  <a:lnTo>
                    <a:pt x="438485" y="2749858"/>
                  </a:lnTo>
                  <a:lnTo>
                    <a:pt x="458722" y="2708822"/>
                  </a:lnTo>
                  <a:lnTo>
                    <a:pt x="478117" y="2667483"/>
                  </a:lnTo>
                  <a:lnTo>
                    <a:pt x="496668" y="2625853"/>
                  </a:lnTo>
                  <a:lnTo>
                    <a:pt x="514376" y="2583944"/>
                  </a:lnTo>
                  <a:lnTo>
                    <a:pt x="531241" y="2541771"/>
                  </a:lnTo>
                  <a:lnTo>
                    <a:pt x="547263" y="2499345"/>
                  </a:lnTo>
                  <a:lnTo>
                    <a:pt x="562441" y="2456679"/>
                  </a:lnTo>
                  <a:lnTo>
                    <a:pt x="576776" y="2413787"/>
                  </a:lnTo>
                  <a:lnTo>
                    <a:pt x="590268" y="2370682"/>
                  </a:lnTo>
                  <a:lnTo>
                    <a:pt x="602916" y="2327376"/>
                  </a:lnTo>
                  <a:lnTo>
                    <a:pt x="614722" y="2283883"/>
                  </a:lnTo>
                  <a:lnTo>
                    <a:pt x="625684" y="2240215"/>
                  </a:lnTo>
                  <a:lnTo>
                    <a:pt x="635803" y="2196385"/>
                  </a:lnTo>
                  <a:lnTo>
                    <a:pt x="645078" y="2152406"/>
                  </a:lnTo>
                  <a:lnTo>
                    <a:pt x="653511" y="2108292"/>
                  </a:lnTo>
                  <a:lnTo>
                    <a:pt x="661100" y="2064054"/>
                  </a:lnTo>
                  <a:lnTo>
                    <a:pt x="667846" y="2019707"/>
                  </a:lnTo>
                  <a:lnTo>
                    <a:pt x="673749" y="1975262"/>
                  </a:lnTo>
                  <a:lnTo>
                    <a:pt x="678808" y="1930734"/>
                  </a:lnTo>
                  <a:lnTo>
                    <a:pt x="683024" y="1886134"/>
                  </a:lnTo>
                  <a:lnTo>
                    <a:pt x="686397" y="1841476"/>
                  </a:lnTo>
                  <a:lnTo>
                    <a:pt x="688927" y="1796772"/>
                  </a:lnTo>
                  <a:lnTo>
                    <a:pt x="690613" y="1752037"/>
                  </a:lnTo>
                  <a:lnTo>
                    <a:pt x="691457" y="1707281"/>
                  </a:lnTo>
                  <a:lnTo>
                    <a:pt x="691457" y="1662520"/>
                  </a:lnTo>
                  <a:lnTo>
                    <a:pt x="690613" y="1617764"/>
                  </a:lnTo>
                  <a:lnTo>
                    <a:pt x="688927" y="1573029"/>
                  </a:lnTo>
                  <a:lnTo>
                    <a:pt x="686397" y="1528325"/>
                  </a:lnTo>
                  <a:lnTo>
                    <a:pt x="683024" y="1483667"/>
                  </a:lnTo>
                  <a:lnTo>
                    <a:pt x="678808" y="1439067"/>
                  </a:lnTo>
                  <a:lnTo>
                    <a:pt x="673749" y="1394538"/>
                  </a:lnTo>
                  <a:lnTo>
                    <a:pt x="667846" y="1350093"/>
                  </a:lnTo>
                  <a:lnTo>
                    <a:pt x="661100" y="1305745"/>
                  </a:lnTo>
                  <a:lnTo>
                    <a:pt x="653511" y="1261507"/>
                  </a:lnTo>
                  <a:lnTo>
                    <a:pt x="645078" y="1217392"/>
                  </a:lnTo>
                  <a:lnTo>
                    <a:pt x="635803" y="1173412"/>
                  </a:lnTo>
                  <a:lnTo>
                    <a:pt x="625684" y="1129582"/>
                  </a:lnTo>
                  <a:lnTo>
                    <a:pt x="614722" y="1085913"/>
                  </a:lnTo>
                  <a:lnTo>
                    <a:pt x="602916" y="1042419"/>
                  </a:lnTo>
                  <a:lnTo>
                    <a:pt x="590268" y="999112"/>
                  </a:lnTo>
                  <a:lnTo>
                    <a:pt x="576776" y="956006"/>
                  </a:lnTo>
                  <a:lnTo>
                    <a:pt x="562441" y="913113"/>
                  </a:lnTo>
                  <a:lnTo>
                    <a:pt x="547263" y="870447"/>
                  </a:lnTo>
                  <a:lnTo>
                    <a:pt x="531241" y="828019"/>
                  </a:lnTo>
                  <a:lnTo>
                    <a:pt x="514376" y="785845"/>
                  </a:lnTo>
                  <a:lnTo>
                    <a:pt x="496668" y="743935"/>
                  </a:lnTo>
                  <a:lnTo>
                    <a:pt x="478117" y="702303"/>
                  </a:lnTo>
                  <a:lnTo>
                    <a:pt x="458722" y="660963"/>
                  </a:lnTo>
                  <a:lnTo>
                    <a:pt x="438485" y="619926"/>
                  </a:lnTo>
                  <a:lnTo>
                    <a:pt x="417404" y="579206"/>
                  </a:lnTo>
                  <a:lnTo>
                    <a:pt x="395479" y="538817"/>
                  </a:lnTo>
                  <a:lnTo>
                    <a:pt x="372712" y="498770"/>
                  </a:lnTo>
                  <a:lnTo>
                    <a:pt x="349101" y="459078"/>
                  </a:lnTo>
                  <a:lnTo>
                    <a:pt x="324647" y="419756"/>
                  </a:lnTo>
                  <a:lnTo>
                    <a:pt x="299350" y="380815"/>
                  </a:lnTo>
                  <a:lnTo>
                    <a:pt x="273209" y="342268"/>
                  </a:lnTo>
                  <a:lnTo>
                    <a:pt x="246226" y="304129"/>
                  </a:lnTo>
                  <a:lnTo>
                    <a:pt x="218399" y="266411"/>
                  </a:lnTo>
                  <a:lnTo>
                    <a:pt x="189729" y="229126"/>
                  </a:lnTo>
                  <a:lnTo>
                    <a:pt x="160215" y="192287"/>
                  </a:lnTo>
                  <a:lnTo>
                    <a:pt x="129859" y="155907"/>
                  </a:lnTo>
                  <a:lnTo>
                    <a:pt x="98659" y="120000"/>
                  </a:lnTo>
                  <a:lnTo>
                    <a:pt x="66616" y="84577"/>
                  </a:lnTo>
                  <a:lnTo>
                    <a:pt x="33729" y="49653"/>
                  </a:lnTo>
                  <a:lnTo>
                    <a:pt x="0" y="15240"/>
                  </a:lnTo>
                  <a:lnTo>
                    <a:pt x="15265" y="0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60297" y="1189482"/>
              <a:ext cx="7475220" cy="544195"/>
            </a:xfrm>
            <a:custGeom>
              <a:avLst/>
              <a:gdLst/>
              <a:ahLst/>
              <a:cxnLst/>
              <a:rect l="l" t="t" r="r" b="b"/>
              <a:pathLst>
                <a:path w="7475220" h="544194">
                  <a:moveTo>
                    <a:pt x="7475220" y="0"/>
                  </a:moveTo>
                  <a:lnTo>
                    <a:pt x="0" y="0"/>
                  </a:lnTo>
                  <a:lnTo>
                    <a:pt x="0" y="544068"/>
                  </a:lnTo>
                  <a:lnTo>
                    <a:pt x="7475220" y="544068"/>
                  </a:lnTo>
                  <a:lnTo>
                    <a:pt x="747522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0297" y="1189482"/>
              <a:ext cx="7475220" cy="544195"/>
            </a:xfrm>
            <a:custGeom>
              <a:avLst/>
              <a:gdLst/>
              <a:ahLst/>
              <a:cxnLst/>
              <a:rect l="l" t="t" r="r" b="b"/>
              <a:pathLst>
                <a:path w="7475220" h="544194">
                  <a:moveTo>
                    <a:pt x="0" y="544068"/>
                  </a:moveTo>
                  <a:lnTo>
                    <a:pt x="7475220" y="544068"/>
                  </a:lnTo>
                  <a:lnTo>
                    <a:pt x="7475220" y="0"/>
                  </a:lnTo>
                  <a:lnTo>
                    <a:pt x="0" y="0"/>
                  </a:lnTo>
                  <a:lnTo>
                    <a:pt x="0" y="54406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8922" y="1120902"/>
              <a:ext cx="681355" cy="680085"/>
            </a:xfrm>
            <a:custGeom>
              <a:avLst/>
              <a:gdLst/>
              <a:ahLst/>
              <a:cxnLst/>
              <a:rect l="l" t="t" r="r" b="b"/>
              <a:pathLst>
                <a:path w="681355" h="680085">
                  <a:moveTo>
                    <a:pt x="340614" y="0"/>
                  </a:moveTo>
                  <a:lnTo>
                    <a:pt x="294395" y="3102"/>
                  </a:lnTo>
                  <a:lnTo>
                    <a:pt x="250066" y="12139"/>
                  </a:lnTo>
                  <a:lnTo>
                    <a:pt x="208033" y="26705"/>
                  </a:lnTo>
                  <a:lnTo>
                    <a:pt x="168701" y="46397"/>
                  </a:lnTo>
                  <a:lnTo>
                    <a:pt x="132476" y="70809"/>
                  </a:lnTo>
                  <a:lnTo>
                    <a:pt x="99764" y="99536"/>
                  </a:lnTo>
                  <a:lnTo>
                    <a:pt x="70972" y="132173"/>
                  </a:lnTo>
                  <a:lnTo>
                    <a:pt x="46504" y="168317"/>
                  </a:lnTo>
                  <a:lnTo>
                    <a:pt x="26767" y="207561"/>
                  </a:lnTo>
                  <a:lnTo>
                    <a:pt x="12167" y="249502"/>
                  </a:lnTo>
                  <a:lnTo>
                    <a:pt x="3109" y="293733"/>
                  </a:lnTo>
                  <a:lnTo>
                    <a:pt x="0" y="339851"/>
                  </a:lnTo>
                  <a:lnTo>
                    <a:pt x="3109" y="385970"/>
                  </a:lnTo>
                  <a:lnTo>
                    <a:pt x="12167" y="430201"/>
                  </a:lnTo>
                  <a:lnTo>
                    <a:pt x="26767" y="472142"/>
                  </a:lnTo>
                  <a:lnTo>
                    <a:pt x="46504" y="511386"/>
                  </a:lnTo>
                  <a:lnTo>
                    <a:pt x="70972" y="547530"/>
                  </a:lnTo>
                  <a:lnTo>
                    <a:pt x="99764" y="580167"/>
                  </a:lnTo>
                  <a:lnTo>
                    <a:pt x="132476" y="608894"/>
                  </a:lnTo>
                  <a:lnTo>
                    <a:pt x="168701" y="633306"/>
                  </a:lnTo>
                  <a:lnTo>
                    <a:pt x="208033" y="652998"/>
                  </a:lnTo>
                  <a:lnTo>
                    <a:pt x="250066" y="667564"/>
                  </a:lnTo>
                  <a:lnTo>
                    <a:pt x="294395" y="676601"/>
                  </a:lnTo>
                  <a:lnTo>
                    <a:pt x="340614" y="679703"/>
                  </a:lnTo>
                  <a:lnTo>
                    <a:pt x="386832" y="676601"/>
                  </a:lnTo>
                  <a:lnTo>
                    <a:pt x="431161" y="667564"/>
                  </a:lnTo>
                  <a:lnTo>
                    <a:pt x="473194" y="652998"/>
                  </a:lnTo>
                  <a:lnTo>
                    <a:pt x="512526" y="633306"/>
                  </a:lnTo>
                  <a:lnTo>
                    <a:pt x="548751" y="608894"/>
                  </a:lnTo>
                  <a:lnTo>
                    <a:pt x="581463" y="580167"/>
                  </a:lnTo>
                  <a:lnTo>
                    <a:pt x="610255" y="547530"/>
                  </a:lnTo>
                  <a:lnTo>
                    <a:pt x="634723" y="511386"/>
                  </a:lnTo>
                  <a:lnTo>
                    <a:pt x="654460" y="472142"/>
                  </a:lnTo>
                  <a:lnTo>
                    <a:pt x="669060" y="430201"/>
                  </a:lnTo>
                  <a:lnTo>
                    <a:pt x="678118" y="385970"/>
                  </a:lnTo>
                  <a:lnTo>
                    <a:pt x="681228" y="339851"/>
                  </a:lnTo>
                  <a:lnTo>
                    <a:pt x="678118" y="293733"/>
                  </a:lnTo>
                  <a:lnTo>
                    <a:pt x="669060" y="249502"/>
                  </a:lnTo>
                  <a:lnTo>
                    <a:pt x="654460" y="207561"/>
                  </a:lnTo>
                  <a:lnTo>
                    <a:pt x="634723" y="168317"/>
                  </a:lnTo>
                  <a:lnTo>
                    <a:pt x="610255" y="132173"/>
                  </a:lnTo>
                  <a:lnTo>
                    <a:pt x="581463" y="99536"/>
                  </a:lnTo>
                  <a:lnTo>
                    <a:pt x="548751" y="70809"/>
                  </a:lnTo>
                  <a:lnTo>
                    <a:pt x="512526" y="46397"/>
                  </a:lnTo>
                  <a:lnTo>
                    <a:pt x="473194" y="26705"/>
                  </a:lnTo>
                  <a:lnTo>
                    <a:pt x="431161" y="12139"/>
                  </a:lnTo>
                  <a:lnTo>
                    <a:pt x="386832" y="3102"/>
                  </a:lnTo>
                  <a:lnTo>
                    <a:pt x="3406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8922" y="1120902"/>
              <a:ext cx="681355" cy="680085"/>
            </a:xfrm>
            <a:custGeom>
              <a:avLst/>
              <a:gdLst/>
              <a:ahLst/>
              <a:cxnLst/>
              <a:rect l="l" t="t" r="r" b="b"/>
              <a:pathLst>
                <a:path w="681355" h="680085">
                  <a:moveTo>
                    <a:pt x="0" y="339851"/>
                  </a:moveTo>
                  <a:lnTo>
                    <a:pt x="3109" y="293733"/>
                  </a:lnTo>
                  <a:lnTo>
                    <a:pt x="12167" y="249502"/>
                  </a:lnTo>
                  <a:lnTo>
                    <a:pt x="26767" y="207561"/>
                  </a:lnTo>
                  <a:lnTo>
                    <a:pt x="46504" y="168317"/>
                  </a:lnTo>
                  <a:lnTo>
                    <a:pt x="70972" y="132173"/>
                  </a:lnTo>
                  <a:lnTo>
                    <a:pt x="99764" y="99536"/>
                  </a:lnTo>
                  <a:lnTo>
                    <a:pt x="132476" y="70809"/>
                  </a:lnTo>
                  <a:lnTo>
                    <a:pt x="168701" y="46397"/>
                  </a:lnTo>
                  <a:lnTo>
                    <a:pt x="208033" y="26705"/>
                  </a:lnTo>
                  <a:lnTo>
                    <a:pt x="250066" y="12139"/>
                  </a:lnTo>
                  <a:lnTo>
                    <a:pt x="294395" y="3102"/>
                  </a:lnTo>
                  <a:lnTo>
                    <a:pt x="340614" y="0"/>
                  </a:lnTo>
                  <a:lnTo>
                    <a:pt x="386832" y="3102"/>
                  </a:lnTo>
                  <a:lnTo>
                    <a:pt x="431161" y="12139"/>
                  </a:lnTo>
                  <a:lnTo>
                    <a:pt x="473194" y="26705"/>
                  </a:lnTo>
                  <a:lnTo>
                    <a:pt x="512526" y="46397"/>
                  </a:lnTo>
                  <a:lnTo>
                    <a:pt x="548751" y="70809"/>
                  </a:lnTo>
                  <a:lnTo>
                    <a:pt x="581463" y="99536"/>
                  </a:lnTo>
                  <a:lnTo>
                    <a:pt x="610255" y="132173"/>
                  </a:lnTo>
                  <a:lnTo>
                    <a:pt x="634723" y="168317"/>
                  </a:lnTo>
                  <a:lnTo>
                    <a:pt x="654460" y="207561"/>
                  </a:lnTo>
                  <a:lnTo>
                    <a:pt x="669060" y="249502"/>
                  </a:lnTo>
                  <a:lnTo>
                    <a:pt x="678118" y="293733"/>
                  </a:lnTo>
                  <a:lnTo>
                    <a:pt x="681228" y="339851"/>
                  </a:lnTo>
                  <a:lnTo>
                    <a:pt x="678118" y="385970"/>
                  </a:lnTo>
                  <a:lnTo>
                    <a:pt x="669060" y="430201"/>
                  </a:lnTo>
                  <a:lnTo>
                    <a:pt x="654460" y="472142"/>
                  </a:lnTo>
                  <a:lnTo>
                    <a:pt x="634723" y="511386"/>
                  </a:lnTo>
                  <a:lnTo>
                    <a:pt x="610255" y="547530"/>
                  </a:lnTo>
                  <a:lnTo>
                    <a:pt x="581463" y="580167"/>
                  </a:lnTo>
                  <a:lnTo>
                    <a:pt x="548751" y="608894"/>
                  </a:lnTo>
                  <a:lnTo>
                    <a:pt x="512526" y="633306"/>
                  </a:lnTo>
                  <a:lnTo>
                    <a:pt x="473194" y="652998"/>
                  </a:lnTo>
                  <a:lnTo>
                    <a:pt x="431161" y="667564"/>
                  </a:lnTo>
                  <a:lnTo>
                    <a:pt x="386832" y="676601"/>
                  </a:lnTo>
                  <a:lnTo>
                    <a:pt x="340614" y="679703"/>
                  </a:lnTo>
                  <a:lnTo>
                    <a:pt x="294395" y="676601"/>
                  </a:lnTo>
                  <a:lnTo>
                    <a:pt x="250066" y="667564"/>
                  </a:lnTo>
                  <a:lnTo>
                    <a:pt x="208033" y="652998"/>
                  </a:lnTo>
                  <a:lnTo>
                    <a:pt x="168701" y="633306"/>
                  </a:lnTo>
                  <a:lnTo>
                    <a:pt x="132476" y="608894"/>
                  </a:lnTo>
                  <a:lnTo>
                    <a:pt x="99764" y="580167"/>
                  </a:lnTo>
                  <a:lnTo>
                    <a:pt x="70972" y="547530"/>
                  </a:lnTo>
                  <a:lnTo>
                    <a:pt x="46504" y="511386"/>
                  </a:lnTo>
                  <a:lnTo>
                    <a:pt x="26767" y="472142"/>
                  </a:lnTo>
                  <a:lnTo>
                    <a:pt x="12167" y="430201"/>
                  </a:lnTo>
                  <a:lnTo>
                    <a:pt x="3109" y="385970"/>
                  </a:lnTo>
                  <a:lnTo>
                    <a:pt x="0" y="339851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71194" y="2004822"/>
              <a:ext cx="7164705" cy="546100"/>
            </a:xfrm>
            <a:custGeom>
              <a:avLst/>
              <a:gdLst/>
              <a:ahLst/>
              <a:cxnLst/>
              <a:rect l="l" t="t" r="r" b="b"/>
              <a:pathLst>
                <a:path w="7164705" h="546100">
                  <a:moveTo>
                    <a:pt x="7164324" y="0"/>
                  </a:moveTo>
                  <a:lnTo>
                    <a:pt x="0" y="0"/>
                  </a:lnTo>
                  <a:lnTo>
                    <a:pt x="0" y="545592"/>
                  </a:lnTo>
                  <a:lnTo>
                    <a:pt x="7164324" y="545592"/>
                  </a:lnTo>
                  <a:lnTo>
                    <a:pt x="7164324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71194" y="2004822"/>
              <a:ext cx="7164705" cy="546100"/>
            </a:xfrm>
            <a:custGeom>
              <a:avLst/>
              <a:gdLst/>
              <a:ahLst/>
              <a:cxnLst/>
              <a:rect l="l" t="t" r="r" b="b"/>
              <a:pathLst>
                <a:path w="7164705" h="546100">
                  <a:moveTo>
                    <a:pt x="0" y="545592"/>
                  </a:moveTo>
                  <a:lnTo>
                    <a:pt x="7164324" y="545592"/>
                  </a:lnTo>
                  <a:lnTo>
                    <a:pt x="7164324" y="0"/>
                  </a:lnTo>
                  <a:lnTo>
                    <a:pt x="0" y="0"/>
                  </a:lnTo>
                  <a:lnTo>
                    <a:pt x="0" y="54559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1341" y="1937766"/>
              <a:ext cx="681355" cy="680085"/>
            </a:xfrm>
            <a:custGeom>
              <a:avLst/>
              <a:gdLst/>
              <a:ahLst/>
              <a:cxnLst/>
              <a:rect l="l" t="t" r="r" b="b"/>
              <a:pathLst>
                <a:path w="681355" h="680085">
                  <a:moveTo>
                    <a:pt x="340614" y="0"/>
                  </a:moveTo>
                  <a:lnTo>
                    <a:pt x="294395" y="3102"/>
                  </a:lnTo>
                  <a:lnTo>
                    <a:pt x="250066" y="12139"/>
                  </a:lnTo>
                  <a:lnTo>
                    <a:pt x="208033" y="26705"/>
                  </a:lnTo>
                  <a:lnTo>
                    <a:pt x="168701" y="46397"/>
                  </a:lnTo>
                  <a:lnTo>
                    <a:pt x="132476" y="70809"/>
                  </a:lnTo>
                  <a:lnTo>
                    <a:pt x="99764" y="99536"/>
                  </a:lnTo>
                  <a:lnTo>
                    <a:pt x="70972" y="132173"/>
                  </a:lnTo>
                  <a:lnTo>
                    <a:pt x="46504" y="168317"/>
                  </a:lnTo>
                  <a:lnTo>
                    <a:pt x="26767" y="207561"/>
                  </a:lnTo>
                  <a:lnTo>
                    <a:pt x="12167" y="249502"/>
                  </a:lnTo>
                  <a:lnTo>
                    <a:pt x="3109" y="293733"/>
                  </a:lnTo>
                  <a:lnTo>
                    <a:pt x="0" y="339851"/>
                  </a:lnTo>
                  <a:lnTo>
                    <a:pt x="3109" y="385970"/>
                  </a:lnTo>
                  <a:lnTo>
                    <a:pt x="12167" y="430201"/>
                  </a:lnTo>
                  <a:lnTo>
                    <a:pt x="26767" y="472142"/>
                  </a:lnTo>
                  <a:lnTo>
                    <a:pt x="46504" y="511386"/>
                  </a:lnTo>
                  <a:lnTo>
                    <a:pt x="70972" y="547530"/>
                  </a:lnTo>
                  <a:lnTo>
                    <a:pt x="99764" y="580167"/>
                  </a:lnTo>
                  <a:lnTo>
                    <a:pt x="132476" y="608894"/>
                  </a:lnTo>
                  <a:lnTo>
                    <a:pt x="168701" y="633306"/>
                  </a:lnTo>
                  <a:lnTo>
                    <a:pt x="208033" y="652998"/>
                  </a:lnTo>
                  <a:lnTo>
                    <a:pt x="250066" y="667564"/>
                  </a:lnTo>
                  <a:lnTo>
                    <a:pt x="294395" y="676601"/>
                  </a:lnTo>
                  <a:lnTo>
                    <a:pt x="340614" y="679703"/>
                  </a:lnTo>
                  <a:lnTo>
                    <a:pt x="386827" y="676601"/>
                  </a:lnTo>
                  <a:lnTo>
                    <a:pt x="431152" y="667564"/>
                  </a:lnTo>
                  <a:lnTo>
                    <a:pt x="473184" y="652998"/>
                  </a:lnTo>
                  <a:lnTo>
                    <a:pt x="512515" y="633306"/>
                  </a:lnTo>
                  <a:lnTo>
                    <a:pt x="548740" y="608894"/>
                  </a:lnTo>
                  <a:lnTo>
                    <a:pt x="581453" y="580167"/>
                  </a:lnTo>
                  <a:lnTo>
                    <a:pt x="610248" y="547530"/>
                  </a:lnTo>
                  <a:lnTo>
                    <a:pt x="634717" y="511386"/>
                  </a:lnTo>
                  <a:lnTo>
                    <a:pt x="654456" y="472142"/>
                  </a:lnTo>
                  <a:lnTo>
                    <a:pt x="669058" y="430201"/>
                  </a:lnTo>
                  <a:lnTo>
                    <a:pt x="678118" y="385970"/>
                  </a:lnTo>
                  <a:lnTo>
                    <a:pt x="681228" y="339851"/>
                  </a:lnTo>
                  <a:lnTo>
                    <a:pt x="678118" y="293733"/>
                  </a:lnTo>
                  <a:lnTo>
                    <a:pt x="669058" y="249502"/>
                  </a:lnTo>
                  <a:lnTo>
                    <a:pt x="654456" y="207561"/>
                  </a:lnTo>
                  <a:lnTo>
                    <a:pt x="634717" y="168317"/>
                  </a:lnTo>
                  <a:lnTo>
                    <a:pt x="610248" y="132173"/>
                  </a:lnTo>
                  <a:lnTo>
                    <a:pt x="581453" y="99536"/>
                  </a:lnTo>
                  <a:lnTo>
                    <a:pt x="548740" y="70809"/>
                  </a:lnTo>
                  <a:lnTo>
                    <a:pt x="512515" y="46397"/>
                  </a:lnTo>
                  <a:lnTo>
                    <a:pt x="473184" y="26705"/>
                  </a:lnTo>
                  <a:lnTo>
                    <a:pt x="431152" y="12139"/>
                  </a:lnTo>
                  <a:lnTo>
                    <a:pt x="386827" y="3102"/>
                  </a:lnTo>
                  <a:lnTo>
                    <a:pt x="3406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1341" y="1937766"/>
              <a:ext cx="681355" cy="680085"/>
            </a:xfrm>
            <a:custGeom>
              <a:avLst/>
              <a:gdLst/>
              <a:ahLst/>
              <a:cxnLst/>
              <a:rect l="l" t="t" r="r" b="b"/>
              <a:pathLst>
                <a:path w="681355" h="680085">
                  <a:moveTo>
                    <a:pt x="0" y="339851"/>
                  </a:moveTo>
                  <a:lnTo>
                    <a:pt x="3109" y="293733"/>
                  </a:lnTo>
                  <a:lnTo>
                    <a:pt x="12167" y="249502"/>
                  </a:lnTo>
                  <a:lnTo>
                    <a:pt x="26767" y="207561"/>
                  </a:lnTo>
                  <a:lnTo>
                    <a:pt x="46504" y="168317"/>
                  </a:lnTo>
                  <a:lnTo>
                    <a:pt x="70972" y="132173"/>
                  </a:lnTo>
                  <a:lnTo>
                    <a:pt x="99764" y="99536"/>
                  </a:lnTo>
                  <a:lnTo>
                    <a:pt x="132476" y="70809"/>
                  </a:lnTo>
                  <a:lnTo>
                    <a:pt x="168701" y="46397"/>
                  </a:lnTo>
                  <a:lnTo>
                    <a:pt x="208033" y="26705"/>
                  </a:lnTo>
                  <a:lnTo>
                    <a:pt x="250066" y="12139"/>
                  </a:lnTo>
                  <a:lnTo>
                    <a:pt x="294395" y="3102"/>
                  </a:lnTo>
                  <a:lnTo>
                    <a:pt x="340614" y="0"/>
                  </a:lnTo>
                  <a:lnTo>
                    <a:pt x="386827" y="3102"/>
                  </a:lnTo>
                  <a:lnTo>
                    <a:pt x="431152" y="12139"/>
                  </a:lnTo>
                  <a:lnTo>
                    <a:pt x="473184" y="26705"/>
                  </a:lnTo>
                  <a:lnTo>
                    <a:pt x="512515" y="46397"/>
                  </a:lnTo>
                  <a:lnTo>
                    <a:pt x="548740" y="70809"/>
                  </a:lnTo>
                  <a:lnTo>
                    <a:pt x="581453" y="99536"/>
                  </a:lnTo>
                  <a:lnTo>
                    <a:pt x="610248" y="132173"/>
                  </a:lnTo>
                  <a:lnTo>
                    <a:pt x="634717" y="168317"/>
                  </a:lnTo>
                  <a:lnTo>
                    <a:pt x="654456" y="207561"/>
                  </a:lnTo>
                  <a:lnTo>
                    <a:pt x="669058" y="249502"/>
                  </a:lnTo>
                  <a:lnTo>
                    <a:pt x="678118" y="293733"/>
                  </a:lnTo>
                  <a:lnTo>
                    <a:pt x="681228" y="339851"/>
                  </a:lnTo>
                  <a:lnTo>
                    <a:pt x="678118" y="385970"/>
                  </a:lnTo>
                  <a:lnTo>
                    <a:pt x="669058" y="430201"/>
                  </a:lnTo>
                  <a:lnTo>
                    <a:pt x="654456" y="472142"/>
                  </a:lnTo>
                  <a:lnTo>
                    <a:pt x="634717" y="511386"/>
                  </a:lnTo>
                  <a:lnTo>
                    <a:pt x="610248" y="547530"/>
                  </a:lnTo>
                  <a:lnTo>
                    <a:pt x="581453" y="580167"/>
                  </a:lnTo>
                  <a:lnTo>
                    <a:pt x="548740" y="608894"/>
                  </a:lnTo>
                  <a:lnTo>
                    <a:pt x="512515" y="633306"/>
                  </a:lnTo>
                  <a:lnTo>
                    <a:pt x="473184" y="652998"/>
                  </a:lnTo>
                  <a:lnTo>
                    <a:pt x="431152" y="667564"/>
                  </a:lnTo>
                  <a:lnTo>
                    <a:pt x="386827" y="676601"/>
                  </a:lnTo>
                  <a:lnTo>
                    <a:pt x="340614" y="679703"/>
                  </a:lnTo>
                  <a:lnTo>
                    <a:pt x="294395" y="676601"/>
                  </a:lnTo>
                  <a:lnTo>
                    <a:pt x="250066" y="667564"/>
                  </a:lnTo>
                  <a:lnTo>
                    <a:pt x="208033" y="652998"/>
                  </a:lnTo>
                  <a:lnTo>
                    <a:pt x="168701" y="633306"/>
                  </a:lnTo>
                  <a:lnTo>
                    <a:pt x="132476" y="608894"/>
                  </a:lnTo>
                  <a:lnTo>
                    <a:pt x="99764" y="580167"/>
                  </a:lnTo>
                  <a:lnTo>
                    <a:pt x="70972" y="547530"/>
                  </a:lnTo>
                  <a:lnTo>
                    <a:pt x="46504" y="511386"/>
                  </a:lnTo>
                  <a:lnTo>
                    <a:pt x="26767" y="472142"/>
                  </a:lnTo>
                  <a:lnTo>
                    <a:pt x="12167" y="430201"/>
                  </a:lnTo>
                  <a:lnTo>
                    <a:pt x="3109" y="385970"/>
                  </a:lnTo>
                  <a:lnTo>
                    <a:pt x="0" y="339851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71194" y="2821685"/>
              <a:ext cx="7164705" cy="544195"/>
            </a:xfrm>
            <a:custGeom>
              <a:avLst/>
              <a:gdLst/>
              <a:ahLst/>
              <a:cxnLst/>
              <a:rect l="l" t="t" r="r" b="b"/>
              <a:pathLst>
                <a:path w="7164705" h="544195">
                  <a:moveTo>
                    <a:pt x="7164324" y="0"/>
                  </a:moveTo>
                  <a:lnTo>
                    <a:pt x="0" y="0"/>
                  </a:lnTo>
                  <a:lnTo>
                    <a:pt x="0" y="544068"/>
                  </a:lnTo>
                  <a:lnTo>
                    <a:pt x="7164324" y="544068"/>
                  </a:lnTo>
                  <a:lnTo>
                    <a:pt x="7164324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71194" y="2821685"/>
              <a:ext cx="7164705" cy="544195"/>
            </a:xfrm>
            <a:custGeom>
              <a:avLst/>
              <a:gdLst/>
              <a:ahLst/>
              <a:cxnLst/>
              <a:rect l="l" t="t" r="r" b="b"/>
              <a:pathLst>
                <a:path w="7164705" h="544195">
                  <a:moveTo>
                    <a:pt x="0" y="544068"/>
                  </a:moveTo>
                  <a:lnTo>
                    <a:pt x="7164324" y="544068"/>
                  </a:lnTo>
                  <a:lnTo>
                    <a:pt x="7164324" y="0"/>
                  </a:lnTo>
                  <a:lnTo>
                    <a:pt x="0" y="0"/>
                  </a:lnTo>
                  <a:lnTo>
                    <a:pt x="0" y="54406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1341" y="2754629"/>
              <a:ext cx="681355" cy="680085"/>
            </a:xfrm>
            <a:custGeom>
              <a:avLst/>
              <a:gdLst/>
              <a:ahLst/>
              <a:cxnLst/>
              <a:rect l="l" t="t" r="r" b="b"/>
              <a:pathLst>
                <a:path w="681355" h="680085">
                  <a:moveTo>
                    <a:pt x="340614" y="0"/>
                  </a:moveTo>
                  <a:lnTo>
                    <a:pt x="294395" y="3102"/>
                  </a:lnTo>
                  <a:lnTo>
                    <a:pt x="250066" y="12139"/>
                  </a:lnTo>
                  <a:lnTo>
                    <a:pt x="208033" y="26705"/>
                  </a:lnTo>
                  <a:lnTo>
                    <a:pt x="168701" y="46397"/>
                  </a:lnTo>
                  <a:lnTo>
                    <a:pt x="132476" y="70809"/>
                  </a:lnTo>
                  <a:lnTo>
                    <a:pt x="99764" y="99536"/>
                  </a:lnTo>
                  <a:lnTo>
                    <a:pt x="70972" y="132173"/>
                  </a:lnTo>
                  <a:lnTo>
                    <a:pt x="46504" y="168317"/>
                  </a:lnTo>
                  <a:lnTo>
                    <a:pt x="26767" y="207561"/>
                  </a:lnTo>
                  <a:lnTo>
                    <a:pt x="12167" y="249502"/>
                  </a:lnTo>
                  <a:lnTo>
                    <a:pt x="3109" y="293733"/>
                  </a:lnTo>
                  <a:lnTo>
                    <a:pt x="0" y="339851"/>
                  </a:lnTo>
                  <a:lnTo>
                    <a:pt x="3109" y="385970"/>
                  </a:lnTo>
                  <a:lnTo>
                    <a:pt x="12167" y="430201"/>
                  </a:lnTo>
                  <a:lnTo>
                    <a:pt x="26767" y="472142"/>
                  </a:lnTo>
                  <a:lnTo>
                    <a:pt x="46504" y="511386"/>
                  </a:lnTo>
                  <a:lnTo>
                    <a:pt x="70972" y="547530"/>
                  </a:lnTo>
                  <a:lnTo>
                    <a:pt x="99764" y="580167"/>
                  </a:lnTo>
                  <a:lnTo>
                    <a:pt x="132476" y="608894"/>
                  </a:lnTo>
                  <a:lnTo>
                    <a:pt x="168701" y="633306"/>
                  </a:lnTo>
                  <a:lnTo>
                    <a:pt x="208033" y="652998"/>
                  </a:lnTo>
                  <a:lnTo>
                    <a:pt x="250066" y="667564"/>
                  </a:lnTo>
                  <a:lnTo>
                    <a:pt x="294395" y="676601"/>
                  </a:lnTo>
                  <a:lnTo>
                    <a:pt x="340614" y="679703"/>
                  </a:lnTo>
                  <a:lnTo>
                    <a:pt x="386827" y="676601"/>
                  </a:lnTo>
                  <a:lnTo>
                    <a:pt x="431152" y="667564"/>
                  </a:lnTo>
                  <a:lnTo>
                    <a:pt x="473184" y="652998"/>
                  </a:lnTo>
                  <a:lnTo>
                    <a:pt x="512515" y="633306"/>
                  </a:lnTo>
                  <a:lnTo>
                    <a:pt x="548740" y="608894"/>
                  </a:lnTo>
                  <a:lnTo>
                    <a:pt x="581453" y="580167"/>
                  </a:lnTo>
                  <a:lnTo>
                    <a:pt x="610248" y="547530"/>
                  </a:lnTo>
                  <a:lnTo>
                    <a:pt x="634717" y="511386"/>
                  </a:lnTo>
                  <a:lnTo>
                    <a:pt x="654456" y="472142"/>
                  </a:lnTo>
                  <a:lnTo>
                    <a:pt x="669058" y="430201"/>
                  </a:lnTo>
                  <a:lnTo>
                    <a:pt x="678118" y="385970"/>
                  </a:lnTo>
                  <a:lnTo>
                    <a:pt x="681228" y="339851"/>
                  </a:lnTo>
                  <a:lnTo>
                    <a:pt x="678118" y="293733"/>
                  </a:lnTo>
                  <a:lnTo>
                    <a:pt x="669058" y="249502"/>
                  </a:lnTo>
                  <a:lnTo>
                    <a:pt x="654456" y="207561"/>
                  </a:lnTo>
                  <a:lnTo>
                    <a:pt x="634717" y="168317"/>
                  </a:lnTo>
                  <a:lnTo>
                    <a:pt x="610248" y="132173"/>
                  </a:lnTo>
                  <a:lnTo>
                    <a:pt x="581453" y="99536"/>
                  </a:lnTo>
                  <a:lnTo>
                    <a:pt x="548740" y="70809"/>
                  </a:lnTo>
                  <a:lnTo>
                    <a:pt x="512515" y="46397"/>
                  </a:lnTo>
                  <a:lnTo>
                    <a:pt x="473184" y="26705"/>
                  </a:lnTo>
                  <a:lnTo>
                    <a:pt x="431152" y="12139"/>
                  </a:lnTo>
                  <a:lnTo>
                    <a:pt x="386827" y="3102"/>
                  </a:lnTo>
                  <a:lnTo>
                    <a:pt x="3406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1341" y="2754629"/>
              <a:ext cx="681355" cy="680085"/>
            </a:xfrm>
            <a:custGeom>
              <a:avLst/>
              <a:gdLst/>
              <a:ahLst/>
              <a:cxnLst/>
              <a:rect l="l" t="t" r="r" b="b"/>
              <a:pathLst>
                <a:path w="681355" h="680085">
                  <a:moveTo>
                    <a:pt x="0" y="339851"/>
                  </a:moveTo>
                  <a:lnTo>
                    <a:pt x="3109" y="293733"/>
                  </a:lnTo>
                  <a:lnTo>
                    <a:pt x="12167" y="249502"/>
                  </a:lnTo>
                  <a:lnTo>
                    <a:pt x="26767" y="207561"/>
                  </a:lnTo>
                  <a:lnTo>
                    <a:pt x="46504" y="168317"/>
                  </a:lnTo>
                  <a:lnTo>
                    <a:pt x="70972" y="132173"/>
                  </a:lnTo>
                  <a:lnTo>
                    <a:pt x="99764" y="99536"/>
                  </a:lnTo>
                  <a:lnTo>
                    <a:pt x="132476" y="70809"/>
                  </a:lnTo>
                  <a:lnTo>
                    <a:pt x="168701" y="46397"/>
                  </a:lnTo>
                  <a:lnTo>
                    <a:pt x="208033" y="26705"/>
                  </a:lnTo>
                  <a:lnTo>
                    <a:pt x="250066" y="12139"/>
                  </a:lnTo>
                  <a:lnTo>
                    <a:pt x="294395" y="3102"/>
                  </a:lnTo>
                  <a:lnTo>
                    <a:pt x="340614" y="0"/>
                  </a:lnTo>
                  <a:lnTo>
                    <a:pt x="386827" y="3102"/>
                  </a:lnTo>
                  <a:lnTo>
                    <a:pt x="431152" y="12139"/>
                  </a:lnTo>
                  <a:lnTo>
                    <a:pt x="473184" y="26705"/>
                  </a:lnTo>
                  <a:lnTo>
                    <a:pt x="512515" y="46397"/>
                  </a:lnTo>
                  <a:lnTo>
                    <a:pt x="548740" y="70809"/>
                  </a:lnTo>
                  <a:lnTo>
                    <a:pt x="581453" y="99536"/>
                  </a:lnTo>
                  <a:lnTo>
                    <a:pt x="610248" y="132173"/>
                  </a:lnTo>
                  <a:lnTo>
                    <a:pt x="634717" y="168317"/>
                  </a:lnTo>
                  <a:lnTo>
                    <a:pt x="654456" y="207561"/>
                  </a:lnTo>
                  <a:lnTo>
                    <a:pt x="669058" y="249502"/>
                  </a:lnTo>
                  <a:lnTo>
                    <a:pt x="678118" y="293733"/>
                  </a:lnTo>
                  <a:lnTo>
                    <a:pt x="681228" y="339851"/>
                  </a:lnTo>
                  <a:lnTo>
                    <a:pt x="678118" y="385970"/>
                  </a:lnTo>
                  <a:lnTo>
                    <a:pt x="669058" y="430201"/>
                  </a:lnTo>
                  <a:lnTo>
                    <a:pt x="654456" y="472142"/>
                  </a:lnTo>
                  <a:lnTo>
                    <a:pt x="634717" y="511386"/>
                  </a:lnTo>
                  <a:lnTo>
                    <a:pt x="610248" y="547530"/>
                  </a:lnTo>
                  <a:lnTo>
                    <a:pt x="581453" y="580167"/>
                  </a:lnTo>
                  <a:lnTo>
                    <a:pt x="548740" y="608894"/>
                  </a:lnTo>
                  <a:lnTo>
                    <a:pt x="512515" y="633306"/>
                  </a:lnTo>
                  <a:lnTo>
                    <a:pt x="473184" y="652998"/>
                  </a:lnTo>
                  <a:lnTo>
                    <a:pt x="431152" y="667564"/>
                  </a:lnTo>
                  <a:lnTo>
                    <a:pt x="386827" y="676601"/>
                  </a:lnTo>
                  <a:lnTo>
                    <a:pt x="340614" y="679703"/>
                  </a:lnTo>
                  <a:lnTo>
                    <a:pt x="294395" y="676601"/>
                  </a:lnTo>
                  <a:lnTo>
                    <a:pt x="250066" y="667564"/>
                  </a:lnTo>
                  <a:lnTo>
                    <a:pt x="208033" y="652998"/>
                  </a:lnTo>
                  <a:lnTo>
                    <a:pt x="168701" y="633306"/>
                  </a:lnTo>
                  <a:lnTo>
                    <a:pt x="132476" y="608894"/>
                  </a:lnTo>
                  <a:lnTo>
                    <a:pt x="99764" y="580167"/>
                  </a:lnTo>
                  <a:lnTo>
                    <a:pt x="70972" y="547530"/>
                  </a:lnTo>
                  <a:lnTo>
                    <a:pt x="46504" y="511386"/>
                  </a:lnTo>
                  <a:lnTo>
                    <a:pt x="26767" y="472142"/>
                  </a:lnTo>
                  <a:lnTo>
                    <a:pt x="12167" y="430201"/>
                  </a:lnTo>
                  <a:lnTo>
                    <a:pt x="3109" y="385970"/>
                  </a:lnTo>
                  <a:lnTo>
                    <a:pt x="0" y="339851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0297" y="3638550"/>
              <a:ext cx="7475220" cy="544195"/>
            </a:xfrm>
            <a:custGeom>
              <a:avLst/>
              <a:gdLst/>
              <a:ahLst/>
              <a:cxnLst/>
              <a:rect l="l" t="t" r="r" b="b"/>
              <a:pathLst>
                <a:path w="7475220" h="544195">
                  <a:moveTo>
                    <a:pt x="7475220" y="0"/>
                  </a:moveTo>
                  <a:lnTo>
                    <a:pt x="0" y="0"/>
                  </a:lnTo>
                  <a:lnTo>
                    <a:pt x="0" y="544068"/>
                  </a:lnTo>
                  <a:lnTo>
                    <a:pt x="7475220" y="544068"/>
                  </a:lnTo>
                  <a:lnTo>
                    <a:pt x="747522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0297" y="3638550"/>
              <a:ext cx="7475220" cy="544195"/>
            </a:xfrm>
            <a:custGeom>
              <a:avLst/>
              <a:gdLst/>
              <a:ahLst/>
              <a:cxnLst/>
              <a:rect l="l" t="t" r="r" b="b"/>
              <a:pathLst>
                <a:path w="7475220" h="544195">
                  <a:moveTo>
                    <a:pt x="0" y="544068"/>
                  </a:moveTo>
                  <a:lnTo>
                    <a:pt x="7475220" y="544068"/>
                  </a:lnTo>
                  <a:lnTo>
                    <a:pt x="7475220" y="0"/>
                  </a:lnTo>
                  <a:lnTo>
                    <a:pt x="0" y="0"/>
                  </a:lnTo>
                  <a:lnTo>
                    <a:pt x="0" y="54406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278381" y="1274444"/>
            <a:ext cx="7744351" cy="2764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solidFill>
                  <a:srgbClr val="FFFFFF"/>
                </a:solidFill>
                <a:latin typeface="Carlito"/>
                <a:cs typeface="Carlito"/>
              </a:rPr>
              <a:t>División de </a:t>
            </a:r>
            <a:r>
              <a:rPr sz="1900" b="1" spc="-10" dirty="0">
                <a:solidFill>
                  <a:srgbClr val="FFFFFF"/>
                </a:solidFill>
                <a:latin typeface="Carlito"/>
                <a:cs typeface="Carlito"/>
              </a:rPr>
              <a:t>trabajo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: ¿Cómo dividir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el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trabajo </a:t>
            </a:r>
            <a:r>
              <a:rPr sz="1900" dirty="0">
                <a:solidFill>
                  <a:srgbClr val="FFFFFF"/>
                </a:solidFill>
                <a:latin typeface="Carlito"/>
                <a:cs typeface="Carlito"/>
              </a:rPr>
              <a:t>en</a:t>
            </a:r>
            <a:r>
              <a:rPr sz="19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tareas?</a:t>
            </a:r>
            <a:endParaRPr sz="19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9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500" dirty="0">
              <a:latin typeface="Carlito"/>
              <a:cs typeface="Carlito"/>
            </a:endParaRPr>
          </a:p>
          <a:p>
            <a:pPr marL="324485">
              <a:lnSpc>
                <a:spcPct val="100000"/>
              </a:lnSpc>
            </a:pPr>
            <a:r>
              <a:rPr sz="1900" b="1" spc="-5" dirty="0">
                <a:solidFill>
                  <a:srgbClr val="FFFFFF"/>
                </a:solidFill>
                <a:latin typeface="Carlito"/>
                <a:cs typeface="Carlito"/>
              </a:rPr>
              <a:t>Cadena de Mando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: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¿Cómo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asignar </a:t>
            </a:r>
            <a:r>
              <a:rPr sz="1900" spc="-15" dirty="0">
                <a:solidFill>
                  <a:srgbClr val="FFFFFF"/>
                </a:solidFill>
                <a:latin typeface="Carlito"/>
                <a:cs typeface="Carlito"/>
              </a:rPr>
              <a:t>tarea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r>
              <a:rPr sz="1900" spc="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responsabilidades?</a:t>
            </a:r>
            <a:endParaRPr sz="19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9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500" dirty="0">
              <a:latin typeface="Carlito"/>
              <a:cs typeface="Carlito"/>
            </a:endParaRPr>
          </a:p>
          <a:p>
            <a:pPr marL="324485">
              <a:lnSpc>
                <a:spcPct val="100000"/>
              </a:lnSpc>
            </a:pPr>
            <a:r>
              <a:rPr sz="1900" b="1" spc="-15" dirty="0">
                <a:solidFill>
                  <a:srgbClr val="FFFFFF"/>
                </a:solidFill>
                <a:latin typeface="Carlito"/>
                <a:cs typeface="Carlito"/>
              </a:rPr>
              <a:t>Grado </a:t>
            </a:r>
            <a:r>
              <a:rPr sz="1900" b="1" spc="-5" dirty="0">
                <a:solidFill>
                  <a:srgbClr val="FFFFFF"/>
                </a:solidFill>
                <a:latin typeface="Carlito"/>
                <a:cs typeface="Carlito"/>
              </a:rPr>
              <a:t>de especialización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(jerarquización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r>
              <a:rPr sz="19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departamentalización).</a:t>
            </a:r>
            <a:endParaRPr sz="19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9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5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r>
              <a:rPr sz="1900" b="1" spc="-10" dirty="0">
                <a:solidFill>
                  <a:srgbClr val="FFFFFF"/>
                </a:solidFill>
                <a:latin typeface="Carlito"/>
                <a:cs typeface="Carlito"/>
              </a:rPr>
              <a:t>rado </a:t>
            </a:r>
            <a:r>
              <a:rPr sz="1900" b="1" spc="-5" dirty="0">
                <a:solidFill>
                  <a:srgbClr val="FFFFFF"/>
                </a:solidFill>
                <a:latin typeface="Carlito"/>
                <a:cs typeface="Carlito"/>
              </a:rPr>
              <a:t>de </a:t>
            </a:r>
            <a:r>
              <a:rPr sz="1900" b="1" spc="-10" dirty="0">
                <a:solidFill>
                  <a:srgbClr val="FFFFFF"/>
                </a:solidFill>
                <a:latin typeface="Carlito"/>
                <a:cs typeface="Carlito"/>
              </a:rPr>
              <a:t>integración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(vertical </a:t>
            </a:r>
            <a:r>
              <a:rPr sz="1900" spc="-15" dirty="0">
                <a:solidFill>
                  <a:srgbClr val="FFFFFF"/>
                </a:solidFill>
                <a:latin typeface="Carlito"/>
                <a:cs typeface="Carlito"/>
              </a:rPr>
              <a:t>vs</a:t>
            </a:r>
            <a:r>
              <a:rPr sz="19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rlito"/>
                <a:cs typeface="Carlito"/>
              </a:rPr>
              <a:t>horizontal)</a:t>
            </a:r>
            <a:endParaRPr sz="1900" dirty="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05904" y="3556952"/>
            <a:ext cx="707390" cy="707390"/>
            <a:chOff x="505904" y="3556952"/>
            <a:chExt cx="707390" cy="707390"/>
          </a:xfrm>
        </p:grpSpPr>
        <p:sp>
          <p:nvSpPr>
            <p:cNvPr id="20" name="object 20"/>
            <p:cNvSpPr/>
            <p:nvPr/>
          </p:nvSpPr>
          <p:spPr>
            <a:xfrm>
              <a:off x="518921" y="3569970"/>
              <a:ext cx="681355" cy="681355"/>
            </a:xfrm>
            <a:custGeom>
              <a:avLst/>
              <a:gdLst/>
              <a:ahLst/>
              <a:cxnLst/>
              <a:rect l="l" t="t" r="r" b="b"/>
              <a:pathLst>
                <a:path w="681355" h="681354">
                  <a:moveTo>
                    <a:pt x="340614" y="0"/>
                  </a:moveTo>
                  <a:lnTo>
                    <a:pt x="294395" y="3109"/>
                  </a:lnTo>
                  <a:lnTo>
                    <a:pt x="250066" y="12169"/>
                  </a:lnTo>
                  <a:lnTo>
                    <a:pt x="208033" y="26771"/>
                  </a:lnTo>
                  <a:lnTo>
                    <a:pt x="168701" y="46510"/>
                  </a:lnTo>
                  <a:lnTo>
                    <a:pt x="132476" y="70979"/>
                  </a:lnTo>
                  <a:lnTo>
                    <a:pt x="99764" y="99774"/>
                  </a:lnTo>
                  <a:lnTo>
                    <a:pt x="70972" y="132487"/>
                  </a:lnTo>
                  <a:lnTo>
                    <a:pt x="46504" y="168712"/>
                  </a:lnTo>
                  <a:lnTo>
                    <a:pt x="26767" y="208043"/>
                  </a:lnTo>
                  <a:lnTo>
                    <a:pt x="12167" y="250075"/>
                  </a:lnTo>
                  <a:lnTo>
                    <a:pt x="3109" y="294400"/>
                  </a:lnTo>
                  <a:lnTo>
                    <a:pt x="0" y="340613"/>
                  </a:lnTo>
                  <a:lnTo>
                    <a:pt x="3109" y="386832"/>
                  </a:lnTo>
                  <a:lnTo>
                    <a:pt x="12167" y="431161"/>
                  </a:lnTo>
                  <a:lnTo>
                    <a:pt x="26767" y="473194"/>
                  </a:lnTo>
                  <a:lnTo>
                    <a:pt x="46504" y="512526"/>
                  </a:lnTo>
                  <a:lnTo>
                    <a:pt x="70972" y="548751"/>
                  </a:lnTo>
                  <a:lnTo>
                    <a:pt x="99764" y="581463"/>
                  </a:lnTo>
                  <a:lnTo>
                    <a:pt x="132476" y="610255"/>
                  </a:lnTo>
                  <a:lnTo>
                    <a:pt x="168701" y="634723"/>
                  </a:lnTo>
                  <a:lnTo>
                    <a:pt x="208033" y="654460"/>
                  </a:lnTo>
                  <a:lnTo>
                    <a:pt x="250066" y="669060"/>
                  </a:lnTo>
                  <a:lnTo>
                    <a:pt x="294395" y="678118"/>
                  </a:lnTo>
                  <a:lnTo>
                    <a:pt x="340614" y="681227"/>
                  </a:lnTo>
                  <a:lnTo>
                    <a:pt x="386832" y="678118"/>
                  </a:lnTo>
                  <a:lnTo>
                    <a:pt x="431161" y="669060"/>
                  </a:lnTo>
                  <a:lnTo>
                    <a:pt x="473194" y="654460"/>
                  </a:lnTo>
                  <a:lnTo>
                    <a:pt x="512526" y="634723"/>
                  </a:lnTo>
                  <a:lnTo>
                    <a:pt x="548751" y="610255"/>
                  </a:lnTo>
                  <a:lnTo>
                    <a:pt x="581463" y="581463"/>
                  </a:lnTo>
                  <a:lnTo>
                    <a:pt x="610255" y="548751"/>
                  </a:lnTo>
                  <a:lnTo>
                    <a:pt x="634723" y="512526"/>
                  </a:lnTo>
                  <a:lnTo>
                    <a:pt x="654460" y="473194"/>
                  </a:lnTo>
                  <a:lnTo>
                    <a:pt x="669060" y="431161"/>
                  </a:lnTo>
                  <a:lnTo>
                    <a:pt x="678118" y="386832"/>
                  </a:lnTo>
                  <a:lnTo>
                    <a:pt x="681228" y="340613"/>
                  </a:lnTo>
                  <a:lnTo>
                    <a:pt x="678118" y="294400"/>
                  </a:lnTo>
                  <a:lnTo>
                    <a:pt x="669060" y="250075"/>
                  </a:lnTo>
                  <a:lnTo>
                    <a:pt x="654460" y="208043"/>
                  </a:lnTo>
                  <a:lnTo>
                    <a:pt x="634723" y="168712"/>
                  </a:lnTo>
                  <a:lnTo>
                    <a:pt x="610255" y="132487"/>
                  </a:lnTo>
                  <a:lnTo>
                    <a:pt x="581463" y="99774"/>
                  </a:lnTo>
                  <a:lnTo>
                    <a:pt x="548751" y="70979"/>
                  </a:lnTo>
                  <a:lnTo>
                    <a:pt x="512526" y="46510"/>
                  </a:lnTo>
                  <a:lnTo>
                    <a:pt x="473194" y="26771"/>
                  </a:lnTo>
                  <a:lnTo>
                    <a:pt x="431161" y="12169"/>
                  </a:lnTo>
                  <a:lnTo>
                    <a:pt x="386832" y="3109"/>
                  </a:lnTo>
                  <a:lnTo>
                    <a:pt x="3406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8921" y="3569970"/>
              <a:ext cx="681355" cy="681355"/>
            </a:xfrm>
            <a:custGeom>
              <a:avLst/>
              <a:gdLst/>
              <a:ahLst/>
              <a:cxnLst/>
              <a:rect l="l" t="t" r="r" b="b"/>
              <a:pathLst>
                <a:path w="681355" h="681354">
                  <a:moveTo>
                    <a:pt x="0" y="340613"/>
                  </a:moveTo>
                  <a:lnTo>
                    <a:pt x="3109" y="294400"/>
                  </a:lnTo>
                  <a:lnTo>
                    <a:pt x="12167" y="250075"/>
                  </a:lnTo>
                  <a:lnTo>
                    <a:pt x="26767" y="208043"/>
                  </a:lnTo>
                  <a:lnTo>
                    <a:pt x="46504" y="168712"/>
                  </a:lnTo>
                  <a:lnTo>
                    <a:pt x="70972" y="132487"/>
                  </a:lnTo>
                  <a:lnTo>
                    <a:pt x="99764" y="99774"/>
                  </a:lnTo>
                  <a:lnTo>
                    <a:pt x="132476" y="70979"/>
                  </a:lnTo>
                  <a:lnTo>
                    <a:pt x="168701" y="46510"/>
                  </a:lnTo>
                  <a:lnTo>
                    <a:pt x="208033" y="26771"/>
                  </a:lnTo>
                  <a:lnTo>
                    <a:pt x="250066" y="12169"/>
                  </a:lnTo>
                  <a:lnTo>
                    <a:pt x="294395" y="3109"/>
                  </a:lnTo>
                  <a:lnTo>
                    <a:pt x="340614" y="0"/>
                  </a:lnTo>
                  <a:lnTo>
                    <a:pt x="386832" y="3109"/>
                  </a:lnTo>
                  <a:lnTo>
                    <a:pt x="431161" y="12169"/>
                  </a:lnTo>
                  <a:lnTo>
                    <a:pt x="473194" y="26771"/>
                  </a:lnTo>
                  <a:lnTo>
                    <a:pt x="512526" y="46510"/>
                  </a:lnTo>
                  <a:lnTo>
                    <a:pt x="548751" y="70979"/>
                  </a:lnTo>
                  <a:lnTo>
                    <a:pt x="581463" y="99774"/>
                  </a:lnTo>
                  <a:lnTo>
                    <a:pt x="610255" y="132487"/>
                  </a:lnTo>
                  <a:lnTo>
                    <a:pt x="634723" y="168712"/>
                  </a:lnTo>
                  <a:lnTo>
                    <a:pt x="654460" y="208043"/>
                  </a:lnTo>
                  <a:lnTo>
                    <a:pt x="669060" y="250075"/>
                  </a:lnTo>
                  <a:lnTo>
                    <a:pt x="678118" y="294400"/>
                  </a:lnTo>
                  <a:lnTo>
                    <a:pt x="681228" y="340613"/>
                  </a:lnTo>
                  <a:lnTo>
                    <a:pt x="678118" y="386832"/>
                  </a:lnTo>
                  <a:lnTo>
                    <a:pt x="669060" y="431161"/>
                  </a:lnTo>
                  <a:lnTo>
                    <a:pt x="654460" y="473194"/>
                  </a:lnTo>
                  <a:lnTo>
                    <a:pt x="634723" y="512526"/>
                  </a:lnTo>
                  <a:lnTo>
                    <a:pt x="610255" y="548751"/>
                  </a:lnTo>
                  <a:lnTo>
                    <a:pt x="581463" y="581463"/>
                  </a:lnTo>
                  <a:lnTo>
                    <a:pt x="548751" y="610255"/>
                  </a:lnTo>
                  <a:lnTo>
                    <a:pt x="512526" y="634723"/>
                  </a:lnTo>
                  <a:lnTo>
                    <a:pt x="473194" y="654460"/>
                  </a:lnTo>
                  <a:lnTo>
                    <a:pt x="431161" y="669060"/>
                  </a:lnTo>
                  <a:lnTo>
                    <a:pt x="386832" y="678118"/>
                  </a:lnTo>
                  <a:lnTo>
                    <a:pt x="340614" y="681227"/>
                  </a:lnTo>
                  <a:lnTo>
                    <a:pt x="294395" y="678118"/>
                  </a:lnTo>
                  <a:lnTo>
                    <a:pt x="250066" y="669060"/>
                  </a:lnTo>
                  <a:lnTo>
                    <a:pt x="208033" y="654460"/>
                  </a:lnTo>
                  <a:lnTo>
                    <a:pt x="168701" y="634723"/>
                  </a:lnTo>
                  <a:lnTo>
                    <a:pt x="132476" y="610255"/>
                  </a:lnTo>
                  <a:lnTo>
                    <a:pt x="99764" y="581463"/>
                  </a:lnTo>
                  <a:lnTo>
                    <a:pt x="70972" y="548751"/>
                  </a:lnTo>
                  <a:lnTo>
                    <a:pt x="46504" y="512526"/>
                  </a:lnTo>
                  <a:lnTo>
                    <a:pt x="26767" y="473194"/>
                  </a:lnTo>
                  <a:lnTo>
                    <a:pt x="12167" y="431161"/>
                  </a:lnTo>
                  <a:lnTo>
                    <a:pt x="3109" y="386832"/>
                  </a:lnTo>
                  <a:lnTo>
                    <a:pt x="0" y="340613"/>
                  </a:lnTo>
                  <a:close/>
                </a:path>
              </a:pathLst>
            </a:custGeom>
            <a:ln w="25908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535940" y="324434"/>
            <a:ext cx="58978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</a:rPr>
              <a:t>Principales objetivos </a:t>
            </a:r>
            <a:r>
              <a:rPr sz="2400" dirty="0">
                <a:solidFill>
                  <a:srgbClr val="C00000"/>
                </a:solidFill>
              </a:rPr>
              <a:t>del </a:t>
            </a:r>
            <a:r>
              <a:rPr sz="2400" spc="-5" dirty="0">
                <a:solidFill>
                  <a:srgbClr val="C00000"/>
                </a:solidFill>
              </a:rPr>
              <a:t>diseño</a:t>
            </a:r>
            <a:r>
              <a:rPr sz="2400" spc="5" dirty="0">
                <a:solidFill>
                  <a:srgbClr val="C00000"/>
                </a:solidFill>
              </a:rPr>
              <a:t> </a:t>
            </a:r>
            <a:r>
              <a:rPr sz="2400" spc="-10" dirty="0">
                <a:solidFill>
                  <a:srgbClr val="C00000"/>
                </a:solidFill>
              </a:rPr>
              <a:t>organizacional</a:t>
            </a:r>
            <a:endParaRPr sz="2400"/>
          </a:p>
        </p:txBody>
      </p:sp>
      <p:sp>
        <p:nvSpPr>
          <p:cNvPr id="23" name="object 23"/>
          <p:cNvSpPr txBox="1"/>
          <p:nvPr/>
        </p:nvSpPr>
        <p:spPr>
          <a:xfrm>
            <a:off x="418287" y="4765649"/>
            <a:ext cx="45631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rlito"/>
                <a:cs typeface="Carlito"/>
              </a:rPr>
              <a:t>Daft, Richard (2011). Teoría y </a:t>
            </a:r>
            <a:r>
              <a:rPr sz="1100" spc="-5" dirty="0">
                <a:latin typeface="Carlito"/>
                <a:cs typeface="Carlito"/>
              </a:rPr>
              <a:t>diseño organizacional</a:t>
            </a:r>
            <a:r>
              <a:rPr sz="1100" i="1" spc="-5" dirty="0">
                <a:latin typeface="Carlito"/>
                <a:cs typeface="Carlito"/>
              </a:rPr>
              <a:t>. Editorial Cengage</a:t>
            </a:r>
            <a:r>
              <a:rPr sz="1100" i="1" spc="-105" dirty="0">
                <a:latin typeface="Carlito"/>
                <a:cs typeface="Carlito"/>
              </a:rPr>
              <a:t> </a:t>
            </a:r>
            <a:r>
              <a:rPr sz="1100" i="1" dirty="0">
                <a:latin typeface="Carlito"/>
                <a:cs typeface="Carlito"/>
              </a:rPr>
              <a:t>Learning.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1000" y="4739640"/>
            <a:ext cx="4572000" cy="0"/>
          </a:xfrm>
          <a:custGeom>
            <a:avLst/>
            <a:gdLst/>
            <a:ahLst/>
            <a:cxnLst/>
            <a:rect l="l" t="t" r="r" b="b"/>
            <a:pathLst>
              <a:path w="4572000">
                <a:moveTo>
                  <a:pt x="0" y="0"/>
                </a:moveTo>
                <a:lnTo>
                  <a:pt x="4572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133350"/>
            <a:ext cx="4556886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</a:rPr>
              <a:t>Elementos </a:t>
            </a:r>
            <a:r>
              <a:rPr sz="2000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</a:rPr>
              <a:t>del diseño</a:t>
            </a:r>
            <a:r>
              <a:rPr sz="2000" u="heavy" spc="-6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</a:rPr>
              <a:t> </a:t>
            </a:r>
            <a:r>
              <a:rPr sz="20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</a:rPr>
              <a:t>organizacional</a:t>
            </a:r>
            <a:endParaRPr sz="2000" dirty="0"/>
          </a:p>
        </p:txBody>
      </p:sp>
      <p:sp>
        <p:nvSpPr>
          <p:cNvPr id="4" name="object 4"/>
          <p:cNvSpPr txBox="1"/>
          <p:nvPr/>
        </p:nvSpPr>
        <p:spPr>
          <a:xfrm>
            <a:off x="501497" y="1487322"/>
            <a:ext cx="3914140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501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Consiste </a:t>
            </a:r>
            <a:r>
              <a:rPr sz="1600" spc="-5" dirty="0">
                <a:latin typeface="Carlito"/>
                <a:cs typeface="Carlito"/>
              </a:rPr>
              <a:t>en dividir el </a:t>
            </a:r>
            <a:r>
              <a:rPr sz="1600" spc="-10" dirty="0">
                <a:latin typeface="Carlito"/>
                <a:cs typeface="Carlito"/>
              </a:rPr>
              <a:t>trabajo </a:t>
            </a:r>
            <a:r>
              <a:rPr sz="1600" spc="-5" dirty="0">
                <a:latin typeface="Carlito"/>
                <a:cs typeface="Carlito"/>
              </a:rPr>
              <a:t>en funciones  y actividades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separadas.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Luego </a:t>
            </a:r>
            <a:r>
              <a:rPr sz="1600" dirty="0">
                <a:latin typeface="Carlito"/>
                <a:cs typeface="Carlito"/>
              </a:rPr>
              <a:t>se </a:t>
            </a:r>
            <a:r>
              <a:rPr sz="1600" spc="-5" dirty="0">
                <a:latin typeface="Carlito"/>
                <a:cs typeface="Carlito"/>
              </a:rPr>
              <a:t>agrupan en posiciones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laborales</a:t>
            </a:r>
            <a:endParaRPr sz="16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Carlito"/>
                <a:cs typeface="Carlito"/>
              </a:rPr>
              <a:t>según se adapte mejor a </a:t>
            </a:r>
            <a:r>
              <a:rPr sz="1600" dirty="0">
                <a:latin typeface="Carlito"/>
                <a:cs typeface="Carlito"/>
              </a:rPr>
              <a:t>la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estrategia.</a:t>
            </a:r>
            <a:endParaRPr sz="1600">
              <a:latin typeface="Carlito"/>
              <a:cs typeface="Carlito"/>
            </a:endParaRPr>
          </a:p>
          <a:p>
            <a:pPr marL="355600" marR="5080" indent="-343535">
              <a:lnSpc>
                <a:spcPct val="15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25" dirty="0">
                <a:latin typeface="Carlito"/>
                <a:cs typeface="Carlito"/>
              </a:rPr>
              <a:t>Para </a:t>
            </a:r>
            <a:r>
              <a:rPr sz="1600" spc="-5" dirty="0">
                <a:latin typeface="Carlito"/>
                <a:cs typeface="Carlito"/>
              </a:rPr>
              <a:t>decidir </a:t>
            </a:r>
            <a:r>
              <a:rPr sz="1600" spc="-10" dirty="0">
                <a:latin typeface="Carlito"/>
                <a:cs typeface="Carlito"/>
              </a:rPr>
              <a:t>sobre la </a:t>
            </a:r>
            <a:r>
              <a:rPr sz="1600" spc="-15" dirty="0">
                <a:latin typeface="Carlito"/>
                <a:cs typeface="Carlito"/>
              </a:rPr>
              <a:t>manera </a:t>
            </a:r>
            <a:r>
              <a:rPr sz="1600" spc="-5" dirty="0">
                <a:latin typeface="Carlito"/>
                <a:cs typeface="Carlito"/>
              </a:rPr>
              <a:t>en que </a:t>
            </a:r>
            <a:r>
              <a:rPr sz="1600" spc="-10" dirty="0">
                <a:latin typeface="Carlito"/>
                <a:cs typeface="Carlito"/>
              </a:rPr>
              <a:t>debe  dividirse </a:t>
            </a:r>
            <a:r>
              <a:rPr sz="1600" spc="-5" dirty="0">
                <a:latin typeface="Carlito"/>
                <a:cs typeface="Carlito"/>
              </a:rPr>
              <a:t>el </a:t>
            </a:r>
            <a:r>
              <a:rPr sz="1600" spc="-10" dirty="0">
                <a:latin typeface="Carlito"/>
                <a:cs typeface="Carlito"/>
              </a:rPr>
              <a:t>trabajo </a:t>
            </a:r>
            <a:r>
              <a:rPr sz="1600" spc="-5" dirty="0">
                <a:latin typeface="Carlito"/>
                <a:cs typeface="Carlito"/>
              </a:rPr>
              <a:t>se toman en</a:t>
            </a:r>
            <a:r>
              <a:rPr sz="1600" spc="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cuenta:</a:t>
            </a:r>
            <a:endParaRPr sz="1600">
              <a:latin typeface="Carlito"/>
              <a:cs typeface="Carlito"/>
            </a:endParaRPr>
          </a:p>
          <a:p>
            <a:pPr marL="1131570" lvl="1" indent="-205104">
              <a:lnSpc>
                <a:spcPct val="100000"/>
              </a:lnSpc>
              <a:spcBef>
                <a:spcPts val="960"/>
              </a:spcBef>
              <a:buAutoNum type="alphaLcParenR"/>
              <a:tabLst>
                <a:tab pos="1132205" algn="l"/>
              </a:tabLst>
            </a:pPr>
            <a:r>
              <a:rPr sz="1600" spc="-5" dirty="0">
                <a:latin typeface="Carlito"/>
                <a:cs typeface="Carlito"/>
              </a:rPr>
              <a:t>El </a:t>
            </a:r>
            <a:r>
              <a:rPr sz="1600" spc="-10" dirty="0">
                <a:latin typeface="Carlito"/>
                <a:cs typeface="Carlito"/>
              </a:rPr>
              <a:t>grado </a:t>
            </a:r>
            <a:r>
              <a:rPr sz="1600" spc="-5" dirty="0">
                <a:latin typeface="Carlito"/>
                <a:cs typeface="Carlito"/>
              </a:rPr>
              <a:t>de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especialización</a:t>
            </a:r>
            <a:endParaRPr sz="1600">
              <a:latin typeface="Carlito"/>
              <a:cs typeface="Carlito"/>
            </a:endParaRPr>
          </a:p>
          <a:p>
            <a:pPr marL="1141730" lvl="1" indent="-215265">
              <a:lnSpc>
                <a:spcPct val="100000"/>
              </a:lnSpc>
              <a:spcBef>
                <a:spcPts val="965"/>
              </a:spcBef>
              <a:buAutoNum type="alphaLcParenR"/>
              <a:tabLst>
                <a:tab pos="1142365" algn="l"/>
              </a:tabLst>
            </a:pPr>
            <a:r>
              <a:rPr sz="1600" spc="-5" dirty="0">
                <a:latin typeface="Carlito"/>
                <a:cs typeface="Carlito"/>
              </a:rPr>
              <a:t>El </a:t>
            </a:r>
            <a:r>
              <a:rPr sz="1600" spc="-10" dirty="0">
                <a:latin typeface="Carlito"/>
                <a:cs typeface="Carlito"/>
              </a:rPr>
              <a:t>grado </a:t>
            </a:r>
            <a:r>
              <a:rPr sz="1600" spc="-5" dirty="0">
                <a:latin typeface="Carlito"/>
                <a:cs typeface="Carlito"/>
              </a:rPr>
              <a:t>de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integración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02123" y="1505711"/>
            <a:ext cx="2018030" cy="2818130"/>
          </a:xfrm>
          <a:custGeom>
            <a:avLst/>
            <a:gdLst/>
            <a:ahLst/>
            <a:cxnLst/>
            <a:rect l="l" t="t" r="r" b="b"/>
            <a:pathLst>
              <a:path w="2018029" h="2818129">
                <a:moveTo>
                  <a:pt x="1815973" y="0"/>
                </a:moveTo>
                <a:lnTo>
                  <a:pt x="201802" y="0"/>
                </a:lnTo>
                <a:lnTo>
                  <a:pt x="155514" y="5326"/>
                </a:lnTo>
                <a:lnTo>
                  <a:pt x="113031" y="20502"/>
                </a:lnTo>
                <a:lnTo>
                  <a:pt x="75563" y="44317"/>
                </a:lnTo>
                <a:lnTo>
                  <a:pt x="44317" y="75563"/>
                </a:lnTo>
                <a:lnTo>
                  <a:pt x="20502" y="113031"/>
                </a:lnTo>
                <a:lnTo>
                  <a:pt x="5326" y="155514"/>
                </a:lnTo>
                <a:lnTo>
                  <a:pt x="0" y="201802"/>
                </a:lnTo>
                <a:lnTo>
                  <a:pt x="0" y="2616098"/>
                </a:lnTo>
                <a:lnTo>
                  <a:pt x="5326" y="2662365"/>
                </a:lnTo>
                <a:lnTo>
                  <a:pt x="20502" y="2704836"/>
                </a:lnTo>
                <a:lnTo>
                  <a:pt x="44317" y="2742301"/>
                </a:lnTo>
                <a:lnTo>
                  <a:pt x="75563" y="2773548"/>
                </a:lnTo>
                <a:lnTo>
                  <a:pt x="113031" y="2797367"/>
                </a:lnTo>
                <a:lnTo>
                  <a:pt x="155514" y="2812547"/>
                </a:lnTo>
                <a:lnTo>
                  <a:pt x="201802" y="2817876"/>
                </a:lnTo>
                <a:lnTo>
                  <a:pt x="1815973" y="2817876"/>
                </a:lnTo>
                <a:lnTo>
                  <a:pt x="1862261" y="2812547"/>
                </a:lnTo>
                <a:lnTo>
                  <a:pt x="1904744" y="2797367"/>
                </a:lnTo>
                <a:lnTo>
                  <a:pt x="1942212" y="2773548"/>
                </a:lnTo>
                <a:lnTo>
                  <a:pt x="1973458" y="2742301"/>
                </a:lnTo>
                <a:lnTo>
                  <a:pt x="1997273" y="2704836"/>
                </a:lnTo>
                <a:lnTo>
                  <a:pt x="2012449" y="2662365"/>
                </a:lnTo>
                <a:lnTo>
                  <a:pt x="2017776" y="2616098"/>
                </a:lnTo>
                <a:lnTo>
                  <a:pt x="2017776" y="201802"/>
                </a:lnTo>
                <a:lnTo>
                  <a:pt x="2012449" y="155514"/>
                </a:lnTo>
                <a:lnTo>
                  <a:pt x="1997273" y="113031"/>
                </a:lnTo>
                <a:lnTo>
                  <a:pt x="1973458" y="75563"/>
                </a:lnTo>
                <a:lnTo>
                  <a:pt x="1942212" y="44317"/>
                </a:lnTo>
                <a:lnTo>
                  <a:pt x="1904744" y="20502"/>
                </a:lnTo>
                <a:lnTo>
                  <a:pt x="1862261" y="5326"/>
                </a:lnTo>
                <a:lnTo>
                  <a:pt x="1815973" y="0"/>
                </a:lnTo>
                <a:close/>
              </a:path>
            </a:pathLst>
          </a:custGeom>
          <a:solidFill>
            <a:srgbClr val="DEE7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89473" y="1787779"/>
            <a:ext cx="137312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Carlito"/>
                <a:cs typeface="Carlito"/>
              </a:rPr>
              <a:t>Especialización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92560" y="2339276"/>
            <a:ext cx="1640205" cy="876935"/>
            <a:chOff x="4992560" y="2339276"/>
            <a:chExt cx="1640205" cy="876935"/>
          </a:xfrm>
        </p:grpSpPr>
        <p:sp>
          <p:nvSpPr>
            <p:cNvPr id="8" name="object 8"/>
            <p:cNvSpPr/>
            <p:nvPr/>
          </p:nvSpPr>
          <p:spPr>
            <a:xfrm>
              <a:off x="5005577" y="2352294"/>
              <a:ext cx="1614170" cy="850900"/>
            </a:xfrm>
            <a:custGeom>
              <a:avLst/>
              <a:gdLst/>
              <a:ahLst/>
              <a:cxnLst/>
              <a:rect l="l" t="t" r="r" b="b"/>
              <a:pathLst>
                <a:path w="1614170" h="850900">
                  <a:moveTo>
                    <a:pt x="1528826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765301"/>
                  </a:lnTo>
                  <a:lnTo>
                    <a:pt x="6687" y="798421"/>
                  </a:lnTo>
                  <a:lnTo>
                    <a:pt x="24923" y="825468"/>
                  </a:lnTo>
                  <a:lnTo>
                    <a:pt x="51970" y="843704"/>
                  </a:lnTo>
                  <a:lnTo>
                    <a:pt x="85089" y="850392"/>
                  </a:lnTo>
                  <a:lnTo>
                    <a:pt x="1528826" y="850392"/>
                  </a:lnTo>
                  <a:lnTo>
                    <a:pt x="1561945" y="843704"/>
                  </a:lnTo>
                  <a:lnTo>
                    <a:pt x="1588992" y="825468"/>
                  </a:lnTo>
                  <a:lnTo>
                    <a:pt x="1607228" y="798421"/>
                  </a:lnTo>
                  <a:lnTo>
                    <a:pt x="1613916" y="765301"/>
                  </a:lnTo>
                  <a:lnTo>
                    <a:pt x="1613916" y="85089"/>
                  </a:lnTo>
                  <a:lnTo>
                    <a:pt x="1607228" y="51970"/>
                  </a:lnTo>
                  <a:lnTo>
                    <a:pt x="1588992" y="24923"/>
                  </a:lnTo>
                  <a:lnTo>
                    <a:pt x="1561945" y="6687"/>
                  </a:lnTo>
                  <a:lnTo>
                    <a:pt x="1528826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05577" y="2352294"/>
              <a:ext cx="1614170" cy="850900"/>
            </a:xfrm>
            <a:custGeom>
              <a:avLst/>
              <a:gdLst/>
              <a:ahLst/>
              <a:cxnLst/>
              <a:rect l="l" t="t" r="r" b="b"/>
              <a:pathLst>
                <a:path w="1614170" h="850900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1528826" y="0"/>
                  </a:lnTo>
                  <a:lnTo>
                    <a:pt x="1561945" y="6687"/>
                  </a:lnTo>
                  <a:lnTo>
                    <a:pt x="1588992" y="24923"/>
                  </a:lnTo>
                  <a:lnTo>
                    <a:pt x="1607228" y="51970"/>
                  </a:lnTo>
                  <a:lnTo>
                    <a:pt x="1613916" y="85089"/>
                  </a:lnTo>
                  <a:lnTo>
                    <a:pt x="1613916" y="765301"/>
                  </a:lnTo>
                  <a:lnTo>
                    <a:pt x="1607228" y="798421"/>
                  </a:lnTo>
                  <a:lnTo>
                    <a:pt x="1588992" y="825468"/>
                  </a:lnTo>
                  <a:lnTo>
                    <a:pt x="1561945" y="843704"/>
                  </a:lnTo>
                  <a:lnTo>
                    <a:pt x="1528826" y="850392"/>
                  </a:lnTo>
                  <a:lnTo>
                    <a:pt x="85089" y="850392"/>
                  </a:lnTo>
                  <a:lnTo>
                    <a:pt x="51970" y="843704"/>
                  </a:lnTo>
                  <a:lnTo>
                    <a:pt x="24923" y="825468"/>
                  </a:lnTo>
                  <a:lnTo>
                    <a:pt x="6687" y="798421"/>
                  </a:lnTo>
                  <a:lnTo>
                    <a:pt x="0" y="765301"/>
                  </a:lnTo>
                  <a:lnTo>
                    <a:pt x="0" y="8508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18886" y="2646679"/>
            <a:ext cx="1081914" cy="2165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Jerarquización</a:t>
            </a:r>
            <a:endParaRPr sz="1300" dirty="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992623" y="3320796"/>
            <a:ext cx="1640205" cy="875030"/>
            <a:chOff x="4992623" y="3320796"/>
            <a:chExt cx="1640205" cy="875030"/>
          </a:xfrm>
        </p:grpSpPr>
        <p:sp>
          <p:nvSpPr>
            <p:cNvPr id="12" name="object 12"/>
            <p:cNvSpPr/>
            <p:nvPr/>
          </p:nvSpPr>
          <p:spPr>
            <a:xfrm>
              <a:off x="5005577" y="3333750"/>
              <a:ext cx="1614170" cy="848994"/>
            </a:xfrm>
            <a:custGeom>
              <a:avLst/>
              <a:gdLst/>
              <a:ahLst/>
              <a:cxnLst/>
              <a:rect l="l" t="t" r="r" b="b"/>
              <a:pathLst>
                <a:path w="1614170" h="848995">
                  <a:moveTo>
                    <a:pt x="1529079" y="0"/>
                  </a:moveTo>
                  <a:lnTo>
                    <a:pt x="84836" y="0"/>
                  </a:lnTo>
                  <a:lnTo>
                    <a:pt x="51810" y="6665"/>
                  </a:lnTo>
                  <a:lnTo>
                    <a:pt x="24844" y="24844"/>
                  </a:lnTo>
                  <a:lnTo>
                    <a:pt x="6665" y="51810"/>
                  </a:lnTo>
                  <a:lnTo>
                    <a:pt x="0" y="84836"/>
                  </a:lnTo>
                  <a:lnTo>
                    <a:pt x="0" y="763981"/>
                  </a:lnTo>
                  <a:lnTo>
                    <a:pt x="6665" y="797020"/>
                  </a:lnTo>
                  <a:lnTo>
                    <a:pt x="24844" y="824002"/>
                  </a:lnTo>
                  <a:lnTo>
                    <a:pt x="51810" y="842196"/>
                  </a:lnTo>
                  <a:lnTo>
                    <a:pt x="84836" y="848868"/>
                  </a:lnTo>
                  <a:lnTo>
                    <a:pt x="1529079" y="848868"/>
                  </a:lnTo>
                  <a:lnTo>
                    <a:pt x="1562105" y="842198"/>
                  </a:lnTo>
                  <a:lnTo>
                    <a:pt x="1589071" y="824007"/>
                  </a:lnTo>
                  <a:lnTo>
                    <a:pt x="1607250" y="797025"/>
                  </a:lnTo>
                  <a:lnTo>
                    <a:pt x="1613916" y="763981"/>
                  </a:lnTo>
                  <a:lnTo>
                    <a:pt x="1613916" y="84836"/>
                  </a:lnTo>
                  <a:lnTo>
                    <a:pt x="1607250" y="51810"/>
                  </a:lnTo>
                  <a:lnTo>
                    <a:pt x="1589071" y="24844"/>
                  </a:lnTo>
                  <a:lnTo>
                    <a:pt x="1562105" y="6665"/>
                  </a:lnTo>
                  <a:lnTo>
                    <a:pt x="1529079" y="0"/>
                  </a:lnTo>
                  <a:close/>
                </a:path>
              </a:pathLst>
            </a:custGeom>
            <a:solidFill>
              <a:srgbClr val="5CB3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05577" y="3333750"/>
              <a:ext cx="1614170" cy="848994"/>
            </a:xfrm>
            <a:custGeom>
              <a:avLst/>
              <a:gdLst/>
              <a:ahLst/>
              <a:cxnLst/>
              <a:rect l="l" t="t" r="r" b="b"/>
              <a:pathLst>
                <a:path w="1614170" h="848995">
                  <a:moveTo>
                    <a:pt x="0" y="84836"/>
                  </a:moveTo>
                  <a:lnTo>
                    <a:pt x="6665" y="51810"/>
                  </a:lnTo>
                  <a:lnTo>
                    <a:pt x="24844" y="24844"/>
                  </a:lnTo>
                  <a:lnTo>
                    <a:pt x="51810" y="6665"/>
                  </a:lnTo>
                  <a:lnTo>
                    <a:pt x="84836" y="0"/>
                  </a:lnTo>
                  <a:lnTo>
                    <a:pt x="1529079" y="0"/>
                  </a:lnTo>
                  <a:lnTo>
                    <a:pt x="1562105" y="6665"/>
                  </a:lnTo>
                  <a:lnTo>
                    <a:pt x="1589071" y="24844"/>
                  </a:lnTo>
                  <a:lnTo>
                    <a:pt x="1607250" y="51810"/>
                  </a:lnTo>
                  <a:lnTo>
                    <a:pt x="1613916" y="84836"/>
                  </a:lnTo>
                  <a:lnTo>
                    <a:pt x="1613916" y="763981"/>
                  </a:lnTo>
                  <a:lnTo>
                    <a:pt x="1607250" y="797025"/>
                  </a:lnTo>
                  <a:lnTo>
                    <a:pt x="1589071" y="824007"/>
                  </a:lnTo>
                  <a:lnTo>
                    <a:pt x="1562105" y="842198"/>
                  </a:lnTo>
                  <a:lnTo>
                    <a:pt x="1529079" y="848868"/>
                  </a:lnTo>
                  <a:lnTo>
                    <a:pt x="84836" y="848868"/>
                  </a:lnTo>
                  <a:lnTo>
                    <a:pt x="51810" y="842196"/>
                  </a:lnTo>
                  <a:lnTo>
                    <a:pt x="24844" y="824002"/>
                  </a:lnTo>
                  <a:lnTo>
                    <a:pt x="6665" y="797020"/>
                  </a:lnTo>
                  <a:lnTo>
                    <a:pt x="0" y="763981"/>
                  </a:lnTo>
                  <a:lnTo>
                    <a:pt x="0" y="848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005577" y="3617214"/>
            <a:ext cx="1695704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FFFFFF"/>
                </a:solidFill>
                <a:latin typeface="Carlito"/>
                <a:cs typeface="Carlito"/>
              </a:rPr>
              <a:t>Departamentalización</a:t>
            </a:r>
            <a:endParaRPr sz="1300" dirty="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72300" y="1505711"/>
            <a:ext cx="2018030" cy="2818130"/>
          </a:xfrm>
          <a:custGeom>
            <a:avLst/>
            <a:gdLst/>
            <a:ahLst/>
            <a:cxnLst/>
            <a:rect l="l" t="t" r="r" b="b"/>
            <a:pathLst>
              <a:path w="2018029" h="2818129">
                <a:moveTo>
                  <a:pt x="1815973" y="0"/>
                </a:moveTo>
                <a:lnTo>
                  <a:pt x="201802" y="0"/>
                </a:lnTo>
                <a:lnTo>
                  <a:pt x="155514" y="5326"/>
                </a:lnTo>
                <a:lnTo>
                  <a:pt x="113031" y="20502"/>
                </a:lnTo>
                <a:lnTo>
                  <a:pt x="75563" y="44317"/>
                </a:lnTo>
                <a:lnTo>
                  <a:pt x="44317" y="75563"/>
                </a:lnTo>
                <a:lnTo>
                  <a:pt x="20502" y="113031"/>
                </a:lnTo>
                <a:lnTo>
                  <a:pt x="5326" y="155514"/>
                </a:lnTo>
                <a:lnTo>
                  <a:pt x="0" y="201802"/>
                </a:lnTo>
                <a:lnTo>
                  <a:pt x="0" y="2616098"/>
                </a:lnTo>
                <a:lnTo>
                  <a:pt x="5326" y="2662365"/>
                </a:lnTo>
                <a:lnTo>
                  <a:pt x="20502" y="2704836"/>
                </a:lnTo>
                <a:lnTo>
                  <a:pt x="44317" y="2742301"/>
                </a:lnTo>
                <a:lnTo>
                  <a:pt x="75563" y="2773548"/>
                </a:lnTo>
                <a:lnTo>
                  <a:pt x="113031" y="2797367"/>
                </a:lnTo>
                <a:lnTo>
                  <a:pt x="155514" y="2812547"/>
                </a:lnTo>
                <a:lnTo>
                  <a:pt x="201802" y="2817876"/>
                </a:lnTo>
                <a:lnTo>
                  <a:pt x="1815973" y="2817876"/>
                </a:lnTo>
                <a:lnTo>
                  <a:pt x="1862261" y="2812547"/>
                </a:lnTo>
                <a:lnTo>
                  <a:pt x="1904744" y="2797367"/>
                </a:lnTo>
                <a:lnTo>
                  <a:pt x="1942212" y="2773548"/>
                </a:lnTo>
                <a:lnTo>
                  <a:pt x="1973458" y="2742301"/>
                </a:lnTo>
                <a:lnTo>
                  <a:pt x="1997273" y="2704836"/>
                </a:lnTo>
                <a:lnTo>
                  <a:pt x="2012449" y="2662365"/>
                </a:lnTo>
                <a:lnTo>
                  <a:pt x="2017776" y="2616098"/>
                </a:lnTo>
                <a:lnTo>
                  <a:pt x="2017776" y="201802"/>
                </a:lnTo>
                <a:lnTo>
                  <a:pt x="2012449" y="155514"/>
                </a:lnTo>
                <a:lnTo>
                  <a:pt x="1997273" y="113031"/>
                </a:lnTo>
                <a:lnTo>
                  <a:pt x="1973458" y="75563"/>
                </a:lnTo>
                <a:lnTo>
                  <a:pt x="1942212" y="44317"/>
                </a:lnTo>
                <a:lnTo>
                  <a:pt x="1904744" y="20502"/>
                </a:lnTo>
                <a:lnTo>
                  <a:pt x="1862261" y="5326"/>
                </a:lnTo>
                <a:lnTo>
                  <a:pt x="1815973" y="0"/>
                </a:lnTo>
                <a:close/>
              </a:path>
            </a:pathLst>
          </a:custGeom>
          <a:solidFill>
            <a:srgbClr val="DEE7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51787" y="1788322"/>
            <a:ext cx="105905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rlito"/>
                <a:cs typeface="Carlito"/>
              </a:rPr>
              <a:t>I</a:t>
            </a:r>
            <a:r>
              <a:rPr sz="1400" b="1" spc="-15" dirty="0">
                <a:latin typeface="Carlito"/>
                <a:cs typeface="Carlito"/>
              </a:rPr>
              <a:t>n</a:t>
            </a:r>
            <a:r>
              <a:rPr sz="1400" b="1" spc="-10" dirty="0">
                <a:latin typeface="Carlito"/>
                <a:cs typeface="Carlito"/>
              </a:rPr>
              <a:t>t</a:t>
            </a:r>
            <a:r>
              <a:rPr sz="1400" b="1" spc="-5" dirty="0">
                <a:latin typeface="Carlito"/>
                <a:cs typeface="Carlito"/>
              </a:rPr>
              <a:t>eg</a:t>
            </a:r>
            <a:r>
              <a:rPr sz="1400" b="1" spc="-35" dirty="0">
                <a:latin typeface="Carlito"/>
                <a:cs typeface="Carlito"/>
              </a:rPr>
              <a:t>r</a:t>
            </a:r>
            <a:r>
              <a:rPr sz="1400" b="1" dirty="0">
                <a:latin typeface="Carlito"/>
                <a:cs typeface="Carlito"/>
              </a:rPr>
              <a:t>ación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161212" y="2339276"/>
            <a:ext cx="1640205" cy="876935"/>
            <a:chOff x="7161212" y="2339276"/>
            <a:chExt cx="1640205" cy="876935"/>
          </a:xfrm>
        </p:grpSpPr>
        <p:sp>
          <p:nvSpPr>
            <p:cNvPr id="18" name="object 18"/>
            <p:cNvSpPr/>
            <p:nvPr/>
          </p:nvSpPr>
          <p:spPr>
            <a:xfrm>
              <a:off x="7174229" y="2352294"/>
              <a:ext cx="1614170" cy="850900"/>
            </a:xfrm>
            <a:custGeom>
              <a:avLst/>
              <a:gdLst/>
              <a:ahLst/>
              <a:cxnLst/>
              <a:rect l="l" t="t" r="r" b="b"/>
              <a:pathLst>
                <a:path w="1614170" h="850900">
                  <a:moveTo>
                    <a:pt x="1528826" y="0"/>
                  </a:moveTo>
                  <a:lnTo>
                    <a:pt x="85090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765301"/>
                  </a:lnTo>
                  <a:lnTo>
                    <a:pt x="6687" y="798421"/>
                  </a:lnTo>
                  <a:lnTo>
                    <a:pt x="24923" y="825468"/>
                  </a:lnTo>
                  <a:lnTo>
                    <a:pt x="51970" y="843704"/>
                  </a:lnTo>
                  <a:lnTo>
                    <a:pt x="85090" y="850392"/>
                  </a:lnTo>
                  <a:lnTo>
                    <a:pt x="1528826" y="850392"/>
                  </a:lnTo>
                  <a:lnTo>
                    <a:pt x="1561945" y="843704"/>
                  </a:lnTo>
                  <a:lnTo>
                    <a:pt x="1588992" y="825468"/>
                  </a:lnTo>
                  <a:lnTo>
                    <a:pt x="1607228" y="798421"/>
                  </a:lnTo>
                  <a:lnTo>
                    <a:pt x="1613916" y="765301"/>
                  </a:lnTo>
                  <a:lnTo>
                    <a:pt x="1613916" y="85089"/>
                  </a:lnTo>
                  <a:lnTo>
                    <a:pt x="1607228" y="51970"/>
                  </a:lnTo>
                  <a:lnTo>
                    <a:pt x="1588992" y="24923"/>
                  </a:lnTo>
                  <a:lnTo>
                    <a:pt x="1561945" y="6687"/>
                  </a:lnTo>
                  <a:lnTo>
                    <a:pt x="1528826" y="0"/>
                  </a:lnTo>
                  <a:close/>
                </a:path>
              </a:pathLst>
            </a:custGeom>
            <a:solidFill>
              <a:srgbClr val="5F8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74229" y="2352294"/>
              <a:ext cx="1614170" cy="850900"/>
            </a:xfrm>
            <a:custGeom>
              <a:avLst/>
              <a:gdLst/>
              <a:ahLst/>
              <a:cxnLst/>
              <a:rect l="l" t="t" r="r" b="b"/>
              <a:pathLst>
                <a:path w="1614170" h="850900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90" y="0"/>
                  </a:lnTo>
                  <a:lnTo>
                    <a:pt x="1528826" y="0"/>
                  </a:lnTo>
                  <a:lnTo>
                    <a:pt x="1561945" y="6687"/>
                  </a:lnTo>
                  <a:lnTo>
                    <a:pt x="1588992" y="24923"/>
                  </a:lnTo>
                  <a:lnTo>
                    <a:pt x="1607228" y="51970"/>
                  </a:lnTo>
                  <a:lnTo>
                    <a:pt x="1613916" y="85089"/>
                  </a:lnTo>
                  <a:lnTo>
                    <a:pt x="1613916" y="765301"/>
                  </a:lnTo>
                  <a:lnTo>
                    <a:pt x="1607228" y="798421"/>
                  </a:lnTo>
                  <a:lnTo>
                    <a:pt x="1588992" y="825468"/>
                  </a:lnTo>
                  <a:lnTo>
                    <a:pt x="1561945" y="843704"/>
                  </a:lnTo>
                  <a:lnTo>
                    <a:pt x="1528826" y="850392"/>
                  </a:lnTo>
                  <a:lnTo>
                    <a:pt x="85090" y="850392"/>
                  </a:lnTo>
                  <a:lnTo>
                    <a:pt x="51970" y="843704"/>
                  </a:lnTo>
                  <a:lnTo>
                    <a:pt x="24923" y="825468"/>
                  </a:lnTo>
                  <a:lnTo>
                    <a:pt x="6687" y="798421"/>
                  </a:lnTo>
                  <a:lnTo>
                    <a:pt x="0" y="765301"/>
                  </a:lnTo>
                  <a:lnTo>
                    <a:pt x="0" y="8508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716773" y="2646679"/>
            <a:ext cx="741427" cy="2165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5" dirty="0">
                <a:solidFill>
                  <a:srgbClr val="FFFFFF"/>
                </a:solidFill>
                <a:latin typeface="Carlito"/>
                <a:cs typeface="Carlito"/>
              </a:rPr>
              <a:t>Vertical</a:t>
            </a:r>
            <a:endParaRPr sz="1300" dirty="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150607" y="3310128"/>
            <a:ext cx="1640205" cy="876300"/>
            <a:chOff x="7150607" y="3310128"/>
            <a:chExt cx="1640205" cy="876300"/>
          </a:xfrm>
        </p:grpSpPr>
        <p:sp>
          <p:nvSpPr>
            <p:cNvPr id="22" name="object 22"/>
            <p:cNvSpPr/>
            <p:nvPr/>
          </p:nvSpPr>
          <p:spPr>
            <a:xfrm>
              <a:off x="7163561" y="3323082"/>
              <a:ext cx="1614170" cy="850900"/>
            </a:xfrm>
            <a:custGeom>
              <a:avLst/>
              <a:gdLst/>
              <a:ahLst/>
              <a:cxnLst/>
              <a:rect l="l" t="t" r="r" b="b"/>
              <a:pathLst>
                <a:path w="1614170" h="850900">
                  <a:moveTo>
                    <a:pt x="1528826" y="0"/>
                  </a:moveTo>
                  <a:lnTo>
                    <a:pt x="85090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90"/>
                  </a:lnTo>
                  <a:lnTo>
                    <a:pt x="0" y="765352"/>
                  </a:lnTo>
                  <a:lnTo>
                    <a:pt x="6687" y="798453"/>
                  </a:lnTo>
                  <a:lnTo>
                    <a:pt x="24923" y="825484"/>
                  </a:lnTo>
                  <a:lnTo>
                    <a:pt x="51970" y="843709"/>
                  </a:lnTo>
                  <a:lnTo>
                    <a:pt x="85090" y="850392"/>
                  </a:lnTo>
                  <a:lnTo>
                    <a:pt x="1528826" y="850392"/>
                  </a:lnTo>
                  <a:lnTo>
                    <a:pt x="1561945" y="843709"/>
                  </a:lnTo>
                  <a:lnTo>
                    <a:pt x="1588992" y="825484"/>
                  </a:lnTo>
                  <a:lnTo>
                    <a:pt x="1607228" y="798453"/>
                  </a:lnTo>
                  <a:lnTo>
                    <a:pt x="1613916" y="765352"/>
                  </a:lnTo>
                  <a:lnTo>
                    <a:pt x="1613916" y="85090"/>
                  </a:lnTo>
                  <a:lnTo>
                    <a:pt x="1607228" y="51970"/>
                  </a:lnTo>
                  <a:lnTo>
                    <a:pt x="1588992" y="24923"/>
                  </a:lnTo>
                  <a:lnTo>
                    <a:pt x="1561945" y="6687"/>
                  </a:lnTo>
                  <a:lnTo>
                    <a:pt x="1528826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63561" y="3323082"/>
              <a:ext cx="1614170" cy="850900"/>
            </a:xfrm>
            <a:custGeom>
              <a:avLst/>
              <a:gdLst/>
              <a:ahLst/>
              <a:cxnLst/>
              <a:rect l="l" t="t" r="r" b="b"/>
              <a:pathLst>
                <a:path w="1614170" h="850900">
                  <a:moveTo>
                    <a:pt x="0" y="85090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90" y="0"/>
                  </a:lnTo>
                  <a:lnTo>
                    <a:pt x="1528826" y="0"/>
                  </a:lnTo>
                  <a:lnTo>
                    <a:pt x="1561945" y="6687"/>
                  </a:lnTo>
                  <a:lnTo>
                    <a:pt x="1588992" y="24923"/>
                  </a:lnTo>
                  <a:lnTo>
                    <a:pt x="1607228" y="51970"/>
                  </a:lnTo>
                  <a:lnTo>
                    <a:pt x="1613916" y="85090"/>
                  </a:lnTo>
                  <a:lnTo>
                    <a:pt x="1613916" y="765352"/>
                  </a:lnTo>
                  <a:lnTo>
                    <a:pt x="1607228" y="798453"/>
                  </a:lnTo>
                  <a:lnTo>
                    <a:pt x="1588992" y="825484"/>
                  </a:lnTo>
                  <a:lnTo>
                    <a:pt x="1561945" y="843709"/>
                  </a:lnTo>
                  <a:lnTo>
                    <a:pt x="1528826" y="850392"/>
                  </a:lnTo>
                  <a:lnTo>
                    <a:pt x="85090" y="850392"/>
                  </a:lnTo>
                  <a:lnTo>
                    <a:pt x="51970" y="843709"/>
                  </a:lnTo>
                  <a:lnTo>
                    <a:pt x="24923" y="825484"/>
                  </a:lnTo>
                  <a:lnTo>
                    <a:pt x="6687" y="798453"/>
                  </a:lnTo>
                  <a:lnTo>
                    <a:pt x="0" y="765352"/>
                  </a:lnTo>
                  <a:lnTo>
                    <a:pt x="0" y="8509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613142" y="3617214"/>
            <a:ext cx="845058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Horizontal</a:t>
            </a:r>
            <a:endParaRPr sz="1300" dirty="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7471" y="769705"/>
            <a:ext cx="292750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División </a:t>
            </a:r>
            <a:r>
              <a:rPr sz="2400" b="1" dirty="0">
                <a:solidFill>
                  <a:srgbClr val="C00000"/>
                </a:solidFill>
                <a:latin typeface="Carlito"/>
                <a:cs typeface="Carlito"/>
              </a:rPr>
              <a:t>del</a:t>
            </a:r>
            <a:r>
              <a:rPr sz="2400" b="1" spc="-9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rlito"/>
                <a:cs typeface="Carlito"/>
              </a:rPr>
              <a:t>trabajo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61950"/>
            <a:ext cx="2969260" cy="38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</a:rPr>
              <a:t>Cadena </a:t>
            </a:r>
            <a:r>
              <a:rPr sz="2400" dirty="0">
                <a:solidFill>
                  <a:srgbClr val="C00000"/>
                </a:solidFill>
              </a:rPr>
              <a:t>de</a:t>
            </a:r>
            <a:r>
              <a:rPr sz="2400" spc="-75" dirty="0">
                <a:solidFill>
                  <a:srgbClr val="C00000"/>
                </a:solidFill>
              </a:rPr>
              <a:t> </a:t>
            </a:r>
            <a:r>
              <a:rPr sz="2400" spc="-5" dirty="0">
                <a:solidFill>
                  <a:srgbClr val="C00000"/>
                </a:solidFill>
              </a:rPr>
              <a:t>Mando</a:t>
            </a:r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459740" y="1411122"/>
            <a:ext cx="4483100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89535" indent="-287020" algn="just">
              <a:lnSpc>
                <a:spcPct val="1501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r>
              <a:rPr sz="1600" spc="-5" dirty="0">
                <a:latin typeface="Carlito"/>
                <a:cs typeface="Carlito"/>
              </a:rPr>
              <a:t>Es la línea de </a:t>
            </a:r>
            <a:r>
              <a:rPr sz="1600" spc="-10" dirty="0">
                <a:latin typeface="Carlito"/>
                <a:cs typeface="Carlito"/>
              </a:rPr>
              <a:t>autoridad que </a:t>
            </a:r>
            <a:r>
              <a:rPr sz="1600" spc="-5" dirty="0">
                <a:latin typeface="Carlito"/>
                <a:cs typeface="Carlito"/>
              </a:rPr>
              <a:t>se </a:t>
            </a:r>
            <a:r>
              <a:rPr sz="1600" spc="-10" dirty="0">
                <a:latin typeface="Carlito"/>
                <a:cs typeface="Carlito"/>
              </a:rPr>
              <a:t>extiende desde </a:t>
            </a:r>
            <a:r>
              <a:rPr sz="1600" spc="-5" dirty="0">
                <a:latin typeface="Carlito"/>
                <a:cs typeface="Carlito"/>
              </a:rPr>
              <a:t>los  niveles más altos de la </a:t>
            </a:r>
            <a:r>
              <a:rPr sz="1600" spc="-10" dirty="0">
                <a:latin typeface="Carlito"/>
                <a:cs typeface="Carlito"/>
              </a:rPr>
              <a:t>organización </a:t>
            </a:r>
            <a:r>
              <a:rPr sz="1600" spc="-5" dirty="0">
                <a:latin typeface="Carlito"/>
                <a:cs typeface="Carlito"/>
              </a:rPr>
              <a:t>hacia los más  bajos, especificando quién </a:t>
            </a:r>
            <a:r>
              <a:rPr sz="1600" spc="-15" dirty="0">
                <a:latin typeface="Carlito"/>
                <a:cs typeface="Carlito"/>
              </a:rPr>
              <a:t>reporta </a:t>
            </a:r>
            <a:r>
              <a:rPr sz="1600" spc="-5" dirty="0">
                <a:latin typeface="Carlito"/>
                <a:cs typeface="Carlito"/>
              </a:rPr>
              <a:t>a</a:t>
            </a:r>
            <a:r>
              <a:rPr sz="1600" spc="4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quién.</a:t>
            </a:r>
            <a:endParaRPr sz="1600">
              <a:latin typeface="Carlito"/>
              <a:cs typeface="Carlito"/>
            </a:endParaRPr>
          </a:p>
          <a:p>
            <a:pPr marL="299085" marR="5080" indent="-287020">
              <a:lnSpc>
                <a:spcPts val="2880"/>
              </a:lnSpc>
              <a:spcBef>
                <a:spcPts val="254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arlito"/>
                <a:cs typeface="Carlito"/>
              </a:rPr>
              <a:t>La </a:t>
            </a:r>
            <a:r>
              <a:rPr sz="1600" spc="-10" dirty="0">
                <a:latin typeface="Carlito"/>
                <a:cs typeface="Carlito"/>
              </a:rPr>
              <a:t>cadena </a:t>
            </a:r>
            <a:r>
              <a:rPr sz="1600" spc="-5" dirty="0">
                <a:latin typeface="Carlito"/>
                <a:cs typeface="Carlito"/>
              </a:rPr>
              <a:t>de mando no </a:t>
            </a:r>
            <a:r>
              <a:rPr sz="1600" spc="-10" dirty="0">
                <a:latin typeface="Carlito"/>
                <a:cs typeface="Carlito"/>
              </a:rPr>
              <a:t>solo delega autoridad sino  </a:t>
            </a:r>
            <a:r>
              <a:rPr sz="1600" spc="-5" dirty="0">
                <a:latin typeface="Carlito"/>
                <a:cs typeface="Carlito"/>
              </a:rPr>
              <a:t>también responsabilidad.</a:t>
            </a:r>
            <a:endParaRPr sz="1600">
              <a:latin typeface="Carlito"/>
              <a:cs typeface="Carlito"/>
            </a:endParaRPr>
          </a:p>
          <a:p>
            <a:pPr marL="299085" marR="146050" indent="-287020">
              <a:lnSpc>
                <a:spcPts val="288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arlito"/>
                <a:cs typeface="Carlito"/>
              </a:rPr>
              <a:t>Un </a:t>
            </a:r>
            <a:r>
              <a:rPr sz="1600" spc="-10" dirty="0">
                <a:latin typeface="Carlito"/>
                <a:cs typeface="Carlito"/>
              </a:rPr>
              <a:t>buen </a:t>
            </a:r>
            <a:r>
              <a:rPr sz="1600" spc="-30" dirty="0">
                <a:latin typeface="Carlito"/>
                <a:cs typeface="Carlito"/>
              </a:rPr>
              <a:t>líder, </a:t>
            </a:r>
            <a:r>
              <a:rPr sz="1600" spc="-5" dirty="0">
                <a:latin typeface="Carlito"/>
                <a:cs typeface="Carlito"/>
              </a:rPr>
              <a:t>además de </a:t>
            </a:r>
            <a:r>
              <a:rPr sz="1600" spc="-10" dirty="0">
                <a:latin typeface="Carlito"/>
                <a:cs typeface="Carlito"/>
              </a:rPr>
              <a:t>tomar decisiones,  </a:t>
            </a:r>
            <a:r>
              <a:rPr sz="1600" spc="-5" dirty="0">
                <a:latin typeface="Carlito"/>
                <a:cs typeface="Carlito"/>
              </a:rPr>
              <a:t>asume </a:t>
            </a:r>
            <a:r>
              <a:rPr sz="1600" dirty="0">
                <a:latin typeface="Carlito"/>
                <a:cs typeface="Carlito"/>
              </a:rPr>
              <a:t>las </a:t>
            </a:r>
            <a:r>
              <a:rPr sz="1600" spc="-10" dirty="0">
                <a:latin typeface="Carlito"/>
                <a:cs typeface="Carlito"/>
              </a:rPr>
              <a:t>responsabilidades </a:t>
            </a:r>
            <a:r>
              <a:rPr sz="1600" spc="-5" dirty="0">
                <a:latin typeface="Carlito"/>
                <a:cs typeface="Carlito"/>
              </a:rPr>
              <a:t>y </a:t>
            </a:r>
            <a:r>
              <a:rPr sz="1600" spc="-10" dirty="0">
                <a:latin typeface="Carlito"/>
                <a:cs typeface="Carlito"/>
              </a:rPr>
              <a:t>deberes derivadas  por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estas.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52515" y="1734311"/>
            <a:ext cx="3221736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865235" cy="5143500"/>
            <a:chOff x="0" y="0"/>
            <a:chExt cx="8865235" cy="5143500"/>
          </a:xfrm>
        </p:grpSpPr>
        <p:sp>
          <p:nvSpPr>
            <p:cNvPr id="3" name="object 3"/>
            <p:cNvSpPr/>
            <p:nvPr/>
          </p:nvSpPr>
          <p:spPr>
            <a:xfrm>
              <a:off x="3728465" y="1005077"/>
              <a:ext cx="4730750" cy="1557655"/>
            </a:xfrm>
            <a:custGeom>
              <a:avLst/>
              <a:gdLst/>
              <a:ahLst/>
              <a:cxnLst/>
              <a:rect l="l" t="t" r="r" b="b"/>
              <a:pathLst>
                <a:path w="4730750" h="1557655">
                  <a:moveTo>
                    <a:pt x="4470908" y="0"/>
                  </a:moveTo>
                  <a:lnTo>
                    <a:pt x="0" y="0"/>
                  </a:lnTo>
                  <a:lnTo>
                    <a:pt x="0" y="1557528"/>
                  </a:lnTo>
                  <a:lnTo>
                    <a:pt x="4470908" y="1557528"/>
                  </a:lnTo>
                  <a:lnTo>
                    <a:pt x="4517573" y="1553346"/>
                  </a:lnTo>
                  <a:lnTo>
                    <a:pt x="4561493" y="1541289"/>
                  </a:lnTo>
                  <a:lnTo>
                    <a:pt x="4601934" y="1522090"/>
                  </a:lnTo>
                  <a:lnTo>
                    <a:pt x="4638164" y="1496481"/>
                  </a:lnTo>
                  <a:lnTo>
                    <a:pt x="4669449" y="1465196"/>
                  </a:lnTo>
                  <a:lnTo>
                    <a:pt x="4695058" y="1428966"/>
                  </a:lnTo>
                  <a:lnTo>
                    <a:pt x="4714257" y="1388525"/>
                  </a:lnTo>
                  <a:lnTo>
                    <a:pt x="4726314" y="1344605"/>
                  </a:lnTo>
                  <a:lnTo>
                    <a:pt x="4730495" y="1297940"/>
                  </a:lnTo>
                  <a:lnTo>
                    <a:pt x="4730495" y="259587"/>
                  </a:lnTo>
                  <a:lnTo>
                    <a:pt x="4726314" y="212922"/>
                  </a:lnTo>
                  <a:lnTo>
                    <a:pt x="4714257" y="169002"/>
                  </a:lnTo>
                  <a:lnTo>
                    <a:pt x="4695058" y="128561"/>
                  </a:lnTo>
                  <a:lnTo>
                    <a:pt x="4669449" y="92331"/>
                  </a:lnTo>
                  <a:lnTo>
                    <a:pt x="4638164" y="61046"/>
                  </a:lnTo>
                  <a:lnTo>
                    <a:pt x="4601934" y="35437"/>
                  </a:lnTo>
                  <a:lnTo>
                    <a:pt x="4561493" y="16238"/>
                  </a:lnTo>
                  <a:lnTo>
                    <a:pt x="4517573" y="4181"/>
                  </a:lnTo>
                  <a:lnTo>
                    <a:pt x="4470908" y="0"/>
                  </a:lnTo>
                  <a:close/>
                </a:path>
              </a:pathLst>
            </a:custGeom>
            <a:solidFill>
              <a:srgbClr val="E8D0D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728465" y="1005077"/>
              <a:ext cx="4730750" cy="1557655"/>
            </a:xfrm>
            <a:custGeom>
              <a:avLst/>
              <a:gdLst/>
              <a:ahLst/>
              <a:cxnLst/>
              <a:rect l="l" t="t" r="r" b="b"/>
              <a:pathLst>
                <a:path w="4730750" h="1557655">
                  <a:moveTo>
                    <a:pt x="4730495" y="259587"/>
                  </a:moveTo>
                  <a:lnTo>
                    <a:pt x="4730495" y="1297940"/>
                  </a:lnTo>
                  <a:lnTo>
                    <a:pt x="4726314" y="1344605"/>
                  </a:lnTo>
                  <a:lnTo>
                    <a:pt x="4714257" y="1388525"/>
                  </a:lnTo>
                  <a:lnTo>
                    <a:pt x="4695058" y="1428966"/>
                  </a:lnTo>
                  <a:lnTo>
                    <a:pt x="4669449" y="1465196"/>
                  </a:lnTo>
                  <a:lnTo>
                    <a:pt x="4638164" y="1496481"/>
                  </a:lnTo>
                  <a:lnTo>
                    <a:pt x="4601934" y="1522090"/>
                  </a:lnTo>
                  <a:lnTo>
                    <a:pt x="4561493" y="1541289"/>
                  </a:lnTo>
                  <a:lnTo>
                    <a:pt x="4517573" y="1553346"/>
                  </a:lnTo>
                  <a:lnTo>
                    <a:pt x="4470908" y="1557528"/>
                  </a:lnTo>
                  <a:lnTo>
                    <a:pt x="0" y="1557528"/>
                  </a:lnTo>
                  <a:lnTo>
                    <a:pt x="0" y="0"/>
                  </a:lnTo>
                  <a:lnTo>
                    <a:pt x="4470908" y="0"/>
                  </a:lnTo>
                  <a:lnTo>
                    <a:pt x="4517573" y="4181"/>
                  </a:lnTo>
                  <a:lnTo>
                    <a:pt x="4561493" y="16238"/>
                  </a:lnTo>
                  <a:lnTo>
                    <a:pt x="4601934" y="35437"/>
                  </a:lnTo>
                  <a:lnTo>
                    <a:pt x="4638164" y="61046"/>
                  </a:lnTo>
                  <a:lnTo>
                    <a:pt x="4669449" y="92331"/>
                  </a:lnTo>
                  <a:lnTo>
                    <a:pt x="4695058" y="128561"/>
                  </a:lnTo>
                  <a:lnTo>
                    <a:pt x="4714257" y="169002"/>
                  </a:lnTo>
                  <a:lnTo>
                    <a:pt x="4726314" y="212922"/>
                  </a:lnTo>
                  <a:lnTo>
                    <a:pt x="4730495" y="259587"/>
                  </a:lnTo>
                  <a:close/>
                </a:path>
              </a:pathLst>
            </a:custGeom>
            <a:ln w="25908">
              <a:solidFill>
                <a:srgbClr val="E8D0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963415" y="1200658"/>
            <a:ext cx="4123690" cy="112903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0" marR="5080" indent="-114300">
              <a:lnSpc>
                <a:spcPts val="1320"/>
              </a:lnSpc>
              <a:spcBef>
                <a:spcPts val="240"/>
              </a:spcBef>
              <a:buFont typeface="Arial"/>
              <a:buChar char="•"/>
              <a:tabLst>
                <a:tab pos="127000" algn="l"/>
              </a:tabLst>
            </a:pPr>
            <a:r>
              <a:rPr sz="1200" spc="-5" dirty="0">
                <a:latin typeface="Carlito"/>
                <a:cs typeface="Carlito"/>
              </a:rPr>
              <a:t>La jerarquización se orienta </a:t>
            </a:r>
            <a:r>
              <a:rPr sz="1200" dirty="0">
                <a:latin typeface="Carlito"/>
                <a:cs typeface="Carlito"/>
              </a:rPr>
              <a:t>a </a:t>
            </a:r>
            <a:r>
              <a:rPr sz="1200" spc="-10" dirty="0">
                <a:latin typeface="Carlito"/>
                <a:cs typeface="Carlito"/>
              </a:rPr>
              <a:t>encontrar </a:t>
            </a:r>
            <a:r>
              <a:rPr sz="1200" dirty="0">
                <a:latin typeface="Carlito"/>
                <a:cs typeface="Carlito"/>
              </a:rPr>
              <a:t>la </a:t>
            </a:r>
            <a:r>
              <a:rPr sz="1200" spc="-5" dirty="0">
                <a:latin typeface="Carlito"/>
                <a:cs typeface="Carlito"/>
              </a:rPr>
              <a:t>mejor solución </a:t>
            </a:r>
            <a:r>
              <a:rPr sz="1200" spc="-10" dirty="0">
                <a:latin typeface="Carlito"/>
                <a:cs typeface="Carlito"/>
              </a:rPr>
              <a:t>para  controlar </a:t>
            </a:r>
            <a:r>
              <a:rPr sz="1200" dirty="0">
                <a:latin typeface="Carlito"/>
                <a:cs typeface="Carlito"/>
              </a:rPr>
              <a:t>que el </a:t>
            </a:r>
            <a:r>
              <a:rPr sz="1200" spc="-5" dirty="0">
                <a:latin typeface="Carlito"/>
                <a:cs typeface="Carlito"/>
              </a:rPr>
              <a:t>trabajo sea realizado </a:t>
            </a:r>
            <a:r>
              <a:rPr sz="1200" dirty="0">
                <a:latin typeface="Carlito"/>
                <a:cs typeface="Carlito"/>
              </a:rPr>
              <a:t>y asigne </a:t>
            </a:r>
            <a:r>
              <a:rPr sz="1200" spc="-5" dirty="0">
                <a:latin typeface="Carlito"/>
                <a:cs typeface="Carlito"/>
              </a:rPr>
              <a:t>responsabilidades  claras </a:t>
            </a:r>
            <a:r>
              <a:rPr sz="1200" spc="-10" dirty="0">
                <a:latin typeface="Carlito"/>
                <a:cs typeface="Carlito"/>
              </a:rPr>
              <a:t>para </a:t>
            </a:r>
            <a:r>
              <a:rPr sz="1200" dirty="0">
                <a:latin typeface="Carlito"/>
                <a:cs typeface="Carlito"/>
              </a:rPr>
              <a:t>poder </a:t>
            </a:r>
            <a:r>
              <a:rPr sz="1200" spc="-5" dirty="0">
                <a:latin typeface="Carlito"/>
                <a:cs typeface="Carlito"/>
              </a:rPr>
              <a:t>conseguir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resultados.</a:t>
            </a:r>
            <a:endParaRPr sz="1200">
              <a:latin typeface="Carlito"/>
              <a:cs typeface="Carlito"/>
            </a:endParaRPr>
          </a:p>
          <a:p>
            <a:pPr marL="127000" indent="-114300">
              <a:lnSpc>
                <a:spcPct val="100000"/>
              </a:lnSpc>
              <a:spcBef>
                <a:spcPts val="75"/>
              </a:spcBef>
              <a:buFont typeface="Arial"/>
              <a:buChar char="•"/>
              <a:tabLst>
                <a:tab pos="127000" algn="l"/>
              </a:tabLst>
            </a:pPr>
            <a:r>
              <a:rPr sz="1200" spc="-10" dirty="0">
                <a:latin typeface="Carlito"/>
                <a:cs typeface="Carlito"/>
              </a:rPr>
              <a:t>Busca </a:t>
            </a:r>
            <a:r>
              <a:rPr sz="1200" dirty="0">
                <a:latin typeface="Carlito"/>
                <a:cs typeface="Carlito"/>
              </a:rPr>
              <a:t>la </a:t>
            </a:r>
            <a:r>
              <a:rPr sz="1200" spc="-5" dirty="0">
                <a:latin typeface="Carlito"/>
                <a:cs typeface="Carlito"/>
              </a:rPr>
              <a:t>eficiencia </a:t>
            </a:r>
            <a:r>
              <a:rPr sz="1200" dirty="0">
                <a:latin typeface="Carlito"/>
                <a:cs typeface="Carlito"/>
              </a:rPr>
              <a:t>y </a:t>
            </a:r>
            <a:r>
              <a:rPr sz="1200" spc="-5" dirty="0">
                <a:latin typeface="Carlito"/>
                <a:cs typeface="Carlito"/>
              </a:rPr>
              <a:t>productividad.</a:t>
            </a:r>
            <a:endParaRPr sz="1200">
              <a:latin typeface="Carlito"/>
              <a:cs typeface="Carlito"/>
            </a:endParaRPr>
          </a:p>
          <a:p>
            <a:pPr marL="127000" indent="-1143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27000" algn="l"/>
              </a:tabLst>
            </a:pPr>
            <a:r>
              <a:rPr sz="1200" spc="-5" dirty="0">
                <a:latin typeface="Carlito"/>
                <a:cs typeface="Carlito"/>
              </a:rPr>
              <a:t>Mientras </a:t>
            </a:r>
            <a:r>
              <a:rPr sz="1200" dirty="0">
                <a:latin typeface="Carlito"/>
                <a:cs typeface="Carlito"/>
              </a:rPr>
              <a:t>más </a:t>
            </a:r>
            <a:r>
              <a:rPr sz="1200" spc="-5" dirty="0">
                <a:latin typeface="Carlito"/>
                <a:cs typeface="Carlito"/>
              </a:rPr>
              <a:t>jerarquizado </a:t>
            </a:r>
            <a:r>
              <a:rPr sz="1200" dirty="0">
                <a:latin typeface="Carlito"/>
                <a:cs typeface="Carlito"/>
              </a:rPr>
              <a:t>más </a:t>
            </a:r>
            <a:r>
              <a:rPr sz="1200" spc="-5" dirty="0">
                <a:latin typeface="Carlito"/>
                <a:cs typeface="Carlito"/>
              </a:rPr>
              <a:t>integración</a:t>
            </a:r>
            <a:r>
              <a:rPr sz="1200" spc="-8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vertical.</a:t>
            </a:r>
            <a:endParaRPr sz="1200">
              <a:latin typeface="Carlito"/>
              <a:cs typeface="Carlito"/>
            </a:endParaRPr>
          </a:p>
          <a:p>
            <a:pPr marL="127000" indent="-1143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27000" algn="l"/>
              </a:tabLst>
            </a:pPr>
            <a:r>
              <a:rPr sz="1200" spc="-5" dirty="0">
                <a:latin typeface="Carlito"/>
                <a:cs typeface="Carlito"/>
              </a:rPr>
              <a:t>Mientras </a:t>
            </a:r>
            <a:r>
              <a:rPr sz="1200" dirty="0">
                <a:latin typeface="Carlito"/>
                <a:cs typeface="Carlito"/>
              </a:rPr>
              <a:t>menos </a:t>
            </a:r>
            <a:r>
              <a:rPr sz="1200" spc="-5" dirty="0">
                <a:latin typeface="Carlito"/>
                <a:cs typeface="Carlito"/>
              </a:rPr>
              <a:t>jerarquizado </a:t>
            </a:r>
            <a:r>
              <a:rPr sz="1200" dirty="0">
                <a:latin typeface="Carlito"/>
                <a:cs typeface="Carlito"/>
              </a:rPr>
              <a:t>más </a:t>
            </a:r>
            <a:r>
              <a:rPr sz="1200" spc="-5" dirty="0">
                <a:latin typeface="Carlito"/>
                <a:cs typeface="Carlito"/>
              </a:rPr>
              <a:t>integración</a:t>
            </a:r>
            <a:r>
              <a:rPr sz="1200" spc="-10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horizontal.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54544" y="960056"/>
            <a:ext cx="2687320" cy="1647825"/>
            <a:chOff x="1054544" y="960056"/>
            <a:chExt cx="2687320" cy="1647825"/>
          </a:xfrm>
        </p:grpSpPr>
        <p:sp>
          <p:nvSpPr>
            <p:cNvPr id="7" name="object 7"/>
            <p:cNvSpPr/>
            <p:nvPr/>
          </p:nvSpPr>
          <p:spPr>
            <a:xfrm>
              <a:off x="1067562" y="973074"/>
              <a:ext cx="2661285" cy="1621790"/>
            </a:xfrm>
            <a:custGeom>
              <a:avLst/>
              <a:gdLst/>
              <a:ahLst/>
              <a:cxnLst/>
              <a:rect l="l" t="t" r="r" b="b"/>
              <a:pathLst>
                <a:path w="2661285" h="1621789">
                  <a:moveTo>
                    <a:pt x="2390648" y="0"/>
                  </a:moveTo>
                  <a:lnTo>
                    <a:pt x="270256" y="0"/>
                  </a:lnTo>
                  <a:lnTo>
                    <a:pt x="221679" y="4355"/>
                  </a:lnTo>
                  <a:lnTo>
                    <a:pt x="175958" y="16911"/>
                  </a:lnTo>
                  <a:lnTo>
                    <a:pt x="133856" y="36905"/>
                  </a:lnTo>
                  <a:lnTo>
                    <a:pt x="96136" y="63571"/>
                  </a:lnTo>
                  <a:lnTo>
                    <a:pt x="63563" y="96147"/>
                  </a:lnTo>
                  <a:lnTo>
                    <a:pt x="36899" y="133867"/>
                  </a:lnTo>
                  <a:lnTo>
                    <a:pt x="16908" y="175968"/>
                  </a:lnTo>
                  <a:lnTo>
                    <a:pt x="4354" y="221685"/>
                  </a:lnTo>
                  <a:lnTo>
                    <a:pt x="0" y="270255"/>
                  </a:lnTo>
                  <a:lnTo>
                    <a:pt x="0" y="1351280"/>
                  </a:lnTo>
                  <a:lnTo>
                    <a:pt x="4354" y="1399850"/>
                  </a:lnTo>
                  <a:lnTo>
                    <a:pt x="16908" y="1445567"/>
                  </a:lnTo>
                  <a:lnTo>
                    <a:pt x="36899" y="1487668"/>
                  </a:lnTo>
                  <a:lnTo>
                    <a:pt x="63563" y="1525388"/>
                  </a:lnTo>
                  <a:lnTo>
                    <a:pt x="96136" y="1557964"/>
                  </a:lnTo>
                  <a:lnTo>
                    <a:pt x="133856" y="1584630"/>
                  </a:lnTo>
                  <a:lnTo>
                    <a:pt x="175958" y="1604624"/>
                  </a:lnTo>
                  <a:lnTo>
                    <a:pt x="221679" y="1617180"/>
                  </a:lnTo>
                  <a:lnTo>
                    <a:pt x="270256" y="1621536"/>
                  </a:lnTo>
                  <a:lnTo>
                    <a:pt x="2390648" y="1621536"/>
                  </a:lnTo>
                  <a:lnTo>
                    <a:pt x="2439218" y="1617180"/>
                  </a:lnTo>
                  <a:lnTo>
                    <a:pt x="2484935" y="1604624"/>
                  </a:lnTo>
                  <a:lnTo>
                    <a:pt x="2527036" y="1584630"/>
                  </a:lnTo>
                  <a:lnTo>
                    <a:pt x="2564756" y="1557964"/>
                  </a:lnTo>
                  <a:lnTo>
                    <a:pt x="2597332" y="1525388"/>
                  </a:lnTo>
                  <a:lnTo>
                    <a:pt x="2623998" y="1487668"/>
                  </a:lnTo>
                  <a:lnTo>
                    <a:pt x="2643992" y="1445567"/>
                  </a:lnTo>
                  <a:lnTo>
                    <a:pt x="2656548" y="1399850"/>
                  </a:lnTo>
                  <a:lnTo>
                    <a:pt x="2660904" y="1351280"/>
                  </a:lnTo>
                  <a:lnTo>
                    <a:pt x="2660904" y="270255"/>
                  </a:lnTo>
                  <a:lnTo>
                    <a:pt x="2656548" y="221685"/>
                  </a:lnTo>
                  <a:lnTo>
                    <a:pt x="2643992" y="175968"/>
                  </a:lnTo>
                  <a:lnTo>
                    <a:pt x="2623998" y="133867"/>
                  </a:lnTo>
                  <a:lnTo>
                    <a:pt x="2597332" y="96147"/>
                  </a:lnTo>
                  <a:lnTo>
                    <a:pt x="2564756" y="63571"/>
                  </a:lnTo>
                  <a:lnTo>
                    <a:pt x="2527036" y="36905"/>
                  </a:lnTo>
                  <a:lnTo>
                    <a:pt x="2484935" y="16911"/>
                  </a:lnTo>
                  <a:lnTo>
                    <a:pt x="2439218" y="4355"/>
                  </a:lnTo>
                  <a:lnTo>
                    <a:pt x="2390648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7562" y="973074"/>
              <a:ext cx="2661285" cy="1621790"/>
            </a:xfrm>
            <a:custGeom>
              <a:avLst/>
              <a:gdLst/>
              <a:ahLst/>
              <a:cxnLst/>
              <a:rect l="l" t="t" r="r" b="b"/>
              <a:pathLst>
                <a:path w="2661285" h="1621789">
                  <a:moveTo>
                    <a:pt x="0" y="270255"/>
                  </a:moveTo>
                  <a:lnTo>
                    <a:pt x="4354" y="221685"/>
                  </a:lnTo>
                  <a:lnTo>
                    <a:pt x="16908" y="175968"/>
                  </a:lnTo>
                  <a:lnTo>
                    <a:pt x="36899" y="133867"/>
                  </a:lnTo>
                  <a:lnTo>
                    <a:pt x="63563" y="96147"/>
                  </a:lnTo>
                  <a:lnTo>
                    <a:pt x="96136" y="63571"/>
                  </a:lnTo>
                  <a:lnTo>
                    <a:pt x="133856" y="36905"/>
                  </a:lnTo>
                  <a:lnTo>
                    <a:pt x="175958" y="16911"/>
                  </a:lnTo>
                  <a:lnTo>
                    <a:pt x="221679" y="4355"/>
                  </a:lnTo>
                  <a:lnTo>
                    <a:pt x="270256" y="0"/>
                  </a:lnTo>
                  <a:lnTo>
                    <a:pt x="2390648" y="0"/>
                  </a:lnTo>
                  <a:lnTo>
                    <a:pt x="2439218" y="4355"/>
                  </a:lnTo>
                  <a:lnTo>
                    <a:pt x="2484935" y="16911"/>
                  </a:lnTo>
                  <a:lnTo>
                    <a:pt x="2527036" y="36905"/>
                  </a:lnTo>
                  <a:lnTo>
                    <a:pt x="2564756" y="63571"/>
                  </a:lnTo>
                  <a:lnTo>
                    <a:pt x="2597332" y="96147"/>
                  </a:lnTo>
                  <a:lnTo>
                    <a:pt x="2623998" y="133867"/>
                  </a:lnTo>
                  <a:lnTo>
                    <a:pt x="2643992" y="175968"/>
                  </a:lnTo>
                  <a:lnTo>
                    <a:pt x="2656548" y="221685"/>
                  </a:lnTo>
                  <a:lnTo>
                    <a:pt x="2660904" y="270255"/>
                  </a:lnTo>
                  <a:lnTo>
                    <a:pt x="2660904" y="1351280"/>
                  </a:lnTo>
                  <a:lnTo>
                    <a:pt x="2656548" y="1399850"/>
                  </a:lnTo>
                  <a:lnTo>
                    <a:pt x="2643992" y="1445567"/>
                  </a:lnTo>
                  <a:lnTo>
                    <a:pt x="2623998" y="1487668"/>
                  </a:lnTo>
                  <a:lnTo>
                    <a:pt x="2597332" y="1525388"/>
                  </a:lnTo>
                  <a:lnTo>
                    <a:pt x="2564756" y="1557964"/>
                  </a:lnTo>
                  <a:lnTo>
                    <a:pt x="2527036" y="1584630"/>
                  </a:lnTo>
                  <a:lnTo>
                    <a:pt x="2484935" y="1604624"/>
                  </a:lnTo>
                  <a:lnTo>
                    <a:pt x="2439218" y="1617180"/>
                  </a:lnTo>
                  <a:lnTo>
                    <a:pt x="2390648" y="1621536"/>
                  </a:lnTo>
                  <a:lnTo>
                    <a:pt x="270256" y="1621536"/>
                  </a:lnTo>
                  <a:lnTo>
                    <a:pt x="221679" y="1617180"/>
                  </a:lnTo>
                  <a:lnTo>
                    <a:pt x="175958" y="1604624"/>
                  </a:lnTo>
                  <a:lnTo>
                    <a:pt x="133856" y="1584630"/>
                  </a:lnTo>
                  <a:lnTo>
                    <a:pt x="96136" y="1557964"/>
                  </a:lnTo>
                  <a:lnTo>
                    <a:pt x="63563" y="1525388"/>
                  </a:lnTo>
                  <a:lnTo>
                    <a:pt x="36899" y="1487668"/>
                  </a:lnTo>
                  <a:lnTo>
                    <a:pt x="16908" y="1445567"/>
                  </a:lnTo>
                  <a:lnTo>
                    <a:pt x="4354" y="1399850"/>
                  </a:lnTo>
                  <a:lnTo>
                    <a:pt x="0" y="1351280"/>
                  </a:lnTo>
                  <a:lnTo>
                    <a:pt x="0" y="27025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18499" y="1579849"/>
            <a:ext cx="1590675" cy="3045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5" dirty="0">
                <a:solidFill>
                  <a:srgbClr val="FFFFFF"/>
                </a:solidFill>
                <a:latin typeface="Carlito"/>
                <a:cs typeface="Carlito"/>
              </a:rPr>
              <a:t>Jerarquización</a:t>
            </a:r>
            <a:endParaRPr sz="1900" dirty="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15448" y="2679128"/>
            <a:ext cx="4756785" cy="1582420"/>
            <a:chOff x="3715448" y="2679128"/>
            <a:chExt cx="4756785" cy="1582420"/>
          </a:xfrm>
        </p:grpSpPr>
        <p:sp>
          <p:nvSpPr>
            <p:cNvPr id="11" name="object 11"/>
            <p:cNvSpPr/>
            <p:nvPr/>
          </p:nvSpPr>
          <p:spPr>
            <a:xfrm>
              <a:off x="3728465" y="2692146"/>
              <a:ext cx="4730750" cy="1556385"/>
            </a:xfrm>
            <a:custGeom>
              <a:avLst/>
              <a:gdLst/>
              <a:ahLst/>
              <a:cxnLst/>
              <a:rect l="l" t="t" r="r" b="b"/>
              <a:pathLst>
                <a:path w="4730750" h="1556385">
                  <a:moveTo>
                    <a:pt x="4471162" y="0"/>
                  </a:moveTo>
                  <a:lnTo>
                    <a:pt x="0" y="0"/>
                  </a:lnTo>
                  <a:lnTo>
                    <a:pt x="0" y="1556004"/>
                  </a:lnTo>
                  <a:lnTo>
                    <a:pt x="4471162" y="1556004"/>
                  </a:lnTo>
                  <a:lnTo>
                    <a:pt x="4517785" y="1551825"/>
                  </a:lnTo>
                  <a:lnTo>
                    <a:pt x="4561664" y="1539778"/>
                  </a:lnTo>
                  <a:lnTo>
                    <a:pt x="4602066" y="1520594"/>
                  </a:lnTo>
                  <a:lnTo>
                    <a:pt x="4638259" y="1495008"/>
                  </a:lnTo>
                  <a:lnTo>
                    <a:pt x="4669513" y="1463749"/>
                  </a:lnTo>
                  <a:lnTo>
                    <a:pt x="4695095" y="1427553"/>
                  </a:lnTo>
                  <a:lnTo>
                    <a:pt x="4714274" y="1387150"/>
                  </a:lnTo>
                  <a:lnTo>
                    <a:pt x="4726318" y="1343274"/>
                  </a:lnTo>
                  <a:lnTo>
                    <a:pt x="4730495" y="1296657"/>
                  </a:lnTo>
                  <a:lnTo>
                    <a:pt x="4730495" y="259334"/>
                  </a:lnTo>
                  <a:lnTo>
                    <a:pt x="4726318" y="212710"/>
                  </a:lnTo>
                  <a:lnTo>
                    <a:pt x="4714274" y="168831"/>
                  </a:lnTo>
                  <a:lnTo>
                    <a:pt x="4695095" y="128429"/>
                  </a:lnTo>
                  <a:lnTo>
                    <a:pt x="4669513" y="92236"/>
                  </a:lnTo>
                  <a:lnTo>
                    <a:pt x="4638259" y="60982"/>
                  </a:lnTo>
                  <a:lnTo>
                    <a:pt x="4602066" y="35400"/>
                  </a:lnTo>
                  <a:lnTo>
                    <a:pt x="4561664" y="16221"/>
                  </a:lnTo>
                  <a:lnTo>
                    <a:pt x="4517785" y="4177"/>
                  </a:lnTo>
                  <a:lnTo>
                    <a:pt x="4471162" y="0"/>
                  </a:lnTo>
                  <a:close/>
                </a:path>
              </a:pathLst>
            </a:custGeom>
            <a:solidFill>
              <a:srgbClr val="DEE7D1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28465" y="2692146"/>
              <a:ext cx="4730750" cy="1556385"/>
            </a:xfrm>
            <a:custGeom>
              <a:avLst/>
              <a:gdLst/>
              <a:ahLst/>
              <a:cxnLst/>
              <a:rect l="l" t="t" r="r" b="b"/>
              <a:pathLst>
                <a:path w="4730750" h="1556385">
                  <a:moveTo>
                    <a:pt x="4730495" y="259334"/>
                  </a:moveTo>
                  <a:lnTo>
                    <a:pt x="4730495" y="1296657"/>
                  </a:lnTo>
                  <a:lnTo>
                    <a:pt x="4726318" y="1343274"/>
                  </a:lnTo>
                  <a:lnTo>
                    <a:pt x="4714274" y="1387150"/>
                  </a:lnTo>
                  <a:lnTo>
                    <a:pt x="4695095" y="1427553"/>
                  </a:lnTo>
                  <a:lnTo>
                    <a:pt x="4669513" y="1463749"/>
                  </a:lnTo>
                  <a:lnTo>
                    <a:pt x="4638259" y="1495008"/>
                  </a:lnTo>
                  <a:lnTo>
                    <a:pt x="4602066" y="1520594"/>
                  </a:lnTo>
                  <a:lnTo>
                    <a:pt x="4561664" y="1539778"/>
                  </a:lnTo>
                  <a:lnTo>
                    <a:pt x="4517785" y="1551825"/>
                  </a:lnTo>
                  <a:lnTo>
                    <a:pt x="4471162" y="1556004"/>
                  </a:lnTo>
                  <a:lnTo>
                    <a:pt x="0" y="1556004"/>
                  </a:lnTo>
                  <a:lnTo>
                    <a:pt x="0" y="0"/>
                  </a:lnTo>
                  <a:lnTo>
                    <a:pt x="4471162" y="0"/>
                  </a:lnTo>
                  <a:lnTo>
                    <a:pt x="4517785" y="4177"/>
                  </a:lnTo>
                  <a:lnTo>
                    <a:pt x="4561664" y="16221"/>
                  </a:lnTo>
                  <a:lnTo>
                    <a:pt x="4602066" y="35400"/>
                  </a:lnTo>
                  <a:lnTo>
                    <a:pt x="4638259" y="60982"/>
                  </a:lnTo>
                  <a:lnTo>
                    <a:pt x="4669513" y="92236"/>
                  </a:lnTo>
                  <a:lnTo>
                    <a:pt x="4695095" y="128429"/>
                  </a:lnTo>
                  <a:lnTo>
                    <a:pt x="4714274" y="168831"/>
                  </a:lnTo>
                  <a:lnTo>
                    <a:pt x="4726318" y="212710"/>
                  </a:lnTo>
                  <a:lnTo>
                    <a:pt x="4730495" y="259334"/>
                  </a:lnTo>
                  <a:close/>
                </a:path>
              </a:pathLst>
            </a:custGeom>
            <a:ln w="25907">
              <a:solidFill>
                <a:srgbClr val="DEE7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963415" y="2915539"/>
            <a:ext cx="4163060" cy="10744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0" marR="165735" indent="-114300">
              <a:lnSpc>
                <a:spcPts val="1320"/>
              </a:lnSpc>
              <a:spcBef>
                <a:spcPts val="240"/>
              </a:spcBef>
              <a:buFont typeface="Arial"/>
              <a:buChar char="•"/>
              <a:tabLst>
                <a:tab pos="127000" algn="l"/>
              </a:tabLst>
            </a:pPr>
            <a:r>
              <a:rPr sz="1200" spc="-5" dirty="0">
                <a:latin typeface="Carlito"/>
                <a:cs typeface="Carlito"/>
              </a:rPr>
              <a:t>La departamentalización se orienta </a:t>
            </a:r>
            <a:r>
              <a:rPr sz="1200" dirty="0">
                <a:latin typeface="Carlito"/>
                <a:cs typeface="Carlito"/>
              </a:rPr>
              <a:t>a </a:t>
            </a:r>
            <a:r>
              <a:rPr sz="1200" spc="-10" dirty="0">
                <a:latin typeface="Carlito"/>
                <a:cs typeface="Carlito"/>
              </a:rPr>
              <a:t>encontrar </a:t>
            </a:r>
            <a:r>
              <a:rPr sz="1200" dirty="0">
                <a:latin typeface="Carlito"/>
                <a:cs typeface="Carlito"/>
              </a:rPr>
              <a:t>la </a:t>
            </a:r>
            <a:r>
              <a:rPr sz="1200" spc="-5" dirty="0">
                <a:latin typeface="Carlito"/>
                <a:cs typeface="Carlito"/>
              </a:rPr>
              <a:t>mejor forma  </a:t>
            </a:r>
            <a:r>
              <a:rPr sz="1200" dirty="0">
                <a:latin typeface="Carlito"/>
                <a:cs typeface="Carlito"/>
              </a:rPr>
              <a:t>de </a:t>
            </a:r>
            <a:r>
              <a:rPr sz="1200" spc="-10" dirty="0">
                <a:latin typeface="Carlito"/>
                <a:cs typeface="Carlito"/>
              </a:rPr>
              <a:t>organizar </a:t>
            </a:r>
            <a:r>
              <a:rPr sz="1200" dirty="0">
                <a:latin typeface="Carlito"/>
                <a:cs typeface="Carlito"/>
              </a:rPr>
              <a:t>el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trabajo.</a:t>
            </a:r>
            <a:endParaRPr sz="1200">
              <a:latin typeface="Carlito"/>
              <a:cs typeface="Carlito"/>
            </a:endParaRPr>
          </a:p>
          <a:p>
            <a:pPr marL="127000" marR="5080" indent="-114300">
              <a:lnSpc>
                <a:spcPct val="91700"/>
              </a:lnSpc>
              <a:spcBef>
                <a:spcPts val="195"/>
              </a:spcBef>
              <a:buFont typeface="Arial"/>
              <a:buChar char="•"/>
              <a:tabLst>
                <a:tab pos="127000" algn="l"/>
              </a:tabLst>
            </a:pPr>
            <a:r>
              <a:rPr sz="1200" spc="-10" dirty="0">
                <a:latin typeface="Carlito"/>
                <a:cs typeface="Carlito"/>
              </a:rPr>
              <a:t>Busca </a:t>
            </a:r>
            <a:r>
              <a:rPr sz="1200" dirty="0">
                <a:latin typeface="Carlito"/>
                <a:cs typeface="Carlito"/>
              </a:rPr>
              <a:t>la </a:t>
            </a:r>
            <a:r>
              <a:rPr sz="1200" spc="-5" dirty="0">
                <a:latin typeface="Carlito"/>
                <a:cs typeface="Carlito"/>
              </a:rPr>
              <a:t>eficiencia mediante </a:t>
            </a:r>
            <a:r>
              <a:rPr sz="1200" dirty="0">
                <a:latin typeface="Carlito"/>
                <a:cs typeface="Carlito"/>
              </a:rPr>
              <a:t>la </a:t>
            </a:r>
            <a:r>
              <a:rPr sz="1200" spc="-5" dirty="0">
                <a:latin typeface="Carlito"/>
                <a:cs typeface="Carlito"/>
              </a:rPr>
              <a:t>especialización </a:t>
            </a:r>
            <a:r>
              <a:rPr sz="1200" dirty="0">
                <a:latin typeface="Carlito"/>
                <a:cs typeface="Carlito"/>
              </a:rPr>
              <a:t>de los  </a:t>
            </a:r>
            <a:r>
              <a:rPr sz="1200" spc="-5" dirty="0">
                <a:latin typeface="Carlito"/>
                <a:cs typeface="Carlito"/>
              </a:rPr>
              <a:t>trabajadores </a:t>
            </a:r>
            <a:r>
              <a:rPr sz="1200" dirty="0">
                <a:latin typeface="Carlito"/>
                <a:cs typeface="Carlito"/>
              </a:rPr>
              <a:t>que </a:t>
            </a:r>
            <a:r>
              <a:rPr sz="1200" spc="-5" dirty="0">
                <a:latin typeface="Carlito"/>
                <a:cs typeface="Carlito"/>
              </a:rPr>
              <a:t>realizan </a:t>
            </a:r>
            <a:r>
              <a:rPr sz="1200" dirty="0">
                <a:latin typeface="Carlito"/>
                <a:cs typeface="Carlito"/>
              </a:rPr>
              <a:t>las </a:t>
            </a:r>
            <a:r>
              <a:rPr sz="1200" spc="-5" dirty="0">
                <a:latin typeface="Carlito"/>
                <a:cs typeface="Carlito"/>
              </a:rPr>
              <a:t>tareas. </a:t>
            </a:r>
            <a:r>
              <a:rPr sz="1200" dirty="0">
                <a:latin typeface="Carlito"/>
                <a:cs typeface="Carlito"/>
              </a:rPr>
              <a:t>Así muchas </a:t>
            </a:r>
            <a:r>
              <a:rPr sz="1200" spc="-5" dirty="0">
                <a:latin typeface="Carlito"/>
                <a:cs typeface="Carlito"/>
              </a:rPr>
              <a:t>empresas</a:t>
            </a:r>
            <a:r>
              <a:rPr sz="1200" spc="-10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tienen  </a:t>
            </a:r>
            <a:r>
              <a:rPr sz="1200" spc="-5" dirty="0">
                <a:latin typeface="Carlito"/>
                <a:cs typeface="Carlito"/>
              </a:rPr>
              <a:t>áreas </a:t>
            </a:r>
            <a:r>
              <a:rPr sz="1200" dirty="0">
                <a:latin typeface="Carlito"/>
                <a:cs typeface="Carlito"/>
              </a:rPr>
              <a:t>de </a:t>
            </a:r>
            <a:r>
              <a:rPr sz="1200" spc="-5" dirty="0">
                <a:latin typeface="Carlito"/>
                <a:cs typeface="Carlito"/>
              </a:rPr>
              <a:t>Administración </a:t>
            </a:r>
            <a:r>
              <a:rPr sz="1200" dirty="0">
                <a:latin typeface="Carlito"/>
                <a:cs typeface="Carlito"/>
              </a:rPr>
              <a:t>y </a:t>
            </a:r>
            <a:r>
              <a:rPr sz="1200" spc="-5" dirty="0">
                <a:latin typeface="Carlito"/>
                <a:cs typeface="Carlito"/>
              </a:rPr>
              <a:t>finanzas, Operaciones, </a:t>
            </a:r>
            <a:r>
              <a:rPr sz="1200" spc="-15" dirty="0">
                <a:latin typeface="Carlito"/>
                <a:cs typeface="Carlito"/>
              </a:rPr>
              <a:t>Ventas,  </a:t>
            </a:r>
            <a:r>
              <a:rPr sz="1200" spc="-5" dirty="0">
                <a:latin typeface="Carlito"/>
                <a:cs typeface="Carlito"/>
              </a:rPr>
              <a:t>Marketing </a:t>
            </a:r>
            <a:r>
              <a:rPr sz="1200" dirty="0">
                <a:latin typeface="Carlito"/>
                <a:cs typeface="Carlito"/>
              </a:rPr>
              <a:t>y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sistemas.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54608" y="2688335"/>
            <a:ext cx="2687320" cy="1564005"/>
            <a:chOff x="1054608" y="2688335"/>
            <a:chExt cx="2687320" cy="1564005"/>
          </a:xfrm>
        </p:grpSpPr>
        <p:sp>
          <p:nvSpPr>
            <p:cNvPr id="15" name="object 15"/>
            <p:cNvSpPr/>
            <p:nvPr/>
          </p:nvSpPr>
          <p:spPr>
            <a:xfrm>
              <a:off x="1067562" y="2701289"/>
              <a:ext cx="2661285" cy="1537970"/>
            </a:xfrm>
            <a:custGeom>
              <a:avLst/>
              <a:gdLst/>
              <a:ahLst/>
              <a:cxnLst/>
              <a:rect l="l" t="t" r="r" b="b"/>
              <a:pathLst>
                <a:path w="2661285" h="1537970">
                  <a:moveTo>
                    <a:pt x="2404617" y="0"/>
                  </a:moveTo>
                  <a:lnTo>
                    <a:pt x="256285" y="0"/>
                  </a:lnTo>
                  <a:lnTo>
                    <a:pt x="210218" y="4131"/>
                  </a:lnTo>
                  <a:lnTo>
                    <a:pt x="166860" y="16041"/>
                  </a:lnTo>
                  <a:lnTo>
                    <a:pt x="126934" y="35004"/>
                  </a:lnTo>
                  <a:lnTo>
                    <a:pt x="91164" y="60296"/>
                  </a:lnTo>
                  <a:lnTo>
                    <a:pt x="60275" y="91190"/>
                  </a:lnTo>
                  <a:lnTo>
                    <a:pt x="34990" y="126962"/>
                  </a:lnTo>
                  <a:lnTo>
                    <a:pt x="16034" y="166885"/>
                  </a:lnTo>
                  <a:lnTo>
                    <a:pt x="4129" y="210235"/>
                  </a:lnTo>
                  <a:lnTo>
                    <a:pt x="0" y="256286"/>
                  </a:lnTo>
                  <a:lnTo>
                    <a:pt x="0" y="1281430"/>
                  </a:lnTo>
                  <a:lnTo>
                    <a:pt x="4129" y="1327497"/>
                  </a:lnTo>
                  <a:lnTo>
                    <a:pt x="16034" y="1370855"/>
                  </a:lnTo>
                  <a:lnTo>
                    <a:pt x="34990" y="1410781"/>
                  </a:lnTo>
                  <a:lnTo>
                    <a:pt x="60275" y="1446551"/>
                  </a:lnTo>
                  <a:lnTo>
                    <a:pt x="91164" y="1477440"/>
                  </a:lnTo>
                  <a:lnTo>
                    <a:pt x="126934" y="1502725"/>
                  </a:lnTo>
                  <a:lnTo>
                    <a:pt x="166860" y="1521681"/>
                  </a:lnTo>
                  <a:lnTo>
                    <a:pt x="210218" y="1533586"/>
                  </a:lnTo>
                  <a:lnTo>
                    <a:pt x="256285" y="1537716"/>
                  </a:lnTo>
                  <a:lnTo>
                    <a:pt x="2404617" y="1537716"/>
                  </a:lnTo>
                  <a:lnTo>
                    <a:pt x="2450668" y="1533586"/>
                  </a:lnTo>
                  <a:lnTo>
                    <a:pt x="2494018" y="1521681"/>
                  </a:lnTo>
                  <a:lnTo>
                    <a:pt x="2533941" y="1502725"/>
                  </a:lnTo>
                  <a:lnTo>
                    <a:pt x="2569713" y="1477440"/>
                  </a:lnTo>
                  <a:lnTo>
                    <a:pt x="2600607" y="1446551"/>
                  </a:lnTo>
                  <a:lnTo>
                    <a:pt x="2625899" y="1410781"/>
                  </a:lnTo>
                  <a:lnTo>
                    <a:pt x="2644862" y="1370855"/>
                  </a:lnTo>
                  <a:lnTo>
                    <a:pt x="2656772" y="1327497"/>
                  </a:lnTo>
                  <a:lnTo>
                    <a:pt x="2660904" y="1281430"/>
                  </a:lnTo>
                  <a:lnTo>
                    <a:pt x="2660904" y="256286"/>
                  </a:lnTo>
                  <a:lnTo>
                    <a:pt x="2656772" y="210235"/>
                  </a:lnTo>
                  <a:lnTo>
                    <a:pt x="2644862" y="166885"/>
                  </a:lnTo>
                  <a:lnTo>
                    <a:pt x="2625899" y="126962"/>
                  </a:lnTo>
                  <a:lnTo>
                    <a:pt x="2600607" y="91190"/>
                  </a:lnTo>
                  <a:lnTo>
                    <a:pt x="2569713" y="60296"/>
                  </a:lnTo>
                  <a:lnTo>
                    <a:pt x="2533941" y="35004"/>
                  </a:lnTo>
                  <a:lnTo>
                    <a:pt x="2494018" y="16041"/>
                  </a:lnTo>
                  <a:lnTo>
                    <a:pt x="2450668" y="4131"/>
                  </a:lnTo>
                  <a:lnTo>
                    <a:pt x="2404617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67562" y="2701289"/>
              <a:ext cx="2661285" cy="1537970"/>
            </a:xfrm>
            <a:custGeom>
              <a:avLst/>
              <a:gdLst/>
              <a:ahLst/>
              <a:cxnLst/>
              <a:rect l="l" t="t" r="r" b="b"/>
              <a:pathLst>
                <a:path w="2661285" h="1537970">
                  <a:moveTo>
                    <a:pt x="0" y="256286"/>
                  </a:moveTo>
                  <a:lnTo>
                    <a:pt x="4129" y="210235"/>
                  </a:lnTo>
                  <a:lnTo>
                    <a:pt x="16034" y="166885"/>
                  </a:lnTo>
                  <a:lnTo>
                    <a:pt x="34990" y="126962"/>
                  </a:lnTo>
                  <a:lnTo>
                    <a:pt x="60275" y="91190"/>
                  </a:lnTo>
                  <a:lnTo>
                    <a:pt x="91164" y="60296"/>
                  </a:lnTo>
                  <a:lnTo>
                    <a:pt x="126934" y="35004"/>
                  </a:lnTo>
                  <a:lnTo>
                    <a:pt x="166860" y="16041"/>
                  </a:lnTo>
                  <a:lnTo>
                    <a:pt x="210218" y="4131"/>
                  </a:lnTo>
                  <a:lnTo>
                    <a:pt x="256285" y="0"/>
                  </a:lnTo>
                  <a:lnTo>
                    <a:pt x="2404617" y="0"/>
                  </a:lnTo>
                  <a:lnTo>
                    <a:pt x="2450668" y="4131"/>
                  </a:lnTo>
                  <a:lnTo>
                    <a:pt x="2494018" y="16041"/>
                  </a:lnTo>
                  <a:lnTo>
                    <a:pt x="2533941" y="35004"/>
                  </a:lnTo>
                  <a:lnTo>
                    <a:pt x="2569713" y="60296"/>
                  </a:lnTo>
                  <a:lnTo>
                    <a:pt x="2600607" y="91190"/>
                  </a:lnTo>
                  <a:lnTo>
                    <a:pt x="2625899" y="126962"/>
                  </a:lnTo>
                  <a:lnTo>
                    <a:pt x="2644862" y="166885"/>
                  </a:lnTo>
                  <a:lnTo>
                    <a:pt x="2656772" y="210235"/>
                  </a:lnTo>
                  <a:lnTo>
                    <a:pt x="2660904" y="256286"/>
                  </a:lnTo>
                  <a:lnTo>
                    <a:pt x="2660904" y="1281430"/>
                  </a:lnTo>
                  <a:lnTo>
                    <a:pt x="2656772" y="1327497"/>
                  </a:lnTo>
                  <a:lnTo>
                    <a:pt x="2644862" y="1370855"/>
                  </a:lnTo>
                  <a:lnTo>
                    <a:pt x="2625899" y="1410781"/>
                  </a:lnTo>
                  <a:lnTo>
                    <a:pt x="2600607" y="1446551"/>
                  </a:lnTo>
                  <a:lnTo>
                    <a:pt x="2569713" y="1477440"/>
                  </a:lnTo>
                  <a:lnTo>
                    <a:pt x="2533941" y="1502725"/>
                  </a:lnTo>
                  <a:lnTo>
                    <a:pt x="2494018" y="1521681"/>
                  </a:lnTo>
                  <a:lnTo>
                    <a:pt x="2450668" y="1533586"/>
                  </a:lnTo>
                  <a:lnTo>
                    <a:pt x="2404617" y="1537716"/>
                  </a:lnTo>
                  <a:lnTo>
                    <a:pt x="256285" y="1537716"/>
                  </a:lnTo>
                  <a:lnTo>
                    <a:pt x="210218" y="1533586"/>
                  </a:lnTo>
                  <a:lnTo>
                    <a:pt x="166860" y="1521681"/>
                  </a:lnTo>
                  <a:lnTo>
                    <a:pt x="126934" y="1502725"/>
                  </a:lnTo>
                  <a:lnTo>
                    <a:pt x="91164" y="1477440"/>
                  </a:lnTo>
                  <a:lnTo>
                    <a:pt x="60275" y="1446551"/>
                  </a:lnTo>
                  <a:lnTo>
                    <a:pt x="34990" y="1410781"/>
                  </a:lnTo>
                  <a:lnTo>
                    <a:pt x="16034" y="1370855"/>
                  </a:lnTo>
                  <a:lnTo>
                    <a:pt x="4129" y="1327497"/>
                  </a:lnTo>
                  <a:lnTo>
                    <a:pt x="0" y="1281430"/>
                  </a:lnTo>
                  <a:lnTo>
                    <a:pt x="0" y="25628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89609" y="3300463"/>
            <a:ext cx="2416810" cy="3045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Departamentalización</a:t>
            </a:r>
            <a:endParaRPr sz="1900" dirty="0">
              <a:latin typeface="Carlito"/>
              <a:cs typeface="Carlito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604582" y="124253"/>
            <a:ext cx="6247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C00000"/>
                </a:solidFill>
              </a:rPr>
              <a:t>Factores </a:t>
            </a:r>
            <a:r>
              <a:rPr sz="2400" spc="-5" dirty="0">
                <a:solidFill>
                  <a:srgbClr val="C00000"/>
                </a:solidFill>
              </a:rPr>
              <a:t>relacionados </a:t>
            </a:r>
            <a:r>
              <a:rPr sz="2400" dirty="0">
                <a:solidFill>
                  <a:srgbClr val="C00000"/>
                </a:solidFill>
              </a:rPr>
              <a:t>al </a:t>
            </a:r>
            <a:r>
              <a:rPr sz="2400" spc="-15" dirty="0">
                <a:solidFill>
                  <a:srgbClr val="C00000"/>
                </a:solidFill>
              </a:rPr>
              <a:t>Grado </a:t>
            </a:r>
            <a:r>
              <a:rPr sz="2400" dirty="0">
                <a:solidFill>
                  <a:srgbClr val="C00000"/>
                </a:solidFill>
              </a:rPr>
              <a:t>de</a:t>
            </a:r>
            <a:r>
              <a:rPr sz="2400" spc="-60" dirty="0">
                <a:solidFill>
                  <a:srgbClr val="C00000"/>
                </a:solidFill>
              </a:rPr>
              <a:t> </a:t>
            </a:r>
            <a:r>
              <a:rPr sz="2400" spc="-5" dirty="0">
                <a:solidFill>
                  <a:srgbClr val="C00000"/>
                </a:solidFill>
              </a:rPr>
              <a:t>especialización</a:t>
            </a:r>
            <a:endParaRPr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7201" y="1297883"/>
            <a:ext cx="4038600" cy="27214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2140" y="4395927"/>
            <a:ext cx="34328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Organización fuertemente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jerárquica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3001" y="1211580"/>
            <a:ext cx="3962400" cy="29352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03775" y="4395927"/>
            <a:ext cx="38868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Departamentalización: Servicios vs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cocina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285750"/>
            <a:ext cx="5815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</a:rPr>
              <a:t>Ejemplos </a:t>
            </a:r>
            <a:r>
              <a:rPr sz="2400" spc="-15" dirty="0">
                <a:solidFill>
                  <a:srgbClr val="C00000"/>
                </a:solidFill>
              </a:rPr>
              <a:t>referidos </a:t>
            </a:r>
            <a:r>
              <a:rPr sz="2400" dirty="0">
                <a:solidFill>
                  <a:srgbClr val="C00000"/>
                </a:solidFill>
              </a:rPr>
              <a:t>al </a:t>
            </a:r>
            <a:r>
              <a:rPr sz="2400" spc="-15" dirty="0">
                <a:solidFill>
                  <a:srgbClr val="C00000"/>
                </a:solidFill>
              </a:rPr>
              <a:t>grado </a:t>
            </a:r>
            <a:r>
              <a:rPr sz="2400" dirty="0">
                <a:solidFill>
                  <a:srgbClr val="C00000"/>
                </a:solidFill>
              </a:rPr>
              <a:t>de</a:t>
            </a:r>
            <a:r>
              <a:rPr sz="2400" spc="5" dirty="0">
                <a:solidFill>
                  <a:srgbClr val="C00000"/>
                </a:solidFill>
              </a:rPr>
              <a:t> </a:t>
            </a:r>
            <a:r>
              <a:rPr sz="2400" spc="-5" dirty="0">
                <a:solidFill>
                  <a:srgbClr val="C00000"/>
                </a:solidFill>
              </a:rPr>
              <a:t>especialización</a:t>
            </a:r>
            <a:endParaRPr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518852" y="1327340"/>
            <a:ext cx="4759960" cy="1640205"/>
            <a:chOff x="3518852" y="1327340"/>
            <a:chExt cx="4759960" cy="1640205"/>
          </a:xfrm>
        </p:grpSpPr>
        <p:sp>
          <p:nvSpPr>
            <p:cNvPr id="4" name="object 4"/>
            <p:cNvSpPr/>
            <p:nvPr/>
          </p:nvSpPr>
          <p:spPr>
            <a:xfrm>
              <a:off x="3531870" y="1340357"/>
              <a:ext cx="4733925" cy="1614170"/>
            </a:xfrm>
            <a:custGeom>
              <a:avLst/>
              <a:gdLst/>
              <a:ahLst/>
              <a:cxnLst/>
              <a:rect l="l" t="t" r="r" b="b"/>
              <a:pathLst>
                <a:path w="4733925" h="1614170">
                  <a:moveTo>
                    <a:pt x="4464558" y="0"/>
                  </a:moveTo>
                  <a:lnTo>
                    <a:pt x="0" y="0"/>
                  </a:lnTo>
                  <a:lnTo>
                    <a:pt x="0" y="1613915"/>
                  </a:lnTo>
                  <a:lnTo>
                    <a:pt x="4464558" y="1613915"/>
                  </a:lnTo>
                  <a:lnTo>
                    <a:pt x="4512917" y="1609583"/>
                  </a:lnTo>
                  <a:lnTo>
                    <a:pt x="4558429" y="1597091"/>
                  </a:lnTo>
                  <a:lnTo>
                    <a:pt x="4600335" y="1577198"/>
                  </a:lnTo>
                  <a:lnTo>
                    <a:pt x="4637875" y="1550664"/>
                  </a:lnTo>
                  <a:lnTo>
                    <a:pt x="4670292" y="1518247"/>
                  </a:lnTo>
                  <a:lnTo>
                    <a:pt x="4696826" y="1480707"/>
                  </a:lnTo>
                  <a:lnTo>
                    <a:pt x="4716719" y="1438801"/>
                  </a:lnTo>
                  <a:lnTo>
                    <a:pt x="4729211" y="1393289"/>
                  </a:lnTo>
                  <a:lnTo>
                    <a:pt x="4733544" y="1344929"/>
                  </a:lnTo>
                  <a:lnTo>
                    <a:pt x="4733544" y="268986"/>
                  </a:lnTo>
                  <a:lnTo>
                    <a:pt x="4729211" y="220626"/>
                  </a:lnTo>
                  <a:lnTo>
                    <a:pt x="4716719" y="175114"/>
                  </a:lnTo>
                  <a:lnTo>
                    <a:pt x="4696826" y="133208"/>
                  </a:lnTo>
                  <a:lnTo>
                    <a:pt x="4670292" y="95668"/>
                  </a:lnTo>
                  <a:lnTo>
                    <a:pt x="4637875" y="63251"/>
                  </a:lnTo>
                  <a:lnTo>
                    <a:pt x="4600335" y="36717"/>
                  </a:lnTo>
                  <a:lnTo>
                    <a:pt x="4558429" y="16824"/>
                  </a:lnTo>
                  <a:lnTo>
                    <a:pt x="4512917" y="4332"/>
                  </a:lnTo>
                  <a:lnTo>
                    <a:pt x="4464558" y="0"/>
                  </a:lnTo>
                  <a:close/>
                </a:path>
              </a:pathLst>
            </a:custGeom>
            <a:solidFill>
              <a:srgbClr val="DEE7D1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31870" y="1340357"/>
              <a:ext cx="4733925" cy="1614170"/>
            </a:xfrm>
            <a:custGeom>
              <a:avLst/>
              <a:gdLst/>
              <a:ahLst/>
              <a:cxnLst/>
              <a:rect l="l" t="t" r="r" b="b"/>
              <a:pathLst>
                <a:path w="4733925" h="1614170">
                  <a:moveTo>
                    <a:pt x="4733544" y="268986"/>
                  </a:moveTo>
                  <a:lnTo>
                    <a:pt x="4733544" y="1344929"/>
                  </a:lnTo>
                  <a:lnTo>
                    <a:pt x="4729211" y="1393289"/>
                  </a:lnTo>
                  <a:lnTo>
                    <a:pt x="4716719" y="1438801"/>
                  </a:lnTo>
                  <a:lnTo>
                    <a:pt x="4696826" y="1480707"/>
                  </a:lnTo>
                  <a:lnTo>
                    <a:pt x="4670292" y="1518247"/>
                  </a:lnTo>
                  <a:lnTo>
                    <a:pt x="4637875" y="1550664"/>
                  </a:lnTo>
                  <a:lnTo>
                    <a:pt x="4600335" y="1577198"/>
                  </a:lnTo>
                  <a:lnTo>
                    <a:pt x="4558429" y="1597091"/>
                  </a:lnTo>
                  <a:lnTo>
                    <a:pt x="4512917" y="1609583"/>
                  </a:lnTo>
                  <a:lnTo>
                    <a:pt x="4464558" y="1613915"/>
                  </a:lnTo>
                  <a:lnTo>
                    <a:pt x="0" y="1613915"/>
                  </a:lnTo>
                  <a:lnTo>
                    <a:pt x="0" y="0"/>
                  </a:lnTo>
                  <a:lnTo>
                    <a:pt x="4464558" y="0"/>
                  </a:lnTo>
                  <a:lnTo>
                    <a:pt x="4512917" y="4332"/>
                  </a:lnTo>
                  <a:lnTo>
                    <a:pt x="4558429" y="16824"/>
                  </a:lnTo>
                  <a:lnTo>
                    <a:pt x="4600335" y="36717"/>
                  </a:lnTo>
                  <a:lnTo>
                    <a:pt x="4637875" y="63251"/>
                  </a:lnTo>
                  <a:lnTo>
                    <a:pt x="4670292" y="95668"/>
                  </a:lnTo>
                  <a:lnTo>
                    <a:pt x="4696826" y="133208"/>
                  </a:lnTo>
                  <a:lnTo>
                    <a:pt x="4716719" y="175114"/>
                  </a:lnTo>
                  <a:lnTo>
                    <a:pt x="4729211" y="220626"/>
                  </a:lnTo>
                  <a:lnTo>
                    <a:pt x="4733544" y="268986"/>
                  </a:lnTo>
                  <a:close/>
                </a:path>
              </a:pathLst>
            </a:custGeom>
            <a:ln w="25908">
              <a:solidFill>
                <a:srgbClr val="DEE7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767454" y="1494535"/>
            <a:ext cx="4309746" cy="12693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0" marR="95250" indent="-114300">
              <a:lnSpc>
                <a:spcPts val="1320"/>
              </a:lnSpc>
              <a:spcBef>
                <a:spcPts val="240"/>
              </a:spcBef>
              <a:buFont typeface="Arial"/>
              <a:buChar char="•"/>
              <a:tabLst>
                <a:tab pos="127000" algn="l"/>
              </a:tabLst>
            </a:pPr>
            <a:r>
              <a:rPr sz="1200" spc="-5" dirty="0">
                <a:latin typeface="Carlito"/>
                <a:cs typeface="Carlito"/>
              </a:rPr>
              <a:t>La integración vertical ocurre </a:t>
            </a:r>
            <a:r>
              <a:rPr sz="1200" dirty="0">
                <a:latin typeface="Carlito"/>
                <a:cs typeface="Carlito"/>
              </a:rPr>
              <a:t>cuando la misma </a:t>
            </a:r>
            <a:r>
              <a:rPr sz="1200" spc="-5" dirty="0">
                <a:latin typeface="Carlito"/>
                <a:cs typeface="Carlito"/>
              </a:rPr>
              <a:t>empresa se </a:t>
            </a:r>
            <a:r>
              <a:rPr sz="1200" dirty="0">
                <a:latin typeface="Carlito"/>
                <a:cs typeface="Carlito"/>
              </a:rPr>
              <a:t>hace  </a:t>
            </a:r>
            <a:r>
              <a:rPr sz="1200" spc="-10" dirty="0">
                <a:latin typeface="Carlito"/>
                <a:cs typeface="Carlito"/>
              </a:rPr>
              <a:t>cargo </a:t>
            </a:r>
            <a:r>
              <a:rPr sz="1200" dirty="0">
                <a:latin typeface="Carlito"/>
                <a:cs typeface="Carlito"/>
              </a:rPr>
              <a:t>de actividades que </a:t>
            </a:r>
            <a:r>
              <a:rPr sz="1200" spc="-5" dirty="0">
                <a:latin typeface="Carlito"/>
                <a:cs typeface="Carlito"/>
              </a:rPr>
              <a:t>tradicionalmente </a:t>
            </a:r>
            <a:r>
              <a:rPr sz="1200" dirty="0">
                <a:latin typeface="Carlito"/>
                <a:cs typeface="Carlito"/>
              </a:rPr>
              <a:t>ha </a:t>
            </a:r>
            <a:r>
              <a:rPr sz="1200" spc="-5" dirty="0">
                <a:latin typeface="Carlito"/>
                <a:cs typeface="Carlito"/>
              </a:rPr>
              <a:t>delegado </a:t>
            </a:r>
            <a:r>
              <a:rPr sz="1200" dirty="0">
                <a:latin typeface="Carlito"/>
                <a:cs typeface="Carlito"/>
              </a:rPr>
              <a:t>a  </a:t>
            </a:r>
            <a:r>
              <a:rPr sz="1200" spc="-10" dirty="0">
                <a:latin typeface="Carlito"/>
                <a:cs typeface="Carlito"/>
              </a:rPr>
              <a:t>terceros.</a:t>
            </a:r>
            <a:endParaRPr sz="1200" dirty="0">
              <a:latin typeface="Carlito"/>
              <a:cs typeface="Carlito"/>
            </a:endParaRPr>
          </a:p>
          <a:p>
            <a:pPr marL="127000" indent="-114300">
              <a:lnSpc>
                <a:spcPct val="100000"/>
              </a:lnSpc>
              <a:spcBef>
                <a:spcPts val="75"/>
              </a:spcBef>
              <a:buFont typeface="Arial"/>
              <a:buChar char="•"/>
              <a:tabLst>
                <a:tab pos="127000" algn="l"/>
              </a:tabLst>
            </a:pPr>
            <a:r>
              <a:rPr sz="1200" spc="-15" dirty="0">
                <a:latin typeface="Carlito"/>
                <a:cs typeface="Carlito"/>
              </a:rPr>
              <a:t>Para </a:t>
            </a:r>
            <a:r>
              <a:rPr sz="1200" spc="-5" dirty="0">
                <a:latin typeface="Carlito"/>
                <a:cs typeface="Carlito"/>
              </a:rPr>
              <a:t>ello, </a:t>
            </a:r>
            <a:r>
              <a:rPr sz="1200" dirty="0">
                <a:latin typeface="Carlito"/>
                <a:cs typeface="Carlito"/>
              </a:rPr>
              <a:t>la </a:t>
            </a:r>
            <a:r>
              <a:rPr sz="1200" spc="-5" dirty="0">
                <a:latin typeface="Carlito"/>
                <a:cs typeface="Carlito"/>
              </a:rPr>
              <a:t>empresa </a:t>
            </a:r>
            <a:r>
              <a:rPr sz="1200" dirty="0">
                <a:latin typeface="Carlito"/>
                <a:cs typeface="Carlito"/>
              </a:rPr>
              <a:t>puede </a:t>
            </a:r>
            <a:r>
              <a:rPr sz="1200" spc="-5" dirty="0">
                <a:latin typeface="Carlito"/>
                <a:cs typeface="Carlito"/>
              </a:rPr>
              <a:t>crear </a:t>
            </a:r>
            <a:r>
              <a:rPr sz="1200" dirty="0">
                <a:latin typeface="Carlito"/>
                <a:cs typeface="Carlito"/>
              </a:rPr>
              <a:t>o adquirir </a:t>
            </a:r>
            <a:r>
              <a:rPr sz="1200" spc="-5" dirty="0">
                <a:latin typeface="Carlito"/>
                <a:cs typeface="Carlito"/>
              </a:rPr>
              <a:t>otras</a:t>
            </a:r>
            <a:r>
              <a:rPr sz="1200" spc="-8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empresas.</a:t>
            </a:r>
            <a:endParaRPr sz="1200" dirty="0">
              <a:latin typeface="Carlito"/>
              <a:cs typeface="Carlito"/>
            </a:endParaRPr>
          </a:p>
          <a:p>
            <a:pPr marL="127000" marR="5080" indent="-114300">
              <a:lnSpc>
                <a:spcPts val="1320"/>
              </a:lnSpc>
              <a:spcBef>
                <a:spcPts val="240"/>
              </a:spcBef>
              <a:buFont typeface="Arial"/>
              <a:buChar char="•"/>
              <a:tabLst>
                <a:tab pos="127000" algn="l"/>
              </a:tabLst>
            </a:pPr>
            <a:r>
              <a:rPr sz="1200" dirty="0">
                <a:latin typeface="Carlito"/>
                <a:cs typeface="Carlito"/>
              </a:rPr>
              <a:t>Algunas </a:t>
            </a:r>
            <a:r>
              <a:rPr sz="1200" spc="-5" dirty="0">
                <a:latin typeface="Carlito"/>
                <a:cs typeface="Carlito"/>
              </a:rPr>
              <a:t>empresas </a:t>
            </a:r>
            <a:r>
              <a:rPr sz="1200" dirty="0">
                <a:latin typeface="Carlito"/>
                <a:cs typeface="Carlito"/>
              </a:rPr>
              <a:t>de </a:t>
            </a:r>
            <a:r>
              <a:rPr sz="1200" spc="-5" dirty="0">
                <a:latin typeface="Carlito"/>
                <a:cs typeface="Carlito"/>
              </a:rPr>
              <a:t>producción </a:t>
            </a:r>
            <a:r>
              <a:rPr sz="1200" dirty="0">
                <a:latin typeface="Carlito"/>
                <a:cs typeface="Carlito"/>
              </a:rPr>
              <a:t>deciden </a:t>
            </a:r>
            <a:r>
              <a:rPr sz="1200" b="1" spc="-5" dirty="0">
                <a:latin typeface="Carlito"/>
                <a:cs typeface="Carlito"/>
              </a:rPr>
              <a:t>tomar control </a:t>
            </a:r>
            <a:r>
              <a:rPr sz="1200" b="1" dirty="0">
                <a:latin typeface="Carlito"/>
                <a:cs typeface="Carlito"/>
              </a:rPr>
              <a:t>de  </a:t>
            </a:r>
            <a:r>
              <a:rPr sz="1200" b="1" spc="-5" dirty="0">
                <a:latin typeface="Carlito"/>
                <a:cs typeface="Carlito"/>
              </a:rPr>
              <a:t>partes </a:t>
            </a:r>
            <a:r>
              <a:rPr sz="1200" b="1" dirty="0">
                <a:latin typeface="Carlito"/>
                <a:cs typeface="Carlito"/>
              </a:rPr>
              <a:t>de su </a:t>
            </a:r>
            <a:r>
              <a:rPr sz="1200" b="1" spc="-5" dirty="0">
                <a:latin typeface="Carlito"/>
                <a:cs typeface="Carlito"/>
              </a:rPr>
              <a:t>cadena </a:t>
            </a:r>
            <a:r>
              <a:rPr sz="1200" b="1" dirty="0">
                <a:latin typeface="Carlito"/>
                <a:cs typeface="Carlito"/>
              </a:rPr>
              <a:t>de </a:t>
            </a:r>
            <a:r>
              <a:rPr sz="1200" b="1" spc="-5" dirty="0">
                <a:latin typeface="Carlito"/>
                <a:cs typeface="Carlito"/>
              </a:rPr>
              <a:t>valor </a:t>
            </a:r>
            <a:r>
              <a:rPr sz="1200" spc="-10" dirty="0">
                <a:latin typeface="Carlito"/>
                <a:cs typeface="Carlito"/>
              </a:rPr>
              <a:t>como </a:t>
            </a:r>
            <a:r>
              <a:rPr sz="1200" dirty="0">
                <a:latin typeface="Carlito"/>
                <a:cs typeface="Carlito"/>
              </a:rPr>
              <a:t>la </a:t>
            </a:r>
            <a:r>
              <a:rPr sz="1200" spc="-5" dirty="0">
                <a:latin typeface="Carlito"/>
                <a:cs typeface="Carlito"/>
              </a:rPr>
              <a:t>producción </a:t>
            </a:r>
            <a:r>
              <a:rPr sz="1200" dirty="0">
                <a:latin typeface="Carlito"/>
                <a:cs typeface="Carlito"/>
              </a:rPr>
              <a:t>de </a:t>
            </a:r>
            <a:r>
              <a:rPr sz="1200" spc="-5" dirty="0">
                <a:latin typeface="Carlito"/>
                <a:cs typeface="Carlito"/>
              </a:rPr>
              <a:t>sus </a:t>
            </a:r>
            <a:r>
              <a:rPr sz="1200" dirty="0">
                <a:latin typeface="Carlito"/>
                <a:cs typeface="Carlito"/>
              </a:rPr>
              <a:t>insumos  o el </a:t>
            </a:r>
            <a:r>
              <a:rPr sz="1200" spc="-10" dirty="0">
                <a:latin typeface="Carlito"/>
                <a:cs typeface="Carlito"/>
              </a:rPr>
              <a:t>proceso </a:t>
            </a:r>
            <a:r>
              <a:rPr sz="1200" dirty="0">
                <a:latin typeface="Carlito"/>
                <a:cs typeface="Carlito"/>
              </a:rPr>
              <a:t>de </a:t>
            </a:r>
            <a:r>
              <a:rPr sz="1200" spc="-5" dirty="0">
                <a:latin typeface="Carlito"/>
                <a:cs typeface="Carlito"/>
              </a:rPr>
              <a:t>fabricación por temas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estratégicos.</a:t>
            </a:r>
            <a:endParaRPr sz="1200" dirty="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56488" y="1293875"/>
            <a:ext cx="2688590" cy="1708785"/>
            <a:chOff x="856488" y="1293875"/>
            <a:chExt cx="2688590" cy="1708785"/>
          </a:xfrm>
        </p:grpSpPr>
        <p:sp>
          <p:nvSpPr>
            <p:cNvPr id="8" name="object 8"/>
            <p:cNvSpPr/>
            <p:nvPr/>
          </p:nvSpPr>
          <p:spPr>
            <a:xfrm>
              <a:off x="869442" y="1306829"/>
              <a:ext cx="2662555" cy="1682750"/>
            </a:xfrm>
            <a:custGeom>
              <a:avLst/>
              <a:gdLst/>
              <a:ahLst/>
              <a:cxnLst/>
              <a:rect l="l" t="t" r="r" b="b"/>
              <a:pathLst>
                <a:path w="2662554" h="1682750">
                  <a:moveTo>
                    <a:pt x="2382012" y="0"/>
                  </a:moveTo>
                  <a:lnTo>
                    <a:pt x="280428" y="0"/>
                  </a:lnTo>
                  <a:lnTo>
                    <a:pt x="234941" y="3671"/>
                  </a:lnTo>
                  <a:lnTo>
                    <a:pt x="191791" y="14301"/>
                  </a:lnTo>
                  <a:lnTo>
                    <a:pt x="151555" y="31310"/>
                  </a:lnTo>
                  <a:lnTo>
                    <a:pt x="114811" y="54120"/>
                  </a:lnTo>
                  <a:lnTo>
                    <a:pt x="82135" y="82153"/>
                  </a:lnTo>
                  <a:lnTo>
                    <a:pt x="54106" y="114830"/>
                  </a:lnTo>
                  <a:lnTo>
                    <a:pt x="31300" y="151573"/>
                  </a:lnTo>
                  <a:lnTo>
                    <a:pt x="14296" y="191804"/>
                  </a:lnTo>
                  <a:lnTo>
                    <a:pt x="3670" y="234944"/>
                  </a:lnTo>
                  <a:lnTo>
                    <a:pt x="0" y="280416"/>
                  </a:lnTo>
                  <a:lnTo>
                    <a:pt x="0" y="1402080"/>
                  </a:lnTo>
                  <a:lnTo>
                    <a:pt x="3670" y="1447551"/>
                  </a:lnTo>
                  <a:lnTo>
                    <a:pt x="14296" y="1490691"/>
                  </a:lnTo>
                  <a:lnTo>
                    <a:pt x="31300" y="1530922"/>
                  </a:lnTo>
                  <a:lnTo>
                    <a:pt x="54106" y="1567665"/>
                  </a:lnTo>
                  <a:lnTo>
                    <a:pt x="82135" y="1600342"/>
                  </a:lnTo>
                  <a:lnTo>
                    <a:pt x="114811" y="1628375"/>
                  </a:lnTo>
                  <a:lnTo>
                    <a:pt x="151555" y="1651185"/>
                  </a:lnTo>
                  <a:lnTo>
                    <a:pt x="191791" y="1668194"/>
                  </a:lnTo>
                  <a:lnTo>
                    <a:pt x="234941" y="1678824"/>
                  </a:lnTo>
                  <a:lnTo>
                    <a:pt x="280428" y="1682496"/>
                  </a:lnTo>
                  <a:lnTo>
                    <a:pt x="2382012" y="1682496"/>
                  </a:lnTo>
                  <a:lnTo>
                    <a:pt x="2427483" y="1678824"/>
                  </a:lnTo>
                  <a:lnTo>
                    <a:pt x="2470623" y="1668194"/>
                  </a:lnTo>
                  <a:lnTo>
                    <a:pt x="2510854" y="1651185"/>
                  </a:lnTo>
                  <a:lnTo>
                    <a:pt x="2547597" y="1628375"/>
                  </a:lnTo>
                  <a:lnTo>
                    <a:pt x="2580274" y="1600342"/>
                  </a:lnTo>
                  <a:lnTo>
                    <a:pt x="2608307" y="1567665"/>
                  </a:lnTo>
                  <a:lnTo>
                    <a:pt x="2631117" y="1530922"/>
                  </a:lnTo>
                  <a:lnTo>
                    <a:pt x="2648126" y="1490691"/>
                  </a:lnTo>
                  <a:lnTo>
                    <a:pt x="2658756" y="1447551"/>
                  </a:lnTo>
                  <a:lnTo>
                    <a:pt x="2662428" y="1402080"/>
                  </a:lnTo>
                  <a:lnTo>
                    <a:pt x="2662428" y="280416"/>
                  </a:lnTo>
                  <a:lnTo>
                    <a:pt x="2658756" y="234944"/>
                  </a:lnTo>
                  <a:lnTo>
                    <a:pt x="2648126" y="191804"/>
                  </a:lnTo>
                  <a:lnTo>
                    <a:pt x="2631117" y="151573"/>
                  </a:lnTo>
                  <a:lnTo>
                    <a:pt x="2608307" y="114830"/>
                  </a:lnTo>
                  <a:lnTo>
                    <a:pt x="2580274" y="82153"/>
                  </a:lnTo>
                  <a:lnTo>
                    <a:pt x="2547597" y="54120"/>
                  </a:lnTo>
                  <a:lnTo>
                    <a:pt x="2510854" y="31310"/>
                  </a:lnTo>
                  <a:lnTo>
                    <a:pt x="2470623" y="14301"/>
                  </a:lnTo>
                  <a:lnTo>
                    <a:pt x="2427483" y="3671"/>
                  </a:lnTo>
                  <a:lnTo>
                    <a:pt x="2382012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9442" y="1306829"/>
              <a:ext cx="2662555" cy="1682750"/>
            </a:xfrm>
            <a:custGeom>
              <a:avLst/>
              <a:gdLst/>
              <a:ahLst/>
              <a:cxnLst/>
              <a:rect l="l" t="t" r="r" b="b"/>
              <a:pathLst>
                <a:path w="2662554" h="1682750">
                  <a:moveTo>
                    <a:pt x="0" y="280416"/>
                  </a:moveTo>
                  <a:lnTo>
                    <a:pt x="3670" y="234944"/>
                  </a:lnTo>
                  <a:lnTo>
                    <a:pt x="14296" y="191804"/>
                  </a:lnTo>
                  <a:lnTo>
                    <a:pt x="31300" y="151573"/>
                  </a:lnTo>
                  <a:lnTo>
                    <a:pt x="54106" y="114830"/>
                  </a:lnTo>
                  <a:lnTo>
                    <a:pt x="82135" y="82153"/>
                  </a:lnTo>
                  <a:lnTo>
                    <a:pt x="114811" y="54120"/>
                  </a:lnTo>
                  <a:lnTo>
                    <a:pt x="151555" y="31310"/>
                  </a:lnTo>
                  <a:lnTo>
                    <a:pt x="191791" y="14301"/>
                  </a:lnTo>
                  <a:lnTo>
                    <a:pt x="234941" y="3671"/>
                  </a:lnTo>
                  <a:lnTo>
                    <a:pt x="280428" y="0"/>
                  </a:lnTo>
                  <a:lnTo>
                    <a:pt x="2382012" y="0"/>
                  </a:lnTo>
                  <a:lnTo>
                    <a:pt x="2427483" y="3671"/>
                  </a:lnTo>
                  <a:lnTo>
                    <a:pt x="2470623" y="14301"/>
                  </a:lnTo>
                  <a:lnTo>
                    <a:pt x="2510854" y="31310"/>
                  </a:lnTo>
                  <a:lnTo>
                    <a:pt x="2547597" y="54120"/>
                  </a:lnTo>
                  <a:lnTo>
                    <a:pt x="2580274" y="82153"/>
                  </a:lnTo>
                  <a:lnTo>
                    <a:pt x="2608307" y="114830"/>
                  </a:lnTo>
                  <a:lnTo>
                    <a:pt x="2631117" y="151573"/>
                  </a:lnTo>
                  <a:lnTo>
                    <a:pt x="2648126" y="191804"/>
                  </a:lnTo>
                  <a:lnTo>
                    <a:pt x="2658756" y="234944"/>
                  </a:lnTo>
                  <a:lnTo>
                    <a:pt x="2662428" y="280416"/>
                  </a:lnTo>
                  <a:lnTo>
                    <a:pt x="2662428" y="1402080"/>
                  </a:lnTo>
                  <a:lnTo>
                    <a:pt x="2658756" y="1447551"/>
                  </a:lnTo>
                  <a:lnTo>
                    <a:pt x="2648126" y="1490691"/>
                  </a:lnTo>
                  <a:lnTo>
                    <a:pt x="2631117" y="1530922"/>
                  </a:lnTo>
                  <a:lnTo>
                    <a:pt x="2608307" y="1567665"/>
                  </a:lnTo>
                  <a:lnTo>
                    <a:pt x="2580274" y="1600342"/>
                  </a:lnTo>
                  <a:lnTo>
                    <a:pt x="2547597" y="1628375"/>
                  </a:lnTo>
                  <a:lnTo>
                    <a:pt x="2510854" y="1651185"/>
                  </a:lnTo>
                  <a:lnTo>
                    <a:pt x="2470623" y="1668194"/>
                  </a:lnTo>
                  <a:lnTo>
                    <a:pt x="2427483" y="1678824"/>
                  </a:lnTo>
                  <a:lnTo>
                    <a:pt x="2382012" y="1682496"/>
                  </a:lnTo>
                  <a:lnTo>
                    <a:pt x="280428" y="1682496"/>
                  </a:lnTo>
                  <a:lnTo>
                    <a:pt x="234941" y="1678824"/>
                  </a:lnTo>
                  <a:lnTo>
                    <a:pt x="191791" y="1668194"/>
                  </a:lnTo>
                  <a:lnTo>
                    <a:pt x="151555" y="1651185"/>
                  </a:lnTo>
                  <a:lnTo>
                    <a:pt x="114811" y="1628375"/>
                  </a:lnTo>
                  <a:lnTo>
                    <a:pt x="82135" y="1600342"/>
                  </a:lnTo>
                  <a:lnTo>
                    <a:pt x="54106" y="1567665"/>
                  </a:lnTo>
                  <a:lnTo>
                    <a:pt x="31300" y="1530922"/>
                  </a:lnTo>
                  <a:lnTo>
                    <a:pt x="14296" y="1490691"/>
                  </a:lnTo>
                  <a:lnTo>
                    <a:pt x="3670" y="1447551"/>
                  </a:lnTo>
                  <a:lnTo>
                    <a:pt x="0" y="1402080"/>
                  </a:lnTo>
                  <a:lnTo>
                    <a:pt x="0" y="28041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490599" y="1747773"/>
            <a:ext cx="1716150" cy="7270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54635" marR="5080" indent="-242570">
              <a:lnSpc>
                <a:spcPts val="2640"/>
              </a:lnSpc>
              <a:spcBef>
                <a:spcPts val="385"/>
              </a:spcBef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2400" spc="-3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2400" spc="-2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eg</a:t>
            </a:r>
            <a:r>
              <a:rPr sz="2400" spc="-4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aci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ón 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vertical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518852" y="3076892"/>
            <a:ext cx="4759960" cy="1640205"/>
            <a:chOff x="3518852" y="3076892"/>
            <a:chExt cx="4759960" cy="1640205"/>
          </a:xfrm>
        </p:grpSpPr>
        <p:sp>
          <p:nvSpPr>
            <p:cNvPr id="12" name="object 12"/>
            <p:cNvSpPr/>
            <p:nvPr/>
          </p:nvSpPr>
          <p:spPr>
            <a:xfrm>
              <a:off x="3531870" y="3089909"/>
              <a:ext cx="4733925" cy="1614170"/>
            </a:xfrm>
            <a:custGeom>
              <a:avLst/>
              <a:gdLst/>
              <a:ahLst/>
              <a:cxnLst/>
              <a:rect l="l" t="t" r="r" b="b"/>
              <a:pathLst>
                <a:path w="4733925" h="1614170">
                  <a:moveTo>
                    <a:pt x="4464558" y="0"/>
                  </a:moveTo>
                  <a:lnTo>
                    <a:pt x="0" y="0"/>
                  </a:lnTo>
                  <a:lnTo>
                    <a:pt x="0" y="1613915"/>
                  </a:lnTo>
                  <a:lnTo>
                    <a:pt x="4464558" y="1613915"/>
                  </a:lnTo>
                  <a:lnTo>
                    <a:pt x="4512917" y="1609582"/>
                  </a:lnTo>
                  <a:lnTo>
                    <a:pt x="4558429" y="1597086"/>
                  </a:lnTo>
                  <a:lnTo>
                    <a:pt x="4600335" y="1577190"/>
                  </a:lnTo>
                  <a:lnTo>
                    <a:pt x="4637875" y="1550652"/>
                  </a:lnTo>
                  <a:lnTo>
                    <a:pt x="4670292" y="1518232"/>
                  </a:lnTo>
                  <a:lnTo>
                    <a:pt x="4696826" y="1480690"/>
                  </a:lnTo>
                  <a:lnTo>
                    <a:pt x="4716719" y="1438785"/>
                  </a:lnTo>
                  <a:lnTo>
                    <a:pt x="4729211" y="1393279"/>
                  </a:lnTo>
                  <a:lnTo>
                    <a:pt x="4733544" y="1344930"/>
                  </a:lnTo>
                  <a:lnTo>
                    <a:pt x="4733544" y="268985"/>
                  </a:lnTo>
                  <a:lnTo>
                    <a:pt x="4729211" y="220626"/>
                  </a:lnTo>
                  <a:lnTo>
                    <a:pt x="4716719" y="175114"/>
                  </a:lnTo>
                  <a:lnTo>
                    <a:pt x="4696826" y="133208"/>
                  </a:lnTo>
                  <a:lnTo>
                    <a:pt x="4670292" y="95668"/>
                  </a:lnTo>
                  <a:lnTo>
                    <a:pt x="4637875" y="63251"/>
                  </a:lnTo>
                  <a:lnTo>
                    <a:pt x="4600335" y="36717"/>
                  </a:lnTo>
                  <a:lnTo>
                    <a:pt x="4558429" y="16824"/>
                  </a:lnTo>
                  <a:lnTo>
                    <a:pt x="4512917" y="4332"/>
                  </a:lnTo>
                  <a:lnTo>
                    <a:pt x="4464558" y="0"/>
                  </a:lnTo>
                  <a:close/>
                </a:path>
              </a:pathLst>
            </a:custGeom>
            <a:solidFill>
              <a:srgbClr val="D7D2D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31870" y="3089909"/>
              <a:ext cx="4733925" cy="1614170"/>
            </a:xfrm>
            <a:custGeom>
              <a:avLst/>
              <a:gdLst/>
              <a:ahLst/>
              <a:cxnLst/>
              <a:rect l="l" t="t" r="r" b="b"/>
              <a:pathLst>
                <a:path w="4733925" h="1614170">
                  <a:moveTo>
                    <a:pt x="4733544" y="268985"/>
                  </a:moveTo>
                  <a:lnTo>
                    <a:pt x="4733544" y="1344930"/>
                  </a:lnTo>
                  <a:lnTo>
                    <a:pt x="4729211" y="1393279"/>
                  </a:lnTo>
                  <a:lnTo>
                    <a:pt x="4716719" y="1438785"/>
                  </a:lnTo>
                  <a:lnTo>
                    <a:pt x="4696826" y="1480690"/>
                  </a:lnTo>
                  <a:lnTo>
                    <a:pt x="4670292" y="1518232"/>
                  </a:lnTo>
                  <a:lnTo>
                    <a:pt x="4637875" y="1550652"/>
                  </a:lnTo>
                  <a:lnTo>
                    <a:pt x="4600335" y="1577190"/>
                  </a:lnTo>
                  <a:lnTo>
                    <a:pt x="4558429" y="1597086"/>
                  </a:lnTo>
                  <a:lnTo>
                    <a:pt x="4512917" y="1609582"/>
                  </a:lnTo>
                  <a:lnTo>
                    <a:pt x="4464558" y="1613915"/>
                  </a:lnTo>
                  <a:lnTo>
                    <a:pt x="0" y="1613915"/>
                  </a:lnTo>
                  <a:lnTo>
                    <a:pt x="0" y="0"/>
                  </a:lnTo>
                  <a:lnTo>
                    <a:pt x="4464558" y="0"/>
                  </a:lnTo>
                  <a:lnTo>
                    <a:pt x="4512917" y="4332"/>
                  </a:lnTo>
                  <a:lnTo>
                    <a:pt x="4558429" y="16824"/>
                  </a:lnTo>
                  <a:lnTo>
                    <a:pt x="4600335" y="36717"/>
                  </a:lnTo>
                  <a:lnTo>
                    <a:pt x="4637875" y="63251"/>
                  </a:lnTo>
                  <a:lnTo>
                    <a:pt x="4670292" y="95668"/>
                  </a:lnTo>
                  <a:lnTo>
                    <a:pt x="4696826" y="133208"/>
                  </a:lnTo>
                  <a:lnTo>
                    <a:pt x="4716719" y="175114"/>
                  </a:lnTo>
                  <a:lnTo>
                    <a:pt x="4729211" y="220626"/>
                  </a:lnTo>
                  <a:lnTo>
                    <a:pt x="4733544" y="268985"/>
                  </a:lnTo>
                  <a:close/>
                </a:path>
              </a:pathLst>
            </a:custGeom>
            <a:ln w="25908">
              <a:solidFill>
                <a:srgbClr val="D7D2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767454" y="3342258"/>
            <a:ext cx="4233546" cy="10744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0" marR="5080" indent="-114300">
              <a:lnSpc>
                <a:spcPts val="1320"/>
              </a:lnSpc>
              <a:spcBef>
                <a:spcPts val="240"/>
              </a:spcBef>
              <a:buFont typeface="Arial"/>
              <a:buChar char="•"/>
              <a:tabLst>
                <a:tab pos="127000" algn="l"/>
              </a:tabLst>
            </a:pPr>
            <a:r>
              <a:rPr sz="1200" spc="-5" dirty="0">
                <a:latin typeface="Carlito"/>
                <a:cs typeface="Carlito"/>
              </a:rPr>
              <a:t>La </a:t>
            </a:r>
            <a:r>
              <a:rPr sz="1200" spc="-10" dirty="0">
                <a:latin typeface="Carlito"/>
                <a:cs typeface="Carlito"/>
              </a:rPr>
              <a:t>estrategia </a:t>
            </a:r>
            <a:r>
              <a:rPr sz="1200" dirty="0">
                <a:latin typeface="Carlito"/>
                <a:cs typeface="Carlito"/>
              </a:rPr>
              <a:t>de </a:t>
            </a:r>
            <a:r>
              <a:rPr sz="1200" spc="-5" dirty="0">
                <a:latin typeface="Carlito"/>
                <a:cs typeface="Carlito"/>
              </a:rPr>
              <a:t>integración horizontal ocurre </a:t>
            </a:r>
            <a:r>
              <a:rPr sz="1200" dirty="0">
                <a:latin typeface="Carlito"/>
                <a:cs typeface="Carlito"/>
              </a:rPr>
              <a:t>cuando una  </a:t>
            </a:r>
            <a:r>
              <a:rPr sz="1200" spc="-5" dirty="0">
                <a:latin typeface="Carlito"/>
                <a:cs typeface="Carlito"/>
              </a:rPr>
              <a:t>empresa adquiere, se fusiona </a:t>
            </a:r>
            <a:r>
              <a:rPr sz="1200" dirty="0">
                <a:latin typeface="Carlito"/>
                <a:cs typeface="Carlito"/>
              </a:rPr>
              <a:t>o </a:t>
            </a:r>
            <a:r>
              <a:rPr sz="1200" spc="-5" dirty="0">
                <a:latin typeface="Carlito"/>
                <a:cs typeface="Carlito"/>
              </a:rPr>
              <a:t>crea </a:t>
            </a:r>
            <a:r>
              <a:rPr sz="1200" spc="-10" dirty="0">
                <a:latin typeface="Carlito"/>
                <a:cs typeface="Carlito"/>
              </a:rPr>
              <a:t>otra </a:t>
            </a:r>
            <a:r>
              <a:rPr sz="1200" dirty="0">
                <a:latin typeface="Carlito"/>
                <a:cs typeface="Carlito"/>
              </a:rPr>
              <a:t>u </a:t>
            </a:r>
            <a:r>
              <a:rPr sz="1200" spc="-5" dirty="0">
                <a:latin typeface="Carlito"/>
                <a:cs typeface="Carlito"/>
              </a:rPr>
              <a:t>otras compañías </a:t>
            </a:r>
            <a:r>
              <a:rPr sz="1200" dirty="0">
                <a:latin typeface="Carlito"/>
                <a:cs typeface="Carlito"/>
              </a:rPr>
              <a:t>que  </a:t>
            </a:r>
            <a:r>
              <a:rPr sz="1200" spc="-5" dirty="0">
                <a:latin typeface="Carlito"/>
                <a:cs typeface="Carlito"/>
              </a:rPr>
              <a:t>realizan su </a:t>
            </a:r>
            <a:r>
              <a:rPr sz="1200" b="1" spc="-5" dirty="0">
                <a:latin typeface="Carlito"/>
                <a:cs typeface="Carlito"/>
              </a:rPr>
              <a:t>misma actividad </a:t>
            </a:r>
            <a:r>
              <a:rPr sz="1200" b="1" dirty="0">
                <a:latin typeface="Carlito"/>
                <a:cs typeface="Carlito"/>
              </a:rPr>
              <a:t>o </a:t>
            </a:r>
            <a:r>
              <a:rPr sz="1200" b="1" spc="-5" dirty="0">
                <a:latin typeface="Carlito"/>
                <a:cs typeface="Carlito"/>
              </a:rPr>
              <a:t>producen el mismo bien </a:t>
            </a:r>
            <a:r>
              <a:rPr sz="1200" b="1" dirty="0">
                <a:latin typeface="Carlito"/>
                <a:cs typeface="Carlito"/>
              </a:rPr>
              <a:t>o  servicio.</a:t>
            </a:r>
            <a:endParaRPr sz="1200" dirty="0">
              <a:latin typeface="Carlito"/>
              <a:cs typeface="Carlito"/>
            </a:endParaRPr>
          </a:p>
          <a:p>
            <a:pPr marL="127000" indent="-114300">
              <a:lnSpc>
                <a:spcPts val="1380"/>
              </a:lnSpc>
              <a:spcBef>
                <a:spcPts val="75"/>
              </a:spcBef>
              <a:buFont typeface="Arial"/>
              <a:buChar char="•"/>
              <a:tabLst>
                <a:tab pos="127000" algn="l"/>
              </a:tabLst>
            </a:pPr>
            <a:r>
              <a:rPr sz="1200" spc="-5" dirty="0">
                <a:latin typeface="Carlito"/>
                <a:cs typeface="Carlito"/>
              </a:rPr>
              <a:t>Tiene </a:t>
            </a:r>
            <a:r>
              <a:rPr sz="1200" spc="-10" dirty="0">
                <a:latin typeface="Carlito"/>
                <a:cs typeface="Carlito"/>
              </a:rPr>
              <a:t>como </a:t>
            </a:r>
            <a:r>
              <a:rPr sz="1200" spc="-5" dirty="0">
                <a:latin typeface="Carlito"/>
                <a:cs typeface="Carlito"/>
              </a:rPr>
              <a:t>objetivos </a:t>
            </a:r>
            <a:r>
              <a:rPr sz="1200" dirty="0">
                <a:latin typeface="Carlito"/>
                <a:cs typeface="Carlito"/>
              </a:rPr>
              <a:t>cubrir </a:t>
            </a:r>
            <a:r>
              <a:rPr sz="1200" spc="-5" dirty="0">
                <a:latin typeface="Carlito"/>
                <a:cs typeface="Carlito"/>
              </a:rPr>
              <a:t>otros segmentos </a:t>
            </a:r>
            <a:r>
              <a:rPr sz="1200" dirty="0">
                <a:latin typeface="Carlito"/>
                <a:cs typeface="Carlito"/>
              </a:rPr>
              <a:t>del </a:t>
            </a:r>
            <a:r>
              <a:rPr sz="1200" spc="-5" dirty="0">
                <a:latin typeface="Carlito"/>
                <a:cs typeface="Carlito"/>
              </a:rPr>
              <a:t>mercado</a:t>
            </a:r>
            <a:r>
              <a:rPr sz="1200" spc="-7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y</a:t>
            </a:r>
          </a:p>
          <a:p>
            <a:pPr marL="127000">
              <a:lnSpc>
                <a:spcPts val="1380"/>
              </a:lnSpc>
            </a:pPr>
            <a:r>
              <a:rPr sz="1200" spc="-5" dirty="0">
                <a:latin typeface="Carlito"/>
                <a:cs typeface="Carlito"/>
              </a:rPr>
              <a:t>aumentar su </a:t>
            </a:r>
            <a:r>
              <a:rPr sz="1200" dirty="0">
                <a:latin typeface="Carlito"/>
                <a:cs typeface="Carlito"/>
              </a:rPr>
              <a:t>participación y poder </a:t>
            </a:r>
            <a:r>
              <a:rPr sz="1200" spc="-5" dirty="0">
                <a:latin typeface="Carlito"/>
                <a:cs typeface="Carlito"/>
              </a:rPr>
              <a:t>dentro </a:t>
            </a:r>
            <a:r>
              <a:rPr sz="1200" dirty="0">
                <a:latin typeface="Carlito"/>
                <a:cs typeface="Carlito"/>
              </a:rPr>
              <a:t>del</a:t>
            </a:r>
            <a:r>
              <a:rPr sz="1200" spc="-9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mismo.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856488" y="3086100"/>
            <a:ext cx="2688590" cy="1621790"/>
            <a:chOff x="856488" y="3086100"/>
            <a:chExt cx="2688590" cy="1621790"/>
          </a:xfrm>
        </p:grpSpPr>
        <p:sp>
          <p:nvSpPr>
            <p:cNvPr id="16" name="object 16"/>
            <p:cNvSpPr/>
            <p:nvPr/>
          </p:nvSpPr>
          <p:spPr>
            <a:xfrm>
              <a:off x="869442" y="3099053"/>
              <a:ext cx="2662555" cy="1595755"/>
            </a:xfrm>
            <a:custGeom>
              <a:avLst/>
              <a:gdLst/>
              <a:ahLst/>
              <a:cxnLst/>
              <a:rect l="l" t="t" r="r" b="b"/>
              <a:pathLst>
                <a:path w="2662554" h="1595754">
                  <a:moveTo>
                    <a:pt x="2396490" y="0"/>
                  </a:moveTo>
                  <a:lnTo>
                    <a:pt x="265938" y="0"/>
                  </a:lnTo>
                  <a:lnTo>
                    <a:pt x="218134" y="4286"/>
                  </a:lnTo>
                  <a:lnTo>
                    <a:pt x="173142" y="16644"/>
                  </a:lnTo>
                  <a:lnTo>
                    <a:pt x="131713" y="36321"/>
                  </a:lnTo>
                  <a:lnTo>
                    <a:pt x="94596" y="62565"/>
                  </a:lnTo>
                  <a:lnTo>
                    <a:pt x="62544" y="94622"/>
                  </a:lnTo>
                  <a:lnTo>
                    <a:pt x="36307" y="131741"/>
                  </a:lnTo>
                  <a:lnTo>
                    <a:pt x="16637" y="173168"/>
                  </a:lnTo>
                  <a:lnTo>
                    <a:pt x="4284" y="218151"/>
                  </a:lnTo>
                  <a:lnTo>
                    <a:pt x="0" y="265938"/>
                  </a:lnTo>
                  <a:lnTo>
                    <a:pt x="0" y="1329689"/>
                  </a:lnTo>
                  <a:lnTo>
                    <a:pt x="4284" y="1377493"/>
                  </a:lnTo>
                  <a:lnTo>
                    <a:pt x="16637" y="1422485"/>
                  </a:lnTo>
                  <a:lnTo>
                    <a:pt x="36307" y="1463914"/>
                  </a:lnTo>
                  <a:lnTo>
                    <a:pt x="62544" y="1501031"/>
                  </a:lnTo>
                  <a:lnTo>
                    <a:pt x="94596" y="1533083"/>
                  </a:lnTo>
                  <a:lnTo>
                    <a:pt x="131713" y="1559320"/>
                  </a:lnTo>
                  <a:lnTo>
                    <a:pt x="173142" y="1578990"/>
                  </a:lnTo>
                  <a:lnTo>
                    <a:pt x="218134" y="1591343"/>
                  </a:lnTo>
                  <a:lnTo>
                    <a:pt x="265938" y="1595627"/>
                  </a:lnTo>
                  <a:lnTo>
                    <a:pt x="2396490" y="1595627"/>
                  </a:lnTo>
                  <a:lnTo>
                    <a:pt x="2444276" y="1591343"/>
                  </a:lnTo>
                  <a:lnTo>
                    <a:pt x="2489259" y="1578990"/>
                  </a:lnTo>
                  <a:lnTo>
                    <a:pt x="2530686" y="1559320"/>
                  </a:lnTo>
                  <a:lnTo>
                    <a:pt x="2567805" y="1533083"/>
                  </a:lnTo>
                  <a:lnTo>
                    <a:pt x="2599862" y="1501031"/>
                  </a:lnTo>
                  <a:lnTo>
                    <a:pt x="2626106" y="1463914"/>
                  </a:lnTo>
                  <a:lnTo>
                    <a:pt x="2645783" y="1422485"/>
                  </a:lnTo>
                  <a:lnTo>
                    <a:pt x="2658141" y="1377493"/>
                  </a:lnTo>
                  <a:lnTo>
                    <a:pt x="2662428" y="1329689"/>
                  </a:lnTo>
                  <a:lnTo>
                    <a:pt x="2662428" y="265938"/>
                  </a:lnTo>
                  <a:lnTo>
                    <a:pt x="2658141" y="218151"/>
                  </a:lnTo>
                  <a:lnTo>
                    <a:pt x="2645783" y="173168"/>
                  </a:lnTo>
                  <a:lnTo>
                    <a:pt x="2626105" y="131741"/>
                  </a:lnTo>
                  <a:lnTo>
                    <a:pt x="2599862" y="94622"/>
                  </a:lnTo>
                  <a:lnTo>
                    <a:pt x="2567805" y="62565"/>
                  </a:lnTo>
                  <a:lnTo>
                    <a:pt x="2530686" y="36322"/>
                  </a:lnTo>
                  <a:lnTo>
                    <a:pt x="2489259" y="16644"/>
                  </a:lnTo>
                  <a:lnTo>
                    <a:pt x="2444276" y="4286"/>
                  </a:lnTo>
                  <a:lnTo>
                    <a:pt x="23964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9442" y="3099053"/>
              <a:ext cx="2662555" cy="1595755"/>
            </a:xfrm>
            <a:custGeom>
              <a:avLst/>
              <a:gdLst/>
              <a:ahLst/>
              <a:cxnLst/>
              <a:rect l="l" t="t" r="r" b="b"/>
              <a:pathLst>
                <a:path w="2662554" h="1595754">
                  <a:moveTo>
                    <a:pt x="0" y="265938"/>
                  </a:moveTo>
                  <a:lnTo>
                    <a:pt x="4284" y="218151"/>
                  </a:lnTo>
                  <a:lnTo>
                    <a:pt x="16637" y="173168"/>
                  </a:lnTo>
                  <a:lnTo>
                    <a:pt x="36307" y="131741"/>
                  </a:lnTo>
                  <a:lnTo>
                    <a:pt x="62544" y="94622"/>
                  </a:lnTo>
                  <a:lnTo>
                    <a:pt x="94596" y="62565"/>
                  </a:lnTo>
                  <a:lnTo>
                    <a:pt x="131713" y="36321"/>
                  </a:lnTo>
                  <a:lnTo>
                    <a:pt x="173142" y="16644"/>
                  </a:lnTo>
                  <a:lnTo>
                    <a:pt x="218134" y="4286"/>
                  </a:lnTo>
                  <a:lnTo>
                    <a:pt x="265938" y="0"/>
                  </a:lnTo>
                  <a:lnTo>
                    <a:pt x="2396490" y="0"/>
                  </a:lnTo>
                  <a:lnTo>
                    <a:pt x="2444276" y="4286"/>
                  </a:lnTo>
                  <a:lnTo>
                    <a:pt x="2489259" y="16644"/>
                  </a:lnTo>
                  <a:lnTo>
                    <a:pt x="2530686" y="36322"/>
                  </a:lnTo>
                  <a:lnTo>
                    <a:pt x="2567805" y="62565"/>
                  </a:lnTo>
                  <a:lnTo>
                    <a:pt x="2599862" y="94622"/>
                  </a:lnTo>
                  <a:lnTo>
                    <a:pt x="2626105" y="131741"/>
                  </a:lnTo>
                  <a:lnTo>
                    <a:pt x="2645783" y="173168"/>
                  </a:lnTo>
                  <a:lnTo>
                    <a:pt x="2658141" y="218151"/>
                  </a:lnTo>
                  <a:lnTo>
                    <a:pt x="2662428" y="265938"/>
                  </a:lnTo>
                  <a:lnTo>
                    <a:pt x="2662428" y="1329689"/>
                  </a:lnTo>
                  <a:lnTo>
                    <a:pt x="2658141" y="1377493"/>
                  </a:lnTo>
                  <a:lnTo>
                    <a:pt x="2645783" y="1422485"/>
                  </a:lnTo>
                  <a:lnTo>
                    <a:pt x="2626106" y="1463914"/>
                  </a:lnTo>
                  <a:lnTo>
                    <a:pt x="2599862" y="1501031"/>
                  </a:lnTo>
                  <a:lnTo>
                    <a:pt x="2567805" y="1533083"/>
                  </a:lnTo>
                  <a:lnTo>
                    <a:pt x="2530686" y="1559320"/>
                  </a:lnTo>
                  <a:lnTo>
                    <a:pt x="2489259" y="1578990"/>
                  </a:lnTo>
                  <a:lnTo>
                    <a:pt x="2444276" y="1591343"/>
                  </a:lnTo>
                  <a:lnTo>
                    <a:pt x="2396490" y="1595627"/>
                  </a:lnTo>
                  <a:lnTo>
                    <a:pt x="265938" y="1595627"/>
                  </a:lnTo>
                  <a:lnTo>
                    <a:pt x="218134" y="1591343"/>
                  </a:lnTo>
                  <a:lnTo>
                    <a:pt x="173142" y="1578990"/>
                  </a:lnTo>
                  <a:lnTo>
                    <a:pt x="131713" y="1559320"/>
                  </a:lnTo>
                  <a:lnTo>
                    <a:pt x="94596" y="1533083"/>
                  </a:lnTo>
                  <a:lnTo>
                    <a:pt x="62544" y="1501031"/>
                  </a:lnTo>
                  <a:lnTo>
                    <a:pt x="36307" y="1463914"/>
                  </a:lnTo>
                  <a:lnTo>
                    <a:pt x="16637" y="1422485"/>
                  </a:lnTo>
                  <a:lnTo>
                    <a:pt x="4284" y="1377493"/>
                  </a:lnTo>
                  <a:lnTo>
                    <a:pt x="0" y="1329689"/>
                  </a:lnTo>
                  <a:lnTo>
                    <a:pt x="0" y="26593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90851" y="3497402"/>
            <a:ext cx="1715897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6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2400" spc="-3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2400" spc="-2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eg</a:t>
            </a:r>
            <a:r>
              <a:rPr sz="2400" spc="-4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ación</a:t>
            </a:r>
            <a:endParaRPr sz="2400" dirty="0">
              <a:latin typeface="Carlito"/>
              <a:cs typeface="Carlito"/>
            </a:endParaRPr>
          </a:p>
          <a:p>
            <a:pPr marL="86995">
              <a:lnSpc>
                <a:spcPts val="2760"/>
              </a:lnSpc>
            </a:pP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horizontal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762000" y="285750"/>
            <a:ext cx="5778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C00000"/>
                </a:solidFill>
              </a:rPr>
              <a:t>Factores </a:t>
            </a:r>
            <a:r>
              <a:rPr sz="2400" spc="-5" dirty="0">
                <a:solidFill>
                  <a:srgbClr val="C00000"/>
                </a:solidFill>
              </a:rPr>
              <a:t>relacionados </a:t>
            </a:r>
            <a:r>
              <a:rPr sz="2400" dirty="0">
                <a:solidFill>
                  <a:srgbClr val="C00000"/>
                </a:solidFill>
              </a:rPr>
              <a:t>al </a:t>
            </a:r>
            <a:r>
              <a:rPr sz="2400" spc="-15" dirty="0">
                <a:solidFill>
                  <a:srgbClr val="C00000"/>
                </a:solidFill>
              </a:rPr>
              <a:t>Grado </a:t>
            </a:r>
            <a:r>
              <a:rPr sz="2400" dirty="0">
                <a:solidFill>
                  <a:srgbClr val="C00000"/>
                </a:solidFill>
              </a:rPr>
              <a:t>de</a:t>
            </a:r>
            <a:r>
              <a:rPr sz="2400" spc="-40" dirty="0">
                <a:solidFill>
                  <a:srgbClr val="C00000"/>
                </a:solidFill>
              </a:rPr>
              <a:t> </a:t>
            </a:r>
            <a:r>
              <a:rPr sz="2400" spc="-15" dirty="0">
                <a:solidFill>
                  <a:srgbClr val="C00000"/>
                </a:solidFill>
              </a:rPr>
              <a:t>Integración</a:t>
            </a:r>
            <a:endParaRPr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0665" y="3520516"/>
            <a:ext cx="263935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93420">
              <a:lnSpc>
                <a:spcPct val="100000"/>
              </a:lnSpc>
              <a:spcBef>
                <a:spcPts val="105"/>
              </a:spcBef>
            </a:pPr>
            <a:r>
              <a:rPr sz="1400" b="1" spc="-5" dirty="0" err="1" smtClean="0">
                <a:latin typeface="Carlito"/>
                <a:cs typeface="Carlito"/>
              </a:rPr>
              <a:t>Integración</a:t>
            </a:r>
            <a:r>
              <a:rPr sz="1400" b="1" spc="-5" dirty="0" smtClean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vertical  </a:t>
            </a:r>
            <a:r>
              <a:rPr sz="1400" spc="-5" dirty="0">
                <a:latin typeface="Carlito"/>
                <a:cs typeface="Carlito"/>
              </a:rPr>
              <a:t>Canales de TV </a:t>
            </a:r>
            <a:r>
              <a:rPr sz="1400" spc="-10" dirty="0">
                <a:latin typeface="Carlito"/>
                <a:cs typeface="Carlito"/>
              </a:rPr>
              <a:t>generando </a:t>
            </a:r>
            <a:r>
              <a:rPr sz="1400" spc="-5" dirty="0">
                <a:latin typeface="Carlito"/>
                <a:cs typeface="Carlito"/>
              </a:rPr>
              <a:t>su </a:t>
            </a:r>
            <a:r>
              <a:rPr sz="1400" spc="-10" dirty="0">
                <a:latin typeface="Carlito"/>
                <a:cs typeface="Carlito"/>
              </a:rPr>
              <a:t>propio  </a:t>
            </a:r>
            <a:r>
              <a:rPr sz="1400" spc="-5" dirty="0">
                <a:latin typeface="Carlito"/>
                <a:cs typeface="Carlito"/>
              </a:rPr>
              <a:t>contenido.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6895" y="3628771"/>
            <a:ext cx="1678939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rlito"/>
                <a:cs typeface="Carlito"/>
              </a:rPr>
              <a:t>Integración</a:t>
            </a:r>
            <a:r>
              <a:rPr sz="1400" b="1" spc="-90" dirty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horizontal</a:t>
            </a:r>
            <a:endParaRPr sz="1400" dirty="0">
              <a:latin typeface="Carlito"/>
              <a:cs typeface="Carlito"/>
            </a:endParaRPr>
          </a:p>
          <a:p>
            <a:pPr marL="12700" algn="ctr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Coca</a:t>
            </a:r>
            <a:r>
              <a:rPr sz="1400" spc="-1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Cola.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0666" y="361950"/>
            <a:ext cx="5814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</a:rPr>
              <a:t>Ejemplos </a:t>
            </a:r>
            <a:r>
              <a:rPr sz="2400" spc="-15" dirty="0">
                <a:solidFill>
                  <a:srgbClr val="C00000"/>
                </a:solidFill>
              </a:rPr>
              <a:t>referidos </a:t>
            </a:r>
            <a:r>
              <a:rPr sz="2400" dirty="0">
                <a:solidFill>
                  <a:srgbClr val="C00000"/>
                </a:solidFill>
              </a:rPr>
              <a:t>al </a:t>
            </a:r>
            <a:r>
              <a:rPr sz="2400" spc="-10" dirty="0">
                <a:solidFill>
                  <a:srgbClr val="C00000"/>
                </a:solidFill>
              </a:rPr>
              <a:t>grado </a:t>
            </a:r>
            <a:r>
              <a:rPr sz="2400" dirty="0">
                <a:solidFill>
                  <a:srgbClr val="C00000"/>
                </a:solidFill>
              </a:rPr>
              <a:t>de</a:t>
            </a:r>
            <a:r>
              <a:rPr sz="2400" spc="-75" dirty="0">
                <a:solidFill>
                  <a:srgbClr val="C00000"/>
                </a:solidFill>
              </a:rPr>
              <a:t> </a:t>
            </a:r>
            <a:r>
              <a:rPr sz="2400" spc="-5" dirty="0">
                <a:solidFill>
                  <a:srgbClr val="C00000"/>
                </a:solidFill>
              </a:rPr>
              <a:t>especialización</a:t>
            </a:r>
            <a:endParaRPr sz="2400" dirty="0"/>
          </a:p>
        </p:txBody>
      </p:sp>
      <p:sp>
        <p:nvSpPr>
          <p:cNvPr id="6" name="object 6"/>
          <p:cNvSpPr/>
          <p:nvPr/>
        </p:nvSpPr>
        <p:spPr>
          <a:xfrm>
            <a:off x="3963040" y="1391411"/>
            <a:ext cx="2353939" cy="1883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8912" y="1886711"/>
            <a:ext cx="1309115" cy="1388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95500" y="1989429"/>
            <a:ext cx="1333500" cy="123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05600" y="3628771"/>
            <a:ext cx="1986026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rlito"/>
                <a:cs typeface="Carlito"/>
              </a:rPr>
              <a:t>Integración</a:t>
            </a:r>
            <a:r>
              <a:rPr sz="1400" b="1" spc="-110" dirty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horizontal</a:t>
            </a:r>
            <a:endParaRPr sz="1400" dirty="0">
              <a:latin typeface="Carlito"/>
              <a:cs typeface="Carlito"/>
            </a:endParaRPr>
          </a:p>
          <a:p>
            <a:pPr marL="12700" algn="ctr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RPP </a:t>
            </a:r>
            <a:r>
              <a:rPr sz="1400" dirty="0">
                <a:latin typeface="Carlito"/>
                <a:cs typeface="Carlito"/>
              </a:rPr>
              <a:t>en </a:t>
            </a:r>
            <a:r>
              <a:rPr sz="1400" spc="-5" dirty="0">
                <a:latin typeface="Carlito"/>
                <a:cs typeface="Carlito"/>
              </a:rPr>
              <a:t>Radio, </a:t>
            </a:r>
            <a:r>
              <a:rPr sz="1400" spc="-10" dirty="0">
                <a:latin typeface="Carlito"/>
                <a:cs typeface="Carlito"/>
              </a:rPr>
              <a:t>Internet,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50" dirty="0">
                <a:latin typeface="Carlito"/>
                <a:cs typeface="Carlito"/>
              </a:rPr>
              <a:t>TV.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58000" y="1734311"/>
            <a:ext cx="1828800" cy="15407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654" y="275082"/>
            <a:ext cx="47843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C00000"/>
                </a:solidFill>
              </a:rPr>
              <a:t>Estrategia </a:t>
            </a:r>
            <a:r>
              <a:rPr sz="2400" dirty="0">
                <a:solidFill>
                  <a:srgbClr val="C00000"/>
                </a:solidFill>
              </a:rPr>
              <a:t>y </a:t>
            </a:r>
            <a:r>
              <a:rPr sz="2400" spc="-5" dirty="0">
                <a:solidFill>
                  <a:srgbClr val="C00000"/>
                </a:solidFill>
              </a:rPr>
              <a:t>diseño</a:t>
            </a:r>
            <a:r>
              <a:rPr sz="2400" spc="-10" dirty="0">
                <a:solidFill>
                  <a:srgbClr val="C00000"/>
                </a:solidFill>
              </a:rPr>
              <a:t> organizacional</a:t>
            </a:r>
            <a:endParaRPr sz="2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72212" y="1097280"/>
            <a:ext cx="4357370" cy="3214370"/>
            <a:chOff x="172212" y="1097280"/>
            <a:chExt cx="4357370" cy="3214370"/>
          </a:xfrm>
        </p:grpSpPr>
        <p:sp>
          <p:nvSpPr>
            <p:cNvPr id="4" name="object 4"/>
            <p:cNvSpPr/>
            <p:nvPr/>
          </p:nvSpPr>
          <p:spPr>
            <a:xfrm>
              <a:off x="172212" y="1097280"/>
              <a:ext cx="4357116" cy="32141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9456" y="1124712"/>
              <a:ext cx="4267200" cy="3124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9456" y="1124711"/>
            <a:ext cx="4357116" cy="3217547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176530">
              <a:lnSpc>
                <a:spcPct val="100000"/>
              </a:lnSpc>
              <a:spcBef>
                <a:spcPts val="770"/>
              </a:spcBef>
            </a:pPr>
            <a:r>
              <a:rPr sz="1800" spc="-15" dirty="0">
                <a:latin typeface="Carlito"/>
                <a:cs typeface="Carlito"/>
              </a:rPr>
              <a:t>Estrategia </a:t>
            </a:r>
            <a:r>
              <a:rPr sz="1800" dirty="0">
                <a:latin typeface="Carlito"/>
                <a:cs typeface="Carlito"/>
              </a:rPr>
              <a:t>basada en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diferenciación</a:t>
            </a:r>
            <a:endParaRPr sz="1800" dirty="0">
              <a:latin typeface="Carlito"/>
              <a:cs typeface="Carlito"/>
            </a:endParaRPr>
          </a:p>
          <a:p>
            <a:pPr marL="176530">
              <a:lnSpc>
                <a:spcPct val="100000"/>
              </a:lnSpc>
              <a:spcBef>
                <a:spcPts val="760"/>
              </a:spcBef>
            </a:pPr>
            <a:r>
              <a:rPr sz="1200" b="1" spc="-5" dirty="0">
                <a:latin typeface="Carlito"/>
                <a:cs typeface="Carlito"/>
              </a:rPr>
              <a:t>Diseño</a:t>
            </a:r>
            <a:r>
              <a:rPr sz="1200" b="1" spc="5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organizacional:</a:t>
            </a: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 dirty="0">
              <a:latin typeface="Carlito"/>
              <a:cs typeface="Carlito"/>
            </a:endParaRPr>
          </a:p>
          <a:p>
            <a:pPr marL="348615" marR="497205" indent="-172720">
              <a:lnSpc>
                <a:spcPct val="150000"/>
              </a:lnSpc>
              <a:buFont typeface="Arial"/>
              <a:buChar char="•"/>
              <a:tabLst>
                <a:tab pos="349250" algn="l"/>
              </a:tabLst>
            </a:pPr>
            <a:r>
              <a:rPr sz="1200" spc="-5" dirty="0">
                <a:latin typeface="Carlito"/>
                <a:cs typeface="Carlito"/>
              </a:rPr>
              <a:t>Orientación </a:t>
            </a:r>
            <a:r>
              <a:rPr sz="1200" dirty="0">
                <a:latin typeface="Carlito"/>
                <a:cs typeface="Carlito"/>
              </a:rPr>
              <a:t>al </a:t>
            </a:r>
            <a:r>
              <a:rPr sz="1200" spc="-5" dirty="0">
                <a:latin typeface="Carlito"/>
                <a:cs typeface="Carlito"/>
              </a:rPr>
              <a:t>aprendizaje; </a:t>
            </a:r>
            <a:r>
              <a:rPr sz="1200" dirty="0">
                <a:latin typeface="Carlito"/>
                <a:cs typeface="Carlito"/>
              </a:rPr>
              <a:t>actúa de una </a:t>
            </a:r>
            <a:r>
              <a:rPr sz="1200" spc="-5" dirty="0">
                <a:latin typeface="Carlito"/>
                <a:cs typeface="Carlito"/>
              </a:rPr>
              <a:t>forma suelta </a:t>
            </a:r>
            <a:r>
              <a:rPr sz="1200" dirty="0">
                <a:latin typeface="Carlito"/>
                <a:cs typeface="Carlito"/>
              </a:rPr>
              <a:t>y  </a:t>
            </a:r>
            <a:r>
              <a:rPr sz="1200" spc="-5" dirty="0">
                <a:latin typeface="Carlito"/>
                <a:cs typeface="Carlito"/>
              </a:rPr>
              <a:t>flexible, </a:t>
            </a:r>
            <a:r>
              <a:rPr sz="1200" spc="-10" dirty="0">
                <a:latin typeface="Carlito"/>
                <a:cs typeface="Carlito"/>
              </a:rPr>
              <a:t>con </a:t>
            </a:r>
            <a:r>
              <a:rPr sz="1200" spc="-5" dirty="0">
                <a:latin typeface="Carlito"/>
                <a:cs typeface="Carlito"/>
              </a:rPr>
              <a:t>fuerte coordinación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horizontal.</a:t>
            </a:r>
            <a:endParaRPr sz="1200" dirty="0">
              <a:latin typeface="Carlito"/>
              <a:cs typeface="Carlito"/>
            </a:endParaRPr>
          </a:p>
          <a:p>
            <a:pPr marL="348615" marR="711200" indent="-172720">
              <a:lnSpc>
                <a:spcPct val="150000"/>
              </a:lnSpc>
              <a:buFont typeface="Arial"/>
              <a:buChar char="•"/>
              <a:tabLst>
                <a:tab pos="349250" algn="l"/>
              </a:tabLst>
            </a:pPr>
            <a:r>
              <a:rPr sz="1200" dirty="0">
                <a:latin typeface="Carlito"/>
                <a:cs typeface="Carlito"/>
              </a:rPr>
              <a:t>Sólida </a:t>
            </a:r>
            <a:r>
              <a:rPr sz="1200" spc="-5" dirty="0">
                <a:latin typeface="Carlito"/>
                <a:cs typeface="Carlito"/>
              </a:rPr>
              <a:t>capacidad </a:t>
            </a:r>
            <a:r>
              <a:rPr sz="1200" dirty="0">
                <a:latin typeface="Carlito"/>
                <a:cs typeface="Carlito"/>
              </a:rPr>
              <a:t>de </a:t>
            </a:r>
            <a:r>
              <a:rPr sz="1200" spc="-10" dirty="0">
                <a:latin typeface="Carlito"/>
                <a:cs typeface="Carlito"/>
              </a:rPr>
              <a:t>investigación </a:t>
            </a:r>
            <a:r>
              <a:rPr sz="1200" dirty="0">
                <a:latin typeface="Carlito"/>
                <a:cs typeface="Carlito"/>
              </a:rPr>
              <a:t>del </a:t>
            </a:r>
            <a:r>
              <a:rPr sz="1200" spc="-5" dirty="0">
                <a:latin typeface="Carlito"/>
                <a:cs typeface="Carlito"/>
              </a:rPr>
              <a:t>mercado </a:t>
            </a:r>
            <a:r>
              <a:rPr sz="1200" dirty="0">
                <a:latin typeface="Carlito"/>
                <a:cs typeface="Carlito"/>
              </a:rPr>
              <a:t>y </a:t>
            </a:r>
            <a:r>
              <a:rPr sz="1200" spc="-5" dirty="0">
                <a:latin typeface="Carlito"/>
                <a:cs typeface="Carlito"/>
              </a:rPr>
              <a:t>sus  </a:t>
            </a:r>
            <a:r>
              <a:rPr sz="1200" dirty="0">
                <a:latin typeface="Carlito"/>
                <a:cs typeface="Carlito"/>
              </a:rPr>
              <a:t>necesidades.</a:t>
            </a:r>
          </a:p>
          <a:p>
            <a:pPr marL="348615" indent="-17272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49250" algn="l"/>
              </a:tabLst>
            </a:pPr>
            <a:r>
              <a:rPr sz="1200" spc="-20" dirty="0">
                <a:latin typeface="Carlito"/>
                <a:cs typeface="Carlito"/>
              </a:rPr>
              <a:t>Valora </a:t>
            </a:r>
            <a:r>
              <a:rPr sz="1200" dirty="0">
                <a:latin typeface="Carlito"/>
                <a:cs typeface="Carlito"/>
              </a:rPr>
              <a:t>e </a:t>
            </a:r>
            <a:r>
              <a:rPr sz="1200" spc="-10" dirty="0">
                <a:latin typeface="Carlito"/>
                <a:cs typeface="Carlito"/>
              </a:rPr>
              <a:t>integra </a:t>
            </a:r>
            <a:r>
              <a:rPr sz="1200" spc="-5" dirty="0">
                <a:latin typeface="Carlito"/>
                <a:cs typeface="Carlito"/>
              </a:rPr>
              <a:t>mecanismos </a:t>
            </a:r>
            <a:r>
              <a:rPr sz="1200" spc="-10" dirty="0">
                <a:latin typeface="Carlito"/>
                <a:cs typeface="Carlito"/>
              </a:rPr>
              <a:t>para </a:t>
            </a:r>
            <a:r>
              <a:rPr sz="1200" spc="-5" dirty="0">
                <a:latin typeface="Carlito"/>
                <a:cs typeface="Carlito"/>
              </a:rPr>
              <a:t>lograr </a:t>
            </a:r>
            <a:r>
              <a:rPr sz="1200" spc="-10" dirty="0">
                <a:latin typeface="Carlito"/>
                <a:cs typeface="Carlito"/>
              </a:rPr>
              <a:t>mayor </a:t>
            </a:r>
            <a:r>
              <a:rPr sz="1200" spc="-5" dirty="0">
                <a:latin typeface="Carlito"/>
                <a:cs typeface="Carlito"/>
              </a:rPr>
              <a:t>cercanía</a:t>
            </a:r>
            <a:r>
              <a:rPr sz="1200" spc="2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con</a:t>
            </a:r>
            <a:endParaRPr sz="1200" dirty="0">
              <a:latin typeface="Carlito"/>
              <a:cs typeface="Carlito"/>
            </a:endParaRPr>
          </a:p>
          <a:p>
            <a:pPr marL="348615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Carlito"/>
                <a:cs typeface="Carlito"/>
              </a:rPr>
              <a:t>el </a:t>
            </a:r>
            <a:r>
              <a:rPr sz="1200" spc="-5" dirty="0">
                <a:latin typeface="Carlito"/>
                <a:cs typeface="Carlito"/>
              </a:rPr>
              <a:t>cliente.</a:t>
            </a:r>
            <a:endParaRPr sz="1200" dirty="0">
              <a:latin typeface="Carlito"/>
              <a:cs typeface="Carlito"/>
            </a:endParaRPr>
          </a:p>
          <a:p>
            <a:pPr marL="348615" marR="808355" indent="-172720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349250" algn="l"/>
              </a:tabLst>
            </a:pPr>
            <a:r>
              <a:rPr sz="1200" spc="-5" dirty="0">
                <a:latin typeface="Carlito"/>
                <a:cs typeface="Carlito"/>
              </a:rPr>
              <a:t>Recompensa </a:t>
            </a:r>
            <a:r>
              <a:rPr sz="1200" dirty="0">
                <a:latin typeface="Carlito"/>
                <a:cs typeface="Carlito"/>
              </a:rPr>
              <a:t>la </a:t>
            </a:r>
            <a:r>
              <a:rPr sz="1200" spc="-5" dirty="0">
                <a:latin typeface="Carlito"/>
                <a:cs typeface="Carlito"/>
              </a:rPr>
              <a:t>creatividad, </a:t>
            </a:r>
            <a:r>
              <a:rPr sz="1200" dirty="0">
                <a:latin typeface="Carlito"/>
                <a:cs typeface="Carlito"/>
              </a:rPr>
              <a:t>la </a:t>
            </a:r>
            <a:r>
              <a:rPr sz="1200" spc="-5" dirty="0">
                <a:latin typeface="Carlito"/>
                <a:cs typeface="Carlito"/>
              </a:rPr>
              <a:t>toma </a:t>
            </a:r>
            <a:r>
              <a:rPr sz="1200" dirty="0">
                <a:latin typeface="Carlito"/>
                <a:cs typeface="Carlito"/>
              </a:rPr>
              <a:t>de </a:t>
            </a:r>
            <a:r>
              <a:rPr sz="1200" spc="-5" dirty="0">
                <a:latin typeface="Carlito"/>
                <a:cs typeface="Carlito"/>
              </a:rPr>
              <a:t>riesgos </a:t>
            </a:r>
            <a:r>
              <a:rPr sz="1200" dirty="0">
                <a:latin typeface="Carlito"/>
                <a:cs typeface="Carlito"/>
              </a:rPr>
              <a:t>y la  </a:t>
            </a:r>
            <a:r>
              <a:rPr sz="1200" spc="-5" dirty="0">
                <a:latin typeface="Carlito"/>
                <a:cs typeface="Carlito"/>
              </a:rPr>
              <a:t>innovación </a:t>
            </a:r>
            <a:r>
              <a:rPr sz="1200" dirty="0">
                <a:latin typeface="Carlito"/>
                <a:cs typeface="Carlito"/>
              </a:rPr>
              <a:t>del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empleado.</a:t>
            </a:r>
            <a:endParaRPr sz="1200" dirty="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44211" y="1086611"/>
            <a:ext cx="4281170" cy="3214370"/>
            <a:chOff x="4744211" y="1086611"/>
            <a:chExt cx="4281170" cy="3214370"/>
          </a:xfrm>
        </p:grpSpPr>
        <p:sp>
          <p:nvSpPr>
            <p:cNvPr id="8" name="object 8"/>
            <p:cNvSpPr/>
            <p:nvPr/>
          </p:nvSpPr>
          <p:spPr>
            <a:xfrm>
              <a:off x="4744211" y="1086611"/>
              <a:ext cx="4280916" cy="32141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91455" y="1114043"/>
              <a:ext cx="4191000" cy="31241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791455" y="1114044"/>
            <a:ext cx="4191000" cy="3124200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255904">
              <a:lnSpc>
                <a:spcPct val="100000"/>
              </a:lnSpc>
              <a:spcBef>
                <a:spcPts val="919"/>
              </a:spcBef>
            </a:pPr>
            <a:r>
              <a:rPr sz="1800" spc="-15" dirty="0">
                <a:latin typeface="Carlito"/>
                <a:cs typeface="Carlito"/>
              </a:rPr>
              <a:t>Estrategia </a:t>
            </a:r>
            <a:r>
              <a:rPr sz="1800" dirty="0">
                <a:latin typeface="Carlito"/>
                <a:cs typeface="Carlito"/>
              </a:rPr>
              <a:t>basada en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costos</a:t>
            </a:r>
            <a:endParaRPr sz="1800" dirty="0">
              <a:latin typeface="Carlito"/>
              <a:cs typeface="Carlito"/>
            </a:endParaRPr>
          </a:p>
          <a:p>
            <a:pPr marL="138430">
              <a:lnSpc>
                <a:spcPct val="100000"/>
              </a:lnSpc>
              <a:spcBef>
                <a:spcPts val="840"/>
              </a:spcBef>
            </a:pPr>
            <a:r>
              <a:rPr sz="1200" b="1" spc="-5" dirty="0">
                <a:latin typeface="Carlito"/>
                <a:cs typeface="Carlito"/>
              </a:rPr>
              <a:t>Diseño</a:t>
            </a:r>
            <a:r>
              <a:rPr sz="1200" b="1" spc="5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organizacional:</a:t>
            </a: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 dirty="0">
              <a:latin typeface="Carlito"/>
              <a:cs typeface="Carlito"/>
            </a:endParaRPr>
          </a:p>
          <a:p>
            <a:pPr marL="310515" marR="194310" indent="-172720">
              <a:lnSpc>
                <a:spcPct val="150100"/>
              </a:lnSpc>
              <a:spcBef>
                <a:spcPts val="5"/>
              </a:spcBef>
              <a:buFont typeface="Arial"/>
              <a:buChar char="•"/>
              <a:tabLst>
                <a:tab pos="311150" algn="l"/>
              </a:tabLst>
            </a:pPr>
            <a:r>
              <a:rPr sz="1200" spc="-5" dirty="0">
                <a:latin typeface="Carlito"/>
                <a:cs typeface="Carlito"/>
              </a:rPr>
              <a:t>Orientación </a:t>
            </a:r>
            <a:r>
              <a:rPr sz="1200" dirty="0">
                <a:latin typeface="Carlito"/>
                <a:cs typeface="Carlito"/>
              </a:rPr>
              <a:t>a la </a:t>
            </a:r>
            <a:r>
              <a:rPr sz="1200" spc="-5" dirty="0">
                <a:latin typeface="Carlito"/>
                <a:cs typeface="Carlito"/>
              </a:rPr>
              <a:t>eficiencia; autoridad central sólida; estricto  </a:t>
            </a:r>
            <a:r>
              <a:rPr sz="1200" spc="-10" dirty="0">
                <a:latin typeface="Carlito"/>
                <a:cs typeface="Carlito"/>
              </a:rPr>
              <a:t>control </a:t>
            </a:r>
            <a:r>
              <a:rPr sz="1200" dirty="0">
                <a:latin typeface="Carlito"/>
                <a:cs typeface="Carlito"/>
              </a:rPr>
              <a:t>de </a:t>
            </a:r>
            <a:r>
              <a:rPr sz="1200" spc="-10" dirty="0">
                <a:latin typeface="Carlito"/>
                <a:cs typeface="Carlito"/>
              </a:rPr>
              <a:t>costos con </a:t>
            </a:r>
            <a:r>
              <a:rPr sz="1200" spc="-5" dirty="0">
                <a:latin typeface="Carlito"/>
                <a:cs typeface="Carlito"/>
              </a:rPr>
              <a:t>informes </a:t>
            </a:r>
            <a:r>
              <a:rPr sz="1200" dirty="0">
                <a:latin typeface="Carlito"/>
                <a:cs typeface="Carlito"/>
              </a:rPr>
              <a:t>de </a:t>
            </a:r>
            <a:r>
              <a:rPr sz="1200" spc="-10" dirty="0">
                <a:latin typeface="Carlito"/>
                <a:cs typeface="Carlito"/>
              </a:rPr>
              <a:t>control </a:t>
            </a:r>
            <a:r>
              <a:rPr sz="1200" spc="-5" dirty="0">
                <a:latin typeface="Carlito"/>
                <a:cs typeface="Carlito"/>
              </a:rPr>
              <a:t>frecuentes </a:t>
            </a:r>
            <a:r>
              <a:rPr sz="1200" dirty="0">
                <a:latin typeface="Carlito"/>
                <a:cs typeface="Carlito"/>
              </a:rPr>
              <a:t>y  </a:t>
            </a:r>
            <a:r>
              <a:rPr sz="1200" spc="-5" dirty="0">
                <a:latin typeface="Carlito"/>
                <a:cs typeface="Carlito"/>
              </a:rPr>
              <a:t>detallados.</a:t>
            </a:r>
            <a:endParaRPr sz="1200" dirty="0">
              <a:latin typeface="Carlito"/>
              <a:cs typeface="Carlito"/>
            </a:endParaRPr>
          </a:p>
          <a:p>
            <a:pPr marL="310515" indent="-17272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11150" algn="l"/>
              </a:tabLst>
            </a:pPr>
            <a:r>
              <a:rPr sz="1200" spc="-5" dirty="0">
                <a:latin typeface="Carlito"/>
                <a:cs typeface="Carlito"/>
              </a:rPr>
              <a:t>Procedimientos </a:t>
            </a:r>
            <a:r>
              <a:rPr sz="1200" dirty="0">
                <a:latin typeface="Carlito"/>
                <a:cs typeface="Carlito"/>
              </a:rPr>
              <a:t>de </a:t>
            </a:r>
            <a:r>
              <a:rPr sz="1200" spc="-5" dirty="0">
                <a:latin typeface="Carlito"/>
                <a:cs typeface="Carlito"/>
              </a:rPr>
              <a:t>operación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estándar</a:t>
            </a:r>
            <a:endParaRPr sz="1200" dirty="0">
              <a:latin typeface="Carlito"/>
              <a:cs typeface="Carlito"/>
            </a:endParaRPr>
          </a:p>
          <a:p>
            <a:pPr marL="310515" marR="758825" indent="-172720">
              <a:lnSpc>
                <a:spcPct val="150000"/>
              </a:lnSpc>
              <a:buFont typeface="Arial"/>
              <a:buChar char="•"/>
              <a:tabLst>
                <a:tab pos="311150" algn="l"/>
              </a:tabLst>
            </a:pPr>
            <a:r>
              <a:rPr sz="1200" spc="-5" dirty="0">
                <a:latin typeface="Carlito"/>
                <a:cs typeface="Carlito"/>
              </a:rPr>
              <a:t>Sistemas sumamente eficientes </a:t>
            </a:r>
            <a:r>
              <a:rPr sz="1200" dirty="0">
                <a:latin typeface="Carlito"/>
                <a:cs typeface="Carlito"/>
              </a:rPr>
              <a:t>de adquisiciones y  </a:t>
            </a:r>
            <a:r>
              <a:rPr sz="1200" spc="-5" dirty="0">
                <a:latin typeface="Carlito"/>
                <a:cs typeface="Carlito"/>
              </a:rPr>
              <a:t>distribución.</a:t>
            </a:r>
            <a:endParaRPr sz="1200" dirty="0">
              <a:latin typeface="Carlito"/>
              <a:cs typeface="Carlito"/>
            </a:endParaRPr>
          </a:p>
          <a:p>
            <a:pPr marL="310515" marR="379730" indent="-172720">
              <a:lnSpc>
                <a:spcPct val="150000"/>
              </a:lnSpc>
              <a:buFont typeface="Arial"/>
              <a:buChar char="•"/>
              <a:tabLst>
                <a:tab pos="311150" algn="l"/>
              </a:tabLst>
            </a:pPr>
            <a:r>
              <a:rPr sz="1200" dirty="0">
                <a:latin typeface="Carlito"/>
                <a:cs typeface="Carlito"/>
              </a:rPr>
              <a:t>Supervisión </a:t>
            </a:r>
            <a:r>
              <a:rPr sz="1200" spc="-5" dirty="0">
                <a:latin typeface="Carlito"/>
                <a:cs typeface="Carlito"/>
              </a:rPr>
              <a:t>estrecha; tareas </a:t>
            </a:r>
            <a:r>
              <a:rPr sz="1200" dirty="0">
                <a:latin typeface="Carlito"/>
                <a:cs typeface="Carlito"/>
              </a:rPr>
              <a:t>de </a:t>
            </a:r>
            <a:r>
              <a:rPr sz="1200" spc="-5" dirty="0">
                <a:latin typeface="Carlito"/>
                <a:cs typeface="Carlito"/>
              </a:rPr>
              <a:t>rutina; empoderamiento  </a:t>
            </a:r>
            <a:r>
              <a:rPr sz="1200" dirty="0">
                <a:latin typeface="Carlito"/>
                <a:cs typeface="Carlito"/>
              </a:rPr>
              <a:t>limitado a los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empleados.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9655" y="4765649"/>
            <a:ext cx="45631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rlito"/>
                <a:cs typeface="Carlito"/>
              </a:rPr>
              <a:t>Daft, Richard (2011). Teoría y diseño organizacional</a:t>
            </a:r>
            <a:r>
              <a:rPr sz="1100" i="1" dirty="0">
                <a:latin typeface="Carlito"/>
                <a:cs typeface="Carlito"/>
              </a:rPr>
              <a:t>.</a:t>
            </a:r>
            <a:r>
              <a:rPr sz="1100" i="1" spc="-185" dirty="0">
                <a:latin typeface="Carlito"/>
                <a:cs typeface="Carlito"/>
              </a:rPr>
              <a:t> </a:t>
            </a:r>
            <a:r>
              <a:rPr sz="1100" i="1" spc="-5" dirty="0">
                <a:latin typeface="Carlito"/>
                <a:cs typeface="Carlito"/>
              </a:rPr>
              <a:t>Editorial Cengage </a:t>
            </a:r>
            <a:r>
              <a:rPr sz="1100" i="1" dirty="0">
                <a:latin typeface="Carlito"/>
                <a:cs typeface="Carlito"/>
              </a:rPr>
              <a:t>Learning.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0916" y="4739640"/>
            <a:ext cx="4572000" cy="0"/>
          </a:xfrm>
          <a:custGeom>
            <a:avLst/>
            <a:gdLst/>
            <a:ahLst/>
            <a:cxnLst/>
            <a:rect l="l" t="t" r="r" b="b"/>
            <a:pathLst>
              <a:path w="4572000">
                <a:moveTo>
                  <a:pt x="0" y="0"/>
                </a:moveTo>
                <a:lnTo>
                  <a:pt x="4572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1200150"/>
            <a:ext cx="4719067" cy="1854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3380" marR="365125" algn="ctr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Ce</a:t>
            </a:r>
            <a:r>
              <a:rPr sz="4000" spc="-40" dirty="0"/>
              <a:t>n</a:t>
            </a:r>
            <a:r>
              <a:rPr sz="4000" spc="-5" dirty="0"/>
              <a:t>t</a:t>
            </a:r>
            <a:r>
              <a:rPr sz="4000" spc="-100" dirty="0"/>
              <a:t>r</a:t>
            </a:r>
            <a:r>
              <a:rPr sz="4000" spc="-5" dirty="0"/>
              <a:t>ali</a:t>
            </a:r>
            <a:r>
              <a:rPr sz="4000" spc="-60" dirty="0"/>
              <a:t>z</a:t>
            </a:r>
            <a:r>
              <a:rPr sz="4000" spc="-5" dirty="0"/>
              <a:t>aci</a:t>
            </a:r>
            <a:r>
              <a:rPr sz="4000" spc="-20" dirty="0"/>
              <a:t>ó</a:t>
            </a:r>
            <a:r>
              <a:rPr sz="4000" spc="-5" dirty="0"/>
              <a:t>n  </a:t>
            </a:r>
            <a:r>
              <a:rPr sz="4000" spc="-10" dirty="0"/>
              <a:t>vs</a:t>
            </a:r>
            <a:endParaRPr sz="4000" dirty="0"/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4000" spc="-15" dirty="0"/>
              <a:t>Descentralización</a:t>
            </a:r>
            <a:endParaRPr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67557"/>
            <a:ext cx="2443862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5" dirty="0">
                <a:solidFill>
                  <a:srgbClr val="249F83"/>
                </a:solidFill>
              </a:rPr>
              <a:t>Logro </a:t>
            </a:r>
            <a:r>
              <a:rPr sz="2000" spc="15" dirty="0">
                <a:solidFill>
                  <a:srgbClr val="249F83"/>
                </a:solidFill>
              </a:rPr>
              <a:t>de </a:t>
            </a:r>
            <a:r>
              <a:rPr sz="2000" spc="10" dirty="0">
                <a:solidFill>
                  <a:srgbClr val="249F83"/>
                </a:solidFill>
              </a:rPr>
              <a:t>la</a:t>
            </a:r>
            <a:r>
              <a:rPr sz="2000" spc="-60" dirty="0">
                <a:solidFill>
                  <a:srgbClr val="249F83"/>
                </a:solidFill>
              </a:rPr>
              <a:t> </a:t>
            </a:r>
            <a:r>
              <a:rPr sz="2000" spc="10" dirty="0">
                <a:solidFill>
                  <a:srgbClr val="249F83"/>
                </a:solidFill>
              </a:rPr>
              <a:t>Unidad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300007"/>
            <a:ext cx="4435475" cy="807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2000"/>
              </a:lnSpc>
              <a:spcBef>
                <a:spcPts val="95"/>
              </a:spcBef>
            </a:pPr>
            <a:r>
              <a:rPr sz="1000" dirty="0">
                <a:latin typeface="Carlito"/>
                <a:cs typeface="Carlito"/>
              </a:rPr>
              <a:t>Al </a:t>
            </a:r>
            <a:r>
              <a:rPr sz="1000" spc="5" dirty="0">
                <a:latin typeface="Carlito"/>
                <a:cs typeface="Carlito"/>
              </a:rPr>
              <a:t>final </a:t>
            </a:r>
            <a:r>
              <a:rPr sz="1000" dirty="0">
                <a:latin typeface="Carlito"/>
                <a:cs typeface="Carlito"/>
              </a:rPr>
              <a:t>de </a:t>
            </a:r>
            <a:r>
              <a:rPr sz="1000" spc="5" dirty="0">
                <a:latin typeface="Carlito"/>
                <a:cs typeface="Carlito"/>
              </a:rPr>
              <a:t>la unidad el </a:t>
            </a:r>
            <a:r>
              <a:rPr sz="1000" dirty="0">
                <a:latin typeface="Carlito"/>
                <a:cs typeface="Carlito"/>
              </a:rPr>
              <a:t>estudiante describe los principales elementos de </a:t>
            </a:r>
            <a:r>
              <a:rPr sz="1000" spc="20" dirty="0">
                <a:latin typeface="Carlito"/>
                <a:cs typeface="Carlito"/>
              </a:rPr>
              <a:t>la  </a:t>
            </a:r>
            <a:r>
              <a:rPr sz="1000" spc="-5" dirty="0">
                <a:latin typeface="Carlito"/>
                <a:cs typeface="Carlito"/>
              </a:rPr>
              <a:t>estructura </a:t>
            </a:r>
            <a:r>
              <a:rPr sz="1000" dirty="0">
                <a:latin typeface="Carlito"/>
                <a:cs typeface="Carlito"/>
              </a:rPr>
              <a:t>organizacional, los </a:t>
            </a:r>
            <a:r>
              <a:rPr sz="1000" spc="5" dirty="0">
                <a:latin typeface="Carlito"/>
                <a:cs typeface="Carlito"/>
              </a:rPr>
              <a:t>tipos más comunes </a:t>
            </a:r>
            <a:r>
              <a:rPr sz="1000" dirty="0">
                <a:latin typeface="Carlito"/>
                <a:cs typeface="Carlito"/>
              </a:rPr>
              <a:t>de departamentalización</a:t>
            </a:r>
            <a:r>
              <a:rPr sz="1000" spc="5" dirty="0">
                <a:latin typeface="Carlito"/>
                <a:cs typeface="Carlito"/>
              </a:rPr>
              <a:t> </a:t>
            </a:r>
            <a:r>
              <a:rPr sz="1000" dirty="0">
                <a:latin typeface="Carlito"/>
                <a:cs typeface="Carlito"/>
              </a:rPr>
              <a:t>y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arlito"/>
                <a:cs typeface="Carlito"/>
              </a:rPr>
              <a:t>principios básicos </a:t>
            </a:r>
            <a:r>
              <a:rPr sz="1000" dirty="0">
                <a:latin typeface="Carlito"/>
                <a:cs typeface="Carlito"/>
              </a:rPr>
              <a:t>de</a:t>
            </a:r>
            <a:r>
              <a:rPr sz="1000" spc="13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coordinación.</a:t>
            </a:r>
            <a:endParaRPr sz="1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3400" y="3028950"/>
            <a:ext cx="169125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5" dirty="0">
                <a:solidFill>
                  <a:srgbClr val="685292"/>
                </a:solidFill>
                <a:latin typeface="Carlito"/>
                <a:cs typeface="Carlito"/>
              </a:rPr>
              <a:t>I</a:t>
            </a:r>
            <a:r>
              <a:rPr sz="2000" b="1" spc="10" dirty="0">
                <a:solidFill>
                  <a:srgbClr val="685292"/>
                </a:solidFill>
                <a:latin typeface="Carlito"/>
                <a:cs typeface="Carlito"/>
              </a:rPr>
              <a:t>mpor</a:t>
            </a:r>
            <a:r>
              <a:rPr sz="2000" b="1" spc="-15" dirty="0">
                <a:solidFill>
                  <a:srgbClr val="685292"/>
                </a:solidFill>
                <a:latin typeface="Carlito"/>
                <a:cs typeface="Carlito"/>
              </a:rPr>
              <a:t>t</a:t>
            </a:r>
            <a:r>
              <a:rPr sz="2000" b="1" spc="10" dirty="0">
                <a:solidFill>
                  <a:srgbClr val="685292"/>
                </a:solidFill>
                <a:latin typeface="Carlito"/>
                <a:cs typeface="Carlito"/>
              </a:rPr>
              <a:t>ancia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3400" y="3638550"/>
            <a:ext cx="4360545" cy="952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2000"/>
              </a:lnSpc>
              <a:spcBef>
                <a:spcPts val="95"/>
              </a:spcBef>
            </a:pPr>
            <a:r>
              <a:rPr sz="1000" dirty="0">
                <a:latin typeface="Carlito"/>
                <a:cs typeface="Carlito"/>
              </a:rPr>
              <a:t>La función de </a:t>
            </a:r>
            <a:r>
              <a:rPr sz="1000" spc="-5" dirty="0">
                <a:latin typeface="Carlito"/>
                <a:cs typeface="Carlito"/>
              </a:rPr>
              <a:t>organización </a:t>
            </a:r>
            <a:r>
              <a:rPr sz="1000" dirty="0">
                <a:latin typeface="Carlito"/>
                <a:cs typeface="Carlito"/>
              </a:rPr>
              <a:t>es uno de los aspectos </a:t>
            </a:r>
            <a:r>
              <a:rPr sz="1000" spc="5" dirty="0">
                <a:latin typeface="Carlito"/>
                <a:cs typeface="Carlito"/>
              </a:rPr>
              <a:t>más </a:t>
            </a:r>
            <a:r>
              <a:rPr sz="1000" spc="-5" dirty="0">
                <a:latin typeface="Carlito"/>
                <a:cs typeface="Carlito"/>
              </a:rPr>
              <a:t>relevantes </a:t>
            </a:r>
            <a:r>
              <a:rPr sz="1000" dirty="0">
                <a:latin typeface="Carlito"/>
                <a:cs typeface="Carlito"/>
              </a:rPr>
              <a:t>de </a:t>
            </a:r>
            <a:r>
              <a:rPr sz="1000" spc="5" dirty="0">
                <a:latin typeface="Carlito"/>
                <a:cs typeface="Carlito"/>
              </a:rPr>
              <a:t>la </a:t>
            </a:r>
            <a:r>
              <a:rPr sz="1000" dirty="0">
                <a:latin typeface="Carlito"/>
                <a:cs typeface="Carlito"/>
              </a:rPr>
              <a:t>ciencia  administrativa. Ha permitido diseñar la estructura organizacional en </a:t>
            </a:r>
            <a:r>
              <a:rPr sz="1000" spc="5" dirty="0">
                <a:latin typeface="Carlito"/>
                <a:cs typeface="Carlito"/>
              </a:rPr>
              <a:t>función </a:t>
            </a:r>
            <a:r>
              <a:rPr sz="1000" dirty="0">
                <a:latin typeface="Carlito"/>
                <a:cs typeface="Carlito"/>
              </a:rPr>
              <a:t>de </a:t>
            </a:r>
            <a:r>
              <a:rPr sz="1000" spc="5" dirty="0">
                <a:latin typeface="Carlito"/>
                <a:cs typeface="Carlito"/>
              </a:rPr>
              <a:t>los  </a:t>
            </a:r>
            <a:r>
              <a:rPr sz="1000" dirty="0">
                <a:latin typeface="Carlito"/>
                <a:cs typeface="Carlito"/>
              </a:rPr>
              <a:t>objetivos y </a:t>
            </a:r>
            <a:r>
              <a:rPr sz="1000" spc="-5" dirty="0">
                <a:latin typeface="Carlito"/>
                <a:cs typeface="Carlito"/>
              </a:rPr>
              <a:t>estrategias </a:t>
            </a:r>
            <a:r>
              <a:rPr sz="1000" dirty="0">
                <a:latin typeface="Carlito"/>
                <a:cs typeface="Carlito"/>
              </a:rPr>
              <a:t>organizacionales, permitir </a:t>
            </a:r>
            <a:r>
              <a:rPr sz="1000" spc="5" dirty="0">
                <a:latin typeface="Carlito"/>
                <a:cs typeface="Carlito"/>
              </a:rPr>
              <a:t>la adaptación al </a:t>
            </a:r>
            <a:r>
              <a:rPr sz="1000" dirty="0">
                <a:latin typeface="Carlito"/>
                <a:cs typeface="Carlito"/>
              </a:rPr>
              <a:t>cambio, </a:t>
            </a:r>
            <a:r>
              <a:rPr sz="1000" spc="5" dirty="0">
                <a:latin typeface="Carlito"/>
                <a:cs typeface="Carlito"/>
              </a:rPr>
              <a:t>la  </a:t>
            </a:r>
            <a:r>
              <a:rPr sz="1000" spc="-5" dirty="0">
                <a:latin typeface="Carlito"/>
                <a:cs typeface="Carlito"/>
              </a:rPr>
              <a:t>innovación </a:t>
            </a:r>
            <a:r>
              <a:rPr sz="1000" dirty="0">
                <a:latin typeface="Carlito"/>
                <a:cs typeface="Carlito"/>
              </a:rPr>
              <a:t>y </a:t>
            </a:r>
            <a:r>
              <a:rPr sz="1000" spc="-5" dirty="0">
                <a:latin typeface="Carlito"/>
                <a:cs typeface="Carlito"/>
              </a:rPr>
              <a:t>crecimiento </a:t>
            </a:r>
            <a:r>
              <a:rPr sz="1000" dirty="0">
                <a:latin typeface="Carlito"/>
                <a:cs typeface="Carlito"/>
              </a:rPr>
              <a:t>de la</a:t>
            </a:r>
            <a:r>
              <a:rPr sz="1000" spc="11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compañía.</a:t>
            </a:r>
            <a:endParaRPr sz="1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61950"/>
            <a:ext cx="5562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C00000"/>
                </a:solidFill>
              </a:rPr>
              <a:t>Centralización </a:t>
            </a:r>
            <a:r>
              <a:rPr sz="2400" spc="-5" dirty="0">
                <a:solidFill>
                  <a:srgbClr val="C00000"/>
                </a:solidFill>
              </a:rPr>
              <a:t>vs</a:t>
            </a:r>
            <a:r>
              <a:rPr sz="2400" spc="-45" dirty="0">
                <a:solidFill>
                  <a:srgbClr val="C00000"/>
                </a:solidFill>
              </a:rPr>
              <a:t> </a:t>
            </a:r>
            <a:r>
              <a:rPr sz="2400" spc="-10" dirty="0">
                <a:solidFill>
                  <a:srgbClr val="C00000"/>
                </a:solidFill>
              </a:rPr>
              <a:t>Descentralización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93291"/>
            <a:ext cx="799655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r>
              <a:rPr sz="1800" dirty="0">
                <a:latin typeface="Carlito"/>
                <a:cs typeface="Carlito"/>
              </a:rPr>
              <a:t>La </a:t>
            </a:r>
            <a:r>
              <a:rPr sz="1800" spc="-10" dirty="0">
                <a:latin typeface="Carlito"/>
                <a:cs typeface="Carlito"/>
              </a:rPr>
              <a:t>centralización </a:t>
            </a:r>
            <a:r>
              <a:rPr sz="1800" dirty="0">
                <a:latin typeface="Carlito"/>
                <a:cs typeface="Carlito"/>
              </a:rPr>
              <a:t>es el </a:t>
            </a:r>
            <a:r>
              <a:rPr sz="1800" spc="-10" dirty="0">
                <a:latin typeface="Carlito"/>
                <a:cs typeface="Carlito"/>
              </a:rPr>
              <a:t>grado </a:t>
            </a:r>
            <a:r>
              <a:rPr sz="1800" spc="5" dirty="0">
                <a:latin typeface="Carlito"/>
                <a:cs typeface="Carlito"/>
              </a:rPr>
              <a:t>en </a:t>
            </a:r>
            <a:r>
              <a:rPr sz="1800" dirty="0">
                <a:latin typeface="Carlito"/>
                <a:cs typeface="Carlito"/>
              </a:rPr>
              <a:t>que </a:t>
            </a:r>
            <a:r>
              <a:rPr sz="1800" spc="-5" dirty="0">
                <a:latin typeface="Carlito"/>
                <a:cs typeface="Carlito"/>
              </a:rPr>
              <a:t>la </a:t>
            </a:r>
            <a:r>
              <a:rPr sz="1800" spc="-10" dirty="0">
                <a:latin typeface="Carlito"/>
                <a:cs typeface="Carlito"/>
              </a:rPr>
              <a:t>toma </a:t>
            </a:r>
            <a:r>
              <a:rPr sz="1800" dirty="0">
                <a:latin typeface="Carlito"/>
                <a:cs typeface="Carlito"/>
              </a:rPr>
              <a:t>de </a:t>
            </a:r>
            <a:r>
              <a:rPr sz="1800" spc="-5" dirty="0">
                <a:latin typeface="Carlito"/>
                <a:cs typeface="Carlito"/>
              </a:rPr>
              <a:t>decisiones </a:t>
            </a:r>
            <a:r>
              <a:rPr sz="1800" dirty="0">
                <a:latin typeface="Carlito"/>
                <a:cs typeface="Carlito"/>
              </a:rPr>
              <a:t>se da en </a:t>
            </a:r>
            <a:r>
              <a:rPr sz="1800" spc="-5" dirty="0">
                <a:latin typeface="Carlito"/>
                <a:cs typeface="Carlito"/>
              </a:rPr>
              <a:t>los niveles  superiores </a:t>
            </a:r>
            <a:r>
              <a:rPr sz="1800" dirty="0">
                <a:latin typeface="Carlito"/>
                <a:cs typeface="Carlito"/>
              </a:rPr>
              <a:t>de </a:t>
            </a:r>
            <a:r>
              <a:rPr sz="1800" spc="-5" dirty="0">
                <a:latin typeface="Carlito"/>
                <a:cs typeface="Carlito"/>
              </a:rPr>
              <a:t>la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organización.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750">
              <a:latin typeface="Carlito"/>
              <a:cs typeface="Carlito"/>
            </a:endParaRPr>
          </a:p>
          <a:p>
            <a:pPr marL="299085" marR="5080" indent="-287020" algn="just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800" dirty="0">
                <a:latin typeface="Carlito"/>
                <a:cs typeface="Carlito"/>
              </a:rPr>
              <a:t>La </a:t>
            </a:r>
            <a:r>
              <a:rPr sz="1800" spc="-10" dirty="0">
                <a:latin typeface="Carlito"/>
                <a:cs typeface="Carlito"/>
              </a:rPr>
              <a:t>descentralización </a:t>
            </a:r>
            <a:r>
              <a:rPr sz="1800" dirty="0">
                <a:latin typeface="Carlito"/>
                <a:cs typeface="Carlito"/>
              </a:rPr>
              <a:t>es el </a:t>
            </a:r>
            <a:r>
              <a:rPr sz="1800" spc="-10" dirty="0">
                <a:latin typeface="Carlito"/>
                <a:cs typeface="Carlito"/>
              </a:rPr>
              <a:t>grado </a:t>
            </a:r>
            <a:r>
              <a:rPr sz="1800" dirty="0">
                <a:latin typeface="Carlito"/>
                <a:cs typeface="Carlito"/>
              </a:rPr>
              <a:t>en que </a:t>
            </a:r>
            <a:r>
              <a:rPr sz="1800" spc="-5" dirty="0">
                <a:latin typeface="Carlito"/>
                <a:cs typeface="Carlito"/>
              </a:rPr>
              <a:t>la </a:t>
            </a:r>
            <a:r>
              <a:rPr sz="1800" spc="-10" dirty="0">
                <a:latin typeface="Carlito"/>
                <a:cs typeface="Carlito"/>
              </a:rPr>
              <a:t>toma </a:t>
            </a:r>
            <a:r>
              <a:rPr sz="1800" dirty="0">
                <a:latin typeface="Carlito"/>
                <a:cs typeface="Carlito"/>
              </a:rPr>
              <a:t>de </a:t>
            </a:r>
            <a:r>
              <a:rPr sz="1800" spc="-5" dirty="0">
                <a:latin typeface="Carlito"/>
                <a:cs typeface="Carlito"/>
              </a:rPr>
              <a:t>decisiones son </a:t>
            </a:r>
            <a:r>
              <a:rPr sz="1800" spc="-10" dirty="0">
                <a:latin typeface="Carlito"/>
                <a:cs typeface="Carlito"/>
              </a:rPr>
              <a:t>tomadas </a:t>
            </a:r>
            <a:r>
              <a:rPr sz="1800" dirty="0">
                <a:latin typeface="Carlito"/>
                <a:cs typeface="Carlito"/>
              </a:rPr>
              <a:t>de  </a:t>
            </a:r>
            <a:r>
              <a:rPr sz="1800" spc="-10" dirty="0">
                <a:latin typeface="Carlito"/>
                <a:cs typeface="Carlito"/>
              </a:rPr>
              <a:t>manera </a:t>
            </a:r>
            <a:r>
              <a:rPr sz="1800" spc="-5" dirty="0">
                <a:latin typeface="Carlito"/>
                <a:cs typeface="Carlito"/>
              </a:rPr>
              <a:t>distribuida, </a:t>
            </a:r>
            <a:r>
              <a:rPr sz="1800" dirty="0">
                <a:latin typeface="Carlito"/>
                <a:cs typeface="Carlito"/>
              </a:rPr>
              <a:t>asignando </a:t>
            </a:r>
            <a:r>
              <a:rPr sz="1800" spc="-5" dirty="0">
                <a:latin typeface="Carlito"/>
                <a:cs typeface="Carlito"/>
              </a:rPr>
              <a:t>responsabilidades (empoderando)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todos </a:t>
            </a:r>
            <a:r>
              <a:rPr sz="1800" spc="-5" dirty="0">
                <a:latin typeface="Carlito"/>
                <a:cs typeface="Carlito"/>
              </a:rPr>
              <a:t>los  niveles </a:t>
            </a:r>
            <a:r>
              <a:rPr sz="1800" dirty="0">
                <a:latin typeface="Carlito"/>
                <a:cs typeface="Carlito"/>
              </a:rPr>
              <a:t>de </a:t>
            </a:r>
            <a:r>
              <a:rPr sz="1800" spc="-5" dirty="0">
                <a:latin typeface="Carlito"/>
                <a:cs typeface="Carlito"/>
              </a:rPr>
              <a:t>la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organización.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220853"/>
            <a:ext cx="4114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C00000"/>
                </a:solidFill>
              </a:rPr>
              <a:t>Ventajas </a:t>
            </a:r>
            <a:r>
              <a:rPr sz="2400" dirty="0">
                <a:solidFill>
                  <a:srgbClr val="C00000"/>
                </a:solidFill>
              </a:rPr>
              <a:t>de</a:t>
            </a:r>
            <a:r>
              <a:rPr sz="2400" spc="-15" dirty="0">
                <a:solidFill>
                  <a:srgbClr val="C00000"/>
                </a:solidFill>
              </a:rPr>
              <a:t> </a:t>
            </a:r>
            <a:r>
              <a:rPr sz="2400" spc="-10" dirty="0">
                <a:solidFill>
                  <a:srgbClr val="C00000"/>
                </a:solidFill>
              </a:rPr>
              <a:t>centralización</a:t>
            </a:r>
            <a:endParaRPr sz="2400" dirty="0"/>
          </a:p>
        </p:txBody>
      </p:sp>
      <p:grpSp>
        <p:nvGrpSpPr>
          <p:cNvPr id="4" name="object 4"/>
          <p:cNvGrpSpPr/>
          <p:nvPr/>
        </p:nvGrpSpPr>
        <p:grpSpPr>
          <a:xfrm>
            <a:off x="1054544" y="1036256"/>
            <a:ext cx="7493634" cy="3836035"/>
            <a:chOff x="1054544" y="1036256"/>
            <a:chExt cx="7493634" cy="3836035"/>
          </a:xfrm>
        </p:grpSpPr>
        <p:sp>
          <p:nvSpPr>
            <p:cNvPr id="5" name="object 5"/>
            <p:cNvSpPr/>
            <p:nvPr/>
          </p:nvSpPr>
          <p:spPr>
            <a:xfrm>
              <a:off x="1067562" y="1049274"/>
              <a:ext cx="5974080" cy="838200"/>
            </a:xfrm>
            <a:custGeom>
              <a:avLst/>
              <a:gdLst/>
              <a:ahLst/>
              <a:cxnLst/>
              <a:rect l="l" t="t" r="r" b="b"/>
              <a:pathLst>
                <a:path w="5974080" h="838200">
                  <a:moveTo>
                    <a:pt x="5890260" y="0"/>
                  </a:moveTo>
                  <a:lnTo>
                    <a:pt x="83819" y="0"/>
                  </a:lnTo>
                  <a:lnTo>
                    <a:pt x="51193" y="6596"/>
                  </a:lnTo>
                  <a:lnTo>
                    <a:pt x="24550" y="24574"/>
                  </a:lnTo>
                  <a:lnTo>
                    <a:pt x="6587" y="51220"/>
                  </a:lnTo>
                  <a:lnTo>
                    <a:pt x="0" y="83820"/>
                  </a:lnTo>
                  <a:lnTo>
                    <a:pt x="0" y="754379"/>
                  </a:lnTo>
                  <a:lnTo>
                    <a:pt x="6587" y="786979"/>
                  </a:lnTo>
                  <a:lnTo>
                    <a:pt x="24550" y="813625"/>
                  </a:lnTo>
                  <a:lnTo>
                    <a:pt x="51193" y="831603"/>
                  </a:lnTo>
                  <a:lnTo>
                    <a:pt x="83819" y="838200"/>
                  </a:lnTo>
                  <a:lnTo>
                    <a:pt x="5890260" y="838200"/>
                  </a:lnTo>
                  <a:lnTo>
                    <a:pt x="5922912" y="831621"/>
                  </a:lnTo>
                  <a:lnTo>
                    <a:pt x="5949553" y="813673"/>
                  </a:lnTo>
                  <a:lnTo>
                    <a:pt x="5967501" y="787032"/>
                  </a:lnTo>
                  <a:lnTo>
                    <a:pt x="5974080" y="754379"/>
                  </a:lnTo>
                  <a:lnTo>
                    <a:pt x="5974080" y="83820"/>
                  </a:lnTo>
                  <a:lnTo>
                    <a:pt x="5967501" y="51220"/>
                  </a:lnTo>
                  <a:lnTo>
                    <a:pt x="5949553" y="24574"/>
                  </a:lnTo>
                  <a:lnTo>
                    <a:pt x="5922912" y="6596"/>
                  </a:lnTo>
                  <a:lnTo>
                    <a:pt x="589026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7562" y="1049274"/>
              <a:ext cx="5974080" cy="838200"/>
            </a:xfrm>
            <a:custGeom>
              <a:avLst/>
              <a:gdLst/>
              <a:ahLst/>
              <a:cxnLst/>
              <a:rect l="l" t="t" r="r" b="b"/>
              <a:pathLst>
                <a:path w="5974080" h="838200">
                  <a:moveTo>
                    <a:pt x="0" y="83820"/>
                  </a:moveTo>
                  <a:lnTo>
                    <a:pt x="6587" y="51220"/>
                  </a:lnTo>
                  <a:lnTo>
                    <a:pt x="24550" y="24574"/>
                  </a:lnTo>
                  <a:lnTo>
                    <a:pt x="51193" y="6596"/>
                  </a:lnTo>
                  <a:lnTo>
                    <a:pt x="83819" y="0"/>
                  </a:lnTo>
                  <a:lnTo>
                    <a:pt x="5890260" y="0"/>
                  </a:lnTo>
                  <a:lnTo>
                    <a:pt x="5922912" y="6596"/>
                  </a:lnTo>
                  <a:lnTo>
                    <a:pt x="5949553" y="24574"/>
                  </a:lnTo>
                  <a:lnTo>
                    <a:pt x="5967501" y="51220"/>
                  </a:lnTo>
                  <a:lnTo>
                    <a:pt x="5974080" y="83820"/>
                  </a:lnTo>
                  <a:lnTo>
                    <a:pt x="5974080" y="754379"/>
                  </a:lnTo>
                  <a:lnTo>
                    <a:pt x="5967501" y="787032"/>
                  </a:lnTo>
                  <a:lnTo>
                    <a:pt x="5949553" y="813673"/>
                  </a:lnTo>
                  <a:lnTo>
                    <a:pt x="5922912" y="831621"/>
                  </a:lnTo>
                  <a:lnTo>
                    <a:pt x="5890260" y="838200"/>
                  </a:lnTo>
                  <a:lnTo>
                    <a:pt x="83819" y="838200"/>
                  </a:lnTo>
                  <a:lnTo>
                    <a:pt x="51193" y="831603"/>
                  </a:lnTo>
                  <a:lnTo>
                    <a:pt x="24550" y="813625"/>
                  </a:lnTo>
                  <a:lnTo>
                    <a:pt x="6587" y="786979"/>
                  </a:lnTo>
                  <a:lnTo>
                    <a:pt x="0" y="754379"/>
                  </a:lnTo>
                  <a:lnTo>
                    <a:pt x="0" y="8382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67434" y="2039874"/>
              <a:ext cx="5974080" cy="838200"/>
            </a:xfrm>
            <a:custGeom>
              <a:avLst/>
              <a:gdLst/>
              <a:ahLst/>
              <a:cxnLst/>
              <a:rect l="l" t="t" r="r" b="b"/>
              <a:pathLst>
                <a:path w="5974080" h="838200">
                  <a:moveTo>
                    <a:pt x="5890260" y="0"/>
                  </a:moveTo>
                  <a:lnTo>
                    <a:pt x="83820" y="0"/>
                  </a:lnTo>
                  <a:lnTo>
                    <a:pt x="51220" y="6596"/>
                  </a:lnTo>
                  <a:lnTo>
                    <a:pt x="24574" y="24574"/>
                  </a:lnTo>
                  <a:lnTo>
                    <a:pt x="6596" y="51220"/>
                  </a:lnTo>
                  <a:lnTo>
                    <a:pt x="0" y="83819"/>
                  </a:lnTo>
                  <a:lnTo>
                    <a:pt x="0" y="754380"/>
                  </a:lnTo>
                  <a:lnTo>
                    <a:pt x="6596" y="786979"/>
                  </a:lnTo>
                  <a:lnTo>
                    <a:pt x="24574" y="813625"/>
                  </a:lnTo>
                  <a:lnTo>
                    <a:pt x="51220" y="831603"/>
                  </a:lnTo>
                  <a:lnTo>
                    <a:pt x="83820" y="838200"/>
                  </a:lnTo>
                  <a:lnTo>
                    <a:pt x="5890260" y="838200"/>
                  </a:lnTo>
                  <a:lnTo>
                    <a:pt x="5922859" y="831621"/>
                  </a:lnTo>
                  <a:lnTo>
                    <a:pt x="5949505" y="813673"/>
                  </a:lnTo>
                  <a:lnTo>
                    <a:pt x="5967483" y="787032"/>
                  </a:lnTo>
                  <a:lnTo>
                    <a:pt x="5974080" y="754380"/>
                  </a:lnTo>
                  <a:lnTo>
                    <a:pt x="5974080" y="83819"/>
                  </a:lnTo>
                  <a:lnTo>
                    <a:pt x="5967501" y="51220"/>
                  </a:lnTo>
                  <a:lnTo>
                    <a:pt x="5949553" y="24574"/>
                  </a:lnTo>
                  <a:lnTo>
                    <a:pt x="5922912" y="6596"/>
                  </a:lnTo>
                  <a:lnTo>
                    <a:pt x="5890260" y="0"/>
                  </a:lnTo>
                  <a:close/>
                </a:path>
              </a:pathLst>
            </a:custGeom>
            <a:solidFill>
              <a:srgbClr val="5F5B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7434" y="2039874"/>
              <a:ext cx="5974080" cy="838200"/>
            </a:xfrm>
            <a:custGeom>
              <a:avLst/>
              <a:gdLst/>
              <a:ahLst/>
              <a:cxnLst/>
              <a:rect l="l" t="t" r="r" b="b"/>
              <a:pathLst>
                <a:path w="5974080" h="838200">
                  <a:moveTo>
                    <a:pt x="0" y="83819"/>
                  </a:moveTo>
                  <a:lnTo>
                    <a:pt x="6596" y="51220"/>
                  </a:lnTo>
                  <a:lnTo>
                    <a:pt x="24574" y="24574"/>
                  </a:lnTo>
                  <a:lnTo>
                    <a:pt x="51220" y="6596"/>
                  </a:lnTo>
                  <a:lnTo>
                    <a:pt x="83820" y="0"/>
                  </a:lnTo>
                  <a:lnTo>
                    <a:pt x="5890260" y="0"/>
                  </a:lnTo>
                  <a:lnTo>
                    <a:pt x="5922912" y="6596"/>
                  </a:lnTo>
                  <a:lnTo>
                    <a:pt x="5949553" y="24574"/>
                  </a:lnTo>
                  <a:lnTo>
                    <a:pt x="5967501" y="51220"/>
                  </a:lnTo>
                  <a:lnTo>
                    <a:pt x="5974080" y="83819"/>
                  </a:lnTo>
                  <a:lnTo>
                    <a:pt x="5974080" y="754380"/>
                  </a:lnTo>
                  <a:lnTo>
                    <a:pt x="5967483" y="787032"/>
                  </a:lnTo>
                  <a:lnTo>
                    <a:pt x="5949505" y="813673"/>
                  </a:lnTo>
                  <a:lnTo>
                    <a:pt x="5922859" y="831621"/>
                  </a:lnTo>
                  <a:lnTo>
                    <a:pt x="5890260" y="838200"/>
                  </a:lnTo>
                  <a:lnTo>
                    <a:pt x="83820" y="838200"/>
                  </a:lnTo>
                  <a:lnTo>
                    <a:pt x="51220" y="831603"/>
                  </a:lnTo>
                  <a:lnTo>
                    <a:pt x="24574" y="813625"/>
                  </a:lnTo>
                  <a:lnTo>
                    <a:pt x="6596" y="786979"/>
                  </a:lnTo>
                  <a:lnTo>
                    <a:pt x="0" y="754380"/>
                  </a:lnTo>
                  <a:lnTo>
                    <a:pt x="0" y="8381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61210" y="3030473"/>
              <a:ext cx="5974080" cy="838200"/>
            </a:xfrm>
            <a:custGeom>
              <a:avLst/>
              <a:gdLst/>
              <a:ahLst/>
              <a:cxnLst/>
              <a:rect l="l" t="t" r="r" b="b"/>
              <a:pathLst>
                <a:path w="5974080" h="838200">
                  <a:moveTo>
                    <a:pt x="5890260" y="0"/>
                  </a:moveTo>
                  <a:lnTo>
                    <a:pt x="83819" y="0"/>
                  </a:lnTo>
                  <a:lnTo>
                    <a:pt x="51220" y="6596"/>
                  </a:lnTo>
                  <a:lnTo>
                    <a:pt x="24574" y="24574"/>
                  </a:lnTo>
                  <a:lnTo>
                    <a:pt x="6596" y="51220"/>
                  </a:lnTo>
                  <a:lnTo>
                    <a:pt x="0" y="83819"/>
                  </a:lnTo>
                  <a:lnTo>
                    <a:pt x="0" y="754379"/>
                  </a:lnTo>
                  <a:lnTo>
                    <a:pt x="6596" y="786979"/>
                  </a:lnTo>
                  <a:lnTo>
                    <a:pt x="24574" y="813625"/>
                  </a:lnTo>
                  <a:lnTo>
                    <a:pt x="51220" y="831603"/>
                  </a:lnTo>
                  <a:lnTo>
                    <a:pt x="83819" y="838200"/>
                  </a:lnTo>
                  <a:lnTo>
                    <a:pt x="5890260" y="838200"/>
                  </a:lnTo>
                  <a:lnTo>
                    <a:pt x="5922912" y="831621"/>
                  </a:lnTo>
                  <a:lnTo>
                    <a:pt x="5949553" y="813673"/>
                  </a:lnTo>
                  <a:lnTo>
                    <a:pt x="5967501" y="787032"/>
                  </a:lnTo>
                  <a:lnTo>
                    <a:pt x="5974080" y="754379"/>
                  </a:lnTo>
                  <a:lnTo>
                    <a:pt x="5974080" y="83819"/>
                  </a:lnTo>
                  <a:lnTo>
                    <a:pt x="5967501" y="51220"/>
                  </a:lnTo>
                  <a:lnTo>
                    <a:pt x="5949553" y="24574"/>
                  </a:lnTo>
                  <a:lnTo>
                    <a:pt x="5922912" y="6596"/>
                  </a:lnTo>
                  <a:lnTo>
                    <a:pt x="5890260" y="0"/>
                  </a:lnTo>
                  <a:close/>
                </a:path>
              </a:pathLst>
            </a:custGeom>
            <a:solidFill>
              <a:srgbClr val="527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61210" y="3030473"/>
              <a:ext cx="5974080" cy="838200"/>
            </a:xfrm>
            <a:custGeom>
              <a:avLst/>
              <a:gdLst/>
              <a:ahLst/>
              <a:cxnLst/>
              <a:rect l="l" t="t" r="r" b="b"/>
              <a:pathLst>
                <a:path w="5974080" h="838200">
                  <a:moveTo>
                    <a:pt x="0" y="83819"/>
                  </a:moveTo>
                  <a:lnTo>
                    <a:pt x="6596" y="51220"/>
                  </a:lnTo>
                  <a:lnTo>
                    <a:pt x="24574" y="24574"/>
                  </a:lnTo>
                  <a:lnTo>
                    <a:pt x="51220" y="6596"/>
                  </a:lnTo>
                  <a:lnTo>
                    <a:pt x="83819" y="0"/>
                  </a:lnTo>
                  <a:lnTo>
                    <a:pt x="5890260" y="0"/>
                  </a:lnTo>
                  <a:lnTo>
                    <a:pt x="5922912" y="6596"/>
                  </a:lnTo>
                  <a:lnTo>
                    <a:pt x="5949553" y="24574"/>
                  </a:lnTo>
                  <a:lnTo>
                    <a:pt x="5967501" y="51220"/>
                  </a:lnTo>
                  <a:lnTo>
                    <a:pt x="5974080" y="83819"/>
                  </a:lnTo>
                  <a:lnTo>
                    <a:pt x="5974080" y="754379"/>
                  </a:lnTo>
                  <a:lnTo>
                    <a:pt x="5967501" y="787032"/>
                  </a:lnTo>
                  <a:lnTo>
                    <a:pt x="5949553" y="813673"/>
                  </a:lnTo>
                  <a:lnTo>
                    <a:pt x="5922912" y="831621"/>
                  </a:lnTo>
                  <a:lnTo>
                    <a:pt x="5890260" y="838200"/>
                  </a:lnTo>
                  <a:lnTo>
                    <a:pt x="83819" y="838200"/>
                  </a:lnTo>
                  <a:lnTo>
                    <a:pt x="51220" y="831603"/>
                  </a:lnTo>
                  <a:lnTo>
                    <a:pt x="24574" y="813625"/>
                  </a:lnTo>
                  <a:lnTo>
                    <a:pt x="6596" y="786979"/>
                  </a:lnTo>
                  <a:lnTo>
                    <a:pt x="0" y="754379"/>
                  </a:lnTo>
                  <a:lnTo>
                    <a:pt x="0" y="8381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61082" y="4021073"/>
              <a:ext cx="5974080" cy="838200"/>
            </a:xfrm>
            <a:custGeom>
              <a:avLst/>
              <a:gdLst/>
              <a:ahLst/>
              <a:cxnLst/>
              <a:rect l="l" t="t" r="r" b="b"/>
              <a:pathLst>
                <a:path w="5974080" h="838200">
                  <a:moveTo>
                    <a:pt x="5890260" y="0"/>
                  </a:moveTo>
                  <a:lnTo>
                    <a:pt x="83819" y="0"/>
                  </a:lnTo>
                  <a:lnTo>
                    <a:pt x="51220" y="6587"/>
                  </a:lnTo>
                  <a:lnTo>
                    <a:pt x="24574" y="24550"/>
                  </a:lnTo>
                  <a:lnTo>
                    <a:pt x="6596" y="51193"/>
                  </a:lnTo>
                  <a:lnTo>
                    <a:pt x="0" y="83819"/>
                  </a:lnTo>
                  <a:lnTo>
                    <a:pt x="0" y="754379"/>
                  </a:lnTo>
                  <a:lnTo>
                    <a:pt x="6596" y="787006"/>
                  </a:lnTo>
                  <a:lnTo>
                    <a:pt x="24574" y="813649"/>
                  </a:lnTo>
                  <a:lnTo>
                    <a:pt x="51220" y="831612"/>
                  </a:lnTo>
                  <a:lnTo>
                    <a:pt x="83819" y="838200"/>
                  </a:lnTo>
                  <a:lnTo>
                    <a:pt x="5890260" y="838200"/>
                  </a:lnTo>
                  <a:lnTo>
                    <a:pt x="5922859" y="831612"/>
                  </a:lnTo>
                  <a:lnTo>
                    <a:pt x="5949505" y="813649"/>
                  </a:lnTo>
                  <a:lnTo>
                    <a:pt x="5967483" y="787006"/>
                  </a:lnTo>
                  <a:lnTo>
                    <a:pt x="5974080" y="754379"/>
                  </a:lnTo>
                  <a:lnTo>
                    <a:pt x="5974080" y="83819"/>
                  </a:lnTo>
                  <a:lnTo>
                    <a:pt x="5967501" y="51193"/>
                  </a:lnTo>
                  <a:lnTo>
                    <a:pt x="5949553" y="24550"/>
                  </a:lnTo>
                  <a:lnTo>
                    <a:pt x="5922912" y="6587"/>
                  </a:lnTo>
                  <a:lnTo>
                    <a:pt x="589026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61082" y="4021073"/>
              <a:ext cx="5974080" cy="838200"/>
            </a:xfrm>
            <a:custGeom>
              <a:avLst/>
              <a:gdLst/>
              <a:ahLst/>
              <a:cxnLst/>
              <a:rect l="l" t="t" r="r" b="b"/>
              <a:pathLst>
                <a:path w="5974080" h="838200">
                  <a:moveTo>
                    <a:pt x="0" y="83819"/>
                  </a:moveTo>
                  <a:lnTo>
                    <a:pt x="6596" y="51193"/>
                  </a:lnTo>
                  <a:lnTo>
                    <a:pt x="24574" y="24550"/>
                  </a:lnTo>
                  <a:lnTo>
                    <a:pt x="51220" y="6587"/>
                  </a:lnTo>
                  <a:lnTo>
                    <a:pt x="83819" y="0"/>
                  </a:lnTo>
                  <a:lnTo>
                    <a:pt x="5890260" y="0"/>
                  </a:lnTo>
                  <a:lnTo>
                    <a:pt x="5922912" y="6587"/>
                  </a:lnTo>
                  <a:lnTo>
                    <a:pt x="5949553" y="24550"/>
                  </a:lnTo>
                  <a:lnTo>
                    <a:pt x="5967501" y="51193"/>
                  </a:lnTo>
                  <a:lnTo>
                    <a:pt x="5974080" y="83819"/>
                  </a:lnTo>
                  <a:lnTo>
                    <a:pt x="5974080" y="754379"/>
                  </a:lnTo>
                  <a:lnTo>
                    <a:pt x="5967483" y="787006"/>
                  </a:lnTo>
                  <a:lnTo>
                    <a:pt x="5949505" y="813649"/>
                  </a:lnTo>
                  <a:lnTo>
                    <a:pt x="5922859" y="831612"/>
                  </a:lnTo>
                  <a:lnTo>
                    <a:pt x="5890260" y="838200"/>
                  </a:lnTo>
                  <a:lnTo>
                    <a:pt x="83819" y="838200"/>
                  </a:lnTo>
                  <a:lnTo>
                    <a:pt x="51220" y="831612"/>
                  </a:lnTo>
                  <a:lnTo>
                    <a:pt x="24574" y="813649"/>
                  </a:lnTo>
                  <a:lnTo>
                    <a:pt x="6596" y="787006"/>
                  </a:lnTo>
                  <a:lnTo>
                    <a:pt x="0" y="754379"/>
                  </a:lnTo>
                  <a:lnTo>
                    <a:pt x="0" y="8381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47368" y="1165352"/>
            <a:ext cx="7082232" cy="3522979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1726564">
              <a:lnSpc>
                <a:spcPts val="1970"/>
              </a:lnSpc>
              <a:spcBef>
                <a:spcPts val="325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Las decisiones son tomadas por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administradores 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que poseen una visión global de la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empresa.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 dirty="0">
              <a:latin typeface="Carlito"/>
              <a:cs typeface="Carlito"/>
            </a:endParaRPr>
          </a:p>
          <a:p>
            <a:pPr marL="513080" marR="995044">
              <a:lnSpc>
                <a:spcPts val="1970"/>
              </a:lnSpc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Quienes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toman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decisiones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están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mejor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entrenados 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que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quiénes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están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en los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niveles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más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bajos.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 dirty="0">
              <a:latin typeface="Carlito"/>
              <a:cs typeface="Carlito"/>
            </a:endParaRPr>
          </a:p>
          <a:p>
            <a:pPr marL="1005840" marR="926465">
              <a:lnSpc>
                <a:spcPts val="1970"/>
              </a:lnSpc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Elimina la duplicidad de esfuerzos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y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reduce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los 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costos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 operacionales.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 dirty="0">
              <a:latin typeface="Carlito"/>
              <a:cs typeface="Carlito"/>
            </a:endParaRPr>
          </a:p>
          <a:p>
            <a:pPr marL="1506220" marR="5080">
              <a:lnSpc>
                <a:spcPts val="197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Ciertas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funciones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logran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una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mayor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especialización 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y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aumento de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habilidades.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484620" y="1677923"/>
            <a:ext cx="1564005" cy="2551430"/>
            <a:chOff x="6484620" y="1677923"/>
            <a:chExt cx="1564005" cy="2551430"/>
          </a:xfrm>
        </p:grpSpPr>
        <p:sp>
          <p:nvSpPr>
            <p:cNvPr id="15" name="object 15"/>
            <p:cNvSpPr/>
            <p:nvPr/>
          </p:nvSpPr>
          <p:spPr>
            <a:xfrm>
              <a:off x="6497574" y="1690877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5" h="544194">
                  <a:moveTo>
                    <a:pt x="421640" y="0"/>
                  </a:moveTo>
                  <a:lnTo>
                    <a:pt x="122427" y="0"/>
                  </a:lnTo>
                  <a:lnTo>
                    <a:pt x="122427" y="299212"/>
                  </a:lnTo>
                  <a:lnTo>
                    <a:pt x="0" y="299212"/>
                  </a:lnTo>
                  <a:lnTo>
                    <a:pt x="272033" y="544068"/>
                  </a:lnTo>
                  <a:lnTo>
                    <a:pt x="544068" y="299212"/>
                  </a:lnTo>
                  <a:lnTo>
                    <a:pt x="421640" y="299212"/>
                  </a:lnTo>
                  <a:lnTo>
                    <a:pt x="421640" y="0"/>
                  </a:lnTo>
                  <a:close/>
                </a:path>
              </a:pathLst>
            </a:custGeom>
            <a:solidFill>
              <a:srgbClr val="D7D2D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97574" y="1690877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5" h="544194">
                  <a:moveTo>
                    <a:pt x="0" y="299212"/>
                  </a:moveTo>
                  <a:lnTo>
                    <a:pt x="122427" y="299212"/>
                  </a:lnTo>
                  <a:lnTo>
                    <a:pt x="122427" y="0"/>
                  </a:lnTo>
                  <a:lnTo>
                    <a:pt x="421640" y="0"/>
                  </a:lnTo>
                  <a:lnTo>
                    <a:pt x="421640" y="299212"/>
                  </a:lnTo>
                  <a:lnTo>
                    <a:pt x="544068" y="299212"/>
                  </a:lnTo>
                  <a:lnTo>
                    <a:pt x="272033" y="544068"/>
                  </a:lnTo>
                  <a:lnTo>
                    <a:pt x="0" y="299212"/>
                  </a:lnTo>
                  <a:close/>
                </a:path>
              </a:pathLst>
            </a:custGeom>
            <a:ln w="25908">
              <a:solidFill>
                <a:srgbClr val="D7D2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97446" y="2681477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5" h="544194">
                  <a:moveTo>
                    <a:pt x="421639" y="0"/>
                  </a:moveTo>
                  <a:lnTo>
                    <a:pt x="122427" y="0"/>
                  </a:lnTo>
                  <a:lnTo>
                    <a:pt x="122427" y="299212"/>
                  </a:lnTo>
                  <a:lnTo>
                    <a:pt x="0" y="299212"/>
                  </a:lnTo>
                  <a:lnTo>
                    <a:pt x="272033" y="544068"/>
                  </a:lnTo>
                  <a:lnTo>
                    <a:pt x="544068" y="299212"/>
                  </a:lnTo>
                  <a:lnTo>
                    <a:pt x="421639" y="299212"/>
                  </a:lnTo>
                  <a:lnTo>
                    <a:pt x="421639" y="0"/>
                  </a:lnTo>
                  <a:close/>
                </a:path>
              </a:pathLst>
            </a:custGeom>
            <a:solidFill>
              <a:srgbClr val="D1D3E4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97446" y="2681477"/>
              <a:ext cx="544195" cy="544195"/>
            </a:xfrm>
            <a:custGeom>
              <a:avLst/>
              <a:gdLst/>
              <a:ahLst/>
              <a:cxnLst/>
              <a:rect l="l" t="t" r="r" b="b"/>
              <a:pathLst>
                <a:path w="544195" h="544194">
                  <a:moveTo>
                    <a:pt x="0" y="299212"/>
                  </a:moveTo>
                  <a:lnTo>
                    <a:pt x="122427" y="299212"/>
                  </a:lnTo>
                  <a:lnTo>
                    <a:pt x="122427" y="0"/>
                  </a:lnTo>
                  <a:lnTo>
                    <a:pt x="421639" y="0"/>
                  </a:lnTo>
                  <a:lnTo>
                    <a:pt x="421639" y="299212"/>
                  </a:lnTo>
                  <a:lnTo>
                    <a:pt x="544068" y="299212"/>
                  </a:lnTo>
                  <a:lnTo>
                    <a:pt x="272033" y="544068"/>
                  </a:lnTo>
                  <a:lnTo>
                    <a:pt x="0" y="299212"/>
                  </a:lnTo>
                  <a:close/>
                </a:path>
              </a:pathLst>
            </a:custGeom>
            <a:ln w="25908">
              <a:solidFill>
                <a:srgbClr val="D1D3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89698" y="3672077"/>
              <a:ext cx="546100" cy="544195"/>
            </a:xfrm>
            <a:custGeom>
              <a:avLst/>
              <a:gdLst/>
              <a:ahLst/>
              <a:cxnLst/>
              <a:rect l="l" t="t" r="r" b="b"/>
              <a:pathLst>
                <a:path w="546100" h="544195">
                  <a:moveTo>
                    <a:pt x="422782" y="0"/>
                  </a:moveTo>
                  <a:lnTo>
                    <a:pt x="122808" y="0"/>
                  </a:lnTo>
                  <a:lnTo>
                    <a:pt x="122808" y="299237"/>
                  </a:lnTo>
                  <a:lnTo>
                    <a:pt x="0" y="299237"/>
                  </a:lnTo>
                  <a:lnTo>
                    <a:pt x="272796" y="544068"/>
                  </a:lnTo>
                  <a:lnTo>
                    <a:pt x="545592" y="299237"/>
                  </a:lnTo>
                  <a:lnTo>
                    <a:pt x="422782" y="299237"/>
                  </a:lnTo>
                  <a:lnTo>
                    <a:pt x="422782" y="0"/>
                  </a:lnTo>
                  <a:close/>
                </a:path>
              </a:pathLst>
            </a:custGeom>
            <a:solidFill>
              <a:srgbClr val="D0E2E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89698" y="3672077"/>
              <a:ext cx="546100" cy="544195"/>
            </a:xfrm>
            <a:custGeom>
              <a:avLst/>
              <a:gdLst/>
              <a:ahLst/>
              <a:cxnLst/>
              <a:rect l="l" t="t" r="r" b="b"/>
              <a:pathLst>
                <a:path w="546100" h="544195">
                  <a:moveTo>
                    <a:pt x="0" y="299237"/>
                  </a:moveTo>
                  <a:lnTo>
                    <a:pt x="122808" y="299237"/>
                  </a:lnTo>
                  <a:lnTo>
                    <a:pt x="122808" y="0"/>
                  </a:lnTo>
                  <a:lnTo>
                    <a:pt x="422782" y="0"/>
                  </a:lnTo>
                  <a:lnTo>
                    <a:pt x="422782" y="299237"/>
                  </a:lnTo>
                  <a:lnTo>
                    <a:pt x="545592" y="299237"/>
                  </a:lnTo>
                  <a:lnTo>
                    <a:pt x="272796" y="544068"/>
                  </a:lnTo>
                  <a:lnTo>
                    <a:pt x="0" y="299237"/>
                  </a:lnTo>
                  <a:close/>
                </a:path>
              </a:pathLst>
            </a:custGeom>
            <a:ln w="25908">
              <a:solidFill>
                <a:srgbClr val="D0E2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200441"/>
            <a:ext cx="4648200" cy="3901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C00000"/>
                </a:solidFill>
              </a:rPr>
              <a:t>Desventajas </a:t>
            </a:r>
            <a:r>
              <a:rPr sz="2400" dirty="0">
                <a:solidFill>
                  <a:srgbClr val="C00000"/>
                </a:solidFill>
              </a:rPr>
              <a:t>de la</a:t>
            </a:r>
            <a:r>
              <a:rPr sz="2400" spc="-5" dirty="0">
                <a:solidFill>
                  <a:srgbClr val="C00000"/>
                </a:solidFill>
              </a:rPr>
              <a:t> </a:t>
            </a:r>
            <a:r>
              <a:rPr sz="2400" spc="-10" dirty="0">
                <a:solidFill>
                  <a:srgbClr val="C00000"/>
                </a:solidFill>
              </a:rPr>
              <a:t>centralización</a:t>
            </a:r>
            <a:endParaRPr sz="2400" dirty="0"/>
          </a:p>
        </p:txBody>
      </p:sp>
      <p:grpSp>
        <p:nvGrpSpPr>
          <p:cNvPr id="4" name="object 4"/>
          <p:cNvGrpSpPr/>
          <p:nvPr/>
        </p:nvGrpSpPr>
        <p:grpSpPr>
          <a:xfrm>
            <a:off x="925004" y="1036256"/>
            <a:ext cx="7569834" cy="3758565"/>
            <a:chOff x="925004" y="1036256"/>
            <a:chExt cx="7569834" cy="3758565"/>
          </a:xfrm>
        </p:grpSpPr>
        <p:sp>
          <p:nvSpPr>
            <p:cNvPr id="5" name="object 5"/>
            <p:cNvSpPr/>
            <p:nvPr/>
          </p:nvSpPr>
          <p:spPr>
            <a:xfrm>
              <a:off x="938021" y="1049274"/>
              <a:ext cx="6413500" cy="1120140"/>
            </a:xfrm>
            <a:custGeom>
              <a:avLst/>
              <a:gdLst/>
              <a:ahLst/>
              <a:cxnLst/>
              <a:rect l="l" t="t" r="r" b="b"/>
              <a:pathLst>
                <a:path w="6413500" h="1120139">
                  <a:moveTo>
                    <a:pt x="6300978" y="0"/>
                  </a:moveTo>
                  <a:lnTo>
                    <a:pt x="112014" y="0"/>
                  </a:lnTo>
                  <a:lnTo>
                    <a:pt x="68413" y="8804"/>
                  </a:lnTo>
                  <a:lnTo>
                    <a:pt x="32808" y="32813"/>
                  </a:lnTo>
                  <a:lnTo>
                    <a:pt x="8802" y="68419"/>
                  </a:lnTo>
                  <a:lnTo>
                    <a:pt x="0" y="112013"/>
                  </a:lnTo>
                  <a:lnTo>
                    <a:pt x="0" y="1008126"/>
                  </a:lnTo>
                  <a:lnTo>
                    <a:pt x="8802" y="1051720"/>
                  </a:lnTo>
                  <a:lnTo>
                    <a:pt x="32808" y="1087326"/>
                  </a:lnTo>
                  <a:lnTo>
                    <a:pt x="68413" y="1111335"/>
                  </a:lnTo>
                  <a:lnTo>
                    <a:pt x="112014" y="1120139"/>
                  </a:lnTo>
                  <a:lnTo>
                    <a:pt x="6300978" y="1120139"/>
                  </a:lnTo>
                  <a:lnTo>
                    <a:pt x="6344572" y="1111335"/>
                  </a:lnTo>
                  <a:lnTo>
                    <a:pt x="6380178" y="1087326"/>
                  </a:lnTo>
                  <a:lnTo>
                    <a:pt x="6404187" y="1051720"/>
                  </a:lnTo>
                  <a:lnTo>
                    <a:pt x="6412992" y="1008126"/>
                  </a:lnTo>
                  <a:lnTo>
                    <a:pt x="6412992" y="112013"/>
                  </a:lnTo>
                  <a:lnTo>
                    <a:pt x="6404187" y="68419"/>
                  </a:lnTo>
                  <a:lnTo>
                    <a:pt x="6380178" y="32813"/>
                  </a:lnTo>
                  <a:lnTo>
                    <a:pt x="6344572" y="8804"/>
                  </a:lnTo>
                  <a:lnTo>
                    <a:pt x="6300978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8021" y="1049274"/>
              <a:ext cx="6413500" cy="1120140"/>
            </a:xfrm>
            <a:custGeom>
              <a:avLst/>
              <a:gdLst/>
              <a:ahLst/>
              <a:cxnLst/>
              <a:rect l="l" t="t" r="r" b="b"/>
              <a:pathLst>
                <a:path w="6413500" h="1120139">
                  <a:moveTo>
                    <a:pt x="0" y="112013"/>
                  </a:moveTo>
                  <a:lnTo>
                    <a:pt x="8802" y="68419"/>
                  </a:lnTo>
                  <a:lnTo>
                    <a:pt x="32808" y="32813"/>
                  </a:lnTo>
                  <a:lnTo>
                    <a:pt x="68413" y="8804"/>
                  </a:lnTo>
                  <a:lnTo>
                    <a:pt x="112014" y="0"/>
                  </a:lnTo>
                  <a:lnTo>
                    <a:pt x="6300978" y="0"/>
                  </a:lnTo>
                  <a:lnTo>
                    <a:pt x="6344572" y="8804"/>
                  </a:lnTo>
                  <a:lnTo>
                    <a:pt x="6380178" y="32813"/>
                  </a:lnTo>
                  <a:lnTo>
                    <a:pt x="6404187" y="68419"/>
                  </a:lnTo>
                  <a:lnTo>
                    <a:pt x="6412992" y="112013"/>
                  </a:lnTo>
                  <a:lnTo>
                    <a:pt x="6412992" y="1008126"/>
                  </a:lnTo>
                  <a:lnTo>
                    <a:pt x="6404187" y="1051720"/>
                  </a:lnTo>
                  <a:lnTo>
                    <a:pt x="6380178" y="1087326"/>
                  </a:lnTo>
                  <a:lnTo>
                    <a:pt x="6344572" y="1111335"/>
                  </a:lnTo>
                  <a:lnTo>
                    <a:pt x="6300978" y="1120139"/>
                  </a:lnTo>
                  <a:lnTo>
                    <a:pt x="112014" y="1120139"/>
                  </a:lnTo>
                  <a:lnTo>
                    <a:pt x="68413" y="1111335"/>
                  </a:lnTo>
                  <a:lnTo>
                    <a:pt x="32808" y="1087326"/>
                  </a:lnTo>
                  <a:lnTo>
                    <a:pt x="8802" y="1051720"/>
                  </a:lnTo>
                  <a:lnTo>
                    <a:pt x="0" y="1008126"/>
                  </a:lnTo>
                  <a:lnTo>
                    <a:pt x="0" y="112013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03425" y="2355341"/>
              <a:ext cx="6413500" cy="1120140"/>
            </a:xfrm>
            <a:custGeom>
              <a:avLst/>
              <a:gdLst/>
              <a:ahLst/>
              <a:cxnLst/>
              <a:rect l="l" t="t" r="r" b="b"/>
              <a:pathLst>
                <a:path w="6413500" h="1120139">
                  <a:moveTo>
                    <a:pt x="6300978" y="0"/>
                  </a:moveTo>
                  <a:lnTo>
                    <a:pt x="112014" y="0"/>
                  </a:lnTo>
                  <a:lnTo>
                    <a:pt x="68419" y="8804"/>
                  </a:lnTo>
                  <a:lnTo>
                    <a:pt x="32813" y="32813"/>
                  </a:lnTo>
                  <a:lnTo>
                    <a:pt x="8804" y="68419"/>
                  </a:lnTo>
                  <a:lnTo>
                    <a:pt x="0" y="112013"/>
                  </a:lnTo>
                  <a:lnTo>
                    <a:pt x="0" y="1008126"/>
                  </a:lnTo>
                  <a:lnTo>
                    <a:pt x="8804" y="1051720"/>
                  </a:lnTo>
                  <a:lnTo>
                    <a:pt x="32813" y="1087326"/>
                  </a:lnTo>
                  <a:lnTo>
                    <a:pt x="68419" y="1111335"/>
                  </a:lnTo>
                  <a:lnTo>
                    <a:pt x="112014" y="1120139"/>
                  </a:lnTo>
                  <a:lnTo>
                    <a:pt x="6300978" y="1120139"/>
                  </a:lnTo>
                  <a:lnTo>
                    <a:pt x="6344572" y="1111335"/>
                  </a:lnTo>
                  <a:lnTo>
                    <a:pt x="6380178" y="1087326"/>
                  </a:lnTo>
                  <a:lnTo>
                    <a:pt x="6404187" y="1051720"/>
                  </a:lnTo>
                  <a:lnTo>
                    <a:pt x="6412992" y="1008126"/>
                  </a:lnTo>
                  <a:lnTo>
                    <a:pt x="6412992" y="112013"/>
                  </a:lnTo>
                  <a:lnTo>
                    <a:pt x="6404187" y="68419"/>
                  </a:lnTo>
                  <a:lnTo>
                    <a:pt x="6380178" y="32813"/>
                  </a:lnTo>
                  <a:lnTo>
                    <a:pt x="6344572" y="8804"/>
                  </a:lnTo>
                  <a:lnTo>
                    <a:pt x="630097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03425" y="2355341"/>
              <a:ext cx="6413500" cy="1120140"/>
            </a:xfrm>
            <a:custGeom>
              <a:avLst/>
              <a:gdLst/>
              <a:ahLst/>
              <a:cxnLst/>
              <a:rect l="l" t="t" r="r" b="b"/>
              <a:pathLst>
                <a:path w="6413500" h="1120139">
                  <a:moveTo>
                    <a:pt x="0" y="112013"/>
                  </a:moveTo>
                  <a:lnTo>
                    <a:pt x="8804" y="68419"/>
                  </a:lnTo>
                  <a:lnTo>
                    <a:pt x="32813" y="32813"/>
                  </a:lnTo>
                  <a:lnTo>
                    <a:pt x="68419" y="8804"/>
                  </a:lnTo>
                  <a:lnTo>
                    <a:pt x="112014" y="0"/>
                  </a:lnTo>
                  <a:lnTo>
                    <a:pt x="6300978" y="0"/>
                  </a:lnTo>
                  <a:lnTo>
                    <a:pt x="6344572" y="8804"/>
                  </a:lnTo>
                  <a:lnTo>
                    <a:pt x="6380178" y="32813"/>
                  </a:lnTo>
                  <a:lnTo>
                    <a:pt x="6404187" y="68419"/>
                  </a:lnTo>
                  <a:lnTo>
                    <a:pt x="6412992" y="112013"/>
                  </a:lnTo>
                  <a:lnTo>
                    <a:pt x="6412992" y="1008126"/>
                  </a:lnTo>
                  <a:lnTo>
                    <a:pt x="6404187" y="1051720"/>
                  </a:lnTo>
                  <a:lnTo>
                    <a:pt x="6380178" y="1087326"/>
                  </a:lnTo>
                  <a:lnTo>
                    <a:pt x="6344572" y="1111335"/>
                  </a:lnTo>
                  <a:lnTo>
                    <a:pt x="6300978" y="1120139"/>
                  </a:lnTo>
                  <a:lnTo>
                    <a:pt x="112014" y="1120139"/>
                  </a:lnTo>
                  <a:lnTo>
                    <a:pt x="68419" y="1111335"/>
                  </a:lnTo>
                  <a:lnTo>
                    <a:pt x="32813" y="1087326"/>
                  </a:lnTo>
                  <a:lnTo>
                    <a:pt x="8804" y="1051720"/>
                  </a:lnTo>
                  <a:lnTo>
                    <a:pt x="0" y="1008126"/>
                  </a:lnTo>
                  <a:lnTo>
                    <a:pt x="0" y="112013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70353" y="3661410"/>
              <a:ext cx="6411595" cy="1120140"/>
            </a:xfrm>
            <a:custGeom>
              <a:avLst/>
              <a:gdLst/>
              <a:ahLst/>
              <a:cxnLst/>
              <a:rect l="l" t="t" r="r" b="b"/>
              <a:pathLst>
                <a:path w="6411595" h="1120139">
                  <a:moveTo>
                    <a:pt x="6299454" y="0"/>
                  </a:moveTo>
                  <a:lnTo>
                    <a:pt x="112013" y="0"/>
                  </a:lnTo>
                  <a:lnTo>
                    <a:pt x="68419" y="8804"/>
                  </a:lnTo>
                  <a:lnTo>
                    <a:pt x="32813" y="32813"/>
                  </a:lnTo>
                  <a:lnTo>
                    <a:pt x="8804" y="68419"/>
                  </a:lnTo>
                  <a:lnTo>
                    <a:pt x="0" y="112013"/>
                  </a:lnTo>
                  <a:lnTo>
                    <a:pt x="0" y="1008126"/>
                  </a:lnTo>
                  <a:lnTo>
                    <a:pt x="8804" y="1051726"/>
                  </a:lnTo>
                  <a:lnTo>
                    <a:pt x="32813" y="1087331"/>
                  </a:lnTo>
                  <a:lnTo>
                    <a:pt x="68419" y="1111337"/>
                  </a:lnTo>
                  <a:lnTo>
                    <a:pt x="112013" y="1120139"/>
                  </a:lnTo>
                  <a:lnTo>
                    <a:pt x="6299454" y="1120139"/>
                  </a:lnTo>
                  <a:lnTo>
                    <a:pt x="6343048" y="1111337"/>
                  </a:lnTo>
                  <a:lnTo>
                    <a:pt x="6378654" y="1087331"/>
                  </a:lnTo>
                  <a:lnTo>
                    <a:pt x="6402663" y="1051726"/>
                  </a:lnTo>
                  <a:lnTo>
                    <a:pt x="6411468" y="1008126"/>
                  </a:lnTo>
                  <a:lnTo>
                    <a:pt x="6411468" y="112013"/>
                  </a:lnTo>
                  <a:lnTo>
                    <a:pt x="6402663" y="68419"/>
                  </a:lnTo>
                  <a:lnTo>
                    <a:pt x="6378654" y="32813"/>
                  </a:lnTo>
                  <a:lnTo>
                    <a:pt x="6343048" y="8804"/>
                  </a:lnTo>
                  <a:lnTo>
                    <a:pt x="6299454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70353" y="3661410"/>
              <a:ext cx="6411595" cy="1120140"/>
            </a:xfrm>
            <a:custGeom>
              <a:avLst/>
              <a:gdLst/>
              <a:ahLst/>
              <a:cxnLst/>
              <a:rect l="l" t="t" r="r" b="b"/>
              <a:pathLst>
                <a:path w="6411595" h="1120139">
                  <a:moveTo>
                    <a:pt x="0" y="112013"/>
                  </a:moveTo>
                  <a:lnTo>
                    <a:pt x="8804" y="68419"/>
                  </a:lnTo>
                  <a:lnTo>
                    <a:pt x="32813" y="32813"/>
                  </a:lnTo>
                  <a:lnTo>
                    <a:pt x="68419" y="8804"/>
                  </a:lnTo>
                  <a:lnTo>
                    <a:pt x="112013" y="0"/>
                  </a:lnTo>
                  <a:lnTo>
                    <a:pt x="6299454" y="0"/>
                  </a:lnTo>
                  <a:lnTo>
                    <a:pt x="6343048" y="8804"/>
                  </a:lnTo>
                  <a:lnTo>
                    <a:pt x="6378654" y="32813"/>
                  </a:lnTo>
                  <a:lnTo>
                    <a:pt x="6402663" y="68419"/>
                  </a:lnTo>
                  <a:lnTo>
                    <a:pt x="6411468" y="112013"/>
                  </a:lnTo>
                  <a:lnTo>
                    <a:pt x="6411468" y="1008126"/>
                  </a:lnTo>
                  <a:lnTo>
                    <a:pt x="6402663" y="1051726"/>
                  </a:lnTo>
                  <a:lnTo>
                    <a:pt x="6378654" y="1087331"/>
                  </a:lnTo>
                  <a:lnTo>
                    <a:pt x="6343048" y="1111337"/>
                  </a:lnTo>
                  <a:lnTo>
                    <a:pt x="6299454" y="1120139"/>
                  </a:lnTo>
                  <a:lnTo>
                    <a:pt x="112013" y="1120139"/>
                  </a:lnTo>
                  <a:lnTo>
                    <a:pt x="68419" y="1111337"/>
                  </a:lnTo>
                  <a:lnTo>
                    <a:pt x="32813" y="1087331"/>
                  </a:lnTo>
                  <a:lnTo>
                    <a:pt x="8804" y="1051726"/>
                  </a:lnTo>
                  <a:lnTo>
                    <a:pt x="0" y="1008126"/>
                  </a:lnTo>
                  <a:lnTo>
                    <a:pt x="0" y="112013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37640" y="1256487"/>
            <a:ext cx="6048960" cy="340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20"/>
              </a:lnSpc>
              <a:spcBef>
                <a:spcPts val="100"/>
              </a:spcBef>
            </a:pPr>
            <a:r>
              <a:rPr sz="2100" spc="-5" dirty="0">
                <a:solidFill>
                  <a:srgbClr val="FFFFFF"/>
                </a:solidFill>
                <a:latin typeface="Carlito"/>
                <a:cs typeface="Carlito"/>
              </a:rPr>
              <a:t>Quienes </a:t>
            </a:r>
            <a:r>
              <a:rPr sz="2100" spc="-10" dirty="0">
                <a:solidFill>
                  <a:srgbClr val="FFFFFF"/>
                </a:solidFill>
                <a:latin typeface="Carlito"/>
                <a:cs typeface="Carlito"/>
              </a:rPr>
              <a:t>toman decisiones </a:t>
            </a:r>
            <a:r>
              <a:rPr sz="2100" spc="-20" dirty="0">
                <a:solidFill>
                  <a:srgbClr val="FFFFFF"/>
                </a:solidFill>
                <a:latin typeface="Carlito"/>
                <a:cs typeface="Carlito"/>
              </a:rPr>
              <a:t>raramente</a:t>
            </a:r>
            <a:r>
              <a:rPr sz="2100" spc="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dirty="0">
                <a:solidFill>
                  <a:srgbClr val="FFFFFF"/>
                </a:solidFill>
                <a:latin typeface="Carlito"/>
                <a:cs typeface="Carlito"/>
              </a:rPr>
              <a:t>tienen</a:t>
            </a:r>
            <a:endParaRPr sz="2100" dirty="0">
              <a:latin typeface="Carlito"/>
              <a:cs typeface="Carlito"/>
            </a:endParaRPr>
          </a:p>
          <a:p>
            <a:pPr marL="12700">
              <a:lnSpc>
                <a:spcPts val="2420"/>
              </a:lnSpc>
            </a:pPr>
            <a:r>
              <a:rPr sz="2100" spc="-15" dirty="0">
                <a:solidFill>
                  <a:srgbClr val="FFFFFF"/>
                </a:solidFill>
                <a:latin typeface="Carlito"/>
                <a:cs typeface="Carlito"/>
              </a:rPr>
              <a:t>contacto </a:t>
            </a:r>
            <a:r>
              <a:rPr sz="2100" spc="-10" dirty="0">
                <a:solidFill>
                  <a:srgbClr val="FFFFFF"/>
                </a:solidFill>
                <a:latin typeface="Carlito"/>
                <a:cs typeface="Carlito"/>
              </a:rPr>
              <a:t>con </a:t>
            </a:r>
            <a:r>
              <a:rPr sz="2100" dirty="0">
                <a:solidFill>
                  <a:srgbClr val="FFFFFF"/>
                </a:solidFill>
                <a:latin typeface="Carlito"/>
                <a:cs typeface="Carlito"/>
              </a:rPr>
              <a:t>las </a:t>
            </a:r>
            <a:r>
              <a:rPr sz="2100" spc="-10" dirty="0">
                <a:solidFill>
                  <a:srgbClr val="FFFFFF"/>
                </a:solidFill>
                <a:latin typeface="Carlito"/>
                <a:cs typeface="Carlito"/>
              </a:rPr>
              <a:t>personas</a:t>
            </a:r>
            <a:r>
              <a:rPr sz="21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spc="-15" dirty="0">
                <a:solidFill>
                  <a:srgbClr val="FFFFFF"/>
                </a:solidFill>
                <a:latin typeface="Carlito"/>
                <a:cs typeface="Carlito"/>
              </a:rPr>
              <a:t>involucradas.</a:t>
            </a:r>
            <a:endParaRPr sz="21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1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 dirty="0">
              <a:latin typeface="Carlito"/>
              <a:cs typeface="Carlito"/>
            </a:endParaRPr>
          </a:p>
          <a:p>
            <a:pPr marL="577850" marR="5080">
              <a:lnSpc>
                <a:spcPct val="91700"/>
              </a:lnSpc>
            </a:pPr>
            <a:r>
              <a:rPr sz="2100" dirty="0">
                <a:solidFill>
                  <a:srgbClr val="FFFFFF"/>
                </a:solidFill>
                <a:latin typeface="Carlito"/>
                <a:cs typeface="Carlito"/>
              </a:rPr>
              <a:t>Las </a:t>
            </a:r>
            <a:r>
              <a:rPr sz="2100" spc="-5" dirty="0">
                <a:solidFill>
                  <a:srgbClr val="FFFFFF"/>
                </a:solidFill>
                <a:latin typeface="Carlito"/>
                <a:cs typeface="Carlito"/>
              </a:rPr>
              <a:t>líneas de comunicación </a:t>
            </a:r>
            <a:r>
              <a:rPr sz="2100" dirty="0">
                <a:solidFill>
                  <a:srgbClr val="FFFFFF"/>
                </a:solidFill>
                <a:latin typeface="Carlito"/>
                <a:cs typeface="Carlito"/>
              </a:rPr>
              <a:t>más</a:t>
            </a:r>
            <a:r>
              <a:rPr sz="21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Carlito"/>
                <a:cs typeface="Carlito"/>
              </a:rPr>
              <a:t>distanciadas  ocasionan </a:t>
            </a:r>
            <a:r>
              <a:rPr sz="2100" spc="-15" dirty="0">
                <a:solidFill>
                  <a:srgbClr val="FFFFFF"/>
                </a:solidFill>
                <a:latin typeface="Carlito"/>
                <a:cs typeface="Carlito"/>
              </a:rPr>
              <a:t>demoras </a:t>
            </a:r>
            <a:r>
              <a:rPr sz="2100" dirty="0">
                <a:solidFill>
                  <a:srgbClr val="FFFFFF"/>
                </a:solidFill>
                <a:latin typeface="Carlito"/>
                <a:cs typeface="Carlito"/>
              </a:rPr>
              <a:t>y </a:t>
            </a:r>
            <a:r>
              <a:rPr sz="2100" spc="-5" dirty="0">
                <a:solidFill>
                  <a:srgbClr val="FFFFFF"/>
                </a:solidFill>
                <a:latin typeface="Carlito"/>
                <a:cs typeface="Carlito"/>
              </a:rPr>
              <a:t>un </a:t>
            </a:r>
            <a:r>
              <a:rPr sz="2100" spc="-15" dirty="0">
                <a:solidFill>
                  <a:srgbClr val="FFFFFF"/>
                </a:solidFill>
                <a:latin typeface="Carlito"/>
                <a:cs typeface="Carlito"/>
              </a:rPr>
              <a:t>mayor costo  </a:t>
            </a:r>
            <a:r>
              <a:rPr sz="2100" spc="-10" dirty="0">
                <a:solidFill>
                  <a:srgbClr val="FFFFFF"/>
                </a:solidFill>
                <a:latin typeface="Carlito"/>
                <a:cs typeface="Carlito"/>
              </a:rPr>
              <a:t>operacional.</a:t>
            </a:r>
            <a:endParaRPr sz="21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 dirty="0">
              <a:latin typeface="Carlito"/>
              <a:cs typeface="Carlito"/>
            </a:endParaRPr>
          </a:p>
          <a:p>
            <a:pPr marL="1144270" marR="318135" algn="just">
              <a:lnSpc>
                <a:spcPct val="91700"/>
              </a:lnSpc>
            </a:pPr>
            <a:r>
              <a:rPr sz="2100" dirty="0">
                <a:solidFill>
                  <a:srgbClr val="FFFFFF"/>
                </a:solidFill>
                <a:latin typeface="Carlito"/>
                <a:cs typeface="Carlito"/>
              </a:rPr>
              <a:t>Al haber </a:t>
            </a:r>
            <a:r>
              <a:rPr sz="2100" spc="-15" dirty="0">
                <a:solidFill>
                  <a:srgbClr val="FFFFFF"/>
                </a:solidFill>
                <a:latin typeface="Carlito"/>
                <a:cs typeface="Carlito"/>
              </a:rPr>
              <a:t>mayor </a:t>
            </a:r>
            <a:r>
              <a:rPr sz="2100" spc="-10" dirty="0">
                <a:solidFill>
                  <a:srgbClr val="FFFFFF"/>
                </a:solidFill>
                <a:latin typeface="Carlito"/>
                <a:cs typeface="Carlito"/>
              </a:rPr>
              <a:t>número </a:t>
            </a:r>
            <a:r>
              <a:rPr sz="2100" spc="-5" dirty="0">
                <a:solidFill>
                  <a:srgbClr val="FFFFFF"/>
                </a:solidFill>
                <a:latin typeface="Carlito"/>
                <a:cs typeface="Carlito"/>
              </a:rPr>
              <a:t>de </a:t>
            </a:r>
            <a:r>
              <a:rPr sz="2100" spc="-15" dirty="0">
                <a:solidFill>
                  <a:srgbClr val="FFFFFF"/>
                </a:solidFill>
                <a:latin typeface="Carlito"/>
                <a:cs typeface="Carlito"/>
              </a:rPr>
              <a:t>personas  involucradas, </a:t>
            </a:r>
            <a:r>
              <a:rPr sz="2100" spc="-5" dirty="0">
                <a:solidFill>
                  <a:srgbClr val="FFFFFF"/>
                </a:solidFill>
                <a:latin typeface="Carlito"/>
                <a:cs typeface="Carlito"/>
              </a:rPr>
              <a:t>crece </a:t>
            </a:r>
            <a:r>
              <a:rPr sz="2100" dirty="0">
                <a:solidFill>
                  <a:srgbClr val="FFFFFF"/>
                </a:solidFill>
                <a:latin typeface="Carlito"/>
                <a:cs typeface="Carlito"/>
              </a:rPr>
              <a:t>la </a:t>
            </a:r>
            <a:r>
              <a:rPr sz="2100" spc="-5" dirty="0">
                <a:solidFill>
                  <a:srgbClr val="FFFFFF"/>
                </a:solidFill>
                <a:latin typeface="Carlito"/>
                <a:cs typeface="Carlito"/>
              </a:rPr>
              <a:t>posibilidad de  </a:t>
            </a:r>
            <a:r>
              <a:rPr sz="2100" spc="-15" dirty="0">
                <a:solidFill>
                  <a:srgbClr val="FFFFFF"/>
                </a:solidFill>
                <a:latin typeface="Carlito"/>
                <a:cs typeface="Carlito"/>
              </a:rPr>
              <a:t>distorsiones </a:t>
            </a:r>
            <a:r>
              <a:rPr sz="2100" dirty="0">
                <a:solidFill>
                  <a:srgbClr val="FFFFFF"/>
                </a:solidFill>
                <a:latin typeface="Carlito"/>
                <a:cs typeface="Carlito"/>
              </a:rPr>
              <a:t>y </a:t>
            </a:r>
            <a:r>
              <a:rPr sz="2100" spc="-15" dirty="0">
                <a:solidFill>
                  <a:srgbClr val="FFFFFF"/>
                </a:solidFill>
                <a:latin typeface="Carlito"/>
                <a:cs typeface="Carlito"/>
              </a:rPr>
              <a:t>errores </a:t>
            </a:r>
            <a:r>
              <a:rPr sz="2100" dirty="0">
                <a:solidFill>
                  <a:srgbClr val="FFFFFF"/>
                </a:solidFill>
                <a:latin typeface="Carlito"/>
                <a:cs typeface="Carlito"/>
              </a:rPr>
              <a:t>en el</a:t>
            </a:r>
            <a:r>
              <a:rPr sz="2100" spc="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spc="-15" dirty="0">
                <a:solidFill>
                  <a:srgbClr val="FFFFFF"/>
                </a:solidFill>
                <a:latin typeface="Carlito"/>
                <a:cs typeface="Carlito"/>
              </a:rPr>
              <a:t>proceso.</a:t>
            </a:r>
            <a:endParaRPr sz="2100" dirty="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609588" y="1885188"/>
            <a:ext cx="1320165" cy="2052955"/>
            <a:chOff x="6609588" y="1885188"/>
            <a:chExt cx="1320165" cy="2052955"/>
          </a:xfrm>
        </p:grpSpPr>
        <p:sp>
          <p:nvSpPr>
            <p:cNvPr id="13" name="object 13"/>
            <p:cNvSpPr/>
            <p:nvPr/>
          </p:nvSpPr>
          <p:spPr>
            <a:xfrm>
              <a:off x="6622542" y="1898142"/>
              <a:ext cx="728980" cy="728980"/>
            </a:xfrm>
            <a:custGeom>
              <a:avLst/>
              <a:gdLst/>
              <a:ahLst/>
              <a:cxnLst/>
              <a:rect l="l" t="t" r="r" b="b"/>
              <a:pathLst>
                <a:path w="728979" h="728980">
                  <a:moveTo>
                    <a:pt x="564514" y="0"/>
                  </a:moveTo>
                  <a:lnTo>
                    <a:pt x="163956" y="0"/>
                  </a:lnTo>
                  <a:lnTo>
                    <a:pt x="163956" y="400684"/>
                  </a:lnTo>
                  <a:lnTo>
                    <a:pt x="0" y="400684"/>
                  </a:lnTo>
                  <a:lnTo>
                    <a:pt x="364235" y="728471"/>
                  </a:lnTo>
                  <a:lnTo>
                    <a:pt x="728472" y="400684"/>
                  </a:lnTo>
                  <a:lnTo>
                    <a:pt x="564514" y="400684"/>
                  </a:lnTo>
                  <a:lnTo>
                    <a:pt x="564514" y="0"/>
                  </a:lnTo>
                  <a:close/>
                </a:path>
              </a:pathLst>
            </a:custGeom>
            <a:solidFill>
              <a:srgbClr val="E8D0D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22542" y="1898142"/>
              <a:ext cx="728980" cy="728980"/>
            </a:xfrm>
            <a:custGeom>
              <a:avLst/>
              <a:gdLst/>
              <a:ahLst/>
              <a:cxnLst/>
              <a:rect l="l" t="t" r="r" b="b"/>
              <a:pathLst>
                <a:path w="728979" h="728980">
                  <a:moveTo>
                    <a:pt x="0" y="400684"/>
                  </a:moveTo>
                  <a:lnTo>
                    <a:pt x="163956" y="400684"/>
                  </a:lnTo>
                  <a:lnTo>
                    <a:pt x="163956" y="0"/>
                  </a:lnTo>
                  <a:lnTo>
                    <a:pt x="564514" y="0"/>
                  </a:lnTo>
                  <a:lnTo>
                    <a:pt x="564514" y="400684"/>
                  </a:lnTo>
                  <a:lnTo>
                    <a:pt x="728472" y="400684"/>
                  </a:lnTo>
                  <a:lnTo>
                    <a:pt x="364235" y="728471"/>
                  </a:lnTo>
                  <a:lnTo>
                    <a:pt x="0" y="400684"/>
                  </a:lnTo>
                  <a:close/>
                </a:path>
              </a:pathLst>
            </a:custGeom>
            <a:ln w="25908">
              <a:solidFill>
                <a:srgbClr val="E8D0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87946" y="3196590"/>
              <a:ext cx="728980" cy="728980"/>
            </a:xfrm>
            <a:custGeom>
              <a:avLst/>
              <a:gdLst/>
              <a:ahLst/>
              <a:cxnLst/>
              <a:rect l="l" t="t" r="r" b="b"/>
              <a:pathLst>
                <a:path w="728979" h="728979">
                  <a:moveTo>
                    <a:pt x="564514" y="0"/>
                  </a:moveTo>
                  <a:lnTo>
                    <a:pt x="163956" y="0"/>
                  </a:lnTo>
                  <a:lnTo>
                    <a:pt x="163956" y="400685"/>
                  </a:lnTo>
                  <a:lnTo>
                    <a:pt x="0" y="400685"/>
                  </a:lnTo>
                  <a:lnTo>
                    <a:pt x="364235" y="728472"/>
                  </a:lnTo>
                  <a:lnTo>
                    <a:pt x="728472" y="400685"/>
                  </a:lnTo>
                  <a:lnTo>
                    <a:pt x="564514" y="400685"/>
                  </a:lnTo>
                  <a:lnTo>
                    <a:pt x="564514" y="0"/>
                  </a:lnTo>
                  <a:close/>
                </a:path>
              </a:pathLst>
            </a:custGeom>
            <a:solidFill>
              <a:srgbClr val="DEE7D1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87946" y="3196590"/>
              <a:ext cx="728980" cy="728980"/>
            </a:xfrm>
            <a:custGeom>
              <a:avLst/>
              <a:gdLst/>
              <a:ahLst/>
              <a:cxnLst/>
              <a:rect l="l" t="t" r="r" b="b"/>
              <a:pathLst>
                <a:path w="728979" h="728979">
                  <a:moveTo>
                    <a:pt x="0" y="400685"/>
                  </a:moveTo>
                  <a:lnTo>
                    <a:pt x="163956" y="400685"/>
                  </a:lnTo>
                  <a:lnTo>
                    <a:pt x="163956" y="0"/>
                  </a:lnTo>
                  <a:lnTo>
                    <a:pt x="564514" y="0"/>
                  </a:lnTo>
                  <a:lnTo>
                    <a:pt x="564514" y="400685"/>
                  </a:lnTo>
                  <a:lnTo>
                    <a:pt x="728472" y="400685"/>
                  </a:lnTo>
                  <a:lnTo>
                    <a:pt x="364235" y="728472"/>
                  </a:lnTo>
                  <a:lnTo>
                    <a:pt x="0" y="400685"/>
                  </a:lnTo>
                  <a:close/>
                </a:path>
              </a:pathLst>
            </a:custGeom>
            <a:ln w="25908">
              <a:solidFill>
                <a:srgbClr val="DEE7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8007" y="1428750"/>
            <a:ext cx="5998718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Vamos </a:t>
            </a:r>
            <a:r>
              <a:rPr dirty="0"/>
              <a:t>a </a:t>
            </a:r>
            <a:r>
              <a:rPr lang="es-PE" dirty="0" smtClean="0"/>
              <a:t>desarrollar las preguntas en forma grupal 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idx="1"/>
          </p:nvPr>
        </p:nvSpPr>
        <p:spPr>
          <a:xfrm>
            <a:off x="1" y="2806100"/>
            <a:ext cx="9067800" cy="1443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74295" indent="0" algn="ctr">
              <a:lnSpc>
                <a:spcPct val="100000"/>
              </a:lnSpc>
              <a:spcBef>
                <a:spcPts val="100"/>
              </a:spcBef>
              <a:buNone/>
            </a:pPr>
            <a:r>
              <a:rPr dirty="0"/>
              <a:t>¿Qué </a:t>
            </a:r>
            <a:r>
              <a:rPr spc="-15" dirty="0"/>
              <a:t>factores hay </a:t>
            </a:r>
            <a:r>
              <a:rPr spc="-5" dirty="0"/>
              <a:t>que tener </a:t>
            </a:r>
            <a:r>
              <a:rPr dirty="0"/>
              <a:t>en </a:t>
            </a:r>
            <a:r>
              <a:rPr spc="-10" dirty="0"/>
              <a:t>cuenta </a:t>
            </a:r>
            <a:r>
              <a:rPr dirty="0"/>
              <a:t>al </a:t>
            </a:r>
            <a:r>
              <a:rPr spc="-5" dirty="0"/>
              <a:t>diseñar</a:t>
            </a:r>
            <a:r>
              <a:rPr spc="95" dirty="0"/>
              <a:t> </a:t>
            </a:r>
            <a:r>
              <a:rPr spc="-5" dirty="0"/>
              <a:t>la</a:t>
            </a:r>
          </a:p>
          <a:p>
            <a:pPr marL="0" marR="72390" indent="0" algn="ctr">
              <a:lnSpc>
                <a:spcPct val="100000"/>
              </a:lnSpc>
              <a:buNone/>
            </a:pPr>
            <a:r>
              <a:rPr spc="-15" dirty="0"/>
              <a:t>organización?</a:t>
            </a:r>
          </a:p>
          <a:p>
            <a:pPr marL="65405">
              <a:lnSpc>
                <a:spcPct val="100000"/>
              </a:lnSpc>
              <a:spcBef>
                <a:spcPts val="30"/>
              </a:spcBef>
            </a:pPr>
            <a:endParaRPr sz="1900" dirty="0"/>
          </a:p>
          <a:p>
            <a:pPr marL="0" indent="0" algn="ctr">
              <a:lnSpc>
                <a:spcPct val="100000"/>
              </a:lnSpc>
              <a:buNone/>
            </a:pPr>
            <a:r>
              <a:rPr dirty="0"/>
              <a:t>¿Qué </a:t>
            </a:r>
            <a:r>
              <a:rPr spc="-10" dirty="0"/>
              <a:t>ventajas </a:t>
            </a:r>
            <a:r>
              <a:rPr spc="-5" dirty="0"/>
              <a:t>recuerdas </a:t>
            </a:r>
            <a:r>
              <a:rPr dirty="0"/>
              <a:t>de </a:t>
            </a:r>
            <a:r>
              <a:rPr spc="-5" dirty="0"/>
              <a:t>la </a:t>
            </a:r>
            <a:r>
              <a:rPr spc="-10" dirty="0"/>
              <a:t>centralización</a:t>
            </a:r>
            <a:r>
              <a:rPr spc="40" dirty="0"/>
              <a:t> </a:t>
            </a:r>
            <a:r>
              <a:rPr dirty="0"/>
              <a:t>y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spc="-5" dirty="0"/>
              <a:t>cuáles </a:t>
            </a:r>
            <a:r>
              <a:rPr spc="-10" dirty="0"/>
              <a:t>eran </a:t>
            </a:r>
            <a:r>
              <a:rPr dirty="0"/>
              <a:t>sus</a:t>
            </a:r>
            <a:r>
              <a:rPr spc="10" dirty="0"/>
              <a:t> </a:t>
            </a:r>
            <a:r>
              <a:rPr spc="-10" dirty="0"/>
              <a:t>desventajas?</a:t>
            </a:r>
          </a:p>
        </p:txBody>
      </p:sp>
      <p:sp>
        <p:nvSpPr>
          <p:cNvPr id="6" name="object 6"/>
          <p:cNvSpPr/>
          <p:nvPr/>
        </p:nvSpPr>
        <p:spPr>
          <a:xfrm>
            <a:off x="1564955" y="2647950"/>
            <a:ext cx="6014085" cy="1760287"/>
          </a:xfrm>
          <a:custGeom>
            <a:avLst/>
            <a:gdLst/>
            <a:ahLst/>
            <a:cxnLst/>
            <a:rect l="l" t="t" r="r" b="b"/>
            <a:pathLst>
              <a:path w="6014084" h="1510664">
                <a:moveTo>
                  <a:pt x="0" y="21462"/>
                </a:moveTo>
                <a:lnTo>
                  <a:pt x="1692" y="13126"/>
                </a:lnTo>
                <a:lnTo>
                  <a:pt x="6302" y="6302"/>
                </a:lnTo>
                <a:lnTo>
                  <a:pt x="13126" y="1692"/>
                </a:lnTo>
                <a:lnTo>
                  <a:pt x="21463" y="0"/>
                </a:lnTo>
                <a:lnTo>
                  <a:pt x="5992241" y="0"/>
                </a:lnTo>
                <a:lnTo>
                  <a:pt x="6000577" y="1692"/>
                </a:lnTo>
                <a:lnTo>
                  <a:pt x="6007401" y="6302"/>
                </a:lnTo>
                <a:lnTo>
                  <a:pt x="6012011" y="13126"/>
                </a:lnTo>
                <a:lnTo>
                  <a:pt x="6013704" y="21462"/>
                </a:lnTo>
                <a:lnTo>
                  <a:pt x="6013704" y="601852"/>
                </a:lnTo>
                <a:lnTo>
                  <a:pt x="6012011" y="610189"/>
                </a:lnTo>
                <a:lnTo>
                  <a:pt x="6007401" y="617013"/>
                </a:lnTo>
                <a:lnTo>
                  <a:pt x="6000577" y="621623"/>
                </a:lnTo>
                <a:lnTo>
                  <a:pt x="5992241" y="623315"/>
                </a:lnTo>
                <a:lnTo>
                  <a:pt x="21463" y="623315"/>
                </a:lnTo>
                <a:lnTo>
                  <a:pt x="13126" y="621623"/>
                </a:lnTo>
                <a:lnTo>
                  <a:pt x="6302" y="617013"/>
                </a:lnTo>
                <a:lnTo>
                  <a:pt x="1692" y="610189"/>
                </a:lnTo>
                <a:lnTo>
                  <a:pt x="0" y="601852"/>
                </a:lnTo>
                <a:lnTo>
                  <a:pt x="0" y="21462"/>
                </a:lnTo>
                <a:close/>
              </a:path>
              <a:path w="6014084" h="1510664">
                <a:moveTo>
                  <a:pt x="0" y="908430"/>
                </a:moveTo>
                <a:lnTo>
                  <a:pt x="1692" y="900094"/>
                </a:lnTo>
                <a:lnTo>
                  <a:pt x="6302" y="893270"/>
                </a:lnTo>
                <a:lnTo>
                  <a:pt x="13126" y="888660"/>
                </a:lnTo>
                <a:lnTo>
                  <a:pt x="21463" y="886967"/>
                </a:lnTo>
                <a:lnTo>
                  <a:pt x="5992241" y="886967"/>
                </a:lnTo>
                <a:lnTo>
                  <a:pt x="6000577" y="888660"/>
                </a:lnTo>
                <a:lnTo>
                  <a:pt x="6007401" y="893270"/>
                </a:lnTo>
                <a:lnTo>
                  <a:pt x="6012011" y="900094"/>
                </a:lnTo>
                <a:lnTo>
                  <a:pt x="6013704" y="908430"/>
                </a:lnTo>
                <a:lnTo>
                  <a:pt x="6013704" y="1488820"/>
                </a:lnTo>
                <a:lnTo>
                  <a:pt x="6012011" y="1497157"/>
                </a:lnTo>
                <a:lnTo>
                  <a:pt x="6007401" y="1503981"/>
                </a:lnTo>
                <a:lnTo>
                  <a:pt x="6000577" y="1508591"/>
                </a:lnTo>
                <a:lnTo>
                  <a:pt x="5992241" y="1510283"/>
                </a:lnTo>
                <a:lnTo>
                  <a:pt x="21463" y="1510283"/>
                </a:lnTo>
                <a:lnTo>
                  <a:pt x="13126" y="1508591"/>
                </a:lnTo>
                <a:lnTo>
                  <a:pt x="6302" y="1503981"/>
                </a:lnTo>
                <a:lnTo>
                  <a:pt x="1692" y="1497157"/>
                </a:lnTo>
                <a:lnTo>
                  <a:pt x="0" y="1488820"/>
                </a:lnTo>
                <a:lnTo>
                  <a:pt x="0" y="908430"/>
                </a:lnTo>
                <a:close/>
              </a:path>
            </a:pathLst>
          </a:custGeom>
          <a:ln w="25908">
            <a:solidFill>
              <a:srgbClr val="BA213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84505"/>
            <a:ext cx="1548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Arial"/>
                <a:cs typeface="Arial"/>
              </a:rPr>
              <a:t>Ejer</a:t>
            </a:r>
            <a:r>
              <a:rPr sz="2800" b="0" dirty="0">
                <a:latin typeface="Arial"/>
                <a:cs typeface="Arial"/>
              </a:rPr>
              <a:t>c</a:t>
            </a:r>
            <a:r>
              <a:rPr sz="2800" b="0" spc="-5" dirty="0">
                <a:latin typeface="Arial"/>
                <a:cs typeface="Arial"/>
              </a:rPr>
              <a:t>ic</a:t>
            </a:r>
            <a:r>
              <a:rPr sz="2800" b="0" dirty="0">
                <a:latin typeface="Arial"/>
                <a:cs typeface="Arial"/>
              </a:rPr>
              <a:t>i</a:t>
            </a:r>
            <a:r>
              <a:rPr sz="2800" b="0" spc="-5" dirty="0">
                <a:latin typeface="Arial"/>
                <a:cs typeface="Arial"/>
              </a:rPr>
              <a:t>os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71955" y="1097280"/>
            <a:ext cx="7176770" cy="2940050"/>
            <a:chOff x="1171955" y="1097280"/>
            <a:chExt cx="7176770" cy="2940050"/>
          </a:xfrm>
        </p:grpSpPr>
        <p:sp>
          <p:nvSpPr>
            <p:cNvPr id="4" name="object 4"/>
            <p:cNvSpPr/>
            <p:nvPr/>
          </p:nvSpPr>
          <p:spPr>
            <a:xfrm>
              <a:off x="1171955" y="1097280"/>
              <a:ext cx="7176516" cy="29397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9199" y="1124712"/>
              <a:ext cx="7086600" cy="28498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9199" y="1124712"/>
              <a:ext cx="7086600" cy="2849880"/>
            </a:xfrm>
            <a:custGeom>
              <a:avLst/>
              <a:gdLst/>
              <a:ahLst/>
              <a:cxnLst/>
              <a:rect l="l" t="t" r="r" b="b"/>
              <a:pathLst>
                <a:path w="7086600" h="2849879">
                  <a:moveTo>
                    <a:pt x="0" y="98171"/>
                  </a:moveTo>
                  <a:lnTo>
                    <a:pt x="7713" y="59953"/>
                  </a:lnTo>
                  <a:lnTo>
                    <a:pt x="28749" y="28749"/>
                  </a:lnTo>
                  <a:lnTo>
                    <a:pt x="59953" y="7713"/>
                  </a:lnTo>
                  <a:lnTo>
                    <a:pt x="98171" y="0"/>
                  </a:lnTo>
                  <a:lnTo>
                    <a:pt x="6988429" y="0"/>
                  </a:lnTo>
                  <a:lnTo>
                    <a:pt x="7026646" y="7713"/>
                  </a:lnTo>
                  <a:lnTo>
                    <a:pt x="7057850" y="28749"/>
                  </a:lnTo>
                  <a:lnTo>
                    <a:pt x="7078886" y="59953"/>
                  </a:lnTo>
                  <a:lnTo>
                    <a:pt x="7086600" y="98171"/>
                  </a:lnTo>
                  <a:lnTo>
                    <a:pt x="7086600" y="2751734"/>
                  </a:lnTo>
                  <a:lnTo>
                    <a:pt x="7078886" y="2789936"/>
                  </a:lnTo>
                  <a:lnTo>
                    <a:pt x="7057850" y="2821133"/>
                  </a:lnTo>
                  <a:lnTo>
                    <a:pt x="7026646" y="2842167"/>
                  </a:lnTo>
                  <a:lnTo>
                    <a:pt x="6988429" y="2849879"/>
                  </a:lnTo>
                  <a:lnTo>
                    <a:pt x="98171" y="2849879"/>
                  </a:lnTo>
                  <a:lnTo>
                    <a:pt x="59953" y="2842167"/>
                  </a:lnTo>
                  <a:lnTo>
                    <a:pt x="28749" y="2821133"/>
                  </a:lnTo>
                  <a:lnTo>
                    <a:pt x="7713" y="2789936"/>
                  </a:lnTo>
                  <a:lnTo>
                    <a:pt x="0" y="2751734"/>
                  </a:lnTo>
                  <a:lnTo>
                    <a:pt x="0" y="98171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26794" y="1829561"/>
            <a:ext cx="647382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Ahora, </a:t>
            </a:r>
            <a:r>
              <a:rPr lang="es-PE" spc="-5" dirty="0" smtClean="0">
                <a:latin typeface="Carlito"/>
                <a:cs typeface="Carlito"/>
              </a:rPr>
              <a:t>tienes</a:t>
            </a:r>
            <a:r>
              <a:rPr sz="1800" spc="-5" dirty="0" smtClean="0">
                <a:latin typeface="Carlito"/>
                <a:cs typeface="Carlito"/>
              </a:rPr>
              <a:t> </a:t>
            </a:r>
            <a:r>
              <a:rPr lang="es-PE" spc="5" dirty="0" smtClean="0">
                <a:latin typeface="Carlito"/>
                <a:cs typeface="Carlito"/>
              </a:rPr>
              <a:t>en</a:t>
            </a:r>
            <a:r>
              <a:rPr sz="1800" spc="5" dirty="0" smtClean="0">
                <a:latin typeface="Carlito"/>
                <a:cs typeface="Carlito"/>
              </a:rPr>
              <a:t> </a:t>
            </a:r>
            <a:r>
              <a:rPr lang="es-PE" spc="-5" dirty="0" smtClean="0">
                <a:latin typeface="Carlito"/>
                <a:cs typeface="Carlito"/>
              </a:rPr>
              <a:t>el aula virtual</a:t>
            </a:r>
            <a:r>
              <a:rPr sz="1800" spc="-15" dirty="0" smtClean="0">
                <a:latin typeface="Carlito"/>
                <a:cs typeface="Carlito"/>
              </a:rPr>
              <a:t>, </a:t>
            </a:r>
            <a:r>
              <a:rPr sz="1800" dirty="0">
                <a:latin typeface="Carlito"/>
                <a:cs typeface="Carlito"/>
              </a:rPr>
              <a:t>una actividad </a:t>
            </a:r>
            <a:r>
              <a:rPr sz="1800" spc="-15" dirty="0">
                <a:latin typeface="Carlito"/>
                <a:cs typeface="Carlito"/>
              </a:rPr>
              <a:t>para </a:t>
            </a:r>
            <a:r>
              <a:rPr sz="1800" spc="-10" dirty="0">
                <a:latin typeface="Carlito"/>
                <a:cs typeface="Carlito"/>
              </a:rPr>
              <a:t>realizar </a:t>
            </a:r>
            <a:r>
              <a:rPr sz="1800" dirty="0">
                <a:latin typeface="Carlito"/>
                <a:cs typeface="Carlito"/>
              </a:rPr>
              <a:t>y  </a:t>
            </a:r>
            <a:r>
              <a:rPr sz="1800" spc="-10" dirty="0">
                <a:latin typeface="Carlito"/>
                <a:cs typeface="Carlito"/>
              </a:rPr>
              <a:t>complementar </a:t>
            </a:r>
            <a:r>
              <a:rPr sz="1800" dirty="0">
                <a:latin typeface="Carlito"/>
                <a:cs typeface="Carlito"/>
              </a:rPr>
              <a:t>lo que </a:t>
            </a:r>
            <a:r>
              <a:rPr sz="1800" spc="-5" dirty="0">
                <a:latin typeface="Carlito"/>
                <a:cs typeface="Carlito"/>
              </a:rPr>
              <a:t>hemos </a:t>
            </a:r>
            <a:r>
              <a:rPr sz="1800" spc="-10" dirty="0">
                <a:latin typeface="Carlito"/>
                <a:cs typeface="Carlito"/>
              </a:rPr>
              <a:t>visto </a:t>
            </a:r>
            <a:r>
              <a:rPr sz="1800" dirty="0">
                <a:latin typeface="Carlito"/>
                <a:cs typeface="Carlito"/>
              </a:rPr>
              <a:t>en </a:t>
            </a:r>
            <a:r>
              <a:rPr sz="1800" spc="-15" dirty="0">
                <a:latin typeface="Carlito"/>
                <a:cs typeface="Carlito"/>
              </a:rPr>
              <a:t>esta </a:t>
            </a:r>
            <a:r>
              <a:rPr sz="1800" spc="-5" dirty="0">
                <a:latin typeface="Carlito"/>
                <a:cs typeface="Carlito"/>
              </a:rPr>
              <a:t>sesión. </a:t>
            </a:r>
            <a:r>
              <a:rPr sz="1800" spc="-10" dirty="0">
                <a:latin typeface="Carlito"/>
                <a:cs typeface="Carlito"/>
              </a:rPr>
              <a:t>Recuerda </a:t>
            </a:r>
            <a:r>
              <a:rPr sz="1800" dirty="0">
                <a:latin typeface="Carlito"/>
                <a:cs typeface="Carlito"/>
              </a:rPr>
              <a:t>que </a:t>
            </a:r>
            <a:r>
              <a:rPr sz="1800" spc="-5" dirty="0">
                <a:latin typeface="Carlito"/>
                <a:cs typeface="Carlito"/>
              </a:rPr>
              <a:t>las  actividades las </a:t>
            </a:r>
            <a:r>
              <a:rPr sz="1800" spc="-10" dirty="0">
                <a:latin typeface="Carlito"/>
                <a:cs typeface="Carlito"/>
              </a:rPr>
              <a:t>encuentras con </a:t>
            </a:r>
            <a:r>
              <a:rPr sz="1800" dirty="0">
                <a:latin typeface="Carlito"/>
                <a:cs typeface="Carlito"/>
              </a:rPr>
              <a:t>el </a:t>
            </a:r>
            <a:r>
              <a:rPr sz="1800" spc="-5" dirty="0">
                <a:latin typeface="Carlito"/>
                <a:cs typeface="Carlito"/>
              </a:rPr>
              <a:t>número </a:t>
            </a:r>
            <a:r>
              <a:rPr sz="1800" dirty="0">
                <a:latin typeface="Carlito"/>
                <a:cs typeface="Carlito"/>
              </a:rPr>
              <a:t>de </a:t>
            </a:r>
            <a:r>
              <a:rPr sz="1800" spc="-5" dirty="0">
                <a:latin typeface="Carlito"/>
                <a:cs typeface="Carlito"/>
              </a:rPr>
              <a:t>la </a:t>
            </a:r>
            <a:r>
              <a:rPr sz="1800" dirty="0">
                <a:latin typeface="Carlito"/>
                <a:cs typeface="Carlito"/>
              </a:rPr>
              <a:t>semana y </a:t>
            </a:r>
            <a:r>
              <a:rPr sz="1800" spc="-10" dirty="0">
                <a:latin typeface="Carlito"/>
                <a:cs typeface="Carlito"/>
              </a:rPr>
              <a:t>como  ejercicios </a:t>
            </a:r>
            <a:r>
              <a:rPr sz="1800" spc="-5" dirty="0">
                <a:latin typeface="Carlito"/>
                <a:cs typeface="Carlito"/>
              </a:rPr>
              <a:t>(S11.s1-Ejercicios), </a:t>
            </a:r>
            <a:r>
              <a:rPr sz="1800" spc="-10" dirty="0">
                <a:latin typeface="Carlito"/>
                <a:cs typeface="Carlito"/>
              </a:rPr>
              <a:t>estas </a:t>
            </a:r>
            <a:r>
              <a:rPr sz="1800" dirty="0">
                <a:latin typeface="Carlito"/>
                <a:cs typeface="Carlito"/>
              </a:rPr>
              <a:t>pueden </a:t>
            </a:r>
            <a:r>
              <a:rPr sz="1800" spc="-5" dirty="0">
                <a:latin typeface="Carlito"/>
                <a:cs typeface="Carlito"/>
              </a:rPr>
              <a:t>ser </a:t>
            </a:r>
            <a:r>
              <a:rPr sz="1800" spc="-15" dirty="0">
                <a:latin typeface="Carlito"/>
                <a:cs typeface="Carlito"/>
              </a:rPr>
              <a:t>foros, </a:t>
            </a:r>
            <a:r>
              <a:rPr sz="1800" spc="-10" dirty="0">
                <a:latin typeface="Carlito"/>
                <a:cs typeface="Carlito"/>
              </a:rPr>
              <a:t>tareas </a:t>
            </a:r>
            <a:r>
              <a:rPr sz="1800" dirty="0">
                <a:latin typeface="Carlito"/>
                <a:cs typeface="Carlito"/>
              </a:rPr>
              <a:t>o  </a:t>
            </a:r>
            <a:r>
              <a:rPr sz="1800" spc="-10" dirty="0">
                <a:latin typeface="Carlito"/>
                <a:cs typeface="Carlito"/>
              </a:rPr>
              <a:t>diversas </a:t>
            </a:r>
            <a:r>
              <a:rPr sz="1800" spc="-5" dirty="0">
                <a:latin typeface="Carlito"/>
                <a:cs typeface="Carlito"/>
              </a:rPr>
              <a:t>actividades.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922661"/>
            <a:ext cx="2538222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solidFill>
                  <a:srgbClr val="249F83"/>
                </a:solidFill>
              </a:rPr>
              <a:t>Logro </a:t>
            </a:r>
            <a:r>
              <a:rPr sz="2000" spc="10" dirty="0">
                <a:solidFill>
                  <a:srgbClr val="249F83"/>
                </a:solidFill>
              </a:rPr>
              <a:t>de la</a:t>
            </a:r>
            <a:r>
              <a:rPr sz="2000" spc="-60" dirty="0">
                <a:solidFill>
                  <a:srgbClr val="249F83"/>
                </a:solidFill>
              </a:rPr>
              <a:t> </a:t>
            </a:r>
            <a:r>
              <a:rPr sz="2000" spc="10" dirty="0">
                <a:solidFill>
                  <a:srgbClr val="249F83"/>
                </a:solidFill>
              </a:rPr>
              <a:t>Sesión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1428750"/>
            <a:ext cx="3978910" cy="720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2000"/>
              </a:lnSpc>
              <a:spcBef>
                <a:spcPts val="95"/>
              </a:spcBef>
            </a:pPr>
            <a:r>
              <a:rPr sz="1000" dirty="0">
                <a:latin typeface="Carlito"/>
                <a:cs typeface="Carlito"/>
              </a:rPr>
              <a:t>Al finalizar </a:t>
            </a:r>
            <a:r>
              <a:rPr sz="1000" spc="5" dirty="0">
                <a:latin typeface="Carlito"/>
                <a:cs typeface="Carlito"/>
              </a:rPr>
              <a:t>la </a:t>
            </a:r>
            <a:r>
              <a:rPr sz="1000" dirty="0">
                <a:latin typeface="Carlito"/>
                <a:cs typeface="Carlito"/>
              </a:rPr>
              <a:t>sesión, el estudiante </a:t>
            </a:r>
            <a:r>
              <a:rPr sz="1000" spc="-5" dirty="0">
                <a:latin typeface="Carlito"/>
                <a:cs typeface="Carlito"/>
              </a:rPr>
              <a:t>reconoce </a:t>
            </a:r>
            <a:r>
              <a:rPr sz="1000" dirty="0">
                <a:latin typeface="Carlito"/>
                <a:cs typeface="Carlito"/>
              </a:rPr>
              <a:t>la importancia del diseño  </a:t>
            </a:r>
            <a:r>
              <a:rPr sz="1000" spc="-5" dirty="0">
                <a:latin typeface="Carlito"/>
                <a:cs typeface="Carlito"/>
              </a:rPr>
              <a:t>organizacional para </a:t>
            </a:r>
            <a:r>
              <a:rPr sz="1000" dirty="0">
                <a:latin typeface="Carlito"/>
                <a:cs typeface="Carlito"/>
              </a:rPr>
              <a:t>el </a:t>
            </a:r>
            <a:r>
              <a:rPr sz="1000" spc="-5" dirty="0">
                <a:latin typeface="Carlito"/>
                <a:cs typeface="Carlito"/>
              </a:rPr>
              <a:t>eficiente desarrollo </a:t>
            </a:r>
            <a:r>
              <a:rPr sz="1000" dirty="0">
                <a:latin typeface="Carlito"/>
                <a:cs typeface="Carlito"/>
              </a:rPr>
              <a:t>(organizacional) de la empresa en  </a:t>
            </a:r>
            <a:r>
              <a:rPr sz="1000" spc="-5" dirty="0">
                <a:latin typeface="Carlito"/>
                <a:cs typeface="Carlito"/>
              </a:rPr>
              <a:t>todos los</a:t>
            </a:r>
            <a:r>
              <a:rPr sz="1000" spc="4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niveles.</a:t>
            </a:r>
            <a:endParaRPr sz="1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3400" y="3105150"/>
            <a:ext cx="4332605" cy="13766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08530">
              <a:lnSpc>
                <a:spcPct val="100000"/>
              </a:lnSpc>
              <a:spcBef>
                <a:spcPts val="125"/>
              </a:spcBef>
            </a:pPr>
            <a:r>
              <a:rPr sz="2000" b="1" spc="10" dirty="0">
                <a:solidFill>
                  <a:srgbClr val="685292"/>
                </a:solidFill>
                <a:latin typeface="Carlito"/>
                <a:cs typeface="Carlito"/>
              </a:rPr>
              <a:t>Importancia</a:t>
            </a:r>
            <a:endParaRPr sz="2000" dirty="0">
              <a:latin typeface="Carlito"/>
              <a:cs typeface="Carlito"/>
            </a:endParaRPr>
          </a:p>
          <a:p>
            <a:pPr marL="12700" marR="5080" algn="just">
              <a:lnSpc>
                <a:spcPct val="152100"/>
              </a:lnSpc>
              <a:spcBef>
                <a:spcPts val="225"/>
              </a:spcBef>
            </a:pPr>
            <a:r>
              <a:rPr sz="1000" dirty="0">
                <a:latin typeface="Carlito"/>
                <a:cs typeface="Carlito"/>
              </a:rPr>
              <a:t>El diseño organizacional </a:t>
            </a:r>
            <a:r>
              <a:rPr sz="1000" spc="-5" dirty="0">
                <a:latin typeface="Carlito"/>
                <a:cs typeface="Carlito"/>
              </a:rPr>
              <a:t>resulta </a:t>
            </a:r>
            <a:r>
              <a:rPr sz="1000" dirty="0">
                <a:latin typeface="Carlito"/>
                <a:cs typeface="Carlito"/>
              </a:rPr>
              <a:t>ser una de </a:t>
            </a:r>
            <a:r>
              <a:rPr sz="1000" spc="-5" dirty="0">
                <a:latin typeface="Carlito"/>
                <a:cs typeface="Carlito"/>
              </a:rPr>
              <a:t>los </a:t>
            </a:r>
            <a:r>
              <a:rPr sz="1000" spc="5" dirty="0">
                <a:latin typeface="Carlito"/>
                <a:cs typeface="Carlito"/>
              </a:rPr>
              <a:t>campos más </a:t>
            </a:r>
            <a:r>
              <a:rPr sz="1000" spc="-5" dirty="0">
                <a:latin typeface="Carlito"/>
                <a:cs typeface="Carlito"/>
              </a:rPr>
              <a:t>relevantes de  </a:t>
            </a:r>
            <a:r>
              <a:rPr sz="1000" dirty="0">
                <a:latin typeface="Carlito"/>
                <a:cs typeface="Carlito"/>
              </a:rPr>
              <a:t>las ciencias administrativas. </a:t>
            </a:r>
            <a:r>
              <a:rPr sz="1000" spc="5" dirty="0">
                <a:latin typeface="Carlito"/>
                <a:cs typeface="Carlito"/>
              </a:rPr>
              <a:t>Una </a:t>
            </a:r>
            <a:r>
              <a:rPr sz="1000" dirty="0">
                <a:latin typeface="Carlito"/>
                <a:cs typeface="Carlito"/>
              </a:rPr>
              <a:t>de las funciones principales del trabajo </a:t>
            </a:r>
            <a:r>
              <a:rPr sz="1000" spc="-5" dirty="0">
                <a:latin typeface="Carlito"/>
                <a:cs typeface="Carlito"/>
              </a:rPr>
              <a:t>de  </a:t>
            </a:r>
            <a:r>
              <a:rPr sz="1000" spc="5" dirty="0">
                <a:latin typeface="Carlito"/>
                <a:cs typeface="Carlito"/>
              </a:rPr>
              <a:t>un </a:t>
            </a:r>
            <a:r>
              <a:rPr sz="1000" dirty="0">
                <a:latin typeface="Carlito"/>
                <a:cs typeface="Carlito"/>
              </a:rPr>
              <a:t>estudiante de </a:t>
            </a:r>
            <a:r>
              <a:rPr sz="1000" spc="-5" dirty="0">
                <a:latin typeface="Carlito"/>
                <a:cs typeface="Carlito"/>
              </a:rPr>
              <a:t>carreras </a:t>
            </a:r>
            <a:r>
              <a:rPr sz="1000" dirty="0">
                <a:latin typeface="Carlito"/>
                <a:cs typeface="Carlito"/>
              </a:rPr>
              <a:t>a </a:t>
            </a:r>
            <a:r>
              <a:rPr sz="1000" spc="5" dirty="0">
                <a:latin typeface="Carlito"/>
                <a:cs typeface="Carlito"/>
              </a:rPr>
              <a:t>los </a:t>
            </a:r>
            <a:r>
              <a:rPr sz="1000" dirty="0">
                <a:latin typeface="Carlito"/>
                <a:cs typeface="Carlito"/>
              </a:rPr>
              <a:t>negocios es proponer </a:t>
            </a:r>
            <a:r>
              <a:rPr sz="1000" spc="5" dirty="0">
                <a:latin typeface="Carlito"/>
                <a:cs typeface="Carlito"/>
              </a:rPr>
              <a:t>diseños </a:t>
            </a:r>
            <a:r>
              <a:rPr sz="1000" dirty="0">
                <a:latin typeface="Carlito"/>
                <a:cs typeface="Carlito"/>
              </a:rPr>
              <a:t>y</a:t>
            </a:r>
            <a:r>
              <a:rPr sz="1000" spc="200" dirty="0">
                <a:latin typeface="Carlito"/>
                <a:cs typeface="Carlito"/>
              </a:rPr>
              <a:t> </a:t>
            </a:r>
            <a:r>
              <a:rPr sz="1000" dirty="0">
                <a:latin typeface="Carlito"/>
                <a:cs typeface="Carlito"/>
              </a:rPr>
              <a:t>estructuras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organizacionales </a:t>
            </a:r>
            <a:r>
              <a:rPr sz="1000" dirty="0">
                <a:latin typeface="Carlito"/>
                <a:cs typeface="Carlito"/>
              </a:rPr>
              <a:t>alienados a la </a:t>
            </a:r>
            <a:r>
              <a:rPr sz="1000" spc="-5" dirty="0">
                <a:latin typeface="Carlito"/>
                <a:cs typeface="Carlito"/>
              </a:rPr>
              <a:t>estrategia </a:t>
            </a:r>
            <a:r>
              <a:rPr sz="1000" dirty="0">
                <a:latin typeface="Carlito"/>
                <a:cs typeface="Carlito"/>
              </a:rPr>
              <a:t>de la</a:t>
            </a:r>
            <a:r>
              <a:rPr sz="1000" spc="17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compañía.</a:t>
            </a:r>
            <a:endParaRPr sz="1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1123950"/>
            <a:ext cx="3203322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solidFill>
                  <a:srgbClr val="569FC5"/>
                </a:solidFill>
              </a:rPr>
              <a:t>Contenido </a:t>
            </a:r>
            <a:r>
              <a:rPr sz="2000" spc="10" dirty="0">
                <a:solidFill>
                  <a:srgbClr val="569FC5"/>
                </a:solidFill>
              </a:rPr>
              <a:t>de la</a:t>
            </a:r>
            <a:r>
              <a:rPr sz="2000" spc="-60" dirty="0">
                <a:solidFill>
                  <a:srgbClr val="569FC5"/>
                </a:solidFill>
              </a:rPr>
              <a:t> </a:t>
            </a:r>
            <a:r>
              <a:rPr sz="2000" spc="5" dirty="0">
                <a:solidFill>
                  <a:srgbClr val="569FC5"/>
                </a:solidFill>
              </a:rPr>
              <a:t>sesión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1116011" y="1635051"/>
            <a:ext cx="106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•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•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48156" y="1594865"/>
            <a:ext cx="2869566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Concepto </a:t>
            </a:r>
            <a:r>
              <a:rPr sz="1200" dirty="0">
                <a:latin typeface="Carlito"/>
                <a:cs typeface="Carlito"/>
              </a:rPr>
              <a:t>de diseño </a:t>
            </a:r>
            <a:r>
              <a:rPr sz="1200" spc="-5" dirty="0">
                <a:latin typeface="Carlito"/>
                <a:cs typeface="Carlito"/>
              </a:rPr>
              <a:t>organizacional  Elementos </a:t>
            </a:r>
            <a:r>
              <a:rPr sz="1200" dirty="0">
                <a:latin typeface="Carlito"/>
                <a:cs typeface="Carlito"/>
              </a:rPr>
              <a:t>del diseño</a:t>
            </a:r>
            <a:r>
              <a:rPr sz="1200" spc="-6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organizacional: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7800" y="2323381"/>
            <a:ext cx="2133600" cy="10579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80"/>
              </a:spcBef>
              <a:buSzPct val="15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aseline="2314" dirty="0">
                <a:latin typeface="Carlito"/>
                <a:cs typeface="Carlito"/>
              </a:rPr>
              <a:t>División del</a:t>
            </a:r>
            <a:r>
              <a:rPr sz="1800" spc="-52" baseline="2314" dirty="0">
                <a:latin typeface="Carlito"/>
                <a:cs typeface="Carlito"/>
              </a:rPr>
              <a:t> </a:t>
            </a:r>
            <a:r>
              <a:rPr sz="1800" spc="-7" baseline="2314" dirty="0">
                <a:latin typeface="Carlito"/>
                <a:cs typeface="Carlito"/>
              </a:rPr>
              <a:t>trabajo</a:t>
            </a:r>
            <a:endParaRPr sz="1800" baseline="2314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SzPct val="15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aseline="2314" dirty="0">
                <a:latin typeface="Carlito"/>
                <a:cs typeface="Carlito"/>
              </a:rPr>
              <a:t>Cadena de</a:t>
            </a:r>
            <a:r>
              <a:rPr sz="1800" spc="-60" baseline="2314" dirty="0">
                <a:latin typeface="Carlito"/>
                <a:cs typeface="Carlito"/>
              </a:rPr>
              <a:t> </a:t>
            </a:r>
            <a:r>
              <a:rPr sz="1800" baseline="2314" dirty="0">
                <a:latin typeface="Carlito"/>
                <a:cs typeface="Carlito"/>
              </a:rPr>
              <a:t>mando</a:t>
            </a: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SzPct val="15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7" baseline="2314" dirty="0">
                <a:latin typeface="Carlito"/>
                <a:cs typeface="Carlito"/>
              </a:rPr>
              <a:t>Grado </a:t>
            </a:r>
            <a:r>
              <a:rPr sz="1800" baseline="2314" dirty="0">
                <a:latin typeface="Carlito"/>
                <a:cs typeface="Carlito"/>
              </a:rPr>
              <a:t>de</a:t>
            </a:r>
            <a:r>
              <a:rPr sz="1800" spc="-52" baseline="2314" dirty="0">
                <a:latin typeface="Carlito"/>
                <a:cs typeface="Carlito"/>
              </a:rPr>
              <a:t> </a:t>
            </a:r>
            <a:r>
              <a:rPr sz="1800" spc="-7" baseline="2314" dirty="0">
                <a:latin typeface="Carlito"/>
                <a:cs typeface="Carlito"/>
              </a:rPr>
              <a:t>especialización</a:t>
            </a:r>
            <a:endParaRPr sz="1800" baseline="2314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SzPct val="15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7" baseline="2314" dirty="0">
                <a:latin typeface="Carlito"/>
                <a:cs typeface="Carlito"/>
              </a:rPr>
              <a:t>Grado </a:t>
            </a:r>
            <a:r>
              <a:rPr sz="1800" baseline="2314" dirty="0">
                <a:latin typeface="Carlito"/>
                <a:cs typeface="Carlito"/>
              </a:rPr>
              <a:t>de</a:t>
            </a:r>
            <a:r>
              <a:rPr sz="1800" spc="-37" baseline="2314" dirty="0">
                <a:latin typeface="Carlito"/>
                <a:cs typeface="Carlito"/>
              </a:rPr>
              <a:t> </a:t>
            </a:r>
            <a:r>
              <a:rPr sz="1800" spc="-7" baseline="2314" dirty="0">
                <a:latin typeface="Carlito"/>
                <a:cs typeface="Carlito"/>
              </a:rPr>
              <a:t>Integración</a:t>
            </a:r>
            <a:endParaRPr sz="1800" baseline="2314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7909" y="3491972"/>
            <a:ext cx="1060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•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71600" y="3534365"/>
            <a:ext cx="309816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Centralización </a:t>
            </a:r>
            <a:r>
              <a:rPr sz="1200" dirty="0">
                <a:latin typeface="Carlito"/>
                <a:cs typeface="Carlito"/>
              </a:rPr>
              <a:t>vs.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Descentralización</a:t>
            </a:r>
            <a:endParaRPr sz="1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999" y="398067"/>
            <a:ext cx="5399277" cy="14593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latin typeface="Carlito"/>
                <a:cs typeface="Carlito"/>
              </a:rPr>
              <a:t>Estructura organizacional vs.</a:t>
            </a:r>
            <a:r>
              <a:rPr b="0" spc="25" dirty="0">
                <a:latin typeface="Carlito"/>
                <a:cs typeface="Carlito"/>
              </a:rPr>
              <a:t> </a:t>
            </a:r>
            <a:r>
              <a:rPr b="0" spc="-15" dirty="0">
                <a:latin typeface="Carlito"/>
                <a:cs typeface="Carlito"/>
              </a:rPr>
              <a:t>Estrategias</a:t>
            </a: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2000" b="0" spc="-5" dirty="0">
                <a:latin typeface="Carlito"/>
                <a:cs typeface="Carlito"/>
              </a:rPr>
              <a:t>¿Qué </a:t>
            </a:r>
            <a:r>
              <a:rPr sz="2000" b="0" dirty="0">
                <a:latin typeface="Carlito"/>
                <a:cs typeface="Carlito"/>
              </a:rPr>
              <a:t>deberíamos </a:t>
            </a:r>
            <a:r>
              <a:rPr sz="2000" b="0" spc="-5" dirty="0">
                <a:latin typeface="Carlito"/>
                <a:cs typeface="Carlito"/>
              </a:rPr>
              <a:t>crear </a:t>
            </a:r>
            <a:r>
              <a:rPr sz="2000" b="0" spc="-10" dirty="0">
                <a:latin typeface="Carlito"/>
                <a:cs typeface="Carlito"/>
              </a:rPr>
              <a:t>primero? </a:t>
            </a:r>
            <a:r>
              <a:rPr sz="2000" b="0" spc="-5" dirty="0">
                <a:latin typeface="Carlito"/>
                <a:cs typeface="Carlito"/>
              </a:rPr>
              <a:t>¿Qué sigue </a:t>
            </a:r>
            <a:r>
              <a:rPr sz="2000" b="0" dirty="0">
                <a:latin typeface="Carlito"/>
                <a:cs typeface="Carlito"/>
              </a:rPr>
              <a:t>a</a:t>
            </a:r>
            <a:r>
              <a:rPr sz="2000" b="0" spc="10" dirty="0">
                <a:latin typeface="Carlito"/>
                <a:cs typeface="Carlito"/>
              </a:rPr>
              <a:t> </a:t>
            </a:r>
            <a:r>
              <a:rPr sz="2000" b="0" spc="-5" dirty="0">
                <a:latin typeface="Carlito"/>
                <a:cs typeface="Carlito"/>
              </a:rPr>
              <a:t>qué?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1000" y="4419396"/>
            <a:ext cx="11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10</a:t>
            </a:r>
            <a:r>
              <a:rPr sz="1800" b="1" spc="-8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min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3627" y="1733549"/>
            <a:ext cx="7425055" cy="3003295"/>
            <a:chOff x="833627" y="1179575"/>
            <a:chExt cx="7425055" cy="3557270"/>
          </a:xfrm>
        </p:grpSpPr>
        <p:sp>
          <p:nvSpPr>
            <p:cNvPr id="5" name="object 5"/>
            <p:cNvSpPr/>
            <p:nvPr/>
          </p:nvSpPr>
          <p:spPr>
            <a:xfrm>
              <a:off x="833627" y="4387595"/>
              <a:ext cx="338328" cy="3489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6800" y="1179575"/>
              <a:ext cx="3075432" cy="1731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56987" y="1179575"/>
              <a:ext cx="3401567" cy="17312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255200" y="4716690"/>
            <a:ext cx="26981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7E7E7E"/>
                </a:solidFill>
                <a:latin typeface="Arial"/>
                <a:cs typeface="Arial"/>
              </a:rPr>
              <a:t>¡Compartamos </a:t>
            </a:r>
            <a:r>
              <a:rPr sz="1500" dirty="0">
                <a:solidFill>
                  <a:srgbClr val="7E7E7E"/>
                </a:solidFill>
                <a:latin typeface="Arial"/>
                <a:cs typeface="Arial"/>
              </a:rPr>
              <a:t>nuestra</a:t>
            </a:r>
            <a:r>
              <a:rPr sz="1500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7E7E7E"/>
                </a:solidFill>
                <a:latin typeface="Arial"/>
                <a:cs typeface="Arial"/>
              </a:rPr>
              <a:t>opinión!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6881" y="3100222"/>
            <a:ext cx="7236459" cy="11779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000" spc="-5" dirty="0">
                <a:latin typeface="Carlito"/>
                <a:cs typeface="Carlito"/>
              </a:rPr>
              <a:t>En 1998 nació una pequeña </a:t>
            </a:r>
            <a:r>
              <a:rPr sz="1000" spc="-10" dirty="0">
                <a:latin typeface="Carlito"/>
                <a:cs typeface="Carlito"/>
              </a:rPr>
              <a:t>empresa </a:t>
            </a:r>
            <a:r>
              <a:rPr sz="1000" spc="-5" dirty="0">
                <a:latin typeface="Carlito"/>
                <a:cs typeface="Carlito"/>
              </a:rPr>
              <a:t>emergente llamada Netflix en Estados</a:t>
            </a:r>
            <a:r>
              <a:rPr sz="1000" spc="9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Unidos.</a:t>
            </a:r>
            <a:endParaRPr sz="1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latin typeface="Carlito"/>
                <a:cs typeface="Carlito"/>
              </a:rPr>
              <a:t>En lugar de ir físicamente a la tienda para alquilar una película, los usuarios de Netflix podían realizar </a:t>
            </a:r>
            <a:r>
              <a:rPr sz="1000" spc="-10" dirty="0">
                <a:latin typeface="Carlito"/>
                <a:cs typeface="Carlito"/>
              </a:rPr>
              <a:t>sus </a:t>
            </a:r>
            <a:r>
              <a:rPr sz="1000" spc="-5" dirty="0">
                <a:latin typeface="Carlito"/>
                <a:cs typeface="Carlito"/>
              </a:rPr>
              <a:t>pedidos por la página </a:t>
            </a:r>
            <a:r>
              <a:rPr sz="1000" spc="-10" dirty="0">
                <a:latin typeface="Carlito"/>
                <a:cs typeface="Carlito"/>
              </a:rPr>
              <a:t>web</a:t>
            </a:r>
            <a:r>
              <a:rPr sz="1000" spc="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y dentro</a:t>
            </a:r>
            <a:endParaRPr sz="1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latin typeface="Carlito"/>
                <a:cs typeface="Carlito"/>
              </a:rPr>
              <a:t>de dos o tres días hábiles el DVD llegaba a la casa del cliente. Unos años después, la compañía empezó un nuevo servicio de video en</a:t>
            </a:r>
            <a:r>
              <a:rPr sz="1000" spc="20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línea</a:t>
            </a:r>
            <a:endParaRPr sz="1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00" spc="-5" dirty="0">
                <a:latin typeface="Carlito"/>
                <a:cs typeface="Carlito"/>
              </a:rPr>
              <a:t>por el que ahora es</a:t>
            </a:r>
            <a:r>
              <a:rPr sz="100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conocido.</a:t>
            </a:r>
            <a:endParaRPr sz="1000" dirty="0">
              <a:latin typeface="Carlito"/>
              <a:cs typeface="Carlito"/>
            </a:endParaRPr>
          </a:p>
          <a:p>
            <a:pPr marL="33655" algn="ctr">
              <a:lnSpc>
                <a:spcPct val="100000"/>
              </a:lnSpc>
              <a:spcBef>
                <a:spcPts val="610"/>
              </a:spcBef>
            </a:pPr>
            <a:r>
              <a:rPr sz="1050" b="1" dirty="0">
                <a:latin typeface="Carlito"/>
                <a:cs typeface="Carlito"/>
              </a:rPr>
              <a:t>¿Habrá mantenido su misma </a:t>
            </a:r>
            <a:r>
              <a:rPr sz="1050" b="1" spc="-5" dirty="0">
                <a:latin typeface="Carlito"/>
                <a:cs typeface="Carlito"/>
              </a:rPr>
              <a:t>estructura</a:t>
            </a:r>
            <a:r>
              <a:rPr sz="1050" b="1" spc="-150" dirty="0">
                <a:latin typeface="Carlito"/>
                <a:cs typeface="Carlito"/>
              </a:rPr>
              <a:t> </a:t>
            </a:r>
            <a:r>
              <a:rPr sz="1050" b="1" spc="-5" dirty="0">
                <a:latin typeface="Carlito"/>
                <a:cs typeface="Carlito"/>
              </a:rPr>
              <a:t>organizacional?</a:t>
            </a:r>
            <a:endParaRPr sz="10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473992" y="4095750"/>
            <a:ext cx="2073910" cy="9093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Alfred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Chandler</a:t>
            </a:r>
          </a:p>
          <a:p>
            <a:pPr marL="12700" marR="5080" indent="5080" algn="ctr">
              <a:lnSpc>
                <a:spcPct val="100000"/>
              </a:lnSpc>
              <a:spcBef>
                <a:spcPts val="1335"/>
              </a:spcBef>
            </a:pPr>
            <a:r>
              <a:rPr sz="1100" dirty="0">
                <a:latin typeface="Arial"/>
                <a:cs typeface="Arial"/>
              </a:rPr>
              <a:t>Historiador de economía y  negocios y profesor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universitario.</a:t>
            </a:r>
            <a:endParaRPr sz="1100" dirty="0">
              <a:latin typeface="Arial"/>
              <a:cs typeface="Arial"/>
            </a:endParaRPr>
          </a:p>
          <a:p>
            <a:pPr marL="635" algn="ctr">
              <a:lnSpc>
                <a:spcPts val="1295"/>
              </a:lnSpc>
            </a:pPr>
            <a:r>
              <a:rPr sz="1100" spc="-5" dirty="0">
                <a:latin typeface="Arial"/>
                <a:cs typeface="Arial"/>
              </a:rPr>
              <a:t>1918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2007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008" y="1633727"/>
            <a:ext cx="5588635" cy="14738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El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principio básico de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función de organización</a:t>
            </a:r>
            <a:r>
              <a:rPr sz="18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es:</a:t>
            </a:r>
            <a:endParaRPr sz="1800">
              <a:latin typeface="Arial"/>
              <a:cs typeface="Arial"/>
            </a:endParaRPr>
          </a:p>
          <a:p>
            <a:pPr marL="103505">
              <a:lnSpc>
                <a:spcPct val="100000"/>
              </a:lnSpc>
              <a:spcBef>
                <a:spcPts val="1080"/>
              </a:spcBef>
            </a:pPr>
            <a:r>
              <a:rPr sz="1800" i="1" dirty="0">
                <a:solidFill>
                  <a:srgbClr val="FFFFFF"/>
                </a:solidFill>
                <a:latin typeface="Arial"/>
                <a:cs typeface="Arial"/>
              </a:rPr>
              <a:t>“La </a:t>
            </a:r>
            <a:r>
              <a:rPr sz="1800" i="1" spc="-5" dirty="0">
                <a:solidFill>
                  <a:srgbClr val="FFFFFF"/>
                </a:solidFill>
                <a:latin typeface="Arial"/>
                <a:cs typeface="Arial"/>
              </a:rPr>
              <a:t>estructura sigue </a:t>
            </a:r>
            <a:r>
              <a:rPr sz="1800" i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i="1" spc="-5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sz="1800" i="1" spc="-10" dirty="0">
                <a:solidFill>
                  <a:srgbClr val="FFFFFF"/>
                </a:solidFill>
                <a:latin typeface="Arial"/>
                <a:cs typeface="Arial"/>
              </a:rPr>
              <a:t> estrategia"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75764" y="1504950"/>
            <a:ext cx="2109216" cy="2371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059" y="281127"/>
            <a:ext cx="2694941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</a:rPr>
              <a:t>¿Donde</a:t>
            </a:r>
            <a:r>
              <a:rPr sz="2400" spc="-65" dirty="0">
                <a:solidFill>
                  <a:srgbClr val="C00000"/>
                </a:solidFill>
              </a:rPr>
              <a:t> </a:t>
            </a:r>
            <a:r>
              <a:rPr sz="2400" spc="-10" dirty="0">
                <a:solidFill>
                  <a:srgbClr val="C00000"/>
                </a:solidFill>
              </a:rPr>
              <a:t>estamos?</a:t>
            </a:r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650748" y="972311"/>
            <a:ext cx="3886200" cy="3352800"/>
          </a:xfrm>
          <a:custGeom>
            <a:avLst/>
            <a:gdLst/>
            <a:ahLst/>
            <a:cxnLst/>
            <a:rect l="l" t="t" r="r" b="b"/>
            <a:pathLst>
              <a:path w="3886200" h="3352800">
                <a:moveTo>
                  <a:pt x="3886200" y="0"/>
                </a:moveTo>
                <a:lnTo>
                  <a:pt x="0" y="0"/>
                </a:lnTo>
                <a:lnTo>
                  <a:pt x="0" y="3352800"/>
                </a:lnTo>
                <a:lnTo>
                  <a:pt x="3886200" y="3352800"/>
                </a:lnTo>
                <a:lnTo>
                  <a:pt x="3886200" y="0"/>
                </a:lnTo>
                <a:close/>
              </a:path>
            </a:pathLst>
          </a:custGeom>
          <a:solidFill>
            <a:srgbClr val="4AACC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46657" y="1116838"/>
            <a:ext cx="270168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Función de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Planificación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1352" y="2031492"/>
            <a:ext cx="1190625" cy="687705"/>
          </a:xfrm>
          <a:custGeom>
            <a:avLst/>
            <a:gdLst/>
            <a:ahLst/>
            <a:cxnLst/>
            <a:rect l="l" t="t" r="r" b="b"/>
            <a:pathLst>
              <a:path w="1190625" h="687705">
                <a:moveTo>
                  <a:pt x="1190244" y="0"/>
                </a:moveTo>
                <a:lnTo>
                  <a:pt x="0" y="0"/>
                </a:lnTo>
                <a:lnTo>
                  <a:pt x="0" y="687324"/>
                </a:lnTo>
                <a:lnTo>
                  <a:pt x="1190244" y="687324"/>
                </a:lnTo>
                <a:lnTo>
                  <a:pt x="119024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1352" y="2031492"/>
            <a:ext cx="1190625" cy="6877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Planificación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08376" y="2011654"/>
            <a:ext cx="1272540" cy="768350"/>
            <a:chOff x="3008376" y="2011654"/>
            <a:chExt cx="1272540" cy="768350"/>
          </a:xfrm>
        </p:grpSpPr>
        <p:sp>
          <p:nvSpPr>
            <p:cNvPr id="8" name="object 8"/>
            <p:cNvSpPr/>
            <p:nvPr/>
          </p:nvSpPr>
          <p:spPr>
            <a:xfrm>
              <a:off x="3008376" y="2011654"/>
              <a:ext cx="1272539" cy="7681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39440" y="2196096"/>
              <a:ext cx="1008900" cy="4541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51048" y="2031491"/>
              <a:ext cx="1191895" cy="687705"/>
            </a:xfrm>
            <a:custGeom>
              <a:avLst/>
              <a:gdLst/>
              <a:ahLst/>
              <a:cxnLst/>
              <a:rect l="l" t="t" r="r" b="b"/>
              <a:pathLst>
                <a:path w="1191895" h="687705">
                  <a:moveTo>
                    <a:pt x="1191768" y="0"/>
                  </a:moveTo>
                  <a:lnTo>
                    <a:pt x="0" y="0"/>
                  </a:lnTo>
                  <a:lnTo>
                    <a:pt x="0" y="687324"/>
                  </a:lnTo>
                  <a:lnTo>
                    <a:pt x="1191768" y="687324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51048" y="2031492"/>
            <a:ext cx="1191895" cy="6877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Times New Roman"/>
              <a:cs typeface="Times New Roman"/>
            </a:endParaRPr>
          </a:p>
          <a:p>
            <a:pPr marL="23876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Estrategia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01595" y="3191255"/>
            <a:ext cx="1150620" cy="687705"/>
          </a:xfrm>
          <a:custGeom>
            <a:avLst/>
            <a:gdLst/>
            <a:ahLst/>
            <a:cxnLst/>
            <a:rect l="l" t="t" r="r" b="b"/>
            <a:pathLst>
              <a:path w="1150620" h="687704">
                <a:moveTo>
                  <a:pt x="1150620" y="0"/>
                </a:moveTo>
                <a:lnTo>
                  <a:pt x="0" y="0"/>
                </a:lnTo>
                <a:lnTo>
                  <a:pt x="0" y="687324"/>
                </a:lnTo>
                <a:lnTo>
                  <a:pt x="1150620" y="687324"/>
                </a:lnTo>
                <a:lnTo>
                  <a:pt x="115062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53556" y="3214140"/>
            <a:ext cx="1403605" cy="552073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80975" marR="109855" indent="-60960">
              <a:lnSpc>
                <a:spcPct val="100000"/>
              </a:lnSpc>
              <a:spcBef>
                <a:spcPts val="944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Planifi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ación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Estratégica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458467" y="972311"/>
            <a:ext cx="7076440" cy="3352800"/>
            <a:chOff x="1458467" y="972311"/>
            <a:chExt cx="7076440" cy="3352800"/>
          </a:xfrm>
        </p:grpSpPr>
        <p:sp>
          <p:nvSpPr>
            <p:cNvPr id="15" name="object 15"/>
            <p:cNvSpPr/>
            <p:nvPr/>
          </p:nvSpPr>
          <p:spPr>
            <a:xfrm>
              <a:off x="1458467" y="2682214"/>
              <a:ext cx="1373124" cy="6858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00885" y="2701925"/>
              <a:ext cx="1177925" cy="500380"/>
            </a:xfrm>
            <a:custGeom>
              <a:avLst/>
              <a:gdLst/>
              <a:ahLst/>
              <a:cxnLst/>
              <a:rect l="l" t="t" r="r" b="b"/>
              <a:pathLst>
                <a:path w="1177925" h="500380">
                  <a:moveTo>
                    <a:pt x="1064428" y="465075"/>
                  </a:moveTo>
                  <a:lnTo>
                    <a:pt x="1050163" y="500380"/>
                  </a:lnTo>
                  <a:lnTo>
                    <a:pt x="1177544" y="490219"/>
                  </a:lnTo>
                  <a:lnTo>
                    <a:pt x="1161614" y="472186"/>
                  </a:lnTo>
                  <a:lnTo>
                    <a:pt x="1082039" y="472186"/>
                  </a:lnTo>
                  <a:lnTo>
                    <a:pt x="1064428" y="465075"/>
                  </a:lnTo>
                  <a:close/>
                </a:path>
                <a:path w="1177925" h="500380">
                  <a:moveTo>
                    <a:pt x="1078689" y="429784"/>
                  </a:moveTo>
                  <a:lnTo>
                    <a:pt x="1064428" y="465075"/>
                  </a:lnTo>
                  <a:lnTo>
                    <a:pt x="1082039" y="472186"/>
                  </a:lnTo>
                  <a:lnTo>
                    <a:pt x="1096264" y="436880"/>
                  </a:lnTo>
                  <a:lnTo>
                    <a:pt x="1078689" y="429784"/>
                  </a:lnTo>
                  <a:close/>
                </a:path>
                <a:path w="1177925" h="500380">
                  <a:moveTo>
                    <a:pt x="1092962" y="394462"/>
                  </a:moveTo>
                  <a:lnTo>
                    <a:pt x="1078689" y="429784"/>
                  </a:lnTo>
                  <a:lnTo>
                    <a:pt x="1096264" y="436880"/>
                  </a:lnTo>
                  <a:lnTo>
                    <a:pt x="1082039" y="472186"/>
                  </a:lnTo>
                  <a:lnTo>
                    <a:pt x="1161614" y="472186"/>
                  </a:lnTo>
                  <a:lnTo>
                    <a:pt x="1092962" y="394462"/>
                  </a:lnTo>
                  <a:close/>
                </a:path>
                <a:path w="1177925" h="500380">
                  <a:moveTo>
                    <a:pt x="14223" y="0"/>
                  </a:moveTo>
                  <a:lnTo>
                    <a:pt x="0" y="35306"/>
                  </a:lnTo>
                  <a:lnTo>
                    <a:pt x="1064428" y="465075"/>
                  </a:lnTo>
                  <a:lnTo>
                    <a:pt x="1078689" y="429784"/>
                  </a:lnTo>
                  <a:lnTo>
                    <a:pt x="1422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82667" y="972311"/>
              <a:ext cx="3952240" cy="3352800"/>
            </a:xfrm>
            <a:custGeom>
              <a:avLst/>
              <a:gdLst/>
              <a:ahLst/>
              <a:cxnLst/>
              <a:rect l="l" t="t" r="r" b="b"/>
              <a:pathLst>
                <a:path w="3952240" h="3352800">
                  <a:moveTo>
                    <a:pt x="3951732" y="0"/>
                  </a:moveTo>
                  <a:lnTo>
                    <a:pt x="0" y="0"/>
                  </a:lnTo>
                  <a:lnTo>
                    <a:pt x="0" y="3352800"/>
                  </a:lnTo>
                  <a:lnTo>
                    <a:pt x="3951732" y="3352800"/>
                  </a:lnTo>
                  <a:lnTo>
                    <a:pt x="3951732" y="0"/>
                  </a:lnTo>
                  <a:close/>
                </a:path>
              </a:pathLst>
            </a:custGeom>
            <a:solidFill>
              <a:srgbClr val="92D05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396610" y="1116838"/>
            <a:ext cx="2532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Función de </a:t>
            </a:r>
            <a:r>
              <a:rPr sz="1800" spc="-15" dirty="0">
                <a:latin typeface="Carlito"/>
                <a:cs typeface="Carlito"/>
              </a:rPr>
              <a:t>Organización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97296" y="1984248"/>
            <a:ext cx="1524000" cy="628015"/>
          </a:xfrm>
          <a:custGeom>
            <a:avLst/>
            <a:gdLst/>
            <a:ahLst/>
            <a:cxnLst/>
            <a:rect l="l" t="t" r="r" b="b"/>
            <a:pathLst>
              <a:path w="1524000" h="628014">
                <a:moveTo>
                  <a:pt x="1524000" y="0"/>
                </a:moveTo>
                <a:lnTo>
                  <a:pt x="0" y="0"/>
                </a:lnTo>
                <a:lnTo>
                  <a:pt x="0" y="627888"/>
                </a:lnTo>
                <a:lnTo>
                  <a:pt x="1524000" y="627888"/>
                </a:lnTo>
                <a:lnTo>
                  <a:pt x="1524000" y="0"/>
                </a:lnTo>
                <a:close/>
              </a:path>
            </a:pathLst>
          </a:custGeom>
          <a:solidFill>
            <a:srgbClr val="9437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97296" y="1984248"/>
            <a:ext cx="1674114" cy="521297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42570" marR="236854" indent="147320">
              <a:lnSpc>
                <a:spcPct val="100000"/>
              </a:lnSpc>
              <a:spcBef>
                <a:spcPts val="705"/>
              </a:spcBef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Estructura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z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io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al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185160" y="2209800"/>
            <a:ext cx="4136390" cy="1598930"/>
            <a:chOff x="3185160" y="2209800"/>
            <a:chExt cx="4136390" cy="1598930"/>
          </a:xfrm>
        </p:grpSpPr>
        <p:sp>
          <p:nvSpPr>
            <p:cNvPr id="22" name="object 22"/>
            <p:cNvSpPr/>
            <p:nvPr/>
          </p:nvSpPr>
          <p:spPr>
            <a:xfrm>
              <a:off x="4274820" y="2209800"/>
              <a:ext cx="1676400" cy="14584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18127" y="2344673"/>
              <a:ext cx="1480185" cy="1263650"/>
            </a:xfrm>
            <a:custGeom>
              <a:avLst/>
              <a:gdLst/>
              <a:ahLst/>
              <a:cxnLst/>
              <a:rect l="l" t="t" r="r" b="b"/>
              <a:pathLst>
                <a:path w="1480185" h="1263650">
                  <a:moveTo>
                    <a:pt x="1380612" y="59565"/>
                  </a:moveTo>
                  <a:lnTo>
                    <a:pt x="0" y="1234186"/>
                  </a:lnTo>
                  <a:lnTo>
                    <a:pt x="24637" y="1263142"/>
                  </a:lnTo>
                  <a:lnTo>
                    <a:pt x="1405310" y="88577"/>
                  </a:lnTo>
                  <a:lnTo>
                    <a:pt x="1380612" y="59565"/>
                  </a:lnTo>
                  <a:close/>
                </a:path>
                <a:path w="1480185" h="1263650">
                  <a:moveTo>
                    <a:pt x="1459956" y="47243"/>
                  </a:moveTo>
                  <a:lnTo>
                    <a:pt x="1395095" y="47243"/>
                  </a:lnTo>
                  <a:lnTo>
                    <a:pt x="1419860" y="76200"/>
                  </a:lnTo>
                  <a:lnTo>
                    <a:pt x="1405310" y="88577"/>
                  </a:lnTo>
                  <a:lnTo>
                    <a:pt x="1430020" y="117601"/>
                  </a:lnTo>
                  <a:lnTo>
                    <a:pt x="1459956" y="47243"/>
                  </a:lnTo>
                  <a:close/>
                </a:path>
                <a:path w="1480185" h="1263650">
                  <a:moveTo>
                    <a:pt x="1395095" y="47243"/>
                  </a:moveTo>
                  <a:lnTo>
                    <a:pt x="1380612" y="59565"/>
                  </a:lnTo>
                  <a:lnTo>
                    <a:pt x="1405310" y="88577"/>
                  </a:lnTo>
                  <a:lnTo>
                    <a:pt x="1419860" y="76200"/>
                  </a:lnTo>
                  <a:lnTo>
                    <a:pt x="1395095" y="47243"/>
                  </a:lnTo>
                  <a:close/>
                </a:path>
                <a:path w="1480185" h="1263650">
                  <a:moveTo>
                    <a:pt x="1480058" y="0"/>
                  </a:moveTo>
                  <a:lnTo>
                    <a:pt x="1355852" y="30480"/>
                  </a:lnTo>
                  <a:lnTo>
                    <a:pt x="1380612" y="59565"/>
                  </a:lnTo>
                  <a:lnTo>
                    <a:pt x="1395095" y="47243"/>
                  </a:lnTo>
                  <a:lnTo>
                    <a:pt x="1459956" y="47243"/>
                  </a:lnTo>
                  <a:lnTo>
                    <a:pt x="1480058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85160" y="3553932"/>
              <a:ext cx="1200912" cy="11903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28594" y="3592830"/>
              <a:ext cx="1101090" cy="0"/>
            </a:xfrm>
            <a:custGeom>
              <a:avLst/>
              <a:gdLst/>
              <a:ahLst/>
              <a:cxnLst/>
              <a:rect l="l" t="t" r="r" b="b"/>
              <a:pathLst>
                <a:path w="1101089">
                  <a:moveTo>
                    <a:pt x="0" y="0"/>
                  </a:moveTo>
                  <a:lnTo>
                    <a:pt x="1100708" y="0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97295" y="3179063"/>
              <a:ext cx="1524000" cy="629920"/>
            </a:xfrm>
            <a:custGeom>
              <a:avLst/>
              <a:gdLst/>
              <a:ahLst/>
              <a:cxnLst/>
              <a:rect l="l" t="t" r="r" b="b"/>
              <a:pathLst>
                <a:path w="1524000" h="629920">
                  <a:moveTo>
                    <a:pt x="1524000" y="0"/>
                  </a:moveTo>
                  <a:lnTo>
                    <a:pt x="0" y="0"/>
                  </a:lnTo>
                  <a:lnTo>
                    <a:pt x="0" y="629412"/>
                  </a:lnTo>
                  <a:lnTo>
                    <a:pt x="1524000" y="629412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720746" y="3191255"/>
            <a:ext cx="1674114" cy="522579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2570" marR="236854" indent="269240">
              <a:lnSpc>
                <a:spcPct val="100000"/>
              </a:lnSpc>
              <a:spcBef>
                <a:spcPts val="715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Diseño  o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z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io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al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520695" y="2593835"/>
            <a:ext cx="5420995" cy="1083945"/>
            <a:chOff x="2520695" y="2593835"/>
            <a:chExt cx="5420995" cy="1083945"/>
          </a:xfrm>
        </p:grpSpPr>
        <p:sp>
          <p:nvSpPr>
            <p:cNvPr id="29" name="object 29"/>
            <p:cNvSpPr/>
            <p:nvPr/>
          </p:nvSpPr>
          <p:spPr>
            <a:xfrm>
              <a:off x="6402324" y="2593835"/>
              <a:ext cx="310959" cy="7620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02907" y="2612897"/>
              <a:ext cx="114300" cy="567690"/>
            </a:xfrm>
            <a:custGeom>
              <a:avLst/>
              <a:gdLst/>
              <a:ahLst/>
              <a:cxnLst/>
              <a:rect l="l" t="t" r="r" b="b"/>
              <a:pathLst>
                <a:path w="114300" h="567689">
                  <a:moveTo>
                    <a:pt x="38100" y="453008"/>
                  </a:moveTo>
                  <a:lnTo>
                    <a:pt x="0" y="453008"/>
                  </a:lnTo>
                  <a:lnTo>
                    <a:pt x="57150" y="567308"/>
                  </a:lnTo>
                  <a:lnTo>
                    <a:pt x="104775" y="472058"/>
                  </a:lnTo>
                  <a:lnTo>
                    <a:pt x="38100" y="472058"/>
                  </a:lnTo>
                  <a:lnTo>
                    <a:pt x="38100" y="453008"/>
                  </a:lnTo>
                  <a:close/>
                </a:path>
                <a:path w="114300" h="567689">
                  <a:moveTo>
                    <a:pt x="76200" y="0"/>
                  </a:moveTo>
                  <a:lnTo>
                    <a:pt x="38100" y="0"/>
                  </a:lnTo>
                  <a:lnTo>
                    <a:pt x="38100" y="472058"/>
                  </a:lnTo>
                  <a:lnTo>
                    <a:pt x="76200" y="472058"/>
                  </a:lnTo>
                  <a:lnTo>
                    <a:pt x="76200" y="0"/>
                  </a:lnTo>
                  <a:close/>
                </a:path>
                <a:path w="114300" h="567689">
                  <a:moveTo>
                    <a:pt x="114300" y="453008"/>
                  </a:moveTo>
                  <a:lnTo>
                    <a:pt x="76200" y="453008"/>
                  </a:lnTo>
                  <a:lnTo>
                    <a:pt x="76200" y="472058"/>
                  </a:lnTo>
                  <a:lnTo>
                    <a:pt x="104775" y="472058"/>
                  </a:lnTo>
                  <a:lnTo>
                    <a:pt x="114300" y="453008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71410" y="3324605"/>
              <a:ext cx="457200" cy="340360"/>
            </a:xfrm>
            <a:custGeom>
              <a:avLst/>
              <a:gdLst/>
              <a:ahLst/>
              <a:cxnLst/>
              <a:rect l="l" t="t" r="r" b="b"/>
              <a:pathLst>
                <a:path w="457200" h="340360">
                  <a:moveTo>
                    <a:pt x="169925" y="0"/>
                  </a:moveTo>
                  <a:lnTo>
                    <a:pt x="0" y="169926"/>
                  </a:lnTo>
                  <a:lnTo>
                    <a:pt x="169925" y="339852"/>
                  </a:lnTo>
                  <a:lnTo>
                    <a:pt x="169925" y="254889"/>
                  </a:lnTo>
                  <a:lnTo>
                    <a:pt x="457200" y="254889"/>
                  </a:lnTo>
                  <a:lnTo>
                    <a:pt x="457200" y="84963"/>
                  </a:lnTo>
                  <a:lnTo>
                    <a:pt x="169925" y="84963"/>
                  </a:lnTo>
                  <a:lnTo>
                    <a:pt x="1699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71410" y="3324605"/>
              <a:ext cx="457200" cy="340360"/>
            </a:xfrm>
            <a:custGeom>
              <a:avLst/>
              <a:gdLst/>
              <a:ahLst/>
              <a:cxnLst/>
              <a:rect l="l" t="t" r="r" b="b"/>
              <a:pathLst>
                <a:path w="457200" h="340360">
                  <a:moveTo>
                    <a:pt x="457200" y="254889"/>
                  </a:moveTo>
                  <a:lnTo>
                    <a:pt x="169925" y="254889"/>
                  </a:lnTo>
                  <a:lnTo>
                    <a:pt x="169925" y="339852"/>
                  </a:lnTo>
                  <a:lnTo>
                    <a:pt x="0" y="169926"/>
                  </a:lnTo>
                  <a:lnTo>
                    <a:pt x="169925" y="0"/>
                  </a:lnTo>
                  <a:lnTo>
                    <a:pt x="169925" y="84963"/>
                  </a:lnTo>
                  <a:lnTo>
                    <a:pt x="457200" y="84963"/>
                  </a:lnTo>
                  <a:lnTo>
                    <a:pt x="457200" y="254889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20695" y="2682214"/>
              <a:ext cx="1175004" cy="6858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78429" y="2702432"/>
              <a:ext cx="978535" cy="491490"/>
            </a:xfrm>
            <a:custGeom>
              <a:avLst/>
              <a:gdLst/>
              <a:ahLst/>
              <a:cxnLst/>
              <a:rect l="l" t="t" r="r" b="b"/>
              <a:pathLst>
                <a:path w="978535" h="491489">
                  <a:moveTo>
                    <a:pt x="77724" y="388239"/>
                  </a:moveTo>
                  <a:lnTo>
                    <a:pt x="0" y="489712"/>
                  </a:lnTo>
                  <a:lnTo>
                    <a:pt x="127762" y="490981"/>
                  </a:lnTo>
                  <a:lnTo>
                    <a:pt x="115144" y="465074"/>
                  </a:lnTo>
                  <a:lnTo>
                    <a:pt x="93980" y="465074"/>
                  </a:lnTo>
                  <a:lnTo>
                    <a:pt x="77343" y="430911"/>
                  </a:lnTo>
                  <a:lnTo>
                    <a:pt x="94447" y="422577"/>
                  </a:lnTo>
                  <a:lnTo>
                    <a:pt x="77724" y="388239"/>
                  </a:lnTo>
                  <a:close/>
                </a:path>
                <a:path w="978535" h="491489">
                  <a:moveTo>
                    <a:pt x="94447" y="422577"/>
                  </a:moveTo>
                  <a:lnTo>
                    <a:pt x="77343" y="430911"/>
                  </a:lnTo>
                  <a:lnTo>
                    <a:pt x="93980" y="465074"/>
                  </a:lnTo>
                  <a:lnTo>
                    <a:pt x="111086" y="456742"/>
                  </a:lnTo>
                  <a:lnTo>
                    <a:pt x="94447" y="422577"/>
                  </a:lnTo>
                  <a:close/>
                </a:path>
                <a:path w="978535" h="491489">
                  <a:moveTo>
                    <a:pt x="111086" y="456742"/>
                  </a:moveTo>
                  <a:lnTo>
                    <a:pt x="93980" y="465074"/>
                  </a:lnTo>
                  <a:lnTo>
                    <a:pt x="115144" y="465074"/>
                  </a:lnTo>
                  <a:lnTo>
                    <a:pt x="111086" y="456742"/>
                  </a:lnTo>
                  <a:close/>
                </a:path>
                <a:path w="978535" h="491489">
                  <a:moveTo>
                    <a:pt x="961770" y="0"/>
                  </a:moveTo>
                  <a:lnTo>
                    <a:pt x="94447" y="422577"/>
                  </a:lnTo>
                  <a:lnTo>
                    <a:pt x="111086" y="456742"/>
                  </a:lnTo>
                  <a:lnTo>
                    <a:pt x="978534" y="34290"/>
                  </a:lnTo>
                  <a:lnTo>
                    <a:pt x="96177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74980"/>
            <a:ext cx="66668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C00000"/>
                </a:solidFill>
              </a:rPr>
              <a:t>Factores </a:t>
            </a:r>
            <a:r>
              <a:rPr sz="2400" spc="-5" dirty="0">
                <a:solidFill>
                  <a:srgbClr val="C00000"/>
                </a:solidFill>
              </a:rPr>
              <a:t>que </a:t>
            </a:r>
            <a:r>
              <a:rPr sz="2400" spc="-10" dirty="0">
                <a:solidFill>
                  <a:srgbClr val="C00000"/>
                </a:solidFill>
              </a:rPr>
              <a:t>influyen </a:t>
            </a:r>
            <a:r>
              <a:rPr sz="2400" spc="-5" dirty="0">
                <a:solidFill>
                  <a:srgbClr val="C00000"/>
                </a:solidFill>
              </a:rPr>
              <a:t>en </a:t>
            </a:r>
            <a:r>
              <a:rPr sz="2400" dirty="0">
                <a:solidFill>
                  <a:srgbClr val="C00000"/>
                </a:solidFill>
              </a:rPr>
              <a:t>la </a:t>
            </a:r>
            <a:r>
              <a:rPr sz="2400" spc="-15" dirty="0">
                <a:solidFill>
                  <a:srgbClr val="C00000"/>
                </a:solidFill>
              </a:rPr>
              <a:t>estructura</a:t>
            </a:r>
            <a:r>
              <a:rPr sz="2400" spc="15" dirty="0">
                <a:solidFill>
                  <a:srgbClr val="C00000"/>
                </a:solidFill>
              </a:rPr>
              <a:t> </a:t>
            </a:r>
            <a:r>
              <a:rPr sz="2400" spc="-10" dirty="0">
                <a:solidFill>
                  <a:srgbClr val="C00000"/>
                </a:solidFill>
              </a:rPr>
              <a:t>organizacional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03133" y="1252254"/>
            <a:ext cx="2245197" cy="913069"/>
          </a:xfrm>
          <a:prstGeom prst="rect">
            <a:avLst/>
          </a:prstGeom>
          <a:solidFill>
            <a:srgbClr val="C0504D"/>
          </a:solidFill>
          <a:ln w="25907">
            <a:solidFill>
              <a:srgbClr val="FFFFFF"/>
            </a:solidFill>
          </a:ln>
        </p:spPr>
        <p:txBody>
          <a:bodyPr vert="horz" wrap="square" lIns="0" tIns="104139" rIns="0" bIns="0" rtlCol="0">
            <a:spAutoFit/>
          </a:bodyPr>
          <a:lstStyle/>
          <a:p>
            <a:pPr marL="141605" marR="135890" algn="ctr">
              <a:lnSpc>
                <a:spcPts val="2090"/>
              </a:lnSpc>
              <a:spcBef>
                <a:spcPts val="819"/>
              </a:spcBef>
            </a:pP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Las</a:t>
            </a:r>
            <a:r>
              <a:rPr sz="19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rlito"/>
                <a:cs typeface="Carlito"/>
              </a:rPr>
              <a:t>estrategias 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de la  </a:t>
            </a:r>
            <a:r>
              <a:rPr sz="1900" spc="-15" dirty="0">
                <a:solidFill>
                  <a:srgbClr val="FFFFFF"/>
                </a:solidFill>
                <a:latin typeface="Carlito"/>
                <a:cs typeface="Carlito"/>
              </a:rPr>
              <a:t>organización</a:t>
            </a:r>
            <a:endParaRPr sz="19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5249" y="1252254"/>
            <a:ext cx="1846327" cy="788036"/>
          </a:xfrm>
          <a:prstGeom prst="rect">
            <a:avLst/>
          </a:prstGeom>
          <a:solidFill>
            <a:srgbClr val="9BBA58"/>
          </a:solidFill>
          <a:ln w="25907">
            <a:solidFill>
              <a:srgbClr val="FFFFFF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424815" marR="212090" indent="-208915">
              <a:lnSpc>
                <a:spcPts val="2090"/>
              </a:lnSpc>
            </a:pP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El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modelo</a:t>
            </a:r>
            <a:r>
              <a:rPr sz="19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de  negocios</a:t>
            </a:r>
            <a:endParaRPr sz="19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30060" y="1252254"/>
            <a:ext cx="2399539" cy="788036"/>
          </a:xfrm>
          <a:prstGeom prst="rect">
            <a:avLst/>
          </a:prstGeom>
          <a:solidFill>
            <a:srgbClr val="8063A1"/>
          </a:solidFill>
          <a:ln w="25907">
            <a:solidFill>
              <a:srgbClr val="FFFFFF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479425" marR="342265" indent="-129539" algn="ctr">
              <a:lnSpc>
                <a:spcPts val="2090"/>
              </a:lnSpc>
            </a:pP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El</a:t>
            </a:r>
            <a:r>
              <a:rPr sz="19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entorno  externo</a:t>
            </a:r>
            <a:endParaRPr sz="19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6988" y="2592681"/>
            <a:ext cx="2248661" cy="773289"/>
          </a:xfrm>
          <a:prstGeom prst="rect">
            <a:avLst/>
          </a:prstGeom>
          <a:solidFill>
            <a:srgbClr val="4AACC5"/>
          </a:solidFill>
          <a:ln w="25907">
            <a:solidFill>
              <a:srgbClr val="FFFFFF"/>
            </a:solidFill>
          </a:ln>
        </p:spPr>
        <p:txBody>
          <a:bodyPr vert="horz" wrap="square" lIns="0" tIns="207010" rIns="0" bIns="0" rtlCol="0">
            <a:spAutoFit/>
          </a:bodyPr>
          <a:lstStyle/>
          <a:p>
            <a:pPr algn="ctr">
              <a:lnSpc>
                <a:spcPts val="2185"/>
              </a:lnSpc>
              <a:spcBef>
                <a:spcPts val="1630"/>
              </a:spcBef>
            </a:pP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Los</a:t>
            </a:r>
            <a:endParaRPr sz="1900" dirty="0">
              <a:latin typeface="Carlito"/>
              <a:cs typeface="Carlito"/>
            </a:endParaRPr>
          </a:p>
          <a:p>
            <a:pPr algn="ctr">
              <a:lnSpc>
                <a:spcPts val="2185"/>
              </a:lnSpc>
            </a:pP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competidores</a:t>
            </a:r>
            <a:endParaRPr sz="19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3464" y="2592681"/>
            <a:ext cx="2074927" cy="912429"/>
          </a:xfrm>
          <a:prstGeom prst="rect">
            <a:avLst/>
          </a:prstGeom>
          <a:solidFill>
            <a:srgbClr val="F79546"/>
          </a:solidFill>
          <a:ln w="25907">
            <a:solidFill>
              <a:srgbClr val="FFFFFF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93980" marR="88265" indent="307340">
              <a:lnSpc>
                <a:spcPts val="2090"/>
              </a:lnSpc>
              <a:spcBef>
                <a:spcPts val="815"/>
              </a:spcBef>
            </a:pP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El </a:t>
            </a:r>
            <a:r>
              <a:rPr sz="1900" spc="-15" dirty="0">
                <a:solidFill>
                  <a:srgbClr val="FFFFFF"/>
                </a:solidFill>
                <a:latin typeface="Carlito"/>
                <a:cs typeface="Carlito"/>
              </a:rPr>
              <a:t>avance 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tecnológico </a:t>
            </a: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y la 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automatización</a:t>
            </a:r>
            <a:endParaRPr sz="19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73083" y="2592680"/>
            <a:ext cx="2551939" cy="773289"/>
          </a:xfrm>
          <a:prstGeom prst="rect">
            <a:avLst/>
          </a:prstGeom>
          <a:solidFill>
            <a:srgbClr val="C0504D"/>
          </a:solidFill>
          <a:ln w="25907">
            <a:solidFill>
              <a:srgbClr val="FFFFFF"/>
            </a:solidFill>
          </a:ln>
        </p:spPr>
        <p:txBody>
          <a:bodyPr vert="horz" wrap="square" lIns="0" tIns="207010" rIns="0" bIns="0" rtlCol="0">
            <a:spAutoFit/>
          </a:bodyPr>
          <a:lstStyle/>
          <a:p>
            <a:pPr marL="177800" algn="ctr">
              <a:lnSpc>
                <a:spcPts val="2185"/>
              </a:lnSpc>
              <a:spcBef>
                <a:spcPts val="1630"/>
              </a:spcBef>
            </a:pP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La</a:t>
            </a:r>
            <a:r>
              <a:rPr sz="19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disposición</a:t>
            </a:r>
            <a:endParaRPr sz="1900" dirty="0">
              <a:latin typeface="Carlito"/>
              <a:cs typeface="Carlito"/>
            </a:endParaRPr>
          </a:p>
          <a:p>
            <a:pPr marL="293370" algn="ctr">
              <a:lnSpc>
                <a:spcPts val="2185"/>
              </a:lnSpc>
            </a:pP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de</a:t>
            </a:r>
            <a:r>
              <a:rPr sz="1900" spc="-15" dirty="0">
                <a:solidFill>
                  <a:srgbClr val="FFFFFF"/>
                </a:solidFill>
                <a:latin typeface="Carlito"/>
                <a:cs typeface="Carlito"/>
              </a:rPr>
              <a:t> recursos</a:t>
            </a:r>
            <a:endParaRPr sz="19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43568" y="3943350"/>
            <a:ext cx="1949688" cy="773289"/>
          </a:xfrm>
          <a:prstGeom prst="rect">
            <a:avLst/>
          </a:prstGeom>
          <a:solidFill>
            <a:srgbClr val="9BBA58"/>
          </a:solidFill>
          <a:ln w="25907">
            <a:solidFill>
              <a:srgbClr val="FFFFFF"/>
            </a:solidFill>
          </a:ln>
        </p:spPr>
        <p:txBody>
          <a:bodyPr vert="horz" wrap="square" lIns="0" tIns="207010" rIns="0" bIns="0" rtlCol="0">
            <a:spAutoFit/>
          </a:bodyPr>
          <a:lstStyle/>
          <a:p>
            <a:pPr algn="ctr">
              <a:lnSpc>
                <a:spcPts val="2185"/>
              </a:lnSpc>
              <a:spcBef>
                <a:spcPts val="1630"/>
              </a:spcBef>
            </a:pPr>
            <a:r>
              <a:rPr sz="1900" spc="-5" dirty="0">
                <a:solidFill>
                  <a:srgbClr val="FFFFFF"/>
                </a:solidFill>
                <a:latin typeface="Carlito"/>
                <a:cs typeface="Carlito"/>
              </a:rPr>
              <a:t>El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tamaño</a:t>
            </a:r>
            <a:r>
              <a:rPr sz="19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del</a:t>
            </a:r>
            <a:endParaRPr sz="1900" dirty="0">
              <a:latin typeface="Carlito"/>
              <a:cs typeface="Carlito"/>
            </a:endParaRPr>
          </a:p>
          <a:p>
            <a:pPr algn="ctr">
              <a:lnSpc>
                <a:spcPts val="2185"/>
              </a:lnSpc>
            </a:pPr>
            <a:r>
              <a:rPr sz="1900" spc="-10" dirty="0">
                <a:solidFill>
                  <a:srgbClr val="FFFFFF"/>
                </a:solidFill>
                <a:latin typeface="Carlito"/>
                <a:cs typeface="Carlito"/>
              </a:rPr>
              <a:t>mercado</a:t>
            </a:r>
            <a:endParaRPr sz="19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1733550"/>
            <a:ext cx="61489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El diseño</a:t>
            </a:r>
            <a:r>
              <a:rPr sz="4000" spc="5" dirty="0"/>
              <a:t> </a:t>
            </a:r>
            <a:r>
              <a:rPr sz="4000" spc="-20" dirty="0"/>
              <a:t>organizacional</a:t>
            </a:r>
            <a:endParaRPr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1286</Words>
  <Application>Microsoft Office PowerPoint</Application>
  <PresentationFormat>Presentación en pantalla (16:9)</PresentationFormat>
  <Paragraphs>176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Carlito</vt:lpstr>
      <vt:lpstr>Times New Roman</vt:lpstr>
      <vt:lpstr>Trebuchet MS</vt:lpstr>
      <vt:lpstr>Wingdings 3</vt:lpstr>
      <vt:lpstr>Faceta</vt:lpstr>
      <vt:lpstr>El diseño organizacional</vt:lpstr>
      <vt:lpstr>Logro de la Unidad</vt:lpstr>
      <vt:lpstr>Logro de la Sesión</vt:lpstr>
      <vt:lpstr>Contenido de la sesión</vt:lpstr>
      <vt:lpstr>Estructura organizacional vs. Estrategias ¿Qué deberíamos crear primero? ¿Qué sigue a qué?</vt:lpstr>
      <vt:lpstr>Presentación de PowerPoint</vt:lpstr>
      <vt:lpstr>¿Donde estamos?</vt:lpstr>
      <vt:lpstr>Factores que influyen en la estructura organizacional</vt:lpstr>
      <vt:lpstr>El diseño organizacional</vt:lpstr>
      <vt:lpstr>El diseño organizacional</vt:lpstr>
      <vt:lpstr>Principales objetivos del diseño organizacional</vt:lpstr>
      <vt:lpstr>Elementos del diseño organizacional</vt:lpstr>
      <vt:lpstr>Cadena de Mando</vt:lpstr>
      <vt:lpstr>Factores relacionados al Grado de especialización</vt:lpstr>
      <vt:lpstr>Ejemplos referidos al grado de especialización</vt:lpstr>
      <vt:lpstr>Factores relacionados al Grado de Integración</vt:lpstr>
      <vt:lpstr>Ejemplos referidos al grado de especialización</vt:lpstr>
      <vt:lpstr>Estrategia y diseño organizacional</vt:lpstr>
      <vt:lpstr>Centralización  vs Descentralización</vt:lpstr>
      <vt:lpstr>Centralización vs Descentralización</vt:lpstr>
      <vt:lpstr>Ventajas de centralización</vt:lpstr>
      <vt:lpstr>Desventajas de la centralización</vt:lpstr>
      <vt:lpstr>Vamos a desarrollar las preguntas en forma grupal </vt:lpstr>
      <vt:lpstr>Ejercicios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Historia y evolución de la administración Sesión 3</dc:title>
  <dc:creator>OTILIA</dc:creator>
  <cp:lastModifiedBy>LENOVO</cp:lastModifiedBy>
  <cp:revision>6</cp:revision>
  <dcterms:created xsi:type="dcterms:W3CDTF">2021-12-05T04:05:18Z</dcterms:created>
  <dcterms:modified xsi:type="dcterms:W3CDTF">2021-12-14T04:29:00Z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2021-12-05T00:00:00Z</vt:filetime>
  </property>
</Properties>
</file>