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jpg"/>
  <Override PartName="/ppt/media/image15.jpg" ContentType="image/jpg"/>
  <Override PartName="/ppt/media/image21.jpg" ContentType="image/jpg"/>
  <Override PartName="/ppt/media/image24.jpg" ContentType="image/jpg"/>
  <Override PartName="/ppt/media/image2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397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026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66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409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07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29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750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536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0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595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04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01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240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927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171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028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1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448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9937" y="1428750"/>
            <a:ext cx="453923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spc="-5" dirty="0"/>
              <a:t>función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Dirección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5108" y="2285492"/>
            <a:ext cx="1548892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Sesión</a:t>
            </a:r>
            <a:r>
              <a:rPr sz="2400" b="1" spc="-9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12</a:t>
            </a:r>
            <a:endParaRPr sz="2400" dirty="0">
              <a:latin typeface="Carlito"/>
              <a:cs typeface="Carlito"/>
            </a:endParaRPr>
          </a:p>
          <a:p>
            <a:pPr marL="177165" marR="172085" indent="1270" algn="ctr">
              <a:lnSpc>
                <a:spcPct val="100000"/>
              </a:lnSpc>
              <a:spcBef>
                <a:spcPts val="1920"/>
              </a:spcBef>
            </a:pPr>
            <a:r>
              <a:rPr sz="1800" spc="-5" dirty="0">
                <a:latin typeface="Carlito"/>
                <a:cs typeface="Carlito"/>
              </a:rPr>
              <a:t>Unidad </a:t>
            </a:r>
            <a:r>
              <a:rPr sz="1800" dirty="0">
                <a:latin typeface="Carlito"/>
                <a:cs typeface="Carlito"/>
              </a:rPr>
              <a:t>5  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ec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ión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366725"/>
            <a:ext cx="5337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</a:rPr>
              <a:t>Responsabilidades </a:t>
            </a:r>
            <a:r>
              <a:rPr sz="2400" dirty="0">
                <a:solidFill>
                  <a:srgbClr val="C00000"/>
                </a:solidFill>
              </a:rPr>
              <a:t>de </a:t>
            </a:r>
            <a:r>
              <a:rPr sz="2400" spc="-5" dirty="0">
                <a:solidFill>
                  <a:srgbClr val="C00000"/>
                </a:solidFill>
              </a:rPr>
              <a:t>la </a:t>
            </a:r>
            <a:r>
              <a:rPr sz="2400" dirty="0">
                <a:solidFill>
                  <a:srgbClr val="C00000"/>
                </a:solidFill>
              </a:rPr>
              <a:t>posición</a:t>
            </a:r>
            <a:r>
              <a:rPr sz="2400" spc="-1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directiva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880552" y="1362392"/>
            <a:ext cx="1677035" cy="1164590"/>
            <a:chOff x="1880552" y="1362392"/>
            <a:chExt cx="1677035" cy="1164590"/>
          </a:xfrm>
        </p:grpSpPr>
        <p:sp>
          <p:nvSpPr>
            <p:cNvPr id="5" name="object 5"/>
            <p:cNvSpPr/>
            <p:nvPr/>
          </p:nvSpPr>
          <p:spPr>
            <a:xfrm>
              <a:off x="1893569" y="1375410"/>
              <a:ext cx="1650492" cy="1138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3569" y="1375410"/>
              <a:ext cx="1651000" cy="1138555"/>
            </a:xfrm>
            <a:custGeom>
              <a:avLst/>
              <a:gdLst/>
              <a:ahLst/>
              <a:cxnLst/>
              <a:rect l="l" t="t" r="r" b="b"/>
              <a:pathLst>
                <a:path w="1651000" h="1138555">
                  <a:moveTo>
                    <a:pt x="0" y="189737"/>
                  </a:moveTo>
                  <a:lnTo>
                    <a:pt x="6778" y="139303"/>
                  </a:lnTo>
                  <a:lnTo>
                    <a:pt x="25907" y="93979"/>
                  </a:lnTo>
                  <a:lnTo>
                    <a:pt x="55578" y="55578"/>
                  </a:lnTo>
                  <a:lnTo>
                    <a:pt x="93980" y="25907"/>
                  </a:lnTo>
                  <a:lnTo>
                    <a:pt x="139303" y="6778"/>
                  </a:lnTo>
                  <a:lnTo>
                    <a:pt x="189737" y="0"/>
                  </a:lnTo>
                  <a:lnTo>
                    <a:pt x="1460754" y="0"/>
                  </a:lnTo>
                  <a:lnTo>
                    <a:pt x="1511188" y="6778"/>
                  </a:lnTo>
                  <a:lnTo>
                    <a:pt x="1556512" y="25908"/>
                  </a:lnTo>
                  <a:lnTo>
                    <a:pt x="1594913" y="55578"/>
                  </a:lnTo>
                  <a:lnTo>
                    <a:pt x="1624584" y="93980"/>
                  </a:lnTo>
                  <a:lnTo>
                    <a:pt x="1643713" y="139303"/>
                  </a:lnTo>
                  <a:lnTo>
                    <a:pt x="1650492" y="189737"/>
                  </a:lnTo>
                  <a:lnTo>
                    <a:pt x="1650492" y="948689"/>
                  </a:lnTo>
                  <a:lnTo>
                    <a:pt x="1643713" y="999124"/>
                  </a:lnTo>
                  <a:lnTo>
                    <a:pt x="1624583" y="1044447"/>
                  </a:lnTo>
                  <a:lnTo>
                    <a:pt x="1594913" y="1082849"/>
                  </a:lnTo>
                  <a:lnTo>
                    <a:pt x="1556511" y="1112520"/>
                  </a:lnTo>
                  <a:lnTo>
                    <a:pt x="1511188" y="1131649"/>
                  </a:lnTo>
                  <a:lnTo>
                    <a:pt x="1460754" y="1138427"/>
                  </a:lnTo>
                  <a:lnTo>
                    <a:pt x="189737" y="1138427"/>
                  </a:lnTo>
                  <a:lnTo>
                    <a:pt x="139303" y="1131649"/>
                  </a:lnTo>
                  <a:lnTo>
                    <a:pt x="93980" y="1112520"/>
                  </a:lnTo>
                  <a:lnTo>
                    <a:pt x="55578" y="1082849"/>
                  </a:lnTo>
                  <a:lnTo>
                    <a:pt x="25907" y="1044447"/>
                  </a:lnTo>
                  <a:lnTo>
                    <a:pt x="6778" y="999124"/>
                  </a:lnTo>
                  <a:lnTo>
                    <a:pt x="0" y="948689"/>
                  </a:lnTo>
                  <a:lnTo>
                    <a:pt x="0" y="1897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52497" y="2569286"/>
            <a:ext cx="564897" cy="2307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Li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400" spc="-5" dirty="0">
                <a:latin typeface="Carlito"/>
                <a:cs typeface="Carlito"/>
              </a:rPr>
              <a:t>e</a:t>
            </a:r>
            <a:r>
              <a:rPr sz="1400" spc="-25" dirty="0">
                <a:latin typeface="Carlito"/>
                <a:cs typeface="Carlito"/>
              </a:rPr>
              <a:t>r</a:t>
            </a:r>
            <a:r>
              <a:rPr sz="1400" dirty="0">
                <a:latin typeface="Carlito"/>
                <a:cs typeface="Carlito"/>
              </a:rPr>
              <a:t>ar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695636" y="1362392"/>
            <a:ext cx="1678305" cy="1164590"/>
            <a:chOff x="3695636" y="1362392"/>
            <a:chExt cx="1678305" cy="1164590"/>
          </a:xfrm>
        </p:grpSpPr>
        <p:sp>
          <p:nvSpPr>
            <p:cNvPr id="9" name="object 9"/>
            <p:cNvSpPr/>
            <p:nvPr/>
          </p:nvSpPr>
          <p:spPr>
            <a:xfrm>
              <a:off x="3708653" y="1375410"/>
              <a:ext cx="1652016" cy="1138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08653" y="1375410"/>
              <a:ext cx="1652270" cy="1138555"/>
            </a:xfrm>
            <a:custGeom>
              <a:avLst/>
              <a:gdLst/>
              <a:ahLst/>
              <a:cxnLst/>
              <a:rect l="l" t="t" r="r" b="b"/>
              <a:pathLst>
                <a:path w="1652270" h="1138555">
                  <a:moveTo>
                    <a:pt x="0" y="189737"/>
                  </a:moveTo>
                  <a:lnTo>
                    <a:pt x="6778" y="139303"/>
                  </a:lnTo>
                  <a:lnTo>
                    <a:pt x="25908" y="93979"/>
                  </a:lnTo>
                  <a:lnTo>
                    <a:pt x="55578" y="55578"/>
                  </a:lnTo>
                  <a:lnTo>
                    <a:pt x="93980" y="25907"/>
                  </a:lnTo>
                  <a:lnTo>
                    <a:pt x="139303" y="6778"/>
                  </a:lnTo>
                  <a:lnTo>
                    <a:pt x="189737" y="0"/>
                  </a:lnTo>
                  <a:lnTo>
                    <a:pt x="1462278" y="0"/>
                  </a:lnTo>
                  <a:lnTo>
                    <a:pt x="1512712" y="6778"/>
                  </a:lnTo>
                  <a:lnTo>
                    <a:pt x="1558036" y="25908"/>
                  </a:lnTo>
                  <a:lnTo>
                    <a:pt x="1596437" y="55578"/>
                  </a:lnTo>
                  <a:lnTo>
                    <a:pt x="1626108" y="93980"/>
                  </a:lnTo>
                  <a:lnTo>
                    <a:pt x="1645237" y="139303"/>
                  </a:lnTo>
                  <a:lnTo>
                    <a:pt x="1652016" y="189737"/>
                  </a:lnTo>
                  <a:lnTo>
                    <a:pt x="1652016" y="948689"/>
                  </a:lnTo>
                  <a:lnTo>
                    <a:pt x="1645237" y="999124"/>
                  </a:lnTo>
                  <a:lnTo>
                    <a:pt x="1626108" y="1044447"/>
                  </a:lnTo>
                  <a:lnTo>
                    <a:pt x="1596437" y="1082849"/>
                  </a:lnTo>
                  <a:lnTo>
                    <a:pt x="1558036" y="1112520"/>
                  </a:lnTo>
                  <a:lnTo>
                    <a:pt x="1512712" y="1131649"/>
                  </a:lnTo>
                  <a:lnTo>
                    <a:pt x="1462278" y="1138427"/>
                  </a:lnTo>
                  <a:lnTo>
                    <a:pt x="189737" y="1138427"/>
                  </a:lnTo>
                  <a:lnTo>
                    <a:pt x="139303" y="1131649"/>
                  </a:lnTo>
                  <a:lnTo>
                    <a:pt x="93979" y="1112520"/>
                  </a:lnTo>
                  <a:lnTo>
                    <a:pt x="55578" y="1082849"/>
                  </a:lnTo>
                  <a:lnTo>
                    <a:pt x="25907" y="1044447"/>
                  </a:lnTo>
                  <a:lnTo>
                    <a:pt x="6778" y="999124"/>
                  </a:lnTo>
                  <a:lnTo>
                    <a:pt x="0" y="948689"/>
                  </a:lnTo>
                  <a:lnTo>
                    <a:pt x="0" y="1897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11270" y="2569286"/>
            <a:ext cx="1574417" cy="435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ts val="1610"/>
              </a:lnSpc>
              <a:spcBef>
                <a:spcPts val="105"/>
              </a:spcBef>
            </a:pPr>
            <a:r>
              <a:rPr sz="1400" spc="-35" dirty="0">
                <a:latin typeface="Carlito"/>
                <a:cs typeface="Carlito"/>
              </a:rPr>
              <a:t>Toma </a:t>
            </a:r>
            <a:r>
              <a:rPr sz="1400" spc="-5" dirty="0">
                <a:latin typeface="Carlito"/>
                <a:cs typeface="Carlito"/>
              </a:rPr>
              <a:t>de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decisiones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610"/>
              </a:lnSpc>
            </a:pPr>
            <a:r>
              <a:rPr sz="1400" dirty="0">
                <a:latin typeface="Carlito"/>
                <a:cs typeface="Carlito"/>
              </a:rPr>
              <a:t>y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responsabilidades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12244" y="1362392"/>
            <a:ext cx="1677035" cy="1164590"/>
            <a:chOff x="5512244" y="1362392"/>
            <a:chExt cx="1677035" cy="1164590"/>
          </a:xfrm>
        </p:grpSpPr>
        <p:sp>
          <p:nvSpPr>
            <p:cNvPr id="13" name="object 13"/>
            <p:cNvSpPr/>
            <p:nvPr/>
          </p:nvSpPr>
          <p:spPr>
            <a:xfrm>
              <a:off x="5525262" y="1375410"/>
              <a:ext cx="1650491" cy="11384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25262" y="1375410"/>
              <a:ext cx="1651000" cy="1138555"/>
            </a:xfrm>
            <a:custGeom>
              <a:avLst/>
              <a:gdLst/>
              <a:ahLst/>
              <a:cxnLst/>
              <a:rect l="l" t="t" r="r" b="b"/>
              <a:pathLst>
                <a:path w="1651000" h="1138555">
                  <a:moveTo>
                    <a:pt x="0" y="189737"/>
                  </a:moveTo>
                  <a:lnTo>
                    <a:pt x="6778" y="139303"/>
                  </a:lnTo>
                  <a:lnTo>
                    <a:pt x="25908" y="93979"/>
                  </a:lnTo>
                  <a:lnTo>
                    <a:pt x="55578" y="55578"/>
                  </a:lnTo>
                  <a:lnTo>
                    <a:pt x="93980" y="25907"/>
                  </a:lnTo>
                  <a:lnTo>
                    <a:pt x="139303" y="6778"/>
                  </a:lnTo>
                  <a:lnTo>
                    <a:pt x="189737" y="0"/>
                  </a:lnTo>
                  <a:lnTo>
                    <a:pt x="1460754" y="0"/>
                  </a:lnTo>
                  <a:lnTo>
                    <a:pt x="1511188" y="6778"/>
                  </a:lnTo>
                  <a:lnTo>
                    <a:pt x="1556512" y="25908"/>
                  </a:lnTo>
                  <a:lnTo>
                    <a:pt x="1594913" y="55578"/>
                  </a:lnTo>
                  <a:lnTo>
                    <a:pt x="1624583" y="93980"/>
                  </a:lnTo>
                  <a:lnTo>
                    <a:pt x="1643713" y="139303"/>
                  </a:lnTo>
                  <a:lnTo>
                    <a:pt x="1650491" y="189737"/>
                  </a:lnTo>
                  <a:lnTo>
                    <a:pt x="1650491" y="948689"/>
                  </a:lnTo>
                  <a:lnTo>
                    <a:pt x="1643713" y="999124"/>
                  </a:lnTo>
                  <a:lnTo>
                    <a:pt x="1624584" y="1044447"/>
                  </a:lnTo>
                  <a:lnTo>
                    <a:pt x="1594913" y="1082849"/>
                  </a:lnTo>
                  <a:lnTo>
                    <a:pt x="1556512" y="1112520"/>
                  </a:lnTo>
                  <a:lnTo>
                    <a:pt x="1511188" y="1131649"/>
                  </a:lnTo>
                  <a:lnTo>
                    <a:pt x="1460754" y="1138427"/>
                  </a:lnTo>
                  <a:lnTo>
                    <a:pt x="189737" y="1138427"/>
                  </a:lnTo>
                  <a:lnTo>
                    <a:pt x="139303" y="1131649"/>
                  </a:lnTo>
                  <a:lnTo>
                    <a:pt x="93979" y="1112520"/>
                  </a:lnTo>
                  <a:lnTo>
                    <a:pt x="55578" y="1082849"/>
                  </a:lnTo>
                  <a:lnTo>
                    <a:pt x="25907" y="1044447"/>
                  </a:lnTo>
                  <a:lnTo>
                    <a:pt x="6778" y="999124"/>
                  </a:lnTo>
                  <a:lnTo>
                    <a:pt x="0" y="948689"/>
                  </a:lnTo>
                  <a:lnTo>
                    <a:pt x="0" y="1897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51041" y="2569286"/>
            <a:ext cx="5988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Moti</a:t>
            </a:r>
            <a:r>
              <a:rPr sz="1400" spc="-30" dirty="0">
                <a:latin typeface="Carlito"/>
                <a:cs typeface="Carlito"/>
              </a:rPr>
              <a:t>v</a:t>
            </a:r>
            <a:r>
              <a:rPr sz="1400" dirty="0">
                <a:latin typeface="Carlito"/>
                <a:cs typeface="Carlito"/>
              </a:rPr>
              <a:t>ar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88856" y="3278060"/>
            <a:ext cx="1677035" cy="1163320"/>
            <a:chOff x="2788856" y="3278060"/>
            <a:chExt cx="1677035" cy="1163320"/>
          </a:xfrm>
        </p:grpSpPr>
        <p:sp>
          <p:nvSpPr>
            <p:cNvPr id="17" name="object 17"/>
            <p:cNvSpPr/>
            <p:nvPr/>
          </p:nvSpPr>
          <p:spPr>
            <a:xfrm>
              <a:off x="2801874" y="3291077"/>
              <a:ext cx="1650491" cy="11369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01874" y="3291077"/>
              <a:ext cx="1651000" cy="1137285"/>
            </a:xfrm>
            <a:custGeom>
              <a:avLst/>
              <a:gdLst/>
              <a:ahLst/>
              <a:cxnLst/>
              <a:rect l="l" t="t" r="r" b="b"/>
              <a:pathLst>
                <a:path w="1651000" h="1137285">
                  <a:moveTo>
                    <a:pt x="0" y="189484"/>
                  </a:moveTo>
                  <a:lnTo>
                    <a:pt x="6768" y="139112"/>
                  </a:lnTo>
                  <a:lnTo>
                    <a:pt x="25870" y="93848"/>
                  </a:lnTo>
                  <a:lnTo>
                    <a:pt x="55499" y="55499"/>
                  </a:lnTo>
                  <a:lnTo>
                    <a:pt x="93848" y="25870"/>
                  </a:lnTo>
                  <a:lnTo>
                    <a:pt x="139112" y="6768"/>
                  </a:lnTo>
                  <a:lnTo>
                    <a:pt x="189483" y="0"/>
                  </a:lnTo>
                  <a:lnTo>
                    <a:pt x="1461008" y="0"/>
                  </a:lnTo>
                  <a:lnTo>
                    <a:pt x="1511379" y="6768"/>
                  </a:lnTo>
                  <a:lnTo>
                    <a:pt x="1556643" y="25870"/>
                  </a:lnTo>
                  <a:lnTo>
                    <a:pt x="1594992" y="55499"/>
                  </a:lnTo>
                  <a:lnTo>
                    <a:pt x="1624621" y="93848"/>
                  </a:lnTo>
                  <a:lnTo>
                    <a:pt x="1643723" y="139112"/>
                  </a:lnTo>
                  <a:lnTo>
                    <a:pt x="1650491" y="189484"/>
                  </a:lnTo>
                  <a:lnTo>
                    <a:pt x="1650491" y="947420"/>
                  </a:lnTo>
                  <a:lnTo>
                    <a:pt x="1643723" y="997791"/>
                  </a:lnTo>
                  <a:lnTo>
                    <a:pt x="1624621" y="1043055"/>
                  </a:lnTo>
                  <a:lnTo>
                    <a:pt x="1594992" y="1081405"/>
                  </a:lnTo>
                  <a:lnTo>
                    <a:pt x="1556643" y="1111033"/>
                  </a:lnTo>
                  <a:lnTo>
                    <a:pt x="1511379" y="1130135"/>
                  </a:lnTo>
                  <a:lnTo>
                    <a:pt x="1461008" y="1136904"/>
                  </a:lnTo>
                  <a:lnTo>
                    <a:pt x="189483" y="1136904"/>
                  </a:lnTo>
                  <a:lnTo>
                    <a:pt x="139112" y="1130135"/>
                  </a:lnTo>
                  <a:lnTo>
                    <a:pt x="93848" y="1111033"/>
                  </a:lnTo>
                  <a:lnTo>
                    <a:pt x="55499" y="1081405"/>
                  </a:lnTo>
                  <a:lnTo>
                    <a:pt x="25870" y="1043055"/>
                  </a:lnTo>
                  <a:lnTo>
                    <a:pt x="6768" y="997791"/>
                  </a:lnTo>
                  <a:lnTo>
                    <a:pt x="0" y="947420"/>
                  </a:lnTo>
                  <a:lnTo>
                    <a:pt x="0" y="18948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36875" y="4484624"/>
            <a:ext cx="1680083" cy="22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Carlito"/>
                <a:cs typeface="Carlito"/>
              </a:rPr>
              <a:t>Trabajar </a:t>
            </a:r>
            <a:r>
              <a:rPr sz="1400" dirty="0">
                <a:latin typeface="Carlito"/>
                <a:cs typeface="Carlito"/>
              </a:rPr>
              <a:t>en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equipo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03940" y="3278060"/>
            <a:ext cx="1677035" cy="1163320"/>
            <a:chOff x="4603940" y="3278060"/>
            <a:chExt cx="1677035" cy="1163320"/>
          </a:xfrm>
        </p:grpSpPr>
        <p:sp>
          <p:nvSpPr>
            <p:cNvPr id="21" name="object 21"/>
            <p:cNvSpPr/>
            <p:nvPr/>
          </p:nvSpPr>
          <p:spPr>
            <a:xfrm>
              <a:off x="4616958" y="3291077"/>
              <a:ext cx="1650491" cy="11369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16958" y="3291077"/>
              <a:ext cx="1651000" cy="1137285"/>
            </a:xfrm>
            <a:custGeom>
              <a:avLst/>
              <a:gdLst/>
              <a:ahLst/>
              <a:cxnLst/>
              <a:rect l="l" t="t" r="r" b="b"/>
              <a:pathLst>
                <a:path w="1651000" h="1137285">
                  <a:moveTo>
                    <a:pt x="0" y="189484"/>
                  </a:moveTo>
                  <a:lnTo>
                    <a:pt x="6768" y="139112"/>
                  </a:lnTo>
                  <a:lnTo>
                    <a:pt x="25870" y="93848"/>
                  </a:lnTo>
                  <a:lnTo>
                    <a:pt x="55499" y="55499"/>
                  </a:lnTo>
                  <a:lnTo>
                    <a:pt x="93848" y="25870"/>
                  </a:lnTo>
                  <a:lnTo>
                    <a:pt x="139112" y="6768"/>
                  </a:lnTo>
                  <a:lnTo>
                    <a:pt x="189483" y="0"/>
                  </a:lnTo>
                  <a:lnTo>
                    <a:pt x="1461007" y="0"/>
                  </a:lnTo>
                  <a:lnTo>
                    <a:pt x="1511379" y="6768"/>
                  </a:lnTo>
                  <a:lnTo>
                    <a:pt x="1556643" y="25870"/>
                  </a:lnTo>
                  <a:lnTo>
                    <a:pt x="1594992" y="55499"/>
                  </a:lnTo>
                  <a:lnTo>
                    <a:pt x="1624621" y="93848"/>
                  </a:lnTo>
                  <a:lnTo>
                    <a:pt x="1643723" y="139112"/>
                  </a:lnTo>
                  <a:lnTo>
                    <a:pt x="1650491" y="189484"/>
                  </a:lnTo>
                  <a:lnTo>
                    <a:pt x="1650491" y="947420"/>
                  </a:lnTo>
                  <a:lnTo>
                    <a:pt x="1643723" y="997791"/>
                  </a:lnTo>
                  <a:lnTo>
                    <a:pt x="1624621" y="1043055"/>
                  </a:lnTo>
                  <a:lnTo>
                    <a:pt x="1594992" y="1081405"/>
                  </a:lnTo>
                  <a:lnTo>
                    <a:pt x="1556643" y="1111033"/>
                  </a:lnTo>
                  <a:lnTo>
                    <a:pt x="1511379" y="1130135"/>
                  </a:lnTo>
                  <a:lnTo>
                    <a:pt x="1461007" y="1136904"/>
                  </a:lnTo>
                  <a:lnTo>
                    <a:pt x="189483" y="1136904"/>
                  </a:lnTo>
                  <a:lnTo>
                    <a:pt x="139112" y="1130135"/>
                  </a:lnTo>
                  <a:lnTo>
                    <a:pt x="93848" y="1111033"/>
                  </a:lnTo>
                  <a:lnTo>
                    <a:pt x="55499" y="1081405"/>
                  </a:lnTo>
                  <a:lnTo>
                    <a:pt x="25870" y="1043055"/>
                  </a:lnTo>
                  <a:lnTo>
                    <a:pt x="6768" y="997791"/>
                  </a:lnTo>
                  <a:lnTo>
                    <a:pt x="0" y="947420"/>
                  </a:lnTo>
                  <a:lnTo>
                    <a:pt x="0" y="18948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39359" y="4484624"/>
            <a:ext cx="1011682" cy="22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om</a:t>
            </a:r>
            <a:r>
              <a:rPr sz="1400" spc="-10" dirty="0">
                <a:latin typeface="Carlito"/>
                <a:cs typeface="Carlito"/>
              </a:rPr>
              <a:t>un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20" dirty="0">
                <a:latin typeface="Carlito"/>
                <a:cs typeface="Carlito"/>
              </a:rPr>
              <a:t>c</a:t>
            </a:r>
            <a:r>
              <a:rPr sz="1400" dirty="0">
                <a:latin typeface="Carlito"/>
                <a:cs typeface="Carlito"/>
              </a:rPr>
              <a:t>ar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1435608" y="1082039"/>
            <a:ext cx="6198235" cy="3965575"/>
            <a:chOff x="1435608" y="1082039"/>
            <a:chExt cx="6198235" cy="3965575"/>
          </a:xfrm>
        </p:grpSpPr>
        <p:sp>
          <p:nvSpPr>
            <p:cNvPr id="25" name="object 25"/>
            <p:cNvSpPr/>
            <p:nvPr/>
          </p:nvSpPr>
          <p:spPr>
            <a:xfrm>
              <a:off x="1752600" y="1371599"/>
              <a:ext cx="5562600" cy="3671570"/>
            </a:xfrm>
            <a:custGeom>
              <a:avLst/>
              <a:gdLst/>
              <a:ahLst/>
              <a:cxnLst/>
              <a:rect l="l" t="t" r="r" b="b"/>
              <a:pathLst>
                <a:path w="5562600" h="3671570">
                  <a:moveTo>
                    <a:pt x="0" y="3671316"/>
                  </a:moveTo>
                  <a:lnTo>
                    <a:pt x="5562600" y="3671316"/>
                  </a:lnTo>
                  <a:lnTo>
                    <a:pt x="5562600" y="0"/>
                  </a:lnTo>
                  <a:lnTo>
                    <a:pt x="0" y="0"/>
                  </a:lnTo>
                  <a:lnTo>
                    <a:pt x="0" y="367131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8562" y="1094993"/>
              <a:ext cx="6172200" cy="3766185"/>
            </a:xfrm>
            <a:custGeom>
              <a:avLst/>
              <a:gdLst/>
              <a:ahLst/>
              <a:cxnLst/>
              <a:rect l="l" t="t" r="r" b="b"/>
              <a:pathLst>
                <a:path w="6172200" h="3766185">
                  <a:moveTo>
                    <a:pt x="0" y="627633"/>
                  </a:moveTo>
                  <a:lnTo>
                    <a:pt x="1888" y="578591"/>
                  </a:lnTo>
                  <a:lnTo>
                    <a:pt x="7461" y="530579"/>
                  </a:lnTo>
                  <a:lnTo>
                    <a:pt x="16578" y="483738"/>
                  </a:lnTo>
                  <a:lnTo>
                    <a:pt x="29101" y="438208"/>
                  </a:lnTo>
                  <a:lnTo>
                    <a:pt x="44888" y="394128"/>
                  </a:lnTo>
                  <a:lnTo>
                    <a:pt x="63802" y="351638"/>
                  </a:lnTo>
                  <a:lnTo>
                    <a:pt x="85701" y="310877"/>
                  </a:lnTo>
                  <a:lnTo>
                    <a:pt x="110447" y="271985"/>
                  </a:lnTo>
                  <a:lnTo>
                    <a:pt x="137899" y="235101"/>
                  </a:lnTo>
                  <a:lnTo>
                    <a:pt x="167919" y="200366"/>
                  </a:lnTo>
                  <a:lnTo>
                    <a:pt x="200366" y="167919"/>
                  </a:lnTo>
                  <a:lnTo>
                    <a:pt x="235101" y="137899"/>
                  </a:lnTo>
                  <a:lnTo>
                    <a:pt x="271985" y="110447"/>
                  </a:lnTo>
                  <a:lnTo>
                    <a:pt x="310877" y="85701"/>
                  </a:lnTo>
                  <a:lnTo>
                    <a:pt x="351638" y="63802"/>
                  </a:lnTo>
                  <a:lnTo>
                    <a:pt x="394128" y="44888"/>
                  </a:lnTo>
                  <a:lnTo>
                    <a:pt x="438208" y="29101"/>
                  </a:lnTo>
                  <a:lnTo>
                    <a:pt x="483738" y="16578"/>
                  </a:lnTo>
                  <a:lnTo>
                    <a:pt x="530579" y="7461"/>
                  </a:lnTo>
                  <a:lnTo>
                    <a:pt x="578591" y="1888"/>
                  </a:lnTo>
                  <a:lnTo>
                    <a:pt x="627633" y="0"/>
                  </a:lnTo>
                  <a:lnTo>
                    <a:pt x="5544566" y="0"/>
                  </a:lnTo>
                  <a:lnTo>
                    <a:pt x="5593608" y="1888"/>
                  </a:lnTo>
                  <a:lnTo>
                    <a:pt x="5641620" y="7461"/>
                  </a:lnTo>
                  <a:lnTo>
                    <a:pt x="5688461" y="16578"/>
                  </a:lnTo>
                  <a:lnTo>
                    <a:pt x="5733991" y="29101"/>
                  </a:lnTo>
                  <a:lnTo>
                    <a:pt x="5778071" y="44888"/>
                  </a:lnTo>
                  <a:lnTo>
                    <a:pt x="5820561" y="63802"/>
                  </a:lnTo>
                  <a:lnTo>
                    <a:pt x="5861322" y="85701"/>
                  </a:lnTo>
                  <a:lnTo>
                    <a:pt x="5900214" y="110447"/>
                  </a:lnTo>
                  <a:lnTo>
                    <a:pt x="5937098" y="137899"/>
                  </a:lnTo>
                  <a:lnTo>
                    <a:pt x="5971833" y="167919"/>
                  </a:lnTo>
                  <a:lnTo>
                    <a:pt x="6004280" y="200366"/>
                  </a:lnTo>
                  <a:lnTo>
                    <a:pt x="6034300" y="235101"/>
                  </a:lnTo>
                  <a:lnTo>
                    <a:pt x="6061752" y="271985"/>
                  </a:lnTo>
                  <a:lnTo>
                    <a:pt x="6086498" y="310877"/>
                  </a:lnTo>
                  <a:lnTo>
                    <a:pt x="6108397" y="351638"/>
                  </a:lnTo>
                  <a:lnTo>
                    <a:pt x="6127311" y="394128"/>
                  </a:lnTo>
                  <a:lnTo>
                    <a:pt x="6143098" y="438208"/>
                  </a:lnTo>
                  <a:lnTo>
                    <a:pt x="6155621" y="483738"/>
                  </a:lnTo>
                  <a:lnTo>
                    <a:pt x="6164738" y="530579"/>
                  </a:lnTo>
                  <a:lnTo>
                    <a:pt x="6170311" y="578591"/>
                  </a:lnTo>
                  <a:lnTo>
                    <a:pt x="6172199" y="627633"/>
                  </a:lnTo>
                  <a:lnTo>
                    <a:pt x="6172199" y="3138157"/>
                  </a:lnTo>
                  <a:lnTo>
                    <a:pt x="6170311" y="3187206"/>
                  </a:lnTo>
                  <a:lnTo>
                    <a:pt x="6164738" y="3235223"/>
                  </a:lnTo>
                  <a:lnTo>
                    <a:pt x="6155621" y="3282069"/>
                  </a:lnTo>
                  <a:lnTo>
                    <a:pt x="6143098" y="3327602"/>
                  </a:lnTo>
                  <a:lnTo>
                    <a:pt x="6127311" y="3371685"/>
                  </a:lnTo>
                  <a:lnTo>
                    <a:pt x="6108397" y="3414177"/>
                  </a:lnTo>
                  <a:lnTo>
                    <a:pt x="6086498" y="3454939"/>
                  </a:lnTo>
                  <a:lnTo>
                    <a:pt x="6061752" y="3493832"/>
                  </a:lnTo>
                  <a:lnTo>
                    <a:pt x="6034300" y="3530715"/>
                  </a:lnTo>
                  <a:lnTo>
                    <a:pt x="6004280" y="3565450"/>
                  </a:lnTo>
                  <a:lnTo>
                    <a:pt x="5971833" y="3597896"/>
                  </a:lnTo>
                  <a:lnTo>
                    <a:pt x="5937098" y="3627915"/>
                  </a:lnTo>
                  <a:lnTo>
                    <a:pt x="5900214" y="3655366"/>
                  </a:lnTo>
                  <a:lnTo>
                    <a:pt x="5861322" y="3680110"/>
                  </a:lnTo>
                  <a:lnTo>
                    <a:pt x="5820561" y="3702008"/>
                  </a:lnTo>
                  <a:lnTo>
                    <a:pt x="5778071" y="3720919"/>
                  </a:lnTo>
                  <a:lnTo>
                    <a:pt x="5733991" y="3736706"/>
                  </a:lnTo>
                  <a:lnTo>
                    <a:pt x="5688461" y="3749227"/>
                  </a:lnTo>
                  <a:lnTo>
                    <a:pt x="5641620" y="3758343"/>
                  </a:lnTo>
                  <a:lnTo>
                    <a:pt x="5593608" y="3763915"/>
                  </a:lnTo>
                  <a:lnTo>
                    <a:pt x="5544566" y="3765804"/>
                  </a:lnTo>
                  <a:lnTo>
                    <a:pt x="627633" y="3765804"/>
                  </a:lnTo>
                  <a:lnTo>
                    <a:pt x="578591" y="3763915"/>
                  </a:lnTo>
                  <a:lnTo>
                    <a:pt x="530579" y="3758343"/>
                  </a:lnTo>
                  <a:lnTo>
                    <a:pt x="483738" y="3749227"/>
                  </a:lnTo>
                  <a:lnTo>
                    <a:pt x="438208" y="3736706"/>
                  </a:lnTo>
                  <a:lnTo>
                    <a:pt x="394128" y="3720919"/>
                  </a:lnTo>
                  <a:lnTo>
                    <a:pt x="351638" y="3702008"/>
                  </a:lnTo>
                  <a:lnTo>
                    <a:pt x="310877" y="3680110"/>
                  </a:lnTo>
                  <a:lnTo>
                    <a:pt x="271985" y="3655366"/>
                  </a:lnTo>
                  <a:lnTo>
                    <a:pt x="235101" y="3627915"/>
                  </a:lnTo>
                  <a:lnTo>
                    <a:pt x="200366" y="3597896"/>
                  </a:lnTo>
                  <a:lnTo>
                    <a:pt x="167919" y="3565450"/>
                  </a:lnTo>
                  <a:lnTo>
                    <a:pt x="137899" y="3530715"/>
                  </a:lnTo>
                  <a:lnTo>
                    <a:pt x="110447" y="3493832"/>
                  </a:lnTo>
                  <a:lnTo>
                    <a:pt x="85701" y="3454939"/>
                  </a:lnTo>
                  <a:lnTo>
                    <a:pt x="63802" y="3414177"/>
                  </a:lnTo>
                  <a:lnTo>
                    <a:pt x="44888" y="3371685"/>
                  </a:lnTo>
                  <a:lnTo>
                    <a:pt x="29101" y="3327602"/>
                  </a:lnTo>
                  <a:lnTo>
                    <a:pt x="16578" y="3282069"/>
                  </a:lnTo>
                  <a:lnTo>
                    <a:pt x="7461" y="3235223"/>
                  </a:lnTo>
                  <a:lnTo>
                    <a:pt x="1888" y="3187206"/>
                  </a:lnTo>
                  <a:lnTo>
                    <a:pt x="0" y="3138157"/>
                  </a:lnTo>
                  <a:lnTo>
                    <a:pt x="0" y="627633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727" y="371932"/>
            <a:ext cx="390987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</a:rPr>
              <a:t>Medios de la</a:t>
            </a:r>
            <a:r>
              <a:rPr sz="2800" spc="-40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dirección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563048" y="1264856"/>
            <a:ext cx="5504752" cy="873760"/>
            <a:chOff x="3563048" y="1264856"/>
            <a:chExt cx="4819015" cy="873760"/>
          </a:xfrm>
        </p:grpSpPr>
        <p:sp>
          <p:nvSpPr>
            <p:cNvPr id="5" name="object 5"/>
            <p:cNvSpPr/>
            <p:nvPr/>
          </p:nvSpPr>
          <p:spPr>
            <a:xfrm>
              <a:off x="3576065" y="1277874"/>
              <a:ext cx="4792980" cy="847725"/>
            </a:xfrm>
            <a:custGeom>
              <a:avLst/>
              <a:gdLst/>
              <a:ahLst/>
              <a:cxnLst/>
              <a:rect l="l" t="t" r="r" b="b"/>
              <a:pathLst>
                <a:path w="4792980" h="847725">
                  <a:moveTo>
                    <a:pt x="4369308" y="0"/>
                  </a:moveTo>
                  <a:lnTo>
                    <a:pt x="4369308" y="105917"/>
                  </a:lnTo>
                  <a:lnTo>
                    <a:pt x="0" y="105917"/>
                  </a:lnTo>
                  <a:lnTo>
                    <a:pt x="0" y="741426"/>
                  </a:lnTo>
                  <a:lnTo>
                    <a:pt x="4369308" y="741426"/>
                  </a:lnTo>
                  <a:lnTo>
                    <a:pt x="4369308" y="847344"/>
                  </a:lnTo>
                  <a:lnTo>
                    <a:pt x="4792980" y="423672"/>
                  </a:lnTo>
                  <a:lnTo>
                    <a:pt x="4369308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6065" y="1277874"/>
              <a:ext cx="4792980" cy="847725"/>
            </a:xfrm>
            <a:custGeom>
              <a:avLst/>
              <a:gdLst/>
              <a:ahLst/>
              <a:cxnLst/>
              <a:rect l="l" t="t" r="r" b="b"/>
              <a:pathLst>
                <a:path w="4792980" h="847725">
                  <a:moveTo>
                    <a:pt x="0" y="105917"/>
                  </a:moveTo>
                  <a:lnTo>
                    <a:pt x="4369308" y="105917"/>
                  </a:lnTo>
                  <a:lnTo>
                    <a:pt x="4369308" y="0"/>
                  </a:lnTo>
                  <a:lnTo>
                    <a:pt x="4792980" y="423672"/>
                  </a:lnTo>
                  <a:lnTo>
                    <a:pt x="4369308" y="847344"/>
                  </a:lnTo>
                  <a:lnTo>
                    <a:pt x="4369308" y="741426"/>
                  </a:lnTo>
                  <a:lnTo>
                    <a:pt x="0" y="741426"/>
                  </a:lnTo>
                  <a:lnTo>
                    <a:pt x="0" y="105917"/>
                  </a:lnTo>
                  <a:close/>
                </a:path>
              </a:pathLst>
            </a:custGeom>
            <a:ln w="25907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72383" y="1463768"/>
            <a:ext cx="4581017" cy="435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ts val="1610"/>
              </a:lnSpc>
              <a:spcBef>
                <a:spcPts val="105"/>
              </a:spcBef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dirección será </a:t>
            </a:r>
            <a:r>
              <a:rPr sz="1400" spc="-10" dirty="0">
                <a:latin typeface="Carlito"/>
                <a:cs typeface="Carlito"/>
              </a:rPr>
              <a:t>eficiente </a:t>
            </a:r>
            <a:r>
              <a:rPr sz="1400" dirty="0">
                <a:latin typeface="Carlito"/>
                <a:cs typeface="Carlito"/>
              </a:rPr>
              <a:t>en </a:t>
            </a:r>
            <a:r>
              <a:rPr sz="1400" spc="-10" dirty="0">
                <a:latin typeface="Carlito"/>
                <a:cs typeface="Carlito"/>
              </a:rPr>
              <a:t>cuanto </a:t>
            </a:r>
            <a:r>
              <a:rPr sz="1400" spc="-5" dirty="0">
                <a:latin typeface="Carlito"/>
                <a:cs typeface="Carlito"/>
              </a:rPr>
              <a:t>logre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objetivos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y</a:t>
            </a:r>
          </a:p>
          <a:p>
            <a:pPr marL="127000">
              <a:lnSpc>
                <a:spcPts val="1610"/>
              </a:lnSpc>
            </a:pPr>
            <a:r>
              <a:rPr sz="1400" spc="-10" dirty="0">
                <a:latin typeface="Carlito"/>
                <a:cs typeface="Carlito"/>
              </a:rPr>
              <a:t>contribuya </a:t>
            </a:r>
            <a:r>
              <a:rPr sz="1400" dirty="0">
                <a:latin typeface="Carlito"/>
                <a:cs typeface="Carlito"/>
              </a:rPr>
              <a:t>al </a:t>
            </a:r>
            <a:r>
              <a:rPr sz="1400" spc="-10" dirty="0">
                <a:latin typeface="Carlito"/>
                <a:cs typeface="Carlito"/>
              </a:rPr>
              <a:t>propósito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la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empresa.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8808" y="1264919"/>
            <a:ext cx="3220720" cy="873760"/>
            <a:chOff x="368808" y="1264919"/>
            <a:chExt cx="3220720" cy="873760"/>
          </a:xfrm>
        </p:grpSpPr>
        <p:sp>
          <p:nvSpPr>
            <p:cNvPr id="9" name="object 9"/>
            <p:cNvSpPr/>
            <p:nvPr/>
          </p:nvSpPr>
          <p:spPr>
            <a:xfrm>
              <a:off x="381762" y="1277873"/>
              <a:ext cx="3194685" cy="847725"/>
            </a:xfrm>
            <a:custGeom>
              <a:avLst/>
              <a:gdLst/>
              <a:ahLst/>
              <a:cxnLst/>
              <a:rect l="l" t="t" r="r" b="b"/>
              <a:pathLst>
                <a:path w="3194685" h="847725">
                  <a:moveTo>
                    <a:pt x="3053079" y="0"/>
                  </a:moveTo>
                  <a:lnTo>
                    <a:pt x="141224" y="0"/>
                  </a:lnTo>
                  <a:lnTo>
                    <a:pt x="96588" y="7201"/>
                  </a:lnTo>
                  <a:lnTo>
                    <a:pt x="57821" y="27253"/>
                  </a:lnTo>
                  <a:lnTo>
                    <a:pt x="27249" y="57826"/>
                  </a:lnTo>
                  <a:lnTo>
                    <a:pt x="7200" y="96593"/>
                  </a:lnTo>
                  <a:lnTo>
                    <a:pt x="0" y="141224"/>
                  </a:lnTo>
                  <a:lnTo>
                    <a:pt x="0" y="706119"/>
                  </a:lnTo>
                  <a:lnTo>
                    <a:pt x="7200" y="750750"/>
                  </a:lnTo>
                  <a:lnTo>
                    <a:pt x="27249" y="789517"/>
                  </a:lnTo>
                  <a:lnTo>
                    <a:pt x="57821" y="820090"/>
                  </a:lnTo>
                  <a:lnTo>
                    <a:pt x="96588" y="840142"/>
                  </a:lnTo>
                  <a:lnTo>
                    <a:pt x="141224" y="847344"/>
                  </a:lnTo>
                  <a:lnTo>
                    <a:pt x="3053079" y="847344"/>
                  </a:lnTo>
                  <a:lnTo>
                    <a:pt x="3097710" y="840142"/>
                  </a:lnTo>
                  <a:lnTo>
                    <a:pt x="3136477" y="820090"/>
                  </a:lnTo>
                  <a:lnTo>
                    <a:pt x="3167050" y="789517"/>
                  </a:lnTo>
                  <a:lnTo>
                    <a:pt x="3187102" y="750750"/>
                  </a:lnTo>
                  <a:lnTo>
                    <a:pt x="3194304" y="706119"/>
                  </a:lnTo>
                  <a:lnTo>
                    <a:pt x="3194304" y="141224"/>
                  </a:lnTo>
                  <a:lnTo>
                    <a:pt x="3187102" y="96593"/>
                  </a:lnTo>
                  <a:lnTo>
                    <a:pt x="3167050" y="57826"/>
                  </a:lnTo>
                  <a:lnTo>
                    <a:pt x="3136477" y="27253"/>
                  </a:lnTo>
                  <a:lnTo>
                    <a:pt x="3097710" y="7201"/>
                  </a:lnTo>
                  <a:lnTo>
                    <a:pt x="305307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762" y="1277873"/>
              <a:ext cx="3194685" cy="847725"/>
            </a:xfrm>
            <a:custGeom>
              <a:avLst/>
              <a:gdLst/>
              <a:ahLst/>
              <a:cxnLst/>
              <a:rect l="l" t="t" r="r" b="b"/>
              <a:pathLst>
                <a:path w="3194685" h="847725">
                  <a:moveTo>
                    <a:pt x="0" y="141224"/>
                  </a:moveTo>
                  <a:lnTo>
                    <a:pt x="7200" y="96593"/>
                  </a:lnTo>
                  <a:lnTo>
                    <a:pt x="27249" y="57826"/>
                  </a:lnTo>
                  <a:lnTo>
                    <a:pt x="57821" y="27253"/>
                  </a:lnTo>
                  <a:lnTo>
                    <a:pt x="96588" y="7201"/>
                  </a:lnTo>
                  <a:lnTo>
                    <a:pt x="141224" y="0"/>
                  </a:lnTo>
                  <a:lnTo>
                    <a:pt x="3053079" y="0"/>
                  </a:lnTo>
                  <a:lnTo>
                    <a:pt x="3097710" y="7201"/>
                  </a:lnTo>
                  <a:lnTo>
                    <a:pt x="3136477" y="27253"/>
                  </a:lnTo>
                  <a:lnTo>
                    <a:pt x="3167050" y="57826"/>
                  </a:lnTo>
                  <a:lnTo>
                    <a:pt x="3187102" y="96593"/>
                  </a:lnTo>
                  <a:lnTo>
                    <a:pt x="3194304" y="141224"/>
                  </a:lnTo>
                  <a:lnTo>
                    <a:pt x="3194304" y="706119"/>
                  </a:lnTo>
                  <a:lnTo>
                    <a:pt x="3187102" y="750750"/>
                  </a:lnTo>
                  <a:lnTo>
                    <a:pt x="3167050" y="789517"/>
                  </a:lnTo>
                  <a:lnTo>
                    <a:pt x="3136477" y="820090"/>
                  </a:lnTo>
                  <a:lnTo>
                    <a:pt x="3097710" y="840142"/>
                  </a:lnTo>
                  <a:lnTo>
                    <a:pt x="3053079" y="847344"/>
                  </a:lnTo>
                  <a:lnTo>
                    <a:pt x="141224" y="847344"/>
                  </a:lnTo>
                  <a:lnTo>
                    <a:pt x="96588" y="840142"/>
                  </a:lnTo>
                  <a:lnTo>
                    <a:pt x="57821" y="820090"/>
                  </a:lnTo>
                  <a:lnTo>
                    <a:pt x="27249" y="789517"/>
                  </a:lnTo>
                  <a:lnTo>
                    <a:pt x="7200" y="750750"/>
                  </a:lnTo>
                  <a:lnTo>
                    <a:pt x="0" y="706119"/>
                  </a:lnTo>
                  <a:lnTo>
                    <a:pt x="0" y="1412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7642" y="1536317"/>
            <a:ext cx="2229816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Armonía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del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objeto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63048" y="2197544"/>
            <a:ext cx="5489881" cy="873760"/>
            <a:chOff x="3563048" y="2197544"/>
            <a:chExt cx="4819015" cy="873760"/>
          </a:xfrm>
        </p:grpSpPr>
        <p:sp>
          <p:nvSpPr>
            <p:cNvPr id="13" name="object 13"/>
            <p:cNvSpPr/>
            <p:nvPr/>
          </p:nvSpPr>
          <p:spPr>
            <a:xfrm>
              <a:off x="3576065" y="2210562"/>
              <a:ext cx="4792980" cy="847725"/>
            </a:xfrm>
            <a:custGeom>
              <a:avLst/>
              <a:gdLst/>
              <a:ahLst/>
              <a:cxnLst/>
              <a:rect l="l" t="t" r="r" b="b"/>
              <a:pathLst>
                <a:path w="4792980" h="847725">
                  <a:moveTo>
                    <a:pt x="4369308" y="0"/>
                  </a:moveTo>
                  <a:lnTo>
                    <a:pt x="4369308" y="105918"/>
                  </a:lnTo>
                  <a:lnTo>
                    <a:pt x="0" y="105918"/>
                  </a:lnTo>
                  <a:lnTo>
                    <a:pt x="0" y="741426"/>
                  </a:lnTo>
                  <a:lnTo>
                    <a:pt x="4369308" y="741426"/>
                  </a:lnTo>
                  <a:lnTo>
                    <a:pt x="4369308" y="847344"/>
                  </a:lnTo>
                  <a:lnTo>
                    <a:pt x="4792980" y="423671"/>
                  </a:lnTo>
                  <a:lnTo>
                    <a:pt x="4369308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6065" y="2210562"/>
              <a:ext cx="4792980" cy="847725"/>
            </a:xfrm>
            <a:custGeom>
              <a:avLst/>
              <a:gdLst/>
              <a:ahLst/>
              <a:cxnLst/>
              <a:rect l="l" t="t" r="r" b="b"/>
              <a:pathLst>
                <a:path w="4792980" h="847725">
                  <a:moveTo>
                    <a:pt x="0" y="105918"/>
                  </a:moveTo>
                  <a:lnTo>
                    <a:pt x="4369308" y="105918"/>
                  </a:lnTo>
                  <a:lnTo>
                    <a:pt x="4369308" y="0"/>
                  </a:lnTo>
                  <a:lnTo>
                    <a:pt x="4792980" y="423671"/>
                  </a:lnTo>
                  <a:lnTo>
                    <a:pt x="4369308" y="847344"/>
                  </a:lnTo>
                  <a:lnTo>
                    <a:pt x="4369308" y="741426"/>
                  </a:lnTo>
                  <a:lnTo>
                    <a:pt x="0" y="741426"/>
                  </a:lnTo>
                  <a:lnTo>
                    <a:pt x="0" y="105918"/>
                  </a:lnTo>
                  <a:close/>
                </a:path>
              </a:pathLst>
            </a:custGeom>
            <a:ln w="25907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72383" y="2381962"/>
            <a:ext cx="43770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latin typeface="Carlito"/>
                <a:cs typeface="Carlito"/>
              </a:rPr>
              <a:t>Se </a:t>
            </a:r>
            <a:r>
              <a:rPr sz="1400" spc="-10" dirty="0">
                <a:latin typeface="Carlito"/>
                <a:cs typeface="Carlito"/>
              </a:rPr>
              <a:t>refiere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que </a:t>
            </a:r>
            <a:r>
              <a:rPr sz="1400" dirty="0">
                <a:latin typeface="Carlito"/>
                <a:cs typeface="Carlito"/>
              </a:rPr>
              <a:t>el </a:t>
            </a:r>
            <a:r>
              <a:rPr sz="1400" spc="-5" dirty="0">
                <a:latin typeface="Carlito"/>
                <a:cs typeface="Carlito"/>
              </a:rPr>
              <a:t>mando </a:t>
            </a:r>
            <a:r>
              <a:rPr sz="1400" dirty="0">
                <a:latin typeface="Carlito"/>
                <a:cs typeface="Carlito"/>
              </a:rPr>
              <a:t>y la </a:t>
            </a:r>
            <a:r>
              <a:rPr sz="1400" spc="-5" dirty="0">
                <a:latin typeface="Carlito"/>
                <a:cs typeface="Carlito"/>
              </a:rPr>
              <a:t>autoridad se mantienen más  </a:t>
            </a:r>
            <a:r>
              <a:rPr sz="1400" dirty="0">
                <a:latin typeface="Carlito"/>
                <a:cs typeface="Carlito"/>
              </a:rPr>
              <a:t>allá </a:t>
            </a:r>
            <a:r>
              <a:rPr sz="1400" spc="-10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las</a:t>
            </a:r>
            <a:r>
              <a:rPr sz="1400" spc="-5" dirty="0">
                <a:latin typeface="Carlito"/>
                <a:cs typeface="Carlito"/>
              </a:rPr>
              <a:t> personas.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8808" y="2197607"/>
            <a:ext cx="3220720" cy="873760"/>
            <a:chOff x="368808" y="2197607"/>
            <a:chExt cx="3220720" cy="873760"/>
          </a:xfrm>
        </p:grpSpPr>
        <p:sp>
          <p:nvSpPr>
            <p:cNvPr id="17" name="object 17"/>
            <p:cNvSpPr/>
            <p:nvPr/>
          </p:nvSpPr>
          <p:spPr>
            <a:xfrm>
              <a:off x="381762" y="2210561"/>
              <a:ext cx="3194685" cy="847725"/>
            </a:xfrm>
            <a:custGeom>
              <a:avLst/>
              <a:gdLst/>
              <a:ahLst/>
              <a:cxnLst/>
              <a:rect l="l" t="t" r="r" b="b"/>
              <a:pathLst>
                <a:path w="3194685" h="847725">
                  <a:moveTo>
                    <a:pt x="3053079" y="0"/>
                  </a:moveTo>
                  <a:lnTo>
                    <a:pt x="141224" y="0"/>
                  </a:lnTo>
                  <a:lnTo>
                    <a:pt x="96588" y="7201"/>
                  </a:lnTo>
                  <a:lnTo>
                    <a:pt x="57821" y="27253"/>
                  </a:lnTo>
                  <a:lnTo>
                    <a:pt x="27249" y="57826"/>
                  </a:lnTo>
                  <a:lnTo>
                    <a:pt x="7200" y="96593"/>
                  </a:lnTo>
                  <a:lnTo>
                    <a:pt x="0" y="141224"/>
                  </a:lnTo>
                  <a:lnTo>
                    <a:pt x="0" y="706119"/>
                  </a:lnTo>
                  <a:lnTo>
                    <a:pt x="7200" y="750750"/>
                  </a:lnTo>
                  <a:lnTo>
                    <a:pt x="27249" y="789517"/>
                  </a:lnTo>
                  <a:lnTo>
                    <a:pt x="57821" y="820090"/>
                  </a:lnTo>
                  <a:lnTo>
                    <a:pt x="96588" y="840142"/>
                  </a:lnTo>
                  <a:lnTo>
                    <a:pt x="141224" y="847344"/>
                  </a:lnTo>
                  <a:lnTo>
                    <a:pt x="3053079" y="847344"/>
                  </a:lnTo>
                  <a:lnTo>
                    <a:pt x="3097710" y="840142"/>
                  </a:lnTo>
                  <a:lnTo>
                    <a:pt x="3136477" y="820090"/>
                  </a:lnTo>
                  <a:lnTo>
                    <a:pt x="3167050" y="789517"/>
                  </a:lnTo>
                  <a:lnTo>
                    <a:pt x="3187102" y="750750"/>
                  </a:lnTo>
                  <a:lnTo>
                    <a:pt x="3194304" y="706119"/>
                  </a:lnTo>
                  <a:lnTo>
                    <a:pt x="3194304" y="141224"/>
                  </a:lnTo>
                  <a:lnTo>
                    <a:pt x="3187102" y="96593"/>
                  </a:lnTo>
                  <a:lnTo>
                    <a:pt x="3167050" y="57826"/>
                  </a:lnTo>
                  <a:lnTo>
                    <a:pt x="3136477" y="27253"/>
                  </a:lnTo>
                  <a:lnTo>
                    <a:pt x="3097710" y="7201"/>
                  </a:lnTo>
                  <a:lnTo>
                    <a:pt x="305307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762" y="2210561"/>
              <a:ext cx="3194685" cy="847725"/>
            </a:xfrm>
            <a:custGeom>
              <a:avLst/>
              <a:gdLst/>
              <a:ahLst/>
              <a:cxnLst/>
              <a:rect l="l" t="t" r="r" b="b"/>
              <a:pathLst>
                <a:path w="3194685" h="847725">
                  <a:moveTo>
                    <a:pt x="0" y="141224"/>
                  </a:moveTo>
                  <a:lnTo>
                    <a:pt x="7200" y="96593"/>
                  </a:lnTo>
                  <a:lnTo>
                    <a:pt x="27249" y="57826"/>
                  </a:lnTo>
                  <a:lnTo>
                    <a:pt x="57821" y="27253"/>
                  </a:lnTo>
                  <a:lnTo>
                    <a:pt x="96588" y="7201"/>
                  </a:lnTo>
                  <a:lnTo>
                    <a:pt x="141224" y="0"/>
                  </a:lnTo>
                  <a:lnTo>
                    <a:pt x="3053079" y="0"/>
                  </a:lnTo>
                  <a:lnTo>
                    <a:pt x="3097710" y="7201"/>
                  </a:lnTo>
                  <a:lnTo>
                    <a:pt x="3136477" y="27253"/>
                  </a:lnTo>
                  <a:lnTo>
                    <a:pt x="3167050" y="57826"/>
                  </a:lnTo>
                  <a:lnTo>
                    <a:pt x="3187102" y="96593"/>
                  </a:lnTo>
                  <a:lnTo>
                    <a:pt x="3194304" y="141224"/>
                  </a:lnTo>
                  <a:lnTo>
                    <a:pt x="3194304" y="706119"/>
                  </a:lnTo>
                  <a:lnTo>
                    <a:pt x="3187102" y="750750"/>
                  </a:lnTo>
                  <a:lnTo>
                    <a:pt x="3167050" y="789517"/>
                  </a:lnTo>
                  <a:lnTo>
                    <a:pt x="3136477" y="820090"/>
                  </a:lnTo>
                  <a:lnTo>
                    <a:pt x="3097710" y="840142"/>
                  </a:lnTo>
                  <a:lnTo>
                    <a:pt x="3053079" y="847344"/>
                  </a:lnTo>
                  <a:lnTo>
                    <a:pt x="141224" y="847344"/>
                  </a:lnTo>
                  <a:lnTo>
                    <a:pt x="96588" y="840142"/>
                  </a:lnTo>
                  <a:lnTo>
                    <a:pt x="57821" y="820090"/>
                  </a:lnTo>
                  <a:lnTo>
                    <a:pt x="27249" y="789517"/>
                  </a:lnTo>
                  <a:lnTo>
                    <a:pt x="7200" y="750750"/>
                  </a:lnTo>
                  <a:lnTo>
                    <a:pt x="0" y="706119"/>
                  </a:lnTo>
                  <a:lnTo>
                    <a:pt x="0" y="1412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9972" y="2434033"/>
            <a:ext cx="3045156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Impersonalidad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mando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63048" y="3130232"/>
            <a:ext cx="5475051" cy="873760"/>
            <a:chOff x="3563048" y="3130232"/>
            <a:chExt cx="4819015" cy="873760"/>
          </a:xfrm>
        </p:grpSpPr>
        <p:sp>
          <p:nvSpPr>
            <p:cNvPr id="21" name="object 21"/>
            <p:cNvSpPr/>
            <p:nvPr/>
          </p:nvSpPr>
          <p:spPr>
            <a:xfrm>
              <a:off x="3576065" y="3143250"/>
              <a:ext cx="4792980" cy="847725"/>
            </a:xfrm>
            <a:custGeom>
              <a:avLst/>
              <a:gdLst/>
              <a:ahLst/>
              <a:cxnLst/>
              <a:rect l="l" t="t" r="r" b="b"/>
              <a:pathLst>
                <a:path w="4792980" h="847725">
                  <a:moveTo>
                    <a:pt x="4369308" y="0"/>
                  </a:moveTo>
                  <a:lnTo>
                    <a:pt x="4369308" y="105918"/>
                  </a:lnTo>
                  <a:lnTo>
                    <a:pt x="0" y="105918"/>
                  </a:lnTo>
                  <a:lnTo>
                    <a:pt x="0" y="741426"/>
                  </a:lnTo>
                  <a:lnTo>
                    <a:pt x="4369308" y="741426"/>
                  </a:lnTo>
                  <a:lnTo>
                    <a:pt x="4369308" y="847344"/>
                  </a:lnTo>
                  <a:lnTo>
                    <a:pt x="4792980" y="423672"/>
                  </a:lnTo>
                  <a:lnTo>
                    <a:pt x="4369308" y="0"/>
                  </a:lnTo>
                  <a:close/>
                </a:path>
              </a:pathLst>
            </a:custGeom>
            <a:solidFill>
              <a:srgbClr val="D7D2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76065" y="3143250"/>
              <a:ext cx="4792980" cy="847725"/>
            </a:xfrm>
            <a:custGeom>
              <a:avLst/>
              <a:gdLst/>
              <a:ahLst/>
              <a:cxnLst/>
              <a:rect l="l" t="t" r="r" b="b"/>
              <a:pathLst>
                <a:path w="4792980" h="847725">
                  <a:moveTo>
                    <a:pt x="0" y="105918"/>
                  </a:moveTo>
                  <a:lnTo>
                    <a:pt x="4369308" y="105918"/>
                  </a:lnTo>
                  <a:lnTo>
                    <a:pt x="4369308" y="0"/>
                  </a:lnTo>
                  <a:lnTo>
                    <a:pt x="4792980" y="423672"/>
                  </a:lnTo>
                  <a:lnTo>
                    <a:pt x="4369308" y="847344"/>
                  </a:lnTo>
                  <a:lnTo>
                    <a:pt x="4369308" y="741426"/>
                  </a:lnTo>
                  <a:lnTo>
                    <a:pt x="0" y="741426"/>
                  </a:lnTo>
                  <a:lnTo>
                    <a:pt x="0" y="105918"/>
                  </a:lnTo>
                  <a:close/>
                </a:path>
              </a:pathLst>
            </a:custGeom>
            <a:ln w="25907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68703" y="3329281"/>
            <a:ext cx="4889497" cy="435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ts val="1610"/>
              </a:lnSpc>
              <a:spcBef>
                <a:spcPts val="105"/>
              </a:spcBef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latin typeface="Carlito"/>
                <a:cs typeface="Carlito"/>
              </a:rPr>
              <a:t>Es </a:t>
            </a:r>
            <a:r>
              <a:rPr sz="1400" spc="-5" dirty="0">
                <a:latin typeface="Carlito"/>
                <a:cs typeface="Carlito"/>
              </a:rPr>
              <a:t>el apoyo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5" dirty="0">
                <a:latin typeface="Carlito"/>
                <a:cs typeface="Carlito"/>
              </a:rPr>
              <a:t>comunicación que debe proporcionar el </a:t>
            </a:r>
            <a:r>
              <a:rPr sz="1400" spc="-15" dirty="0">
                <a:latin typeface="Carlito"/>
                <a:cs typeface="Carlito"/>
              </a:rPr>
              <a:t>Jefe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al</a:t>
            </a:r>
          </a:p>
          <a:p>
            <a:pPr marL="127000">
              <a:lnSpc>
                <a:spcPts val="1610"/>
              </a:lnSpc>
            </a:pPr>
            <a:r>
              <a:rPr sz="1400" spc="-5" dirty="0">
                <a:latin typeface="Carlito"/>
                <a:cs typeface="Carlito"/>
              </a:rPr>
              <a:t>equipo </a:t>
            </a:r>
            <a:r>
              <a:rPr sz="1400" spc="-10" dirty="0">
                <a:latin typeface="Carlito"/>
                <a:cs typeface="Carlito"/>
              </a:rPr>
              <a:t>durante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ejecución de los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planes.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8808" y="3130295"/>
            <a:ext cx="3220720" cy="873760"/>
            <a:chOff x="368808" y="3130295"/>
            <a:chExt cx="3220720" cy="873760"/>
          </a:xfrm>
        </p:grpSpPr>
        <p:sp>
          <p:nvSpPr>
            <p:cNvPr id="25" name="object 25"/>
            <p:cNvSpPr/>
            <p:nvPr/>
          </p:nvSpPr>
          <p:spPr>
            <a:xfrm>
              <a:off x="381762" y="3143249"/>
              <a:ext cx="3194685" cy="847725"/>
            </a:xfrm>
            <a:custGeom>
              <a:avLst/>
              <a:gdLst/>
              <a:ahLst/>
              <a:cxnLst/>
              <a:rect l="l" t="t" r="r" b="b"/>
              <a:pathLst>
                <a:path w="3194685" h="847725">
                  <a:moveTo>
                    <a:pt x="3053079" y="0"/>
                  </a:moveTo>
                  <a:lnTo>
                    <a:pt x="141224" y="0"/>
                  </a:lnTo>
                  <a:lnTo>
                    <a:pt x="96588" y="7201"/>
                  </a:lnTo>
                  <a:lnTo>
                    <a:pt x="57821" y="27253"/>
                  </a:lnTo>
                  <a:lnTo>
                    <a:pt x="27249" y="57826"/>
                  </a:lnTo>
                  <a:lnTo>
                    <a:pt x="7200" y="96593"/>
                  </a:lnTo>
                  <a:lnTo>
                    <a:pt x="0" y="141224"/>
                  </a:lnTo>
                  <a:lnTo>
                    <a:pt x="0" y="706119"/>
                  </a:lnTo>
                  <a:lnTo>
                    <a:pt x="7200" y="750755"/>
                  </a:lnTo>
                  <a:lnTo>
                    <a:pt x="27249" y="789522"/>
                  </a:lnTo>
                  <a:lnTo>
                    <a:pt x="57821" y="820094"/>
                  </a:lnTo>
                  <a:lnTo>
                    <a:pt x="96588" y="840143"/>
                  </a:lnTo>
                  <a:lnTo>
                    <a:pt x="141224" y="847344"/>
                  </a:lnTo>
                  <a:lnTo>
                    <a:pt x="3053079" y="847344"/>
                  </a:lnTo>
                  <a:lnTo>
                    <a:pt x="3097710" y="840143"/>
                  </a:lnTo>
                  <a:lnTo>
                    <a:pt x="3136477" y="820094"/>
                  </a:lnTo>
                  <a:lnTo>
                    <a:pt x="3167050" y="789522"/>
                  </a:lnTo>
                  <a:lnTo>
                    <a:pt x="3187102" y="750755"/>
                  </a:lnTo>
                  <a:lnTo>
                    <a:pt x="3194304" y="706119"/>
                  </a:lnTo>
                  <a:lnTo>
                    <a:pt x="3194304" y="141224"/>
                  </a:lnTo>
                  <a:lnTo>
                    <a:pt x="3187102" y="96593"/>
                  </a:lnTo>
                  <a:lnTo>
                    <a:pt x="3167050" y="57826"/>
                  </a:lnTo>
                  <a:lnTo>
                    <a:pt x="3136477" y="27253"/>
                  </a:lnTo>
                  <a:lnTo>
                    <a:pt x="3097710" y="7201"/>
                  </a:lnTo>
                  <a:lnTo>
                    <a:pt x="305307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762" y="3143249"/>
              <a:ext cx="3194685" cy="847725"/>
            </a:xfrm>
            <a:custGeom>
              <a:avLst/>
              <a:gdLst/>
              <a:ahLst/>
              <a:cxnLst/>
              <a:rect l="l" t="t" r="r" b="b"/>
              <a:pathLst>
                <a:path w="3194685" h="847725">
                  <a:moveTo>
                    <a:pt x="0" y="141224"/>
                  </a:moveTo>
                  <a:lnTo>
                    <a:pt x="7200" y="96593"/>
                  </a:lnTo>
                  <a:lnTo>
                    <a:pt x="27249" y="57826"/>
                  </a:lnTo>
                  <a:lnTo>
                    <a:pt x="57821" y="27253"/>
                  </a:lnTo>
                  <a:lnTo>
                    <a:pt x="96588" y="7201"/>
                  </a:lnTo>
                  <a:lnTo>
                    <a:pt x="141224" y="0"/>
                  </a:lnTo>
                  <a:lnTo>
                    <a:pt x="3053079" y="0"/>
                  </a:lnTo>
                  <a:lnTo>
                    <a:pt x="3097710" y="7201"/>
                  </a:lnTo>
                  <a:lnTo>
                    <a:pt x="3136477" y="27253"/>
                  </a:lnTo>
                  <a:lnTo>
                    <a:pt x="3167050" y="57826"/>
                  </a:lnTo>
                  <a:lnTo>
                    <a:pt x="3187102" y="96593"/>
                  </a:lnTo>
                  <a:lnTo>
                    <a:pt x="3194304" y="141224"/>
                  </a:lnTo>
                  <a:lnTo>
                    <a:pt x="3194304" y="706119"/>
                  </a:lnTo>
                  <a:lnTo>
                    <a:pt x="3187102" y="750755"/>
                  </a:lnTo>
                  <a:lnTo>
                    <a:pt x="3167050" y="789522"/>
                  </a:lnTo>
                  <a:lnTo>
                    <a:pt x="3136477" y="820094"/>
                  </a:lnTo>
                  <a:lnTo>
                    <a:pt x="3097710" y="840143"/>
                  </a:lnTo>
                  <a:lnTo>
                    <a:pt x="3053079" y="847344"/>
                  </a:lnTo>
                  <a:lnTo>
                    <a:pt x="141224" y="847344"/>
                  </a:lnTo>
                  <a:lnTo>
                    <a:pt x="96588" y="840143"/>
                  </a:lnTo>
                  <a:lnTo>
                    <a:pt x="57821" y="820094"/>
                  </a:lnTo>
                  <a:lnTo>
                    <a:pt x="27249" y="789522"/>
                  </a:lnTo>
                  <a:lnTo>
                    <a:pt x="7200" y="750755"/>
                  </a:lnTo>
                  <a:lnTo>
                    <a:pt x="0" y="706119"/>
                  </a:lnTo>
                  <a:lnTo>
                    <a:pt x="0" y="1412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2288" y="3347734"/>
            <a:ext cx="2805888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supervisión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directa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63048" y="4062920"/>
            <a:ext cx="5460261" cy="873760"/>
            <a:chOff x="3563048" y="4062920"/>
            <a:chExt cx="4819015" cy="873760"/>
          </a:xfrm>
        </p:grpSpPr>
        <p:sp>
          <p:nvSpPr>
            <p:cNvPr id="29" name="object 29"/>
            <p:cNvSpPr/>
            <p:nvPr/>
          </p:nvSpPr>
          <p:spPr>
            <a:xfrm>
              <a:off x="3576065" y="4075938"/>
              <a:ext cx="4792980" cy="847725"/>
            </a:xfrm>
            <a:custGeom>
              <a:avLst/>
              <a:gdLst/>
              <a:ahLst/>
              <a:cxnLst/>
              <a:rect l="l" t="t" r="r" b="b"/>
              <a:pathLst>
                <a:path w="4792980" h="847725">
                  <a:moveTo>
                    <a:pt x="4369308" y="0"/>
                  </a:moveTo>
                  <a:lnTo>
                    <a:pt x="4369308" y="105918"/>
                  </a:lnTo>
                  <a:lnTo>
                    <a:pt x="0" y="105918"/>
                  </a:lnTo>
                  <a:lnTo>
                    <a:pt x="0" y="741426"/>
                  </a:lnTo>
                  <a:lnTo>
                    <a:pt x="4369308" y="741426"/>
                  </a:lnTo>
                  <a:lnTo>
                    <a:pt x="4369308" y="847344"/>
                  </a:lnTo>
                  <a:lnTo>
                    <a:pt x="4792980" y="423672"/>
                  </a:lnTo>
                  <a:lnTo>
                    <a:pt x="4369308" y="0"/>
                  </a:lnTo>
                  <a:close/>
                </a:path>
              </a:pathLst>
            </a:custGeom>
            <a:solidFill>
              <a:srgbClr val="D0E2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76065" y="4075938"/>
              <a:ext cx="4792980" cy="847725"/>
            </a:xfrm>
            <a:custGeom>
              <a:avLst/>
              <a:gdLst/>
              <a:ahLst/>
              <a:cxnLst/>
              <a:rect l="l" t="t" r="r" b="b"/>
              <a:pathLst>
                <a:path w="4792980" h="847725">
                  <a:moveTo>
                    <a:pt x="0" y="105918"/>
                  </a:moveTo>
                  <a:lnTo>
                    <a:pt x="4369308" y="105918"/>
                  </a:lnTo>
                  <a:lnTo>
                    <a:pt x="4369308" y="0"/>
                  </a:lnTo>
                  <a:lnTo>
                    <a:pt x="4792980" y="423672"/>
                  </a:lnTo>
                  <a:lnTo>
                    <a:pt x="4369308" y="847344"/>
                  </a:lnTo>
                  <a:lnTo>
                    <a:pt x="4369308" y="741426"/>
                  </a:lnTo>
                  <a:lnTo>
                    <a:pt x="0" y="741426"/>
                  </a:lnTo>
                  <a:lnTo>
                    <a:pt x="0" y="105918"/>
                  </a:lnTo>
                  <a:close/>
                </a:path>
              </a:pathLst>
            </a:custGeom>
            <a:ln w="25907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572383" y="4148124"/>
            <a:ext cx="4885817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latin typeface="Carlito"/>
                <a:cs typeface="Carlito"/>
              </a:rPr>
              <a:t>La </a:t>
            </a:r>
            <a:r>
              <a:rPr sz="1400" spc="-10" dirty="0">
                <a:latin typeface="Carlito"/>
                <a:cs typeface="Carlito"/>
              </a:rPr>
              <a:t>estructura organizacional </a:t>
            </a:r>
            <a:r>
              <a:rPr sz="1400" spc="-5" dirty="0">
                <a:latin typeface="Carlito"/>
                <a:cs typeface="Carlito"/>
              </a:rPr>
              <a:t>permite evidenciar </a:t>
            </a:r>
            <a:r>
              <a:rPr sz="1400" dirty="0">
                <a:latin typeface="Carlito"/>
                <a:cs typeface="Carlito"/>
              </a:rPr>
              <a:t>las  </a:t>
            </a:r>
            <a:r>
              <a:rPr sz="1400" spc="-5" dirty="0">
                <a:latin typeface="Carlito"/>
                <a:cs typeface="Carlito"/>
              </a:rPr>
              <a:t>relaciones formales del </a:t>
            </a:r>
            <a:r>
              <a:rPr sz="1400" spc="-25" dirty="0">
                <a:latin typeface="Carlito"/>
                <a:cs typeface="Carlito"/>
              </a:rPr>
              <a:t>poder, </a:t>
            </a:r>
            <a:r>
              <a:rPr sz="1400" spc="-5" dirty="0">
                <a:latin typeface="Carlito"/>
                <a:cs typeface="Carlito"/>
              </a:rPr>
              <a:t>colaboración </a:t>
            </a:r>
            <a:r>
              <a:rPr sz="1400" dirty="0">
                <a:latin typeface="Carlito"/>
                <a:cs typeface="Carlito"/>
              </a:rPr>
              <a:t>y líneas </a:t>
            </a:r>
            <a:r>
              <a:rPr sz="1400" spc="-5" dirty="0">
                <a:latin typeface="Carlito"/>
                <a:cs typeface="Carlito"/>
              </a:rPr>
              <a:t>de  responsabilidad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reporte dentro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10" dirty="0">
                <a:latin typeface="Carlito"/>
                <a:cs typeface="Carlito"/>
              </a:rPr>
              <a:t>fuera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los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equipos.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68808" y="4062984"/>
            <a:ext cx="3220720" cy="873760"/>
            <a:chOff x="368808" y="4062984"/>
            <a:chExt cx="3220720" cy="873760"/>
          </a:xfrm>
        </p:grpSpPr>
        <p:sp>
          <p:nvSpPr>
            <p:cNvPr id="33" name="object 33"/>
            <p:cNvSpPr/>
            <p:nvPr/>
          </p:nvSpPr>
          <p:spPr>
            <a:xfrm>
              <a:off x="381762" y="4075938"/>
              <a:ext cx="3194685" cy="847725"/>
            </a:xfrm>
            <a:custGeom>
              <a:avLst/>
              <a:gdLst/>
              <a:ahLst/>
              <a:cxnLst/>
              <a:rect l="l" t="t" r="r" b="b"/>
              <a:pathLst>
                <a:path w="3194685" h="847725">
                  <a:moveTo>
                    <a:pt x="3053079" y="0"/>
                  </a:moveTo>
                  <a:lnTo>
                    <a:pt x="141224" y="0"/>
                  </a:lnTo>
                  <a:lnTo>
                    <a:pt x="96588" y="7200"/>
                  </a:lnTo>
                  <a:lnTo>
                    <a:pt x="57821" y="27249"/>
                  </a:lnTo>
                  <a:lnTo>
                    <a:pt x="27249" y="57821"/>
                  </a:lnTo>
                  <a:lnTo>
                    <a:pt x="7200" y="96588"/>
                  </a:lnTo>
                  <a:lnTo>
                    <a:pt x="0" y="141224"/>
                  </a:lnTo>
                  <a:lnTo>
                    <a:pt x="0" y="706120"/>
                  </a:lnTo>
                  <a:lnTo>
                    <a:pt x="7200" y="750755"/>
                  </a:lnTo>
                  <a:lnTo>
                    <a:pt x="27249" y="789522"/>
                  </a:lnTo>
                  <a:lnTo>
                    <a:pt x="57821" y="820094"/>
                  </a:lnTo>
                  <a:lnTo>
                    <a:pt x="96588" y="840143"/>
                  </a:lnTo>
                  <a:lnTo>
                    <a:pt x="141224" y="847344"/>
                  </a:lnTo>
                  <a:lnTo>
                    <a:pt x="3053079" y="847344"/>
                  </a:lnTo>
                  <a:lnTo>
                    <a:pt x="3097710" y="840143"/>
                  </a:lnTo>
                  <a:lnTo>
                    <a:pt x="3136477" y="820094"/>
                  </a:lnTo>
                  <a:lnTo>
                    <a:pt x="3167050" y="789522"/>
                  </a:lnTo>
                  <a:lnTo>
                    <a:pt x="3187102" y="750755"/>
                  </a:lnTo>
                  <a:lnTo>
                    <a:pt x="3194304" y="706120"/>
                  </a:lnTo>
                  <a:lnTo>
                    <a:pt x="3194304" y="141224"/>
                  </a:lnTo>
                  <a:lnTo>
                    <a:pt x="3187102" y="96588"/>
                  </a:lnTo>
                  <a:lnTo>
                    <a:pt x="3167050" y="57821"/>
                  </a:lnTo>
                  <a:lnTo>
                    <a:pt x="3136477" y="27249"/>
                  </a:lnTo>
                  <a:lnTo>
                    <a:pt x="3097710" y="7200"/>
                  </a:lnTo>
                  <a:lnTo>
                    <a:pt x="3053079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762" y="4075938"/>
              <a:ext cx="3194685" cy="847725"/>
            </a:xfrm>
            <a:custGeom>
              <a:avLst/>
              <a:gdLst/>
              <a:ahLst/>
              <a:cxnLst/>
              <a:rect l="l" t="t" r="r" b="b"/>
              <a:pathLst>
                <a:path w="3194685" h="847725">
                  <a:moveTo>
                    <a:pt x="0" y="141224"/>
                  </a:moveTo>
                  <a:lnTo>
                    <a:pt x="7200" y="96588"/>
                  </a:lnTo>
                  <a:lnTo>
                    <a:pt x="27249" y="57821"/>
                  </a:lnTo>
                  <a:lnTo>
                    <a:pt x="57821" y="27249"/>
                  </a:lnTo>
                  <a:lnTo>
                    <a:pt x="96588" y="7200"/>
                  </a:lnTo>
                  <a:lnTo>
                    <a:pt x="141224" y="0"/>
                  </a:lnTo>
                  <a:lnTo>
                    <a:pt x="3053079" y="0"/>
                  </a:lnTo>
                  <a:lnTo>
                    <a:pt x="3097710" y="7200"/>
                  </a:lnTo>
                  <a:lnTo>
                    <a:pt x="3136477" y="27249"/>
                  </a:lnTo>
                  <a:lnTo>
                    <a:pt x="3167050" y="57821"/>
                  </a:lnTo>
                  <a:lnTo>
                    <a:pt x="3187102" y="96588"/>
                  </a:lnTo>
                  <a:lnTo>
                    <a:pt x="3194304" y="141224"/>
                  </a:lnTo>
                  <a:lnTo>
                    <a:pt x="3194304" y="706120"/>
                  </a:lnTo>
                  <a:lnTo>
                    <a:pt x="3187102" y="750755"/>
                  </a:lnTo>
                  <a:lnTo>
                    <a:pt x="3167050" y="789522"/>
                  </a:lnTo>
                  <a:lnTo>
                    <a:pt x="3136477" y="820094"/>
                  </a:lnTo>
                  <a:lnTo>
                    <a:pt x="3097710" y="840143"/>
                  </a:lnTo>
                  <a:lnTo>
                    <a:pt x="3053079" y="847344"/>
                  </a:lnTo>
                  <a:lnTo>
                    <a:pt x="141224" y="847344"/>
                  </a:lnTo>
                  <a:lnTo>
                    <a:pt x="96588" y="840143"/>
                  </a:lnTo>
                  <a:lnTo>
                    <a:pt x="57821" y="820094"/>
                  </a:lnTo>
                  <a:lnTo>
                    <a:pt x="27249" y="789522"/>
                  </a:lnTo>
                  <a:lnTo>
                    <a:pt x="7200" y="750755"/>
                  </a:lnTo>
                  <a:lnTo>
                    <a:pt x="0" y="706120"/>
                  </a:lnTo>
                  <a:lnTo>
                    <a:pt x="0" y="1412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84300" y="4303877"/>
            <a:ext cx="23592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vía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jerárquica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0687" y="4804359"/>
            <a:ext cx="40013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Kotter, </a:t>
            </a:r>
            <a:r>
              <a:rPr sz="1200" dirty="0">
                <a:latin typeface="Carlito"/>
                <a:cs typeface="Carlito"/>
              </a:rPr>
              <a:t>John </a:t>
            </a:r>
            <a:r>
              <a:rPr sz="1200" spc="-5" dirty="0">
                <a:latin typeface="Carlito"/>
                <a:cs typeface="Carlito"/>
              </a:rPr>
              <a:t>(2005). Lo </a:t>
            </a:r>
            <a:r>
              <a:rPr sz="1200" dirty="0">
                <a:latin typeface="Carlito"/>
                <a:cs typeface="Carlito"/>
              </a:rPr>
              <a:t>que de </a:t>
            </a:r>
            <a:r>
              <a:rPr sz="1200" spc="-5" dirty="0">
                <a:latin typeface="Carlito"/>
                <a:cs typeface="Carlito"/>
              </a:rPr>
              <a:t>verdad </a:t>
            </a:r>
            <a:r>
              <a:rPr sz="1200" dirty="0">
                <a:latin typeface="Carlito"/>
                <a:cs typeface="Carlito"/>
              </a:rPr>
              <a:t>hacen los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líderes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451" y="4779264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9043" y="1581911"/>
            <a:ext cx="18288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86041" y="3511041"/>
            <a:ext cx="111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John </a:t>
            </a:r>
            <a:r>
              <a:rPr sz="1200" spc="-10" dirty="0">
                <a:latin typeface="Carlito"/>
                <a:cs typeface="Carlito"/>
              </a:rPr>
              <a:t>Kotter  </a:t>
            </a:r>
            <a:r>
              <a:rPr sz="1200" dirty="0">
                <a:latin typeface="Carlito"/>
                <a:cs typeface="Carlito"/>
              </a:rPr>
              <a:t>1947 -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Actualidad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323545"/>
            <a:ext cx="4188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</a:rPr>
              <a:t>La </a:t>
            </a:r>
            <a:r>
              <a:rPr sz="2800" spc="-15" dirty="0">
                <a:solidFill>
                  <a:srgbClr val="C00000"/>
                </a:solidFill>
              </a:rPr>
              <a:t>gestión </a:t>
            </a:r>
            <a:r>
              <a:rPr sz="2800" spc="-5" dirty="0">
                <a:solidFill>
                  <a:srgbClr val="C00000"/>
                </a:solidFill>
              </a:rPr>
              <a:t>y el</a:t>
            </a:r>
            <a:r>
              <a:rPr sz="2800" spc="-15" dirty="0">
                <a:solidFill>
                  <a:srgbClr val="C00000"/>
                </a:solidFill>
              </a:rPr>
              <a:t> liderazgo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383540" y="1106576"/>
            <a:ext cx="60934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271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5" dirty="0"/>
              <a:t>El </a:t>
            </a:r>
            <a:r>
              <a:rPr spc="-15" dirty="0"/>
              <a:t>profesor </a:t>
            </a:r>
            <a:r>
              <a:rPr spc="-10" dirty="0"/>
              <a:t>John </a:t>
            </a:r>
            <a:r>
              <a:rPr spc="-15" dirty="0"/>
              <a:t>Kotter </a:t>
            </a:r>
            <a:r>
              <a:rPr spc="-5" dirty="0"/>
              <a:t>es un </a:t>
            </a:r>
            <a:r>
              <a:rPr spc="-10" dirty="0"/>
              <a:t>experto </a:t>
            </a:r>
            <a:r>
              <a:rPr spc="-5" dirty="0"/>
              <a:t>en </a:t>
            </a:r>
            <a:r>
              <a:rPr spc="-10" dirty="0"/>
              <a:t>Dirección, </a:t>
            </a:r>
            <a:r>
              <a:rPr spc="-15" dirty="0"/>
              <a:t>Liderazgo </a:t>
            </a:r>
            <a:r>
              <a:rPr spc="-5" dirty="0"/>
              <a:t>y  Gestión del</a:t>
            </a:r>
            <a:r>
              <a:rPr spc="-10" dirty="0"/>
              <a:t> </a:t>
            </a:r>
            <a:r>
              <a:rPr spc="-5" dirty="0"/>
              <a:t>cambio.</a:t>
            </a: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25" dirty="0"/>
              <a:t>Para </a:t>
            </a:r>
            <a:r>
              <a:rPr spc="-35" dirty="0"/>
              <a:t>Kotter, </a:t>
            </a:r>
            <a:r>
              <a:rPr spc="-5" dirty="0"/>
              <a:t>la </a:t>
            </a:r>
            <a:r>
              <a:rPr spc="-10" dirty="0"/>
              <a:t>gestión </a:t>
            </a:r>
            <a:r>
              <a:rPr spc="-5" dirty="0"/>
              <a:t>se </a:t>
            </a:r>
            <a:r>
              <a:rPr spc="-10" dirty="0"/>
              <a:t>ocupa </a:t>
            </a:r>
            <a:r>
              <a:rPr spc="-5" dirty="0"/>
              <a:t>de </a:t>
            </a:r>
            <a:r>
              <a:rPr spc="-15" dirty="0"/>
              <a:t>enfrentar </a:t>
            </a:r>
            <a:r>
              <a:rPr spc="-5" dirty="0"/>
              <a:t>la </a:t>
            </a:r>
            <a:r>
              <a:rPr spc="-10" dirty="0"/>
              <a:t>complejidad. Sin  una buena gestión, </a:t>
            </a:r>
            <a:r>
              <a:rPr spc="-5" dirty="0"/>
              <a:t>las </a:t>
            </a:r>
            <a:r>
              <a:rPr spc="-10" dirty="0"/>
              <a:t>empresas complejas </a:t>
            </a:r>
            <a:r>
              <a:rPr spc="-5" dirty="0"/>
              <a:t>tienden a </a:t>
            </a:r>
            <a:r>
              <a:rPr spc="-15" dirty="0"/>
              <a:t>volverse  </a:t>
            </a:r>
            <a:r>
              <a:rPr spc="-5" dirty="0"/>
              <a:t>caóticas e incluso ponen en riesgo su </a:t>
            </a:r>
            <a:r>
              <a:rPr spc="-10" dirty="0"/>
              <a:t>propia</a:t>
            </a:r>
            <a:r>
              <a:rPr spc="20" dirty="0"/>
              <a:t> </a:t>
            </a:r>
            <a:r>
              <a:rPr spc="-10" dirty="0"/>
              <a:t>existencia.</a:t>
            </a: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5" dirty="0"/>
              <a:t>El </a:t>
            </a:r>
            <a:r>
              <a:rPr spc="-15" dirty="0"/>
              <a:t>liderazgo, </a:t>
            </a:r>
            <a:r>
              <a:rPr spc="-10" dirty="0"/>
              <a:t>por contraste, </a:t>
            </a:r>
            <a:r>
              <a:rPr spc="-5" dirty="0"/>
              <a:t>se </a:t>
            </a:r>
            <a:r>
              <a:rPr spc="-10" dirty="0"/>
              <a:t>ocupa </a:t>
            </a:r>
            <a:r>
              <a:rPr spc="-5" dirty="0"/>
              <a:t>de </a:t>
            </a:r>
            <a:r>
              <a:rPr spc="-15" dirty="0"/>
              <a:t>enfrentar </a:t>
            </a:r>
            <a:r>
              <a:rPr spc="-5" dirty="0"/>
              <a:t>el</a:t>
            </a:r>
            <a:r>
              <a:rPr spc="140" dirty="0"/>
              <a:t> </a:t>
            </a:r>
            <a:r>
              <a:rPr spc="-5" dirty="0"/>
              <a:t>cambio.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0051" y="3302082"/>
            <a:ext cx="5730749" cy="596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350" spc="-15" dirty="0">
                <a:latin typeface="+mj-lt"/>
                <a:cs typeface="Carlito"/>
              </a:rPr>
              <a:t>Parte </a:t>
            </a:r>
            <a:r>
              <a:rPr sz="1350" spc="-5" dirty="0">
                <a:latin typeface="+mj-lt"/>
                <a:cs typeface="Carlito"/>
              </a:rPr>
              <a:t>del motivo </a:t>
            </a:r>
            <a:r>
              <a:rPr sz="1350" spc="-10" dirty="0">
                <a:latin typeface="+mj-lt"/>
                <a:cs typeface="Carlito"/>
              </a:rPr>
              <a:t>por </a:t>
            </a:r>
            <a:r>
              <a:rPr sz="1350" spc="-5" dirty="0">
                <a:latin typeface="+mj-lt"/>
                <a:cs typeface="Carlito"/>
              </a:rPr>
              <a:t>el </a:t>
            </a:r>
            <a:r>
              <a:rPr sz="1350" spc="-10" dirty="0">
                <a:latin typeface="+mj-lt"/>
                <a:cs typeface="Carlito"/>
              </a:rPr>
              <a:t>que </a:t>
            </a:r>
            <a:r>
              <a:rPr sz="1350" spc="-5" dirty="0">
                <a:latin typeface="+mj-lt"/>
                <a:cs typeface="Carlito"/>
              </a:rPr>
              <a:t>el </a:t>
            </a:r>
            <a:r>
              <a:rPr sz="1350" spc="-10" dirty="0">
                <a:latin typeface="+mj-lt"/>
                <a:cs typeface="Carlito"/>
              </a:rPr>
              <a:t>liderazgo </a:t>
            </a:r>
            <a:r>
              <a:rPr sz="1350" spc="-5" dirty="0">
                <a:latin typeface="+mj-lt"/>
                <a:cs typeface="Carlito"/>
              </a:rPr>
              <a:t>ha </a:t>
            </a:r>
            <a:r>
              <a:rPr sz="1350" spc="-10" dirty="0">
                <a:latin typeface="+mj-lt"/>
                <a:cs typeface="Carlito"/>
              </a:rPr>
              <a:t>llegado </a:t>
            </a:r>
            <a:r>
              <a:rPr sz="1350" spc="-5" dirty="0">
                <a:latin typeface="+mj-lt"/>
                <a:cs typeface="Carlito"/>
              </a:rPr>
              <a:t>a ser </a:t>
            </a:r>
            <a:r>
              <a:rPr sz="1350" spc="-10" dirty="0">
                <a:latin typeface="+mj-lt"/>
                <a:cs typeface="Carlito"/>
              </a:rPr>
              <a:t>tan  importante </a:t>
            </a:r>
            <a:r>
              <a:rPr sz="1350" spc="-5" dirty="0">
                <a:latin typeface="+mj-lt"/>
                <a:cs typeface="Carlito"/>
              </a:rPr>
              <a:t>es que el </a:t>
            </a:r>
            <a:r>
              <a:rPr sz="1350" spc="-10" dirty="0">
                <a:latin typeface="+mj-lt"/>
                <a:cs typeface="Carlito"/>
              </a:rPr>
              <a:t>mundo </a:t>
            </a:r>
            <a:r>
              <a:rPr sz="1350" spc="-5" dirty="0">
                <a:latin typeface="+mj-lt"/>
                <a:cs typeface="Carlito"/>
              </a:rPr>
              <a:t>de los </a:t>
            </a:r>
            <a:r>
              <a:rPr sz="1350" spc="-10" dirty="0">
                <a:latin typeface="+mj-lt"/>
                <a:cs typeface="Carlito"/>
              </a:rPr>
              <a:t>negocios </a:t>
            </a:r>
            <a:r>
              <a:rPr sz="1350" spc="-5" dirty="0">
                <a:latin typeface="+mj-lt"/>
                <a:cs typeface="Carlito"/>
              </a:rPr>
              <a:t>se ha vuelto más  </a:t>
            </a:r>
            <a:r>
              <a:rPr sz="1350" spc="-10" dirty="0">
                <a:latin typeface="+mj-lt"/>
                <a:cs typeface="Carlito"/>
              </a:rPr>
              <a:t>competitivo </a:t>
            </a:r>
            <a:r>
              <a:rPr sz="1350" spc="-5" dirty="0">
                <a:latin typeface="+mj-lt"/>
                <a:cs typeface="Carlito"/>
              </a:rPr>
              <a:t>y</a:t>
            </a:r>
            <a:r>
              <a:rPr sz="1350" spc="25" dirty="0">
                <a:latin typeface="+mj-lt"/>
                <a:cs typeface="Carlito"/>
              </a:rPr>
              <a:t> </a:t>
            </a:r>
            <a:r>
              <a:rPr sz="1350" spc="-10" dirty="0">
                <a:latin typeface="+mj-lt"/>
                <a:cs typeface="Carlito"/>
              </a:rPr>
              <a:t>volátil.</a:t>
            </a:r>
            <a:endParaRPr sz="1350" dirty="0">
              <a:latin typeface="+mj-lt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05384" y="1391411"/>
            <a:ext cx="5511165" cy="2698115"/>
            <a:chOff x="405384" y="1391411"/>
            <a:chExt cx="5511165" cy="2698115"/>
          </a:xfrm>
        </p:grpSpPr>
        <p:sp>
          <p:nvSpPr>
            <p:cNvPr id="4" name="object 4"/>
            <p:cNvSpPr/>
            <p:nvPr/>
          </p:nvSpPr>
          <p:spPr>
            <a:xfrm>
              <a:off x="426709" y="1397487"/>
              <a:ext cx="5489468" cy="26914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384" y="1391411"/>
              <a:ext cx="5510784" cy="26045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9298" y="1391411"/>
            <a:ext cx="5458195" cy="2884123"/>
          </a:xfrm>
          <a:prstGeom prst="rect">
            <a:avLst/>
          </a:prstGeom>
          <a:solidFill>
            <a:srgbClr val="4AACC5"/>
          </a:solidFill>
          <a:ln w="381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9535" marR="202565">
              <a:lnSpc>
                <a:spcPct val="100000"/>
              </a:lnSpc>
              <a:spcBef>
                <a:spcPts val="250"/>
              </a:spcBef>
            </a:pP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Un ejército en tiempos de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paz puede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sobrevivir </a:t>
            </a:r>
            <a:r>
              <a:rPr sz="1600" i="1" spc="-15" dirty="0">
                <a:solidFill>
                  <a:srgbClr val="FFFFFF"/>
                </a:solidFill>
                <a:latin typeface="Carlito"/>
                <a:cs typeface="Carlito"/>
              </a:rPr>
              <a:t>con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una buena 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administración y gestión en sus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distintos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niveles jerárquicos, 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además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de un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buen liderazgo concentrado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en la</a:t>
            </a:r>
            <a:r>
              <a:rPr sz="1600" i="1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cima.</a:t>
            </a:r>
            <a:endParaRPr sz="1600" dirty="0">
              <a:latin typeface="Carlito"/>
              <a:cs typeface="Carlito"/>
            </a:endParaRPr>
          </a:p>
          <a:p>
            <a:pPr marL="89535" marR="452120">
              <a:lnSpc>
                <a:spcPct val="100000"/>
              </a:lnSpc>
              <a:spcBef>
                <a:spcPts val="385"/>
              </a:spcBef>
            </a:pP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Un ejército en tiempos de guerra, sin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embargo, necesita un 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liderazgo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competente </a:t>
            </a:r>
            <a:r>
              <a:rPr sz="1600" i="1" dirty="0">
                <a:solidFill>
                  <a:srgbClr val="FFFFFF"/>
                </a:solidFill>
                <a:latin typeface="Carlito"/>
                <a:cs typeface="Carlito"/>
              </a:rPr>
              <a:t>en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todos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los</a:t>
            </a:r>
            <a:r>
              <a:rPr sz="1600" i="1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niveles.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rlito"/>
              <a:cs typeface="Carlito"/>
            </a:endParaRPr>
          </a:p>
          <a:p>
            <a:pPr marL="89535" marR="149225">
              <a:lnSpc>
                <a:spcPct val="100000"/>
              </a:lnSpc>
            </a:pP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Hasta ahora nadie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ha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descubierto </a:t>
            </a:r>
            <a:r>
              <a:rPr sz="1600" i="1" spc="-15" dirty="0">
                <a:solidFill>
                  <a:srgbClr val="FFFFFF"/>
                </a:solidFill>
                <a:latin typeface="Carlito"/>
                <a:cs typeface="Carlito"/>
              </a:rPr>
              <a:t>cómo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gestionar eficazmente 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a las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personas para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llevarlas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al </a:t>
            </a:r>
            <a:r>
              <a:rPr sz="1600" i="1" spc="-15" dirty="0">
                <a:solidFill>
                  <a:srgbClr val="FFFFFF"/>
                </a:solidFill>
                <a:latin typeface="Carlito"/>
                <a:cs typeface="Carlito"/>
              </a:rPr>
              <a:t>campo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batalla, 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ellas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deben  </a:t>
            </a:r>
            <a:r>
              <a:rPr sz="1600" i="1" dirty="0">
                <a:solidFill>
                  <a:srgbClr val="FFFFFF"/>
                </a:solidFill>
                <a:latin typeface="Carlito"/>
                <a:cs typeface="Carlito"/>
              </a:rPr>
              <a:t>ser</a:t>
            </a:r>
            <a:r>
              <a:rPr sz="1600" i="1" spc="-5" dirty="0">
                <a:solidFill>
                  <a:srgbClr val="FFFFFF"/>
                </a:solidFill>
                <a:latin typeface="Carlito"/>
                <a:cs typeface="Carlito"/>
              </a:rPr>
              <a:t> lideradas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689144"/>
            <a:ext cx="34023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Kotter, </a:t>
            </a:r>
            <a:r>
              <a:rPr sz="1200" dirty="0">
                <a:latin typeface="Carlito"/>
                <a:cs typeface="Carlito"/>
              </a:rPr>
              <a:t>John </a:t>
            </a:r>
            <a:r>
              <a:rPr sz="1200" spc="-5" dirty="0">
                <a:latin typeface="Carlito"/>
                <a:cs typeface="Carlito"/>
              </a:rPr>
              <a:t>(2005). Lo </a:t>
            </a:r>
            <a:r>
              <a:rPr sz="1200" dirty="0">
                <a:latin typeface="Carlito"/>
                <a:cs typeface="Carlito"/>
              </a:rPr>
              <a:t>que de </a:t>
            </a:r>
            <a:r>
              <a:rPr sz="1200" spc="-5" dirty="0">
                <a:latin typeface="Carlito"/>
                <a:cs typeface="Carlito"/>
              </a:rPr>
              <a:t>verdad </a:t>
            </a:r>
            <a:r>
              <a:rPr sz="1200" dirty="0">
                <a:latin typeface="Carlito"/>
                <a:cs typeface="Carlito"/>
              </a:rPr>
              <a:t>hacen los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líderes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4663440"/>
            <a:ext cx="3408679" cy="0"/>
          </a:xfrm>
          <a:custGeom>
            <a:avLst/>
            <a:gdLst/>
            <a:ahLst/>
            <a:cxnLst/>
            <a:rect l="l" t="t" r="r" b="b"/>
            <a:pathLst>
              <a:path w="3408679">
                <a:moveTo>
                  <a:pt x="0" y="0"/>
                </a:moveTo>
                <a:lnTo>
                  <a:pt x="340817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39" y="323545"/>
            <a:ext cx="59773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</a:rPr>
              <a:t>¿Qué opinas de la </a:t>
            </a:r>
            <a:r>
              <a:rPr sz="2800" spc="-15" dirty="0">
                <a:solidFill>
                  <a:srgbClr val="C00000"/>
                </a:solidFill>
              </a:rPr>
              <a:t>siguiente</a:t>
            </a:r>
            <a:r>
              <a:rPr sz="2800" spc="45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cita?</a:t>
            </a:r>
            <a:endParaRPr sz="2800" dirty="0"/>
          </a:p>
        </p:txBody>
      </p:sp>
      <p:sp>
        <p:nvSpPr>
          <p:cNvPr id="10" name="object 10"/>
          <p:cNvSpPr/>
          <p:nvPr/>
        </p:nvSpPr>
        <p:spPr>
          <a:xfrm>
            <a:off x="6172200" y="1926335"/>
            <a:ext cx="2653283" cy="1595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3416" y="4583515"/>
            <a:ext cx="9387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10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0600" y="4569964"/>
            <a:ext cx="322962" cy="327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95008" y="4483574"/>
            <a:ext cx="25304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rlito"/>
                <a:cs typeface="Carlito"/>
              </a:rPr>
              <a:t>Levantemos </a:t>
            </a:r>
            <a:r>
              <a:rPr sz="1350" dirty="0">
                <a:latin typeface="Carlito"/>
                <a:cs typeface="Carlito"/>
              </a:rPr>
              <a:t>la mano </a:t>
            </a:r>
            <a:r>
              <a:rPr sz="1350" spc="-10" dirty="0">
                <a:latin typeface="Carlito"/>
                <a:cs typeface="Carlito"/>
              </a:rPr>
              <a:t>para</a:t>
            </a:r>
            <a:r>
              <a:rPr sz="1350" spc="-8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participar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581150"/>
            <a:ext cx="43434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Comportamiento</a:t>
            </a:r>
            <a:r>
              <a:rPr sz="4000" spc="-40" dirty="0"/>
              <a:t> </a:t>
            </a:r>
            <a:r>
              <a:rPr sz="4000" spc="-15" dirty="0"/>
              <a:t>organizacional</a:t>
            </a:r>
            <a:endParaRPr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24" y="1405636"/>
            <a:ext cx="4765675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s-PE" dirty="0"/>
              <a:t>El comportamiento organizacional es un campo de estudio que se enfoca en tres determinantes del comportamiento en las organizaciones: </a:t>
            </a:r>
            <a:r>
              <a:rPr lang="es-PE" b="1" dirty="0"/>
              <a:t>Individuos, Grupos y Estructura.</a:t>
            </a:r>
            <a:endParaRPr lang="es-PE" dirty="0"/>
          </a:p>
          <a:p>
            <a:pPr algn="just"/>
            <a:r>
              <a:rPr lang="es-PE" dirty="0"/>
              <a:t>Modelar y regular estos 3 determinantes permite que las empresas trabajen con más eficacia.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624" y="277825"/>
            <a:ext cx="419577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C00000"/>
                </a:solidFill>
              </a:rPr>
              <a:t>Comportamiento</a:t>
            </a:r>
            <a:r>
              <a:rPr sz="2800" spc="35" dirty="0">
                <a:solidFill>
                  <a:srgbClr val="C00000"/>
                </a:solidFill>
              </a:rPr>
              <a:t> </a:t>
            </a:r>
            <a:r>
              <a:rPr sz="2800" spc="-15" dirty="0">
                <a:solidFill>
                  <a:srgbClr val="C00000"/>
                </a:solidFill>
              </a:rPr>
              <a:t>organizacional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457962" y="1370207"/>
            <a:ext cx="8495538" cy="2321025"/>
            <a:chOff x="457962" y="769215"/>
            <a:chExt cx="8495538" cy="2921912"/>
          </a:xfrm>
        </p:grpSpPr>
        <p:sp>
          <p:nvSpPr>
            <p:cNvPr id="5" name="object 5"/>
            <p:cNvSpPr/>
            <p:nvPr/>
          </p:nvSpPr>
          <p:spPr>
            <a:xfrm>
              <a:off x="5867400" y="1709927"/>
              <a:ext cx="3086100" cy="198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 flipV="1">
              <a:off x="457962" y="769215"/>
              <a:ext cx="5104638" cy="57555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200" y="0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840" y="753188"/>
            <a:ext cx="51028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</a:rPr>
              <a:t>¿Qué origina </a:t>
            </a:r>
            <a:r>
              <a:rPr sz="2000" dirty="0">
                <a:solidFill>
                  <a:srgbClr val="C00000"/>
                </a:solidFill>
              </a:rPr>
              <a:t>que los </a:t>
            </a:r>
            <a:r>
              <a:rPr sz="2000" spc="-10" dirty="0">
                <a:solidFill>
                  <a:srgbClr val="C00000"/>
                </a:solidFill>
              </a:rPr>
              <a:t>trabajadores tengan  </a:t>
            </a:r>
            <a:r>
              <a:rPr sz="2000" dirty="0">
                <a:solidFill>
                  <a:srgbClr val="C00000"/>
                </a:solidFill>
              </a:rPr>
              <a:t>un desempeño y </a:t>
            </a:r>
            <a:r>
              <a:rPr sz="2000" spc="-5" dirty="0">
                <a:solidFill>
                  <a:srgbClr val="C00000"/>
                </a:solidFill>
              </a:rPr>
              <a:t>resultados</a:t>
            </a:r>
            <a:r>
              <a:rPr sz="2000" spc="-70" dirty="0">
                <a:solidFill>
                  <a:srgbClr val="C00000"/>
                </a:solidFill>
              </a:rPr>
              <a:t> </a:t>
            </a:r>
            <a:r>
              <a:rPr sz="2000" spc="-5" dirty="0">
                <a:solidFill>
                  <a:srgbClr val="C00000"/>
                </a:solidFill>
              </a:rPr>
              <a:t>deseados?</a:t>
            </a:r>
            <a:endParaRPr sz="2000" dirty="0"/>
          </a:p>
        </p:txBody>
      </p:sp>
      <p:grpSp>
        <p:nvGrpSpPr>
          <p:cNvPr id="6" name="object 6"/>
          <p:cNvGrpSpPr/>
          <p:nvPr/>
        </p:nvGrpSpPr>
        <p:grpSpPr>
          <a:xfrm>
            <a:off x="5638800" y="133349"/>
            <a:ext cx="3194748" cy="4267201"/>
            <a:chOff x="5460428" y="108140"/>
            <a:chExt cx="3373120" cy="4695825"/>
          </a:xfrm>
        </p:grpSpPr>
        <p:sp>
          <p:nvSpPr>
            <p:cNvPr id="7" name="object 7"/>
            <p:cNvSpPr/>
            <p:nvPr/>
          </p:nvSpPr>
          <p:spPr>
            <a:xfrm>
              <a:off x="5486399" y="134112"/>
              <a:ext cx="3320796" cy="46436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3445" y="121158"/>
              <a:ext cx="3347085" cy="4669790"/>
            </a:xfrm>
            <a:custGeom>
              <a:avLst/>
              <a:gdLst/>
              <a:ahLst/>
              <a:cxnLst/>
              <a:rect l="l" t="t" r="r" b="b"/>
              <a:pathLst>
                <a:path w="3347084" h="4669790">
                  <a:moveTo>
                    <a:pt x="0" y="4669536"/>
                  </a:moveTo>
                  <a:lnTo>
                    <a:pt x="3346704" y="4669536"/>
                  </a:lnTo>
                  <a:lnTo>
                    <a:pt x="3346704" y="0"/>
                  </a:lnTo>
                  <a:lnTo>
                    <a:pt x="0" y="0"/>
                  </a:lnTo>
                  <a:lnTo>
                    <a:pt x="0" y="466953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7840" y="1653997"/>
            <a:ext cx="4274185" cy="253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rlito"/>
                <a:cs typeface="Carlito"/>
              </a:rPr>
              <a:t>Entre </a:t>
            </a:r>
            <a:r>
              <a:rPr sz="1800" b="1" i="1" dirty="0">
                <a:latin typeface="Carlito"/>
                <a:cs typeface="Carlito"/>
              </a:rPr>
              <a:t>las principales, </a:t>
            </a:r>
            <a:r>
              <a:rPr sz="1800" b="1" i="1" spc="-5" dirty="0">
                <a:latin typeface="Carlito"/>
                <a:cs typeface="Carlito"/>
              </a:rPr>
              <a:t>un adecuado</a:t>
            </a:r>
            <a:endParaRPr sz="18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b="1" i="1" spc="-10" dirty="0">
                <a:latin typeface="Carlito"/>
                <a:cs typeface="Carlito"/>
              </a:rPr>
              <a:t>comportamiento</a:t>
            </a:r>
            <a:r>
              <a:rPr sz="1800" b="1" i="1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organizacional.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530"/>
              </a:spcBef>
            </a:pP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Y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el comportamiento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organizacional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¿De 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qué</a:t>
            </a:r>
            <a:r>
              <a:rPr sz="2000" b="1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depende?</a:t>
            </a:r>
            <a:endParaRPr sz="2000">
              <a:latin typeface="Carlito"/>
              <a:cs typeface="Carlito"/>
            </a:endParaRPr>
          </a:p>
          <a:p>
            <a:pPr marL="12700" marR="101600">
              <a:lnSpc>
                <a:spcPct val="100000"/>
              </a:lnSpc>
              <a:spcBef>
                <a:spcPts val="440"/>
              </a:spcBef>
            </a:pPr>
            <a:r>
              <a:rPr sz="1800" b="1" i="1" spc="-5" dirty="0">
                <a:latin typeface="Carlito"/>
                <a:cs typeface="Carlito"/>
              </a:rPr>
              <a:t>Depende </a:t>
            </a:r>
            <a:r>
              <a:rPr sz="1800" b="1" i="1" dirty="0">
                <a:latin typeface="Carlito"/>
                <a:cs typeface="Carlito"/>
              </a:rPr>
              <a:t>del </a:t>
            </a:r>
            <a:r>
              <a:rPr sz="1800" b="1" i="1" spc="-10" dirty="0">
                <a:latin typeface="Carlito"/>
                <a:cs typeface="Carlito"/>
              </a:rPr>
              <a:t>comportamiento </a:t>
            </a:r>
            <a:r>
              <a:rPr sz="1800" b="1" i="1" dirty="0">
                <a:latin typeface="Carlito"/>
                <a:cs typeface="Carlito"/>
              </a:rPr>
              <a:t>del </a:t>
            </a:r>
            <a:r>
              <a:rPr sz="1800" b="1" i="1" spc="-5" dirty="0">
                <a:latin typeface="Carlito"/>
                <a:cs typeface="Carlito"/>
              </a:rPr>
              <a:t>individuo,  </a:t>
            </a:r>
            <a:r>
              <a:rPr sz="1800" b="1" i="1" dirty="0">
                <a:latin typeface="Carlito"/>
                <a:cs typeface="Carlito"/>
              </a:rPr>
              <a:t>del </a:t>
            </a:r>
            <a:r>
              <a:rPr sz="1800" b="1" i="1" spc="-10" dirty="0">
                <a:latin typeface="Carlito"/>
                <a:cs typeface="Carlito"/>
              </a:rPr>
              <a:t>comportamiento </a:t>
            </a:r>
            <a:r>
              <a:rPr sz="1800" b="1" i="1" dirty="0">
                <a:latin typeface="Carlito"/>
                <a:cs typeface="Carlito"/>
              </a:rPr>
              <a:t>del grupo y de la  </a:t>
            </a:r>
            <a:r>
              <a:rPr sz="1800" b="1" i="1" spc="-5" dirty="0">
                <a:latin typeface="Carlito"/>
                <a:cs typeface="Carlito"/>
              </a:rPr>
              <a:t>estructura </a:t>
            </a:r>
            <a:r>
              <a:rPr sz="1800" b="1" i="1" dirty="0">
                <a:latin typeface="Carlito"/>
                <a:cs typeface="Carlito"/>
              </a:rPr>
              <a:t>de la</a:t>
            </a:r>
            <a:r>
              <a:rPr sz="1800" b="1" i="1" spc="20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organización.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2628" y="4736298"/>
            <a:ext cx="407327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Robbins, S; Judge </a:t>
            </a:r>
            <a:r>
              <a:rPr sz="1200" dirty="0">
                <a:latin typeface="Carlito"/>
                <a:cs typeface="Carlito"/>
              </a:rPr>
              <a:t>T </a:t>
            </a:r>
            <a:r>
              <a:rPr sz="1200" spc="-5" dirty="0">
                <a:latin typeface="Carlito"/>
                <a:cs typeface="Carlito"/>
              </a:rPr>
              <a:t>(2009). Comportamiento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organizacional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7800" y="4552950"/>
            <a:ext cx="3678554" cy="0"/>
          </a:xfrm>
          <a:custGeom>
            <a:avLst/>
            <a:gdLst/>
            <a:ahLst/>
            <a:cxnLst/>
            <a:rect l="l" t="t" r="r" b="b"/>
            <a:pathLst>
              <a:path w="3678554">
                <a:moveTo>
                  <a:pt x="0" y="0"/>
                </a:moveTo>
                <a:lnTo>
                  <a:pt x="36784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865235" cy="5143500"/>
            <a:chOff x="0" y="0"/>
            <a:chExt cx="8865235" cy="5143500"/>
          </a:xfrm>
        </p:grpSpPr>
        <p:sp>
          <p:nvSpPr>
            <p:cNvPr id="3" name="object 3"/>
            <p:cNvSpPr/>
            <p:nvPr/>
          </p:nvSpPr>
          <p:spPr>
            <a:xfrm>
              <a:off x="153923" y="1120139"/>
              <a:ext cx="4191000" cy="1690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015" y="1109471"/>
              <a:ext cx="4242815" cy="17266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168" y="1147572"/>
              <a:ext cx="4101084" cy="1600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1168" y="1147572"/>
            <a:ext cx="4101465" cy="1356781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9"/>
              </a:spcBef>
            </a:pPr>
            <a:r>
              <a:rPr sz="1600" b="1" spc="-10" dirty="0">
                <a:latin typeface="Carlito"/>
                <a:cs typeface="Carlito"/>
              </a:rPr>
              <a:t>Productividad</a:t>
            </a:r>
            <a:endParaRPr sz="1600" dirty="0">
              <a:latin typeface="Carlito"/>
              <a:cs typeface="Carlito"/>
            </a:endParaRPr>
          </a:p>
          <a:p>
            <a:pPr marL="92075" marR="81915" algn="just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Una </a:t>
            </a:r>
            <a:r>
              <a:rPr sz="1400" spc="-10" dirty="0">
                <a:latin typeface="Carlito"/>
                <a:cs typeface="Carlito"/>
              </a:rPr>
              <a:t>organización </a:t>
            </a:r>
            <a:r>
              <a:rPr sz="1400" spc="-5" dirty="0">
                <a:latin typeface="Carlito"/>
                <a:cs typeface="Carlito"/>
              </a:rPr>
              <a:t>es </a:t>
            </a:r>
            <a:r>
              <a:rPr sz="1400" spc="-10" dirty="0">
                <a:latin typeface="Carlito"/>
                <a:cs typeface="Carlito"/>
              </a:rPr>
              <a:t>productiva </a:t>
            </a:r>
            <a:r>
              <a:rPr sz="1400" spc="-5" dirty="0">
                <a:latin typeface="Carlito"/>
                <a:cs typeface="Carlito"/>
              </a:rPr>
              <a:t>si </a:t>
            </a:r>
            <a:r>
              <a:rPr sz="1400" spc="-15" dirty="0">
                <a:latin typeface="Carlito"/>
                <a:cs typeface="Carlito"/>
              </a:rPr>
              <a:t>alcanza </a:t>
            </a:r>
            <a:r>
              <a:rPr sz="1400" spc="-10" dirty="0">
                <a:latin typeface="Carlito"/>
                <a:cs typeface="Carlito"/>
              </a:rPr>
              <a:t>sus  metas </a:t>
            </a:r>
            <a:r>
              <a:rPr sz="1400" spc="-5" dirty="0">
                <a:latin typeface="Carlito"/>
                <a:cs typeface="Carlito"/>
              </a:rPr>
              <a:t>y si hace </a:t>
            </a:r>
            <a:r>
              <a:rPr sz="1400" spc="-10" dirty="0">
                <a:latin typeface="Carlito"/>
                <a:cs typeface="Carlito"/>
              </a:rPr>
              <a:t>esto transfiriendo insumos </a:t>
            </a:r>
            <a:r>
              <a:rPr sz="1400" dirty="0">
                <a:latin typeface="Carlito"/>
                <a:cs typeface="Carlito"/>
              </a:rPr>
              <a:t>al  </a:t>
            </a:r>
            <a:r>
              <a:rPr sz="1400" spc="-10" dirty="0">
                <a:latin typeface="Carlito"/>
                <a:cs typeface="Carlito"/>
              </a:rPr>
              <a:t>producto </a:t>
            </a:r>
            <a:r>
              <a:rPr sz="1400" spc="-5" dirty="0">
                <a:latin typeface="Carlito"/>
                <a:cs typeface="Carlito"/>
              </a:rPr>
              <a:t>al </a:t>
            </a:r>
            <a:r>
              <a:rPr sz="1400" spc="-15" dirty="0">
                <a:latin typeface="Carlito"/>
                <a:cs typeface="Carlito"/>
              </a:rPr>
              <a:t>costo </a:t>
            </a:r>
            <a:r>
              <a:rPr sz="1400" spc="-5" dirty="0">
                <a:latin typeface="Carlito"/>
                <a:cs typeface="Carlito"/>
              </a:rPr>
              <a:t>más bajo. Como tal, </a:t>
            </a:r>
            <a:r>
              <a:rPr sz="1400" dirty="0">
                <a:latin typeface="Carlito"/>
                <a:cs typeface="Carlito"/>
              </a:rPr>
              <a:t>la  </a:t>
            </a:r>
            <a:r>
              <a:rPr sz="1400" spc="-5" dirty="0">
                <a:latin typeface="Carlito"/>
                <a:cs typeface="Carlito"/>
              </a:rPr>
              <a:t>productividad </a:t>
            </a:r>
            <a:r>
              <a:rPr sz="1400" spc="-10" dirty="0">
                <a:latin typeface="Carlito"/>
                <a:cs typeface="Carlito"/>
              </a:rPr>
              <a:t>implica una preocupación tanto  por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10" dirty="0">
                <a:latin typeface="Carlito"/>
                <a:cs typeface="Carlito"/>
              </a:rPr>
              <a:t>eficacia como por </a:t>
            </a:r>
            <a:r>
              <a:rPr sz="1400" dirty="0">
                <a:latin typeface="Carlito"/>
                <a:cs typeface="Carlito"/>
              </a:rPr>
              <a:t>la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eficiencia.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189" y="223490"/>
            <a:ext cx="555581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C00000"/>
                </a:solidFill>
              </a:rPr>
              <a:t>Variables </a:t>
            </a:r>
            <a:r>
              <a:rPr sz="2400" spc="-5" dirty="0">
                <a:solidFill>
                  <a:srgbClr val="C00000"/>
                </a:solidFill>
              </a:rPr>
              <a:t>que dependen </a:t>
            </a:r>
            <a:r>
              <a:rPr sz="2400" dirty="0">
                <a:solidFill>
                  <a:srgbClr val="C00000"/>
                </a:solidFill>
              </a:rPr>
              <a:t>del </a:t>
            </a:r>
            <a:r>
              <a:rPr sz="2400" spc="-10" dirty="0">
                <a:solidFill>
                  <a:srgbClr val="C00000"/>
                </a:solidFill>
              </a:rPr>
              <a:t>comportamiento</a:t>
            </a:r>
            <a:r>
              <a:rPr sz="2400" spc="80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organizacional</a:t>
            </a:r>
            <a:endParaRPr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275640" y="4775098"/>
            <a:ext cx="36976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Robbins, S; Judge </a:t>
            </a:r>
            <a:r>
              <a:rPr sz="1200" dirty="0">
                <a:latin typeface="Carlito"/>
                <a:cs typeface="Carlito"/>
              </a:rPr>
              <a:t>T </a:t>
            </a:r>
            <a:r>
              <a:rPr sz="1200" spc="-5" dirty="0">
                <a:latin typeface="Carlito"/>
                <a:cs typeface="Carlito"/>
              </a:rPr>
              <a:t>(2009). Comportamiento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organizacional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6405" y="2915411"/>
            <a:ext cx="8862695" cy="1795780"/>
            <a:chOff x="196405" y="2915411"/>
            <a:chExt cx="8862695" cy="1795780"/>
          </a:xfrm>
        </p:grpSpPr>
        <p:sp>
          <p:nvSpPr>
            <p:cNvPr id="10" name="object 10"/>
            <p:cNvSpPr/>
            <p:nvPr/>
          </p:nvSpPr>
          <p:spPr>
            <a:xfrm>
              <a:off x="201168" y="4706111"/>
              <a:ext cx="3678554" cy="0"/>
            </a:xfrm>
            <a:custGeom>
              <a:avLst/>
              <a:gdLst/>
              <a:ahLst/>
              <a:cxnLst/>
              <a:rect l="l" t="t" r="r" b="b"/>
              <a:pathLst>
                <a:path w="3678554">
                  <a:moveTo>
                    <a:pt x="0" y="0"/>
                  </a:moveTo>
                  <a:lnTo>
                    <a:pt x="36784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9703" y="2924555"/>
              <a:ext cx="4544567" cy="1199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3796" y="2915411"/>
              <a:ext cx="4594859" cy="1239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947" y="2951987"/>
              <a:ext cx="4454652" cy="1109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36947" y="2951988"/>
            <a:ext cx="4455160" cy="101694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ts val="1889"/>
              </a:lnSpc>
              <a:spcBef>
                <a:spcPts val="330"/>
              </a:spcBef>
            </a:pPr>
            <a:r>
              <a:rPr sz="1600" b="1" spc="-10" dirty="0">
                <a:latin typeface="Arial"/>
                <a:cs typeface="Arial"/>
              </a:rPr>
              <a:t>Ausentismo</a:t>
            </a:r>
            <a:endParaRPr sz="1600" dirty="0">
              <a:latin typeface="Arial"/>
              <a:cs typeface="Arial"/>
            </a:endParaRPr>
          </a:p>
          <a:p>
            <a:pPr marL="92710" marR="83185" algn="just">
              <a:lnSpc>
                <a:spcPts val="1920"/>
              </a:lnSpc>
              <a:spcBef>
                <a:spcPts val="35"/>
              </a:spcBef>
            </a:pPr>
            <a:r>
              <a:rPr sz="1400" spc="-5" dirty="0">
                <a:latin typeface="Carlito"/>
                <a:cs typeface="Carlito"/>
              </a:rPr>
              <a:t>El </a:t>
            </a:r>
            <a:r>
              <a:rPr sz="1400" spc="-10" dirty="0">
                <a:latin typeface="Carlito"/>
                <a:cs typeface="Carlito"/>
              </a:rPr>
              <a:t>ausentismo </a:t>
            </a:r>
            <a:r>
              <a:rPr sz="1400" dirty="0">
                <a:latin typeface="Carlito"/>
                <a:cs typeface="Carlito"/>
              </a:rPr>
              <a:t>se </a:t>
            </a:r>
            <a:r>
              <a:rPr sz="1400" spc="-10" dirty="0">
                <a:latin typeface="Carlito"/>
                <a:cs typeface="Carlito"/>
              </a:rPr>
              <a:t>define </a:t>
            </a:r>
            <a:r>
              <a:rPr sz="1400" spc="-5" dirty="0">
                <a:latin typeface="Carlito"/>
                <a:cs typeface="Carlito"/>
              </a:rPr>
              <a:t>como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10" dirty="0">
                <a:latin typeface="Carlito"/>
                <a:cs typeface="Carlito"/>
              </a:rPr>
              <a:t>inasistencia  frecuente </a:t>
            </a:r>
            <a:r>
              <a:rPr sz="1400" spc="-5" dirty="0">
                <a:latin typeface="Carlito"/>
                <a:cs typeface="Carlito"/>
              </a:rPr>
              <a:t>al </a:t>
            </a:r>
            <a:r>
              <a:rPr sz="1400" spc="-10" dirty="0">
                <a:latin typeface="Carlito"/>
                <a:cs typeface="Carlito"/>
              </a:rPr>
              <a:t>trabajo </a:t>
            </a:r>
            <a:r>
              <a:rPr sz="1400" spc="-5" dirty="0">
                <a:latin typeface="Carlito"/>
                <a:cs typeface="Carlito"/>
              </a:rPr>
              <a:t>y </a:t>
            </a:r>
            <a:r>
              <a:rPr sz="1400" spc="-10" dirty="0">
                <a:latin typeface="Carlito"/>
                <a:cs typeface="Carlito"/>
              </a:rPr>
              <a:t>constituye </a:t>
            </a:r>
            <a:r>
              <a:rPr sz="1400" spc="-5" dirty="0">
                <a:latin typeface="Carlito"/>
                <a:cs typeface="Carlito"/>
              </a:rPr>
              <a:t>un costo e  </a:t>
            </a:r>
            <a:r>
              <a:rPr sz="1400" spc="-10" dirty="0">
                <a:latin typeface="Carlito"/>
                <a:cs typeface="Carlito"/>
              </a:rPr>
              <a:t>interrupciones </a:t>
            </a:r>
            <a:r>
              <a:rPr sz="1400" spc="-5" dirty="0">
                <a:latin typeface="Carlito"/>
                <a:cs typeface="Carlito"/>
              </a:rPr>
              <a:t>enormes </a:t>
            </a:r>
            <a:r>
              <a:rPr sz="1400" spc="-15" dirty="0">
                <a:latin typeface="Carlito"/>
                <a:cs typeface="Carlito"/>
              </a:rPr>
              <a:t>para </a:t>
            </a:r>
            <a:r>
              <a:rPr sz="1400" spc="-5" dirty="0">
                <a:latin typeface="Carlito"/>
                <a:cs typeface="Carlito"/>
              </a:rPr>
              <a:t>los</a:t>
            </a:r>
            <a:r>
              <a:rPr sz="1400" spc="8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empleadores.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63796" y="1109471"/>
            <a:ext cx="4594860" cy="1727200"/>
            <a:chOff x="4463796" y="1109471"/>
            <a:chExt cx="4594860" cy="1727200"/>
          </a:xfrm>
        </p:grpSpPr>
        <p:sp>
          <p:nvSpPr>
            <p:cNvPr id="16" name="object 16"/>
            <p:cNvSpPr/>
            <p:nvPr/>
          </p:nvSpPr>
          <p:spPr>
            <a:xfrm>
              <a:off x="4489704" y="1120139"/>
              <a:ext cx="4544567" cy="16901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3796" y="1109471"/>
              <a:ext cx="4594859" cy="17266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6948" y="1147571"/>
              <a:ext cx="4454652" cy="160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36947" y="1147572"/>
            <a:ext cx="4454652" cy="1502976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ts val="1889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Rotación</a:t>
            </a:r>
            <a:endParaRPr sz="1600" dirty="0">
              <a:latin typeface="Arial"/>
              <a:cs typeface="Arial"/>
            </a:endParaRPr>
          </a:p>
          <a:p>
            <a:pPr marL="92710" marR="82550" algn="just">
              <a:lnSpc>
                <a:spcPts val="1920"/>
              </a:lnSpc>
              <a:spcBef>
                <a:spcPts val="35"/>
              </a:spcBef>
            </a:pPr>
            <a:r>
              <a:rPr sz="1400" spc="-5" dirty="0">
                <a:latin typeface="Carlito"/>
                <a:cs typeface="Carlito"/>
              </a:rPr>
              <a:t>La </a:t>
            </a:r>
            <a:r>
              <a:rPr sz="1400" spc="-10" dirty="0">
                <a:latin typeface="Carlito"/>
                <a:cs typeface="Carlito"/>
              </a:rPr>
              <a:t>rotación </a:t>
            </a:r>
            <a:r>
              <a:rPr sz="1400" spc="-5" dirty="0">
                <a:latin typeface="Carlito"/>
                <a:cs typeface="Carlito"/>
              </a:rPr>
              <a:t>es el </a:t>
            </a:r>
            <a:r>
              <a:rPr sz="1400" spc="-15" dirty="0">
                <a:latin typeface="Carlito"/>
                <a:cs typeface="Carlito"/>
              </a:rPr>
              <a:t>retiro </a:t>
            </a:r>
            <a:r>
              <a:rPr sz="1400" spc="-5" dirty="0">
                <a:latin typeface="Carlito"/>
                <a:cs typeface="Carlito"/>
              </a:rPr>
              <a:t>permanente de una  </a:t>
            </a:r>
            <a:r>
              <a:rPr sz="1400" spc="-10" dirty="0">
                <a:latin typeface="Carlito"/>
                <a:cs typeface="Carlito"/>
              </a:rPr>
              <a:t>organización, </a:t>
            </a:r>
            <a:r>
              <a:rPr sz="1400" spc="-5" dirty="0">
                <a:latin typeface="Carlito"/>
                <a:cs typeface="Carlito"/>
              </a:rPr>
              <a:t>y puede </a:t>
            </a:r>
            <a:r>
              <a:rPr sz="1400" dirty="0">
                <a:latin typeface="Carlito"/>
                <a:cs typeface="Carlito"/>
              </a:rPr>
              <a:t>ser </a:t>
            </a:r>
            <a:r>
              <a:rPr sz="1400" spc="-5" dirty="0">
                <a:latin typeface="Carlito"/>
                <a:cs typeface="Carlito"/>
              </a:rPr>
              <a:t>voluntario o </a:t>
            </a:r>
            <a:r>
              <a:rPr sz="1400" spc="-10" dirty="0">
                <a:latin typeface="Carlito"/>
                <a:cs typeface="Carlito"/>
              </a:rPr>
              <a:t>involuntario.  </a:t>
            </a:r>
            <a:r>
              <a:rPr sz="1400" spc="-5" dirty="0">
                <a:latin typeface="Carlito"/>
                <a:cs typeface="Carlito"/>
              </a:rPr>
              <a:t>Una </a:t>
            </a:r>
            <a:r>
              <a:rPr sz="1400" spc="-10" dirty="0">
                <a:latin typeface="Carlito"/>
                <a:cs typeface="Carlito"/>
              </a:rPr>
              <a:t>tasa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rotación elevada </a:t>
            </a:r>
            <a:r>
              <a:rPr sz="1400" spc="-5" dirty="0">
                <a:latin typeface="Carlito"/>
                <a:cs typeface="Carlito"/>
              </a:rPr>
              <a:t>da </a:t>
            </a:r>
            <a:r>
              <a:rPr sz="1400" spc="-10" dirty="0">
                <a:latin typeface="Carlito"/>
                <a:cs typeface="Carlito"/>
              </a:rPr>
              <a:t>como resultado  </a:t>
            </a:r>
            <a:r>
              <a:rPr sz="1400" spc="-15" dirty="0">
                <a:latin typeface="Carlito"/>
                <a:cs typeface="Carlito"/>
              </a:rPr>
              <a:t>costos </a:t>
            </a:r>
            <a:r>
              <a:rPr sz="1400" spc="-5" dirty="0">
                <a:latin typeface="Carlito"/>
                <a:cs typeface="Carlito"/>
              </a:rPr>
              <a:t>más altos de </a:t>
            </a:r>
            <a:r>
              <a:rPr sz="1400" spc="-10" dirty="0">
                <a:latin typeface="Carlito"/>
                <a:cs typeface="Carlito"/>
              </a:rPr>
              <a:t>reclutamiento, </a:t>
            </a:r>
            <a:r>
              <a:rPr sz="1400" spc="-5" dirty="0">
                <a:latin typeface="Carlito"/>
                <a:cs typeface="Carlito"/>
              </a:rPr>
              <a:t>selección</a:t>
            </a:r>
            <a:r>
              <a:rPr sz="1400" spc="2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y</a:t>
            </a:r>
            <a:endParaRPr sz="1400" dirty="0">
              <a:latin typeface="Carlito"/>
              <a:cs typeface="Carlito"/>
            </a:endParaRPr>
          </a:p>
          <a:p>
            <a:pPr marL="92710">
              <a:lnSpc>
                <a:spcPts val="1860"/>
              </a:lnSpc>
            </a:pPr>
            <a:r>
              <a:rPr sz="1400" spc="-5" dirty="0">
                <a:latin typeface="Carlito"/>
                <a:cs typeface="Carlito"/>
              </a:rPr>
              <a:t>capacitación.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8015" y="2915399"/>
            <a:ext cx="4243070" cy="1727200"/>
            <a:chOff x="128015" y="2915399"/>
            <a:chExt cx="4243070" cy="1727200"/>
          </a:xfrm>
        </p:grpSpPr>
        <p:sp>
          <p:nvSpPr>
            <p:cNvPr id="21" name="object 21"/>
            <p:cNvSpPr/>
            <p:nvPr/>
          </p:nvSpPr>
          <p:spPr>
            <a:xfrm>
              <a:off x="153923" y="2924556"/>
              <a:ext cx="4191000" cy="16596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8015" y="2915399"/>
              <a:ext cx="4242816" cy="17266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168" y="2951988"/>
              <a:ext cx="4101084" cy="15697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1168" y="2951988"/>
              <a:ext cx="4101465" cy="1569720"/>
            </a:xfrm>
            <a:custGeom>
              <a:avLst/>
              <a:gdLst/>
              <a:ahLst/>
              <a:cxnLst/>
              <a:rect l="l" t="t" r="r" b="b"/>
              <a:pathLst>
                <a:path w="4101465" h="1569720">
                  <a:moveTo>
                    <a:pt x="0" y="1569720"/>
                  </a:moveTo>
                  <a:lnTo>
                    <a:pt x="4101084" y="1569720"/>
                  </a:lnTo>
                  <a:lnTo>
                    <a:pt x="4101084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3522" y="2974593"/>
            <a:ext cx="4077308" cy="16562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Satisfacción en el</a:t>
            </a:r>
            <a:r>
              <a:rPr sz="1600" b="1" spc="-25" dirty="0">
                <a:latin typeface="Carlito"/>
                <a:cs typeface="Carlito"/>
              </a:rPr>
              <a:t> </a:t>
            </a:r>
            <a:r>
              <a:rPr lang="es-PE" sz="1600" b="1" spc="-10" dirty="0" smtClean="0">
                <a:latin typeface="Carlito"/>
                <a:cs typeface="Carlito"/>
              </a:rPr>
              <a:t>trabajo</a:t>
            </a:r>
          </a:p>
          <a:p>
            <a:r>
              <a:rPr lang="es-PE" sz="1400" dirty="0">
                <a:latin typeface="Carlito"/>
              </a:rPr>
              <a:t>Se define </a:t>
            </a:r>
            <a:r>
              <a:rPr lang="es-PE" sz="1400" dirty="0" smtClean="0">
                <a:latin typeface="Carlito"/>
              </a:rPr>
              <a:t>como el </a:t>
            </a:r>
            <a:r>
              <a:rPr lang="es-PE" sz="1400" dirty="0">
                <a:latin typeface="Carlito"/>
              </a:rPr>
              <a:t>sentimiento positivo respecto del trabajo propio, que resulta de una evaluación de sus características satisfacción en el trabajo representan una actitud positiva.</a:t>
            </a:r>
          </a:p>
          <a:p>
            <a:r>
              <a:rPr lang="es-PE" dirty="0"/>
              <a:t> 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28" name="object 28"/>
          <p:cNvSpPr/>
          <p:nvPr/>
        </p:nvSpPr>
        <p:spPr>
          <a:xfrm flipV="1">
            <a:off x="457200" y="953604"/>
            <a:ext cx="5107687" cy="45719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782" y="810259"/>
            <a:ext cx="599821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100" spc="-30" dirty="0"/>
              <a:t>Vamos </a:t>
            </a:r>
            <a:r>
              <a:rPr sz="2100" dirty="0"/>
              <a:t>a </a:t>
            </a:r>
            <a:r>
              <a:rPr sz="2100" spc="-15" dirty="0"/>
              <a:t>conversar </a:t>
            </a:r>
            <a:r>
              <a:rPr sz="2100" spc="-5" dirty="0"/>
              <a:t>sobre </a:t>
            </a:r>
            <a:r>
              <a:rPr sz="2100" dirty="0"/>
              <a:t>lo que hemos </a:t>
            </a:r>
            <a:r>
              <a:rPr sz="2100" spc="-10" dirty="0"/>
              <a:t>aprendido</a:t>
            </a:r>
            <a:r>
              <a:rPr sz="2100" spc="15" dirty="0"/>
              <a:t> </a:t>
            </a:r>
            <a:r>
              <a:rPr sz="2100" spc="-5" dirty="0"/>
              <a:t>hoy</a:t>
            </a: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1509522" y="3594938"/>
            <a:ext cx="928878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15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2708" y="1629155"/>
            <a:ext cx="6611620" cy="2284730"/>
            <a:chOff x="1092708" y="1629155"/>
            <a:chExt cx="6611620" cy="2284730"/>
          </a:xfrm>
        </p:grpSpPr>
        <p:sp>
          <p:nvSpPr>
            <p:cNvPr id="5" name="object 5"/>
            <p:cNvSpPr/>
            <p:nvPr/>
          </p:nvSpPr>
          <p:spPr>
            <a:xfrm>
              <a:off x="1092708" y="3563111"/>
              <a:ext cx="338328" cy="350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9541" y="1642109"/>
              <a:ext cx="6021705" cy="1400810"/>
            </a:xfrm>
            <a:custGeom>
              <a:avLst/>
              <a:gdLst/>
              <a:ahLst/>
              <a:cxnLst/>
              <a:rect l="l" t="t" r="r" b="b"/>
              <a:pathLst>
                <a:path w="6021705" h="1400810">
                  <a:moveTo>
                    <a:pt x="0" y="21462"/>
                  </a:moveTo>
                  <a:lnTo>
                    <a:pt x="1692" y="13126"/>
                  </a:lnTo>
                  <a:lnTo>
                    <a:pt x="6302" y="6302"/>
                  </a:lnTo>
                  <a:lnTo>
                    <a:pt x="13126" y="1692"/>
                  </a:lnTo>
                  <a:lnTo>
                    <a:pt x="21462" y="0"/>
                  </a:lnTo>
                  <a:lnTo>
                    <a:pt x="5992240" y="0"/>
                  </a:lnTo>
                  <a:lnTo>
                    <a:pt x="6000577" y="1692"/>
                  </a:lnTo>
                  <a:lnTo>
                    <a:pt x="6007401" y="6302"/>
                  </a:lnTo>
                  <a:lnTo>
                    <a:pt x="6012011" y="13126"/>
                  </a:lnTo>
                  <a:lnTo>
                    <a:pt x="6013704" y="21462"/>
                  </a:lnTo>
                  <a:lnTo>
                    <a:pt x="6013704" y="601852"/>
                  </a:lnTo>
                  <a:lnTo>
                    <a:pt x="6012011" y="610189"/>
                  </a:lnTo>
                  <a:lnTo>
                    <a:pt x="6007401" y="617013"/>
                  </a:lnTo>
                  <a:lnTo>
                    <a:pt x="6000577" y="621623"/>
                  </a:lnTo>
                  <a:lnTo>
                    <a:pt x="5992240" y="623315"/>
                  </a:lnTo>
                  <a:lnTo>
                    <a:pt x="21462" y="623315"/>
                  </a:lnTo>
                  <a:lnTo>
                    <a:pt x="13126" y="621623"/>
                  </a:lnTo>
                  <a:lnTo>
                    <a:pt x="6302" y="617013"/>
                  </a:lnTo>
                  <a:lnTo>
                    <a:pt x="1692" y="610189"/>
                  </a:lnTo>
                  <a:lnTo>
                    <a:pt x="0" y="601852"/>
                  </a:lnTo>
                  <a:lnTo>
                    <a:pt x="0" y="21462"/>
                  </a:lnTo>
                  <a:close/>
                </a:path>
                <a:path w="6021705" h="1400810">
                  <a:moveTo>
                    <a:pt x="7619" y="800226"/>
                  </a:moveTo>
                  <a:lnTo>
                    <a:pt x="9294" y="791837"/>
                  </a:lnTo>
                  <a:lnTo>
                    <a:pt x="13874" y="785018"/>
                  </a:lnTo>
                  <a:lnTo>
                    <a:pt x="20693" y="780438"/>
                  </a:lnTo>
                  <a:lnTo>
                    <a:pt x="29082" y="778763"/>
                  </a:lnTo>
                  <a:lnTo>
                    <a:pt x="5999860" y="778763"/>
                  </a:lnTo>
                  <a:lnTo>
                    <a:pt x="6008250" y="780438"/>
                  </a:lnTo>
                  <a:lnTo>
                    <a:pt x="6015069" y="785018"/>
                  </a:lnTo>
                  <a:lnTo>
                    <a:pt x="6019649" y="791837"/>
                  </a:lnTo>
                  <a:lnTo>
                    <a:pt x="6021324" y="800226"/>
                  </a:lnTo>
                  <a:lnTo>
                    <a:pt x="6021324" y="1379092"/>
                  </a:lnTo>
                  <a:lnTo>
                    <a:pt x="6019649" y="1387482"/>
                  </a:lnTo>
                  <a:lnTo>
                    <a:pt x="6015069" y="1394301"/>
                  </a:lnTo>
                  <a:lnTo>
                    <a:pt x="6008250" y="1398881"/>
                  </a:lnTo>
                  <a:lnTo>
                    <a:pt x="5999860" y="1400556"/>
                  </a:lnTo>
                  <a:lnTo>
                    <a:pt x="29082" y="1400556"/>
                  </a:lnTo>
                  <a:lnTo>
                    <a:pt x="20693" y="1398881"/>
                  </a:lnTo>
                  <a:lnTo>
                    <a:pt x="13874" y="1394301"/>
                  </a:lnTo>
                  <a:lnTo>
                    <a:pt x="9294" y="1387482"/>
                  </a:lnTo>
                  <a:lnTo>
                    <a:pt x="7619" y="1379092"/>
                  </a:lnTo>
                  <a:lnTo>
                    <a:pt x="7619" y="800226"/>
                  </a:lnTo>
                  <a:close/>
                </a:path>
              </a:pathLst>
            </a:custGeom>
            <a:ln w="25908">
              <a:solidFill>
                <a:srgbClr val="BA213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93227" y="1814576"/>
            <a:ext cx="5974080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rlito"/>
                <a:cs typeface="Carlito"/>
              </a:rPr>
              <a:t>¿Cuál </a:t>
            </a:r>
            <a:r>
              <a:rPr sz="1500" dirty="0">
                <a:latin typeface="Carlito"/>
                <a:cs typeface="Carlito"/>
              </a:rPr>
              <a:t>es la </a:t>
            </a:r>
            <a:r>
              <a:rPr sz="1500" spc="-5" dirty="0">
                <a:latin typeface="Carlito"/>
                <a:cs typeface="Carlito"/>
              </a:rPr>
              <a:t>importancia </a:t>
            </a:r>
            <a:r>
              <a:rPr sz="1500" dirty="0">
                <a:latin typeface="Carlito"/>
                <a:cs typeface="Carlito"/>
              </a:rPr>
              <a:t>de la </a:t>
            </a:r>
            <a:r>
              <a:rPr sz="1500" spc="-5" dirty="0">
                <a:latin typeface="Carlito"/>
                <a:cs typeface="Carlito"/>
              </a:rPr>
              <a:t>Dirección en </a:t>
            </a:r>
            <a:r>
              <a:rPr sz="1500" dirty="0">
                <a:latin typeface="Carlito"/>
                <a:cs typeface="Carlito"/>
              </a:rPr>
              <a:t>la</a:t>
            </a:r>
            <a:r>
              <a:rPr sz="1500" spc="-10" dirty="0">
                <a:latin typeface="Carlito"/>
                <a:cs typeface="Carlito"/>
              </a:rPr>
              <a:t> organización?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arlito"/>
              <a:cs typeface="Carlito"/>
            </a:endParaRPr>
          </a:p>
          <a:p>
            <a:pPr marL="294640" marR="279400" algn="ctr">
              <a:lnSpc>
                <a:spcPct val="100000"/>
              </a:lnSpc>
              <a:spcBef>
                <a:spcPts val="5"/>
              </a:spcBef>
            </a:pPr>
            <a:r>
              <a:rPr sz="1500" spc="-40" dirty="0">
                <a:latin typeface="Carlito"/>
                <a:cs typeface="Carlito"/>
              </a:rPr>
              <a:t>¿Todos </a:t>
            </a:r>
            <a:r>
              <a:rPr sz="1500" dirty="0">
                <a:latin typeface="Carlito"/>
                <a:cs typeface="Carlito"/>
              </a:rPr>
              <a:t>los </a:t>
            </a:r>
            <a:r>
              <a:rPr sz="1500" spc="-10" dirty="0">
                <a:latin typeface="Carlito"/>
                <a:cs typeface="Carlito"/>
              </a:rPr>
              <a:t>gestores </a:t>
            </a:r>
            <a:r>
              <a:rPr sz="1500" spc="-5" dirty="0">
                <a:latin typeface="Carlito"/>
                <a:cs typeface="Carlito"/>
              </a:rPr>
              <a:t>son buenos líderes? </a:t>
            </a:r>
            <a:r>
              <a:rPr sz="1500" spc="-40" dirty="0">
                <a:latin typeface="Carlito"/>
                <a:cs typeface="Carlito"/>
              </a:rPr>
              <a:t>¿Todos </a:t>
            </a:r>
            <a:r>
              <a:rPr sz="1500" dirty="0">
                <a:latin typeface="Carlito"/>
                <a:cs typeface="Carlito"/>
              </a:rPr>
              <a:t>los </a:t>
            </a:r>
            <a:r>
              <a:rPr sz="1500" spc="-5" dirty="0">
                <a:latin typeface="Carlito"/>
                <a:cs typeface="Carlito"/>
              </a:rPr>
              <a:t>líderes son buenos  </a:t>
            </a:r>
            <a:r>
              <a:rPr sz="1500" spc="-10" dirty="0">
                <a:latin typeface="Carlito"/>
                <a:cs typeface="Carlito"/>
              </a:rPr>
              <a:t>gestores?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9100" y="3645936"/>
            <a:ext cx="301929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rlito"/>
                <a:cs typeface="Carlito"/>
              </a:rPr>
              <a:t>Levantemos </a:t>
            </a:r>
            <a:r>
              <a:rPr sz="1350" dirty="0">
                <a:latin typeface="Carlito"/>
                <a:cs typeface="Carlito"/>
              </a:rPr>
              <a:t>la </a:t>
            </a:r>
            <a:r>
              <a:rPr sz="1350" spc="-5" dirty="0">
                <a:latin typeface="Carlito"/>
                <a:cs typeface="Carlito"/>
              </a:rPr>
              <a:t>mano </a:t>
            </a:r>
            <a:r>
              <a:rPr sz="1350" spc="-10" dirty="0">
                <a:latin typeface="Carlito"/>
                <a:cs typeface="Carlito"/>
              </a:rPr>
              <a:t>para</a:t>
            </a:r>
            <a:r>
              <a:rPr sz="1350" spc="-20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participar</a:t>
            </a:r>
            <a:endParaRPr sz="13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42950"/>
            <a:ext cx="2890012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249F83"/>
                </a:solidFill>
              </a:rPr>
              <a:t>Logro </a:t>
            </a:r>
            <a:r>
              <a:rPr sz="2000" spc="10" dirty="0">
                <a:solidFill>
                  <a:srgbClr val="249F83"/>
                </a:solidFill>
              </a:rPr>
              <a:t>de la</a:t>
            </a:r>
            <a:r>
              <a:rPr sz="2000" spc="-45" dirty="0">
                <a:solidFill>
                  <a:srgbClr val="249F83"/>
                </a:solidFill>
              </a:rPr>
              <a:t> </a:t>
            </a:r>
            <a:r>
              <a:rPr sz="2000" spc="10" dirty="0">
                <a:solidFill>
                  <a:srgbClr val="249F83"/>
                </a:solidFill>
              </a:rPr>
              <a:t>Unidad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200150"/>
            <a:ext cx="3826510" cy="2911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52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Al final de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unidad, el estudiante </a:t>
            </a:r>
            <a:r>
              <a:rPr sz="1000" spc="-5" dirty="0">
                <a:latin typeface="Carlito"/>
                <a:cs typeface="Carlito"/>
              </a:rPr>
              <a:t>reconoce </a:t>
            </a:r>
            <a:r>
              <a:rPr sz="1000" dirty="0">
                <a:latin typeface="Carlito"/>
                <a:cs typeface="Carlito"/>
              </a:rPr>
              <a:t>conceptos </a:t>
            </a:r>
            <a:r>
              <a:rPr sz="1000" spc="5" dirty="0">
                <a:latin typeface="Carlito"/>
                <a:cs typeface="Carlito"/>
              </a:rPr>
              <a:t>de </a:t>
            </a:r>
            <a:r>
              <a:rPr sz="1000" dirty="0">
                <a:latin typeface="Carlito"/>
                <a:cs typeface="Carlito"/>
              </a:rPr>
              <a:t>la dirección,  describe los </a:t>
            </a:r>
            <a:r>
              <a:rPr sz="1000" spc="-5" dirty="0">
                <a:latin typeface="Carlito"/>
                <a:cs typeface="Carlito"/>
              </a:rPr>
              <a:t>factores </a:t>
            </a:r>
            <a:r>
              <a:rPr sz="1000" dirty="0">
                <a:latin typeface="Carlito"/>
                <a:cs typeface="Carlito"/>
              </a:rPr>
              <a:t>que influyen en la motivación laboral, elementos  básicos</a:t>
            </a:r>
            <a:r>
              <a:rPr sz="1000" spc="55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del</a:t>
            </a:r>
            <a:r>
              <a:rPr sz="1000" spc="5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liderazgo</a:t>
            </a:r>
            <a:r>
              <a:rPr sz="1000" spc="4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y</a:t>
            </a:r>
            <a:r>
              <a:rPr sz="1000" spc="50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la</a:t>
            </a:r>
            <a:r>
              <a:rPr sz="1000" spc="5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importancia</a:t>
            </a:r>
            <a:r>
              <a:rPr sz="1000" spc="6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de</a:t>
            </a:r>
            <a:r>
              <a:rPr sz="1000" spc="55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la</a:t>
            </a:r>
            <a:r>
              <a:rPr sz="1000" spc="4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tecnología</a:t>
            </a:r>
            <a:r>
              <a:rPr sz="1000" spc="5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de</a:t>
            </a:r>
            <a:r>
              <a:rPr sz="1000" spc="55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la</a:t>
            </a:r>
            <a:r>
              <a:rPr sz="1000" spc="5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información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Carlito"/>
                <a:cs typeface="Carlito"/>
              </a:rPr>
              <a:t>en </a:t>
            </a:r>
            <a:r>
              <a:rPr sz="1000" dirty="0">
                <a:latin typeface="Carlito"/>
                <a:cs typeface="Carlito"/>
              </a:rPr>
              <a:t>el proceso de comunicación.</a:t>
            </a:r>
          </a:p>
          <a:p>
            <a:pPr>
              <a:lnSpc>
                <a:spcPct val="100000"/>
              </a:lnSpc>
            </a:pP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Carlito"/>
              <a:cs typeface="Carlito"/>
            </a:endParaRPr>
          </a:p>
          <a:p>
            <a:pPr marL="2070735">
              <a:lnSpc>
                <a:spcPct val="100000"/>
              </a:lnSpc>
            </a:pP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Importancia</a:t>
            </a:r>
            <a:endParaRPr sz="2000" dirty="0">
              <a:latin typeface="Carlito"/>
              <a:cs typeface="Carlito"/>
            </a:endParaRPr>
          </a:p>
          <a:p>
            <a:pPr marL="12700" marR="5080" algn="just">
              <a:lnSpc>
                <a:spcPct val="151800"/>
              </a:lnSpc>
              <a:spcBef>
                <a:spcPts val="645"/>
              </a:spcBef>
            </a:pPr>
            <a:r>
              <a:rPr sz="1000" dirty="0">
                <a:latin typeface="Carlito"/>
                <a:cs typeface="Carlito"/>
              </a:rPr>
              <a:t>La </a:t>
            </a:r>
            <a:r>
              <a:rPr sz="1000" spc="5" dirty="0">
                <a:latin typeface="Carlito"/>
                <a:cs typeface="Carlito"/>
              </a:rPr>
              <a:t>función </a:t>
            </a:r>
            <a:r>
              <a:rPr sz="1000" dirty="0">
                <a:latin typeface="Carlito"/>
                <a:cs typeface="Carlito"/>
              </a:rPr>
              <a:t>de Dirección es uno de los aspectos más </a:t>
            </a:r>
            <a:r>
              <a:rPr sz="1000" spc="-5" dirty="0">
                <a:latin typeface="Carlito"/>
                <a:cs typeface="Carlito"/>
              </a:rPr>
              <a:t>relevantes </a:t>
            </a:r>
            <a:r>
              <a:rPr sz="1000" dirty="0">
                <a:latin typeface="Carlito"/>
                <a:cs typeface="Carlito"/>
              </a:rPr>
              <a:t>de </a:t>
            </a:r>
            <a:r>
              <a:rPr sz="1000" spc="5" dirty="0">
                <a:latin typeface="Carlito"/>
                <a:cs typeface="Carlito"/>
              </a:rPr>
              <a:t>la  </a:t>
            </a:r>
            <a:r>
              <a:rPr sz="1000" dirty="0">
                <a:latin typeface="Carlito"/>
                <a:cs typeface="Carlito"/>
              </a:rPr>
              <a:t>ciencia administrativa. </a:t>
            </a:r>
            <a:r>
              <a:rPr sz="1000" spc="-5" dirty="0">
                <a:latin typeface="Carlito"/>
                <a:cs typeface="Carlito"/>
              </a:rPr>
              <a:t>Esta </a:t>
            </a:r>
            <a:r>
              <a:rPr sz="1000" dirty="0">
                <a:latin typeface="Carlito"/>
                <a:cs typeface="Carlito"/>
              </a:rPr>
              <a:t>función nos ha permitido comprender cuál  es la dinámica que permite al líder influenciar positivamente en </a:t>
            </a:r>
            <a:r>
              <a:rPr sz="1000" spc="5" dirty="0">
                <a:latin typeface="Carlito"/>
                <a:cs typeface="Carlito"/>
              </a:rPr>
              <a:t>las  </a:t>
            </a:r>
            <a:r>
              <a:rPr sz="1000" dirty="0">
                <a:latin typeface="Carlito"/>
                <a:cs typeface="Carlito"/>
              </a:rPr>
              <a:t>acciones de las personas </a:t>
            </a:r>
            <a:r>
              <a:rPr sz="1000" spc="5" dirty="0">
                <a:latin typeface="Carlito"/>
                <a:cs typeface="Carlito"/>
              </a:rPr>
              <a:t>que </a:t>
            </a:r>
            <a:r>
              <a:rPr sz="1000" dirty="0">
                <a:latin typeface="Carlito"/>
                <a:cs typeface="Carlito"/>
              </a:rPr>
              <a:t>trabajan </a:t>
            </a:r>
            <a:r>
              <a:rPr sz="1000" spc="5" dirty="0">
                <a:latin typeface="Carlito"/>
                <a:cs typeface="Carlito"/>
              </a:rPr>
              <a:t>a su </a:t>
            </a:r>
            <a:r>
              <a:rPr sz="1000" spc="-5" dirty="0">
                <a:latin typeface="Carlito"/>
                <a:cs typeface="Carlito"/>
              </a:rPr>
              <a:t>cargo dentro </a:t>
            </a:r>
            <a:r>
              <a:rPr sz="1000" dirty="0">
                <a:latin typeface="Carlito"/>
                <a:cs typeface="Carlito"/>
              </a:rPr>
              <a:t>de una  </a:t>
            </a:r>
            <a:r>
              <a:rPr sz="1000" spc="-5" dirty="0">
                <a:latin typeface="Carlito"/>
                <a:cs typeface="Carlito"/>
              </a:rPr>
              <a:t>organización.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019810"/>
            <a:ext cx="29019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249F83"/>
                </a:solidFill>
              </a:rPr>
              <a:t>Logro </a:t>
            </a:r>
            <a:r>
              <a:rPr sz="2000" spc="10" dirty="0">
                <a:solidFill>
                  <a:srgbClr val="249F83"/>
                </a:solidFill>
              </a:rPr>
              <a:t>de la</a:t>
            </a:r>
            <a:r>
              <a:rPr sz="2000" spc="-60" dirty="0">
                <a:solidFill>
                  <a:srgbClr val="249F83"/>
                </a:solidFill>
              </a:rPr>
              <a:t> </a:t>
            </a:r>
            <a:r>
              <a:rPr sz="2000" spc="10" dirty="0">
                <a:solidFill>
                  <a:srgbClr val="249F83"/>
                </a:solidFill>
              </a:rPr>
              <a:t>Sesión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504950"/>
            <a:ext cx="3978910" cy="95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1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Al finalizar la sesión, el </a:t>
            </a:r>
            <a:r>
              <a:rPr sz="1000" spc="-5" dirty="0">
                <a:latin typeface="Carlito"/>
                <a:cs typeface="Carlito"/>
              </a:rPr>
              <a:t>estudiante </a:t>
            </a:r>
            <a:r>
              <a:rPr sz="1000" dirty="0">
                <a:latin typeface="Carlito"/>
                <a:cs typeface="Carlito"/>
              </a:rPr>
              <a:t>describe la importancia de la </a:t>
            </a:r>
            <a:r>
              <a:rPr sz="1000" spc="-5" dirty="0">
                <a:latin typeface="Carlito"/>
                <a:cs typeface="Carlito"/>
              </a:rPr>
              <a:t>dirección </a:t>
            </a:r>
            <a:r>
              <a:rPr sz="1000" dirty="0">
                <a:latin typeface="Carlito"/>
                <a:cs typeface="Carlito"/>
              </a:rPr>
              <a:t>y  el </a:t>
            </a:r>
            <a:r>
              <a:rPr sz="1000" spc="-5" dirty="0">
                <a:latin typeface="Carlito"/>
                <a:cs typeface="Carlito"/>
              </a:rPr>
              <a:t>liderazgo para </a:t>
            </a:r>
            <a:r>
              <a:rPr sz="1000" dirty="0">
                <a:latin typeface="Carlito"/>
                <a:cs typeface="Carlito"/>
              </a:rPr>
              <a:t>el </a:t>
            </a:r>
            <a:r>
              <a:rPr sz="1000" spc="-5" dirty="0">
                <a:latin typeface="Carlito"/>
                <a:cs typeface="Carlito"/>
              </a:rPr>
              <a:t>eficiente desarrollo </a:t>
            </a:r>
            <a:r>
              <a:rPr sz="1000" dirty="0">
                <a:latin typeface="Carlito"/>
                <a:cs typeface="Carlito"/>
              </a:rPr>
              <a:t>organizacional </a:t>
            </a:r>
            <a:r>
              <a:rPr sz="1000" spc="5" dirty="0">
                <a:latin typeface="Carlito"/>
                <a:cs typeface="Carlito"/>
              </a:rPr>
              <a:t>de </a:t>
            </a:r>
            <a:r>
              <a:rPr sz="1000" dirty="0">
                <a:latin typeface="Carlito"/>
                <a:cs typeface="Carlito"/>
              </a:rPr>
              <a:t>la empresa en  </a:t>
            </a:r>
            <a:r>
              <a:rPr sz="1000" spc="-5" dirty="0">
                <a:latin typeface="Carlito"/>
                <a:cs typeface="Carlito"/>
              </a:rPr>
              <a:t>todos los </a:t>
            </a:r>
            <a:r>
              <a:rPr sz="1000" dirty="0">
                <a:latin typeface="Carlito"/>
                <a:cs typeface="Carlito"/>
              </a:rPr>
              <a:t>niveles. </a:t>
            </a:r>
            <a:r>
              <a:rPr sz="1000" spc="-10" dirty="0">
                <a:latin typeface="Carlito"/>
                <a:cs typeface="Carlito"/>
              </a:rPr>
              <a:t>También </a:t>
            </a:r>
            <a:r>
              <a:rPr sz="1000" dirty="0">
                <a:latin typeface="Carlito"/>
                <a:cs typeface="Carlito"/>
              </a:rPr>
              <a:t>conoce la importancia del comportamiento  </a:t>
            </a:r>
            <a:r>
              <a:rPr sz="1000" spc="-5" dirty="0">
                <a:latin typeface="Carlito"/>
                <a:cs typeface="Carlito"/>
              </a:rPr>
              <a:t>organizacional.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022" y="2607945"/>
            <a:ext cx="4583177" cy="1249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4668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Importancia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1466215" algn="l"/>
              </a:tabLst>
            </a:pPr>
            <a:r>
              <a:rPr sz="1000" dirty="0">
                <a:latin typeface="Carlito"/>
                <a:cs typeface="Carlito"/>
              </a:rPr>
              <a:t>Los  </a:t>
            </a:r>
            <a:r>
              <a:rPr sz="1000" spc="14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estudiantes  </a:t>
            </a:r>
            <a:r>
              <a:rPr sz="1000" spc="16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deben	conocer    cuál    es    el    rol    </a:t>
            </a:r>
            <a:r>
              <a:rPr sz="1000" spc="5" dirty="0">
                <a:latin typeface="Carlito"/>
                <a:cs typeface="Carlito"/>
              </a:rPr>
              <a:t>del   </a:t>
            </a:r>
            <a:r>
              <a:rPr sz="1000" spc="-5" dirty="0">
                <a:latin typeface="Carlito"/>
                <a:cs typeface="Carlito"/>
              </a:rPr>
              <a:t>liderazgo, </a:t>
            </a:r>
            <a:r>
              <a:rPr sz="1000" spc="20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del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000" dirty="0">
                <a:latin typeface="Carlito"/>
                <a:cs typeface="Carlito"/>
              </a:rPr>
              <a:t>comportamiento organizacional,  de  la </a:t>
            </a:r>
            <a:r>
              <a:rPr sz="1000" spc="5" dirty="0">
                <a:latin typeface="Carlito"/>
                <a:cs typeface="Carlito"/>
              </a:rPr>
              <a:t>motivación </a:t>
            </a:r>
            <a:r>
              <a:rPr sz="1000" dirty="0">
                <a:latin typeface="Carlito"/>
                <a:cs typeface="Carlito"/>
              </a:rPr>
              <a:t>y de  la comunicación </a:t>
            </a:r>
            <a:r>
              <a:rPr sz="1000" spc="55" dirty="0">
                <a:latin typeface="Carlito"/>
                <a:cs typeface="Carlito"/>
              </a:rPr>
              <a:t> </a:t>
            </a:r>
            <a:r>
              <a:rPr sz="1000" spc="15" dirty="0">
                <a:latin typeface="Carlito"/>
                <a:cs typeface="Carlito"/>
              </a:rPr>
              <a:t>en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el desempeño y productividad de una</a:t>
            </a:r>
            <a:r>
              <a:rPr sz="1000" spc="9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organización.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428750"/>
            <a:ext cx="3081402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569FC5"/>
                </a:solidFill>
              </a:rPr>
              <a:t>Contenido </a:t>
            </a:r>
            <a:r>
              <a:rPr sz="2000" spc="10" dirty="0">
                <a:solidFill>
                  <a:srgbClr val="569FC5"/>
                </a:solidFill>
              </a:rPr>
              <a:t>de la</a:t>
            </a:r>
            <a:r>
              <a:rPr sz="2000" spc="-60" dirty="0">
                <a:solidFill>
                  <a:srgbClr val="569FC5"/>
                </a:solidFill>
              </a:rPr>
              <a:t> </a:t>
            </a:r>
            <a:r>
              <a:rPr sz="2000" spc="5" dirty="0">
                <a:solidFill>
                  <a:srgbClr val="569FC5"/>
                </a:solidFill>
              </a:rPr>
              <a:t>sesión</a:t>
            </a:r>
            <a:endParaRPr sz="2000" dirty="0"/>
          </a:p>
        </p:txBody>
      </p:sp>
      <p:sp>
        <p:nvSpPr>
          <p:cNvPr id="5" name="object 5"/>
          <p:cNvSpPr txBox="1"/>
          <p:nvPr/>
        </p:nvSpPr>
        <p:spPr>
          <a:xfrm>
            <a:off x="1066800" y="1962150"/>
            <a:ext cx="5105400" cy="18097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s-PE" sz="1600" dirty="0" smtClean="0"/>
              <a:t>- La </a:t>
            </a:r>
            <a:r>
              <a:rPr lang="es-PE" sz="1600" dirty="0"/>
              <a:t>función de Dirección, importancia, elementos.  </a:t>
            </a:r>
            <a:endParaRPr lang="es-PE" sz="1600" dirty="0" smtClean="0"/>
          </a:p>
          <a:p>
            <a:r>
              <a:rPr lang="es-PE" sz="1600" dirty="0" smtClean="0"/>
              <a:t>- Las </a:t>
            </a:r>
            <a:r>
              <a:rPr lang="es-PE" sz="1600" dirty="0"/>
              <a:t>responsabilidades directivas.</a:t>
            </a:r>
          </a:p>
          <a:p>
            <a:r>
              <a:rPr lang="es-PE" sz="1600" dirty="0" smtClean="0"/>
              <a:t>- Medios </a:t>
            </a:r>
            <a:r>
              <a:rPr lang="es-PE" sz="1600" dirty="0"/>
              <a:t>de la dirección (integración, liderazgo, comunicación, supervisión de resultados, toma de decisiones).</a:t>
            </a:r>
          </a:p>
          <a:p>
            <a:r>
              <a:rPr lang="es-PE" sz="1600" dirty="0" smtClean="0"/>
              <a:t>- El </a:t>
            </a:r>
            <a:r>
              <a:rPr lang="es-PE" sz="1600" dirty="0"/>
              <a:t>comportamiento organizacional</a:t>
            </a:r>
          </a:p>
          <a:p>
            <a:pPr marL="12700" marR="83820">
              <a:lnSpc>
                <a:spcPct val="154000"/>
              </a:lnSpc>
              <a:spcBef>
                <a:spcPts val="90"/>
              </a:spcBef>
            </a:pPr>
            <a:r>
              <a:rPr sz="1300" spc="5" dirty="0" smtClean="0">
                <a:latin typeface="Carlito"/>
                <a:cs typeface="Carlito"/>
              </a:rPr>
              <a:t>.</a:t>
            </a:r>
            <a:endParaRPr sz="13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2371" y="325177"/>
            <a:ext cx="56950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2000" b="0" spc="-10" dirty="0">
                <a:latin typeface="Carlito"/>
                <a:cs typeface="Carlito"/>
              </a:rPr>
              <a:t>Pensemos </a:t>
            </a:r>
            <a:r>
              <a:rPr sz="2000" b="0" dirty="0">
                <a:latin typeface="Carlito"/>
                <a:cs typeface="Carlito"/>
              </a:rPr>
              <a:t>en el </a:t>
            </a:r>
            <a:r>
              <a:rPr sz="2000" b="0" spc="-15" dirty="0">
                <a:latin typeface="Carlito"/>
                <a:cs typeface="Carlito"/>
              </a:rPr>
              <a:t>rol </a:t>
            </a:r>
            <a:r>
              <a:rPr sz="2000" b="0" dirty="0">
                <a:latin typeface="Carlito"/>
                <a:cs typeface="Carlito"/>
              </a:rPr>
              <a:t>de un </a:t>
            </a:r>
            <a:r>
              <a:rPr sz="2000" b="0" spc="-5" dirty="0">
                <a:latin typeface="Carlito"/>
                <a:cs typeface="Carlito"/>
              </a:rPr>
              <a:t>entrenador</a:t>
            </a:r>
            <a:r>
              <a:rPr sz="2000" b="0" spc="-20" dirty="0">
                <a:latin typeface="Carlito"/>
                <a:cs typeface="Carlito"/>
              </a:rPr>
              <a:t> </a:t>
            </a:r>
            <a:r>
              <a:rPr sz="2000" b="0" spc="-10" dirty="0">
                <a:latin typeface="Carlito"/>
                <a:cs typeface="Carlito"/>
              </a:rPr>
              <a:t>deportivo</a:t>
            </a:r>
            <a:endParaRPr sz="20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0" spc="-5" dirty="0">
                <a:latin typeface="Carlito"/>
                <a:cs typeface="Carlito"/>
              </a:rPr>
              <a:t>¿Cuáles debería ser sus principales</a:t>
            </a:r>
            <a:r>
              <a:rPr sz="2000" b="0" spc="70" dirty="0">
                <a:latin typeface="Carlito"/>
                <a:cs typeface="Carlito"/>
              </a:rPr>
              <a:t> </a:t>
            </a:r>
            <a:r>
              <a:rPr sz="2000" b="0" spc="-10" dirty="0">
                <a:latin typeface="Carlito"/>
                <a:cs typeface="Carlito"/>
              </a:rPr>
              <a:t>características?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667" y="4317593"/>
            <a:ext cx="11831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4308347"/>
            <a:ext cx="338328" cy="348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4901" y="3418089"/>
            <a:ext cx="267271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500" spc="-5" dirty="0">
                <a:solidFill>
                  <a:srgbClr val="7E7E7E"/>
                </a:solidFill>
                <a:latin typeface="Arial"/>
                <a:cs typeface="Arial"/>
              </a:rPr>
              <a:t>¡Compartamos </a:t>
            </a:r>
            <a:r>
              <a:rPr sz="1500" dirty="0">
                <a:solidFill>
                  <a:srgbClr val="7E7E7E"/>
                </a:solidFill>
                <a:latin typeface="Arial"/>
                <a:cs typeface="Arial"/>
              </a:rPr>
              <a:t>nuestra</a:t>
            </a:r>
            <a:r>
              <a:rPr sz="1500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7E7E7E"/>
                </a:solidFill>
                <a:latin typeface="Arial"/>
                <a:cs typeface="Arial"/>
              </a:rPr>
              <a:t>opinión!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7004" y="1429511"/>
            <a:ext cx="5225796" cy="2586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5352" y="4350817"/>
            <a:ext cx="327164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rlito"/>
                <a:cs typeface="Carlito"/>
              </a:rPr>
              <a:t>Levantemos </a:t>
            </a:r>
            <a:r>
              <a:rPr sz="1350" dirty="0">
                <a:latin typeface="Carlito"/>
                <a:cs typeface="Carlito"/>
              </a:rPr>
              <a:t>la </a:t>
            </a:r>
            <a:r>
              <a:rPr sz="1350" spc="-5" dirty="0">
                <a:latin typeface="Carlito"/>
                <a:cs typeface="Carlito"/>
              </a:rPr>
              <a:t>mano </a:t>
            </a:r>
            <a:r>
              <a:rPr sz="1350" spc="-10" dirty="0">
                <a:latin typeface="Carlito"/>
                <a:cs typeface="Carlito"/>
              </a:rPr>
              <a:t>para</a:t>
            </a:r>
            <a:r>
              <a:rPr sz="1350" spc="-6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participar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563" y="300354"/>
            <a:ext cx="311129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¿Donde</a:t>
            </a:r>
            <a:r>
              <a:rPr sz="2400" spc="-60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estamos?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43127" y="1566672"/>
            <a:ext cx="3004185" cy="1882139"/>
            <a:chOff x="643127" y="1566672"/>
            <a:chExt cx="3004185" cy="1882139"/>
          </a:xfrm>
        </p:grpSpPr>
        <p:sp>
          <p:nvSpPr>
            <p:cNvPr id="4" name="object 4"/>
            <p:cNvSpPr/>
            <p:nvPr/>
          </p:nvSpPr>
          <p:spPr>
            <a:xfrm>
              <a:off x="643127" y="1566672"/>
              <a:ext cx="3004185" cy="1882139"/>
            </a:xfrm>
            <a:custGeom>
              <a:avLst/>
              <a:gdLst/>
              <a:ahLst/>
              <a:cxnLst/>
              <a:rect l="l" t="t" r="r" b="b"/>
              <a:pathLst>
                <a:path w="3004185" h="1882139">
                  <a:moveTo>
                    <a:pt x="3003804" y="0"/>
                  </a:moveTo>
                  <a:lnTo>
                    <a:pt x="0" y="0"/>
                  </a:lnTo>
                  <a:lnTo>
                    <a:pt x="0" y="1882139"/>
                  </a:lnTo>
                  <a:lnTo>
                    <a:pt x="3003804" y="1882139"/>
                  </a:lnTo>
                  <a:lnTo>
                    <a:pt x="3003804" y="0"/>
                  </a:lnTo>
                  <a:close/>
                </a:path>
              </a:pathLst>
            </a:custGeom>
            <a:solidFill>
              <a:srgbClr val="4AACC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9347" y="2660904"/>
              <a:ext cx="1391920" cy="608330"/>
            </a:xfrm>
            <a:custGeom>
              <a:avLst/>
              <a:gdLst/>
              <a:ahLst/>
              <a:cxnLst/>
              <a:rect l="l" t="t" r="r" b="b"/>
              <a:pathLst>
                <a:path w="1391920" h="608329">
                  <a:moveTo>
                    <a:pt x="1391412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391412" y="608076"/>
                  </a:lnTo>
                  <a:lnTo>
                    <a:pt x="1391412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97898" y="1178736"/>
            <a:ext cx="21715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Función de</a:t>
            </a:r>
            <a:r>
              <a:rPr sz="1400" b="1" spc="-8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Planificación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346" y="2692836"/>
            <a:ext cx="1368347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Planificación  (Propósito,</a:t>
            </a:r>
            <a:r>
              <a:rPr sz="105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objetivos,  análisis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del</a:t>
            </a:r>
            <a:r>
              <a:rPr sz="105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entorno)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9651" y="2671546"/>
            <a:ext cx="923925" cy="687705"/>
            <a:chOff x="2549651" y="2671546"/>
            <a:chExt cx="923925" cy="687705"/>
          </a:xfrm>
        </p:grpSpPr>
        <p:sp>
          <p:nvSpPr>
            <p:cNvPr id="9" name="object 9"/>
            <p:cNvSpPr/>
            <p:nvPr/>
          </p:nvSpPr>
          <p:spPr>
            <a:xfrm>
              <a:off x="2549651" y="2671546"/>
              <a:ext cx="923569" cy="6873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9755" y="2854490"/>
              <a:ext cx="783323" cy="36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2323" y="2691384"/>
              <a:ext cx="843280" cy="607060"/>
            </a:xfrm>
            <a:custGeom>
              <a:avLst/>
              <a:gdLst/>
              <a:ahLst/>
              <a:cxnLst/>
              <a:rect l="l" t="t" r="r" b="b"/>
              <a:pathLst>
                <a:path w="843279" h="607060">
                  <a:moveTo>
                    <a:pt x="842772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842772" y="60655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0140" y="2886493"/>
            <a:ext cx="730757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Estrategia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4796" y="1684020"/>
            <a:ext cx="2018030" cy="521334"/>
          </a:xfrm>
          <a:custGeom>
            <a:avLst/>
            <a:gdLst/>
            <a:ahLst/>
            <a:cxnLst/>
            <a:rect l="l" t="t" r="r" b="b"/>
            <a:pathLst>
              <a:path w="2018030" h="521335">
                <a:moveTo>
                  <a:pt x="2017776" y="0"/>
                </a:moveTo>
                <a:lnTo>
                  <a:pt x="0" y="0"/>
                </a:lnTo>
                <a:lnTo>
                  <a:pt x="0" y="521208"/>
                </a:lnTo>
                <a:lnTo>
                  <a:pt x="2017776" y="521208"/>
                </a:lnTo>
                <a:lnTo>
                  <a:pt x="2017776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4272" y="1843587"/>
            <a:ext cx="1544828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Planificación</a:t>
            </a:r>
            <a:r>
              <a:rPr sz="105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Estratégica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50564" y="1566672"/>
            <a:ext cx="1687195" cy="1882139"/>
            <a:chOff x="3750564" y="1566672"/>
            <a:chExt cx="1687195" cy="1882139"/>
          </a:xfrm>
        </p:grpSpPr>
        <p:sp>
          <p:nvSpPr>
            <p:cNvPr id="16" name="object 16"/>
            <p:cNvSpPr/>
            <p:nvPr/>
          </p:nvSpPr>
          <p:spPr>
            <a:xfrm>
              <a:off x="3750564" y="1566672"/>
              <a:ext cx="1687195" cy="1882139"/>
            </a:xfrm>
            <a:custGeom>
              <a:avLst/>
              <a:gdLst/>
              <a:ahLst/>
              <a:cxnLst/>
              <a:rect l="l" t="t" r="r" b="b"/>
              <a:pathLst>
                <a:path w="1687195" h="1882139">
                  <a:moveTo>
                    <a:pt x="1687067" y="0"/>
                  </a:moveTo>
                  <a:lnTo>
                    <a:pt x="0" y="0"/>
                  </a:lnTo>
                  <a:lnTo>
                    <a:pt x="0" y="1882139"/>
                  </a:lnTo>
                  <a:lnTo>
                    <a:pt x="1687067" y="1882139"/>
                  </a:lnTo>
                  <a:lnTo>
                    <a:pt x="1687067" y="0"/>
                  </a:lnTo>
                  <a:close/>
                </a:path>
              </a:pathLst>
            </a:custGeom>
            <a:solidFill>
              <a:srgbClr val="92D05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5052" y="1677924"/>
              <a:ext cx="1524000" cy="539750"/>
            </a:xfrm>
            <a:custGeom>
              <a:avLst/>
              <a:gdLst/>
              <a:ahLst/>
              <a:cxnLst/>
              <a:rect l="l" t="t" r="r" b="b"/>
              <a:pathLst>
                <a:path w="1524000" h="539750">
                  <a:moveTo>
                    <a:pt x="1524000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1524000" y="539495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83889" y="1208658"/>
            <a:ext cx="228257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Función de</a:t>
            </a:r>
            <a:r>
              <a:rPr sz="1400" b="1" spc="-9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Organización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54219" y="1785493"/>
            <a:ext cx="10927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Estructura</a:t>
            </a:r>
            <a:endParaRPr sz="10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organizacional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32859" y="2683764"/>
            <a:ext cx="1524000" cy="574675"/>
          </a:xfrm>
          <a:custGeom>
            <a:avLst/>
            <a:gdLst/>
            <a:ahLst/>
            <a:cxnLst/>
            <a:rect l="l" t="t" r="r" b="b"/>
            <a:pathLst>
              <a:path w="1524000" h="574675">
                <a:moveTo>
                  <a:pt x="1524000" y="0"/>
                </a:moveTo>
                <a:lnTo>
                  <a:pt x="0" y="0"/>
                </a:lnTo>
                <a:lnTo>
                  <a:pt x="0" y="574548"/>
                </a:lnTo>
                <a:lnTo>
                  <a:pt x="1524000" y="574548"/>
                </a:lnTo>
                <a:lnTo>
                  <a:pt x="152400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2859" y="2683764"/>
            <a:ext cx="1524000" cy="5746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Diseño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organizacional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37888" y="1566672"/>
            <a:ext cx="4302760" cy="1882139"/>
            <a:chOff x="4437888" y="1566672"/>
            <a:chExt cx="4302760" cy="1882139"/>
          </a:xfrm>
        </p:grpSpPr>
        <p:sp>
          <p:nvSpPr>
            <p:cNvPr id="23" name="object 23"/>
            <p:cNvSpPr/>
            <p:nvPr/>
          </p:nvSpPr>
          <p:spPr>
            <a:xfrm>
              <a:off x="4437888" y="2197620"/>
              <a:ext cx="310959" cy="6644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1393" y="2217673"/>
              <a:ext cx="114300" cy="468630"/>
            </a:xfrm>
            <a:custGeom>
              <a:avLst/>
              <a:gdLst/>
              <a:ahLst/>
              <a:cxnLst/>
              <a:rect l="l" t="t" r="r" b="b"/>
              <a:pathLst>
                <a:path w="114300" h="468630">
                  <a:moveTo>
                    <a:pt x="0" y="352551"/>
                  </a:moveTo>
                  <a:lnTo>
                    <a:pt x="54229" y="468375"/>
                  </a:lnTo>
                  <a:lnTo>
                    <a:pt x="104694" y="373633"/>
                  </a:lnTo>
                  <a:lnTo>
                    <a:pt x="75692" y="373633"/>
                  </a:lnTo>
                  <a:lnTo>
                    <a:pt x="37592" y="372618"/>
                  </a:lnTo>
                  <a:lnTo>
                    <a:pt x="38085" y="353567"/>
                  </a:lnTo>
                  <a:lnTo>
                    <a:pt x="0" y="352551"/>
                  </a:lnTo>
                  <a:close/>
                </a:path>
                <a:path w="114300" h="468630">
                  <a:moveTo>
                    <a:pt x="38085" y="353567"/>
                  </a:moveTo>
                  <a:lnTo>
                    <a:pt x="37592" y="372618"/>
                  </a:lnTo>
                  <a:lnTo>
                    <a:pt x="75692" y="373633"/>
                  </a:lnTo>
                  <a:lnTo>
                    <a:pt x="76185" y="354583"/>
                  </a:lnTo>
                  <a:lnTo>
                    <a:pt x="38085" y="353567"/>
                  </a:lnTo>
                  <a:close/>
                </a:path>
                <a:path w="114300" h="468630">
                  <a:moveTo>
                    <a:pt x="76185" y="354583"/>
                  </a:moveTo>
                  <a:lnTo>
                    <a:pt x="75692" y="373633"/>
                  </a:lnTo>
                  <a:lnTo>
                    <a:pt x="104694" y="373633"/>
                  </a:lnTo>
                  <a:lnTo>
                    <a:pt x="114300" y="355600"/>
                  </a:lnTo>
                  <a:lnTo>
                    <a:pt x="76185" y="354583"/>
                  </a:lnTo>
                  <a:close/>
                </a:path>
                <a:path w="114300" h="468630">
                  <a:moveTo>
                    <a:pt x="47244" y="0"/>
                  </a:moveTo>
                  <a:lnTo>
                    <a:pt x="38085" y="353567"/>
                  </a:lnTo>
                  <a:lnTo>
                    <a:pt x="76185" y="354583"/>
                  </a:lnTo>
                  <a:lnTo>
                    <a:pt x="85344" y="1015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39740" y="1566672"/>
              <a:ext cx="3200400" cy="1882139"/>
            </a:xfrm>
            <a:custGeom>
              <a:avLst/>
              <a:gdLst/>
              <a:ahLst/>
              <a:cxnLst/>
              <a:rect l="l" t="t" r="r" b="b"/>
              <a:pathLst>
                <a:path w="3200400" h="1882139">
                  <a:moveTo>
                    <a:pt x="3200400" y="0"/>
                  </a:moveTo>
                  <a:lnTo>
                    <a:pt x="0" y="0"/>
                  </a:lnTo>
                  <a:lnTo>
                    <a:pt x="0" y="1882139"/>
                  </a:lnTo>
                  <a:lnTo>
                    <a:pt x="3200400" y="18821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4AACC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66460" y="1685544"/>
              <a:ext cx="2364105" cy="538480"/>
            </a:xfrm>
            <a:custGeom>
              <a:avLst/>
              <a:gdLst/>
              <a:ahLst/>
              <a:cxnLst/>
              <a:rect l="l" t="t" r="r" b="b"/>
              <a:pathLst>
                <a:path w="2364104" h="538480">
                  <a:moveTo>
                    <a:pt x="2363724" y="0"/>
                  </a:moveTo>
                  <a:lnTo>
                    <a:pt x="0" y="0"/>
                  </a:lnTo>
                  <a:lnTo>
                    <a:pt x="0" y="537971"/>
                  </a:lnTo>
                  <a:lnTo>
                    <a:pt x="2363724" y="537971"/>
                  </a:lnTo>
                  <a:lnTo>
                    <a:pt x="236372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79590" y="1199170"/>
            <a:ext cx="1821181" cy="2278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Función de</a:t>
            </a:r>
            <a:r>
              <a:rPr sz="1400" b="1" spc="-9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Dirección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0384" y="1852930"/>
            <a:ext cx="653416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Personas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25056" y="2702051"/>
            <a:ext cx="730250" cy="556260"/>
          </a:xfrm>
          <a:custGeom>
            <a:avLst/>
            <a:gdLst/>
            <a:ahLst/>
            <a:cxnLst/>
            <a:rect l="l" t="t" r="r" b="b"/>
            <a:pathLst>
              <a:path w="730250" h="556260">
                <a:moveTo>
                  <a:pt x="729996" y="0"/>
                </a:moveTo>
                <a:lnTo>
                  <a:pt x="0" y="0"/>
                </a:lnTo>
                <a:lnTo>
                  <a:pt x="0" y="556260"/>
                </a:lnTo>
                <a:lnTo>
                  <a:pt x="729996" y="556260"/>
                </a:lnTo>
                <a:lnTo>
                  <a:pt x="729996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25056" y="2702051"/>
            <a:ext cx="730250" cy="556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Liderazgo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09900" y="1813623"/>
            <a:ext cx="5521960" cy="2368550"/>
            <a:chOff x="3009900" y="1813623"/>
            <a:chExt cx="5521960" cy="2368550"/>
          </a:xfrm>
        </p:grpSpPr>
        <p:sp>
          <p:nvSpPr>
            <p:cNvPr id="32" name="object 32"/>
            <p:cNvSpPr/>
            <p:nvPr/>
          </p:nvSpPr>
          <p:spPr>
            <a:xfrm>
              <a:off x="5326379" y="1821230"/>
              <a:ext cx="793991" cy="3093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69560" y="1896744"/>
              <a:ext cx="598805" cy="114300"/>
            </a:xfrm>
            <a:custGeom>
              <a:avLst/>
              <a:gdLst/>
              <a:ahLst/>
              <a:cxnLst/>
              <a:rect l="l" t="t" r="r" b="b"/>
              <a:pathLst>
                <a:path w="598804" h="114300">
                  <a:moveTo>
                    <a:pt x="484759" y="0"/>
                  </a:moveTo>
                  <a:lnTo>
                    <a:pt x="484292" y="38137"/>
                  </a:lnTo>
                  <a:lnTo>
                    <a:pt x="503300" y="38354"/>
                  </a:lnTo>
                  <a:lnTo>
                    <a:pt x="502919" y="76454"/>
                  </a:lnTo>
                  <a:lnTo>
                    <a:pt x="483824" y="76454"/>
                  </a:lnTo>
                  <a:lnTo>
                    <a:pt x="483362" y="114300"/>
                  </a:lnTo>
                  <a:lnTo>
                    <a:pt x="561204" y="76454"/>
                  </a:lnTo>
                  <a:lnTo>
                    <a:pt x="502919" y="76454"/>
                  </a:lnTo>
                  <a:lnTo>
                    <a:pt x="483827" y="76237"/>
                  </a:lnTo>
                  <a:lnTo>
                    <a:pt x="561650" y="76237"/>
                  </a:lnTo>
                  <a:lnTo>
                    <a:pt x="598297" y="58419"/>
                  </a:lnTo>
                  <a:lnTo>
                    <a:pt x="484759" y="0"/>
                  </a:lnTo>
                  <a:close/>
                </a:path>
                <a:path w="598804" h="114300">
                  <a:moveTo>
                    <a:pt x="484292" y="38137"/>
                  </a:moveTo>
                  <a:lnTo>
                    <a:pt x="483827" y="76237"/>
                  </a:lnTo>
                  <a:lnTo>
                    <a:pt x="502919" y="76454"/>
                  </a:lnTo>
                  <a:lnTo>
                    <a:pt x="503300" y="38354"/>
                  </a:lnTo>
                  <a:lnTo>
                    <a:pt x="484292" y="38137"/>
                  </a:lnTo>
                  <a:close/>
                </a:path>
                <a:path w="598804" h="114300">
                  <a:moveTo>
                    <a:pt x="507" y="32638"/>
                  </a:moveTo>
                  <a:lnTo>
                    <a:pt x="0" y="70738"/>
                  </a:lnTo>
                  <a:lnTo>
                    <a:pt x="483827" y="76237"/>
                  </a:lnTo>
                  <a:lnTo>
                    <a:pt x="484292" y="38137"/>
                  </a:lnTo>
                  <a:lnTo>
                    <a:pt x="507" y="32638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04382" y="3711701"/>
              <a:ext cx="340360" cy="457200"/>
            </a:xfrm>
            <a:custGeom>
              <a:avLst/>
              <a:gdLst/>
              <a:ahLst/>
              <a:cxnLst/>
              <a:rect l="l" t="t" r="r" b="b"/>
              <a:pathLst>
                <a:path w="340360" h="457200">
                  <a:moveTo>
                    <a:pt x="169925" y="0"/>
                  </a:moveTo>
                  <a:lnTo>
                    <a:pt x="0" y="169926"/>
                  </a:lnTo>
                  <a:lnTo>
                    <a:pt x="84962" y="169926"/>
                  </a:lnTo>
                  <a:lnTo>
                    <a:pt x="84962" y="457200"/>
                  </a:lnTo>
                  <a:lnTo>
                    <a:pt x="254888" y="457200"/>
                  </a:lnTo>
                  <a:lnTo>
                    <a:pt x="254888" y="169926"/>
                  </a:lnTo>
                  <a:lnTo>
                    <a:pt x="339851" y="169926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04382" y="3711701"/>
              <a:ext cx="340360" cy="457200"/>
            </a:xfrm>
            <a:custGeom>
              <a:avLst/>
              <a:gdLst/>
              <a:ahLst/>
              <a:cxnLst/>
              <a:rect l="l" t="t" r="r" b="b"/>
              <a:pathLst>
                <a:path w="340360" h="457200">
                  <a:moveTo>
                    <a:pt x="84962" y="457200"/>
                  </a:moveTo>
                  <a:lnTo>
                    <a:pt x="84962" y="169926"/>
                  </a:lnTo>
                  <a:lnTo>
                    <a:pt x="0" y="169926"/>
                  </a:lnTo>
                  <a:lnTo>
                    <a:pt x="169925" y="0"/>
                  </a:lnTo>
                  <a:lnTo>
                    <a:pt x="339851" y="169926"/>
                  </a:lnTo>
                  <a:lnTo>
                    <a:pt x="254888" y="169926"/>
                  </a:lnTo>
                  <a:lnTo>
                    <a:pt x="254888" y="457200"/>
                  </a:lnTo>
                  <a:lnTo>
                    <a:pt x="84962" y="4572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09900" y="1813623"/>
              <a:ext cx="987577" cy="3109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53207" y="1890775"/>
              <a:ext cx="791845" cy="114300"/>
            </a:xfrm>
            <a:custGeom>
              <a:avLst/>
              <a:gdLst/>
              <a:ahLst/>
              <a:cxnLst/>
              <a:rect l="l" t="t" r="r" b="b"/>
              <a:pathLst>
                <a:path w="791845" h="114300">
                  <a:moveTo>
                    <a:pt x="677036" y="76254"/>
                  </a:moveTo>
                  <a:lnTo>
                    <a:pt x="676909" y="114300"/>
                  </a:lnTo>
                  <a:lnTo>
                    <a:pt x="753707" y="76326"/>
                  </a:lnTo>
                  <a:lnTo>
                    <a:pt x="696087" y="76326"/>
                  </a:lnTo>
                  <a:lnTo>
                    <a:pt x="677036" y="76254"/>
                  </a:lnTo>
                  <a:close/>
                </a:path>
                <a:path w="791845" h="114300">
                  <a:moveTo>
                    <a:pt x="677163" y="38153"/>
                  </a:moveTo>
                  <a:lnTo>
                    <a:pt x="677036" y="76254"/>
                  </a:lnTo>
                  <a:lnTo>
                    <a:pt x="696087" y="76326"/>
                  </a:lnTo>
                  <a:lnTo>
                    <a:pt x="696214" y="38226"/>
                  </a:lnTo>
                  <a:lnTo>
                    <a:pt x="677163" y="38153"/>
                  </a:lnTo>
                  <a:close/>
                </a:path>
                <a:path w="791845" h="114300">
                  <a:moveTo>
                    <a:pt x="677291" y="0"/>
                  </a:moveTo>
                  <a:lnTo>
                    <a:pt x="677163" y="38153"/>
                  </a:lnTo>
                  <a:lnTo>
                    <a:pt x="696214" y="38226"/>
                  </a:lnTo>
                  <a:lnTo>
                    <a:pt x="696087" y="76326"/>
                  </a:lnTo>
                  <a:lnTo>
                    <a:pt x="753707" y="76326"/>
                  </a:lnTo>
                  <a:lnTo>
                    <a:pt x="791464" y="57657"/>
                  </a:lnTo>
                  <a:lnTo>
                    <a:pt x="677291" y="0"/>
                  </a:lnTo>
                  <a:close/>
                </a:path>
                <a:path w="791845" h="114300">
                  <a:moveTo>
                    <a:pt x="254" y="35560"/>
                  </a:moveTo>
                  <a:lnTo>
                    <a:pt x="0" y="73660"/>
                  </a:lnTo>
                  <a:lnTo>
                    <a:pt x="677036" y="76254"/>
                  </a:lnTo>
                  <a:lnTo>
                    <a:pt x="677163" y="38153"/>
                  </a:lnTo>
                  <a:lnTo>
                    <a:pt x="254" y="3556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99832" y="2711195"/>
              <a:ext cx="731520" cy="556260"/>
            </a:xfrm>
            <a:custGeom>
              <a:avLst/>
              <a:gdLst/>
              <a:ahLst/>
              <a:cxnLst/>
              <a:rect l="l" t="t" r="r" b="b"/>
              <a:pathLst>
                <a:path w="731520" h="556260">
                  <a:moveTo>
                    <a:pt x="731520" y="0"/>
                  </a:moveTo>
                  <a:lnTo>
                    <a:pt x="0" y="0"/>
                  </a:lnTo>
                  <a:lnTo>
                    <a:pt x="0" y="556259"/>
                  </a:lnTo>
                  <a:lnTo>
                    <a:pt x="731520" y="556259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99831" y="2711195"/>
            <a:ext cx="731520" cy="5562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870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Clima</a:t>
            </a:r>
            <a:r>
              <a:rPr sz="105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050">
              <a:latin typeface="Carlito"/>
              <a:cs typeface="Carlito"/>
            </a:endParaRPr>
          </a:p>
          <a:p>
            <a:pPr marL="16764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Cultura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76899" y="2714244"/>
            <a:ext cx="1184209" cy="513602"/>
          </a:xfrm>
          <a:prstGeom prst="rect">
            <a:avLst/>
          </a:prstGeom>
          <a:solidFill>
            <a:srgbClr val="E36C09"/>
          </a:solidFill>
        </p:spPr>
        <p:txBody>
          <a:bodyPr vert="horz" wrap="square" lIns="0" tIns="28575" rIns="0" bIns="0" rtlCol="0">
            <a:spAutoFit/>
          </a:bodyPr>
          <a:lstStyle/>
          <a:p>
            <a:pPr marL="105410" marR="96520" algn="ctr">
              <a:lnSpc>
                <a:spcPct val="100000"/>
              </a:lnSpc>
              <a:spcBef>
                <a:spcPts val="22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Comp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ie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o 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organizacional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e 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individual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149340" y="2185403"/>
            <a:ext cx="311150" cy="680085"/>
            <a:chOff x="6149340" y="2185403"/>
            <a:chExt cx="311150" cy="680085"/>
          </a:xfrm>
        </p:grpSpPr>
        <p:sp>
          <p:nvSpPr>
            <p:cNvPr id="42" name="object 42"/>
            <p:cNvSpPr/>
            <p:nvPr/>
          </p:nvSpPr>
          <p:spPr>
            <a:xfrm>
              <a:off x="6149340" y="2185403"/>
              <a:ext cx="310959" cy="6797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50305" y="2223896"/>
              <a:ext cx="114300" cy="466090"/>
            </a:xfrm>
            <a:custGeom>
              <a:avLst/>
              <a:gdLst/>
              <a:ahLst/>
              <a:cxnLst/>
              <a:rect l="l" t="t" r="r" b="b"/>
              <a:pathLst>
                <a:path w="114300" h="466089">
                  <a:moveTo>
                    <a:pt x="0" y="351408"/>
                  </a:moveTo>
                  <a:lnTo>
                    <a:pt x="57023" y="465835"/>
                  </a:lnTo>
                  <a:lnTo>
                    <a:pt x="104806" y="370585"/>
                  </a:lnTo>
                  <a:lnTo>
                    <a:pt x="38100" y="370585"/>
                  </a:lnTo>
                  <a:lnTo>
                    <a:pt x="38126" y="351493"/>
                  </a:lnTo>
                  <a:lnTo>
                    <a:pt x="0" y="351408"/>
                  </a:lnTo>
                  <a:close/>
                </a:path>
                <a:path w="114300" h="466089">
                  <a:moveTo>
                    <a:pt x="38126" y="351493"/>
                  </a:moveTo>
                  <a:lnTo>
                    <a:pt x="38100" y="370585"/>
                  </a:lnTo>
                  <a:lnTo>
                    <a:pt x="76200" y="370585"/>
                  </a:lnTo>
                  <a:lnTo>
                    <a:pt x="76226" y="351578"/>
                  </a:lnTo>
                  <a:lnTo>
                    <a:pt x="38126" y="351493"/>
                  </a:lnTo>
                  <a:close/>
                </a:path>
                <a:path w="114300" h="466089">
                  <a:moveTo>
                    <a:pt x="76226" y="351578"/>
                  </a:moveTo>
                  <a:lnTo>
                    <a:pt x="76200" y="370585"/>
                  </a:lnTo>
                  <a:lnTo>
                    <a:pt x="104806" y="370585"/>
                  </a:lnTo>
                  <a:lnTo>
                    <a:pt x="114300" y="351663"/>
                  </a:lnTo>
                  <a:lnTo>
                    <a:pt x="76226" y="351578"/>
                  </a:lnTo>
                  <a:close/>
                </a:path>
                <a:path w="114300" h="466089">
                  <a:moveTo>
                    <a:pt x="76708" y="0"/>
                  </a:moveTo>
                  <a:lnTo>
                    <a:pt x="38608" y="0"/>
                  </a:lnTo>
                  <a:lnTo>
                    <a:pt x="38126" y="351493"/>
                  </a:lnTo>
                  <a:lnTo>
                    <a:pt x="76226" y="351578"/>
                  </a:lnTo>
                  <a:lnTo>
                    <a:pt x="76708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441703" y="2055850"/>
            <a:ext cx="6814184" cy="1085215"/>
            <a:chOff x="1441703" y="2055850"/>
            <a:chExt cx="6814184" cy="1085215"/>
          </a:xfrm>
        </p:grpSpPr>
        <p:sp>
          <p:nvSpPr>
            <p:cNvPr id="45" name="object 45"/>
            <p:cNvSpPr/>
            <p:nvPr/>
          </p:nvSpPr>
          <p:spPr>
            <a:xfrm>
              <a:off x="7944611" y="2081796"/>
              <a:ext cx="310959" cy="7833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44687" y="2216658"/>
              <a:ext cx="114935" cy="471805"/>
            </a:xfrm>
            <a:custGeom>
              <a:avLst/>
              <a:gdLst/>
              <a:ahLst/>
              <a:cxnLst/>
              <a:rect l="l" t="t" r="r" b="b"/>
              <a:pathLst>
                <a:path w="114934" h="471805">
                  <a:moveTo>
                    <a:pt x="0" y="357378"/>
                  </a:moveTo>
                  <a:lnTo>
                    <a:pt x="57022" y="471678"/>
                  </a:lnTo>
                  <a:lnTo>
                    <a:pt x="104806" y="376428"/>
                  </a:lnTo>
                  <a:lnTo>
                    <a:pt x="38100" y="376428"/>
                  </a:lnTo>
                  <a:lnTo>
                    <a:pt x="38117" y="357420"/>
                  </a:lnTo>
                  <a:lnTo>
                    <a:pt x="0" y="357378"/>
                  </a:lnTo>
                  <a:close/>
                </a:path>
                <a:path w="114934" h="471805">
                  <a:moveTo>
                    <a:pt x="38117" y="357420"/>
                  </a:moveTo>
                  <a:lnTo>
                    <a:pt x="38100" y="376428"/>
                  </a:lnTo>
                  <a:lnTo>
                    <a:pt x="76200" y="376428"/>
                  </a:lnTo>
                  <a:lnTo>
                    <a:pt x="76217" y="357462"/>
                  </a:lnTo>
                  <a:lnTo>
                    <a:pt x="38117" y="357420"/>
                  </a:lnTo>
                  <a:close/>
                </a:path>
                <a:path w="114934" h="471805">
                  <a:moveTo>
                    <a:pt x="76217" y="357462"/>
                  </a:moveTo>
                  <a:lnTo>
                    <a:pt x="76200" y="376428"/>
                  </a:lnTo>
                  <a:lnTo>
                    <a:pt x="104806" y="376428"/>
                  </a:lnTo>
                  <a:lnTo>
                    <a:pt x="114300" y="357505"/>
                  </a:lnTo>
                  <a:lnTo>
                    <a:pt x="76217" y="357462"/>
                  </a:lnTo>
                  <a:close/>
                </a:path>
                <a:path w="114934" h="471805">
                  <a:moveTo>
                    <a:pt x="38336" y="114342"/>
                  </a:moveTo>
                  <a:lnTo>
                    <a:pt x="38117" y="357420"/>
                  </a:lnTo>
                  <a:lnTo>
                    <a:pt x="76217" y="357462"/>
                  </a:lnTo>
                  <a:lnTo>
                    <a:pt x="76436" y="114384"/>
                  </a:lnTo>
                  <a:lnTo>
                    <a:pt x="38336" y="114342"/>
                  </a:lnTo>
                  <a:close/>
                </a:path>
                <a:path w="114934" h="471805">
                  <a:moveTo>
                    <a:pt x="104997" y="95250"/>
                  </a:moveTo>
                  <a:lnTo>
                    <a:pt x="76453" y="95250"/>
                  </a:lnTo>
                  <a:lnTo>
                    <a:pt x="76436" y="114384"/>
                  </a:lnTo>
                  <a:lnTo>
                    <a:pt x="114553" y="114427"/>
                  </a:lnTo>
                  <a:lnTo>
                    <a:pt x="104997" y="95250"/>
                  </a:lnTo>
                  <a:close/>
                </a:path>
                <a:path w="114934" h="471805">
                  <a:moveTo>
                    <a:pt x="76453" y="95250"/>
                  </a:moveTo>
                  <a:lnTo>
                    <a:pt x="38353" y="95250"/>
                  </a:lnTo>
                  <a:lnTo>
                    <a:pt x="38336" y="114342"/>
                  </a:lnTo>
                  <a:lnTo>
                    <a:pt x="76436" y="114384"/>
                  </a:lnTo>
                  <a:lnTo>
                    <a:pt x="76453" y="95250"/>
                  </a:lnTo>
                  <a:close/>
                </a:path>
                <a:path w="114934" h="471805">
                  <a:moveTo>
                    <a:pt x="57530" y="0"/>
                  </a:moveTo>
                  <a:lnTo>
                    <a:pt x="253" y="114300"/>
                  </a:lnTo>
                  <a:lnTo>
                    <a:pt x="38336" y="114342"/>
                  </a:lnTo>
                  <a:lnTo>
                    <a:pt x="38353" y="95250"/>
                  </a:lnTo>
                  <a:lnTo>
                    <a:pt x="104997" y="95250"/>
                  </a:lnTo>
                  <a:lnTo>
                    <a:pt x="57530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36891" y="2092426"/>
              <a:ext cx="310959" cy="6675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37349" y="2227326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5" y="471169"/>
                  </a:lnTo>
                  <a:lnTo>
                    <a:pt x="75565" y="471297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64" y="95250"/>
                  </a:moveTo>
                  <a:lnTo>
                    <a:pt x="76200" y="95250"/>
                  </a:lnTo>
                  <a:lnTo>
                    <a:pt x="76167" y="114342"/>
                  </a:lnTo>
                  <a:lnTo>
                    <a:pt x="114300" y="114426"/>
                  </a:lnTo>
                  <a:lnTo>
                    <a:pt x="104764" y="95250"/>
                  </a:lnTo>
                  <a:close/>
                </a:path>
                <a:path w="114300" h="471805">
                  <a:moveTo>
                    <a:pt x="76200" y="95250"/>
                  </a:moveTo>
                  <a:lnTo>
                    <a:pt x="38100" y="95250"/>
                  </a:ln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250"/>
                  </a:lnTo>
                  <a:close/>
                </a:path>
                <a:path w="114300" h="471805">
                  <a:moveTo>
                    <a:pt x="57403" y="0"/>
                  </a:moveTo>
                  <a:lnTo>
                    <a:pt x="0" y="114173"/>
                  </a:lnTo>
                  <a:lnTo>
                    <a:pt x="38067" y="114257"/>
                  </a:lnTo>
                  <a:lnTo>
                    <a:pt x="38100" y="95250"/>
                  </a:lnTo>
                  <a:lnTo>
                    <a:pt x="104764" y="95250"/>
                  </a:lnTo>
                  <a:lnTo>
                    <a:pt x="57403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82823" y="2055850"/>
              <a:ext cx="310959" cy="6675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82518" y="2190242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4" y="471296"/>
                  </a:lnTo>
                  <a:lnTo>
                    <a:pt x="75564" y="471296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64" y="95250"/>
                  </a:moveTo>
                  <a:lnTo>
                    <a:pt x="38100" y="95250"/>
                  </a:lnTo>
                  <a:lnTo>
                    <a:pt x="76200" y="95376"/>
                  </a:lnTo>
                  <a:lnTo>
                    <a:pt x="76167" y="114342"/>
                  </a:lnTo>
                  <a:lnTo>
                    <a:pt x="114300" y="114426"/>
                  </a:lnTo>
                  <a:lnTo>
                    <a:pt x="104764" y="95250"/>
                  </a:lnTo>
                  <a:close/>
                </a:path>
                <a:path w="114300" h="471805">
                  <a:moveTo>
                    <a:pt x="38100" y="95250"/>
                  </a:move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376"/>
                  </a:lnTo>
                  <a:lnTo>
                    <a:pt x="38100" y="95250"/>
                  </a:lnTo>
                  <a:close/>
                </a:path>
                <a:path w="114300" h="471805">
                  <a:moveTo>
                    <a:pt x="57404" y="0"/>
                  </a:moveTo>
                  <a:lnTo>
                    <a:pt x="0" y="114172"/>
                  </a:lnTo>
                  <a:lnTo>
                    <a:pt x="38067" y="114257"/>
                  </a:lnTo>
                  <a:lnTo>
                    <a:pt x="38100" y="95250"/>
                  </a:lnTo>
                  <a:lnTo>
                    <a:pt x="104764" y="95250"/>
                  </a:lnTo>
                  <a:lnTo>
                    <a:pt x="5740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41703" y="2069566"/>
              <a:ext cx="310959" cy="6675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42668" y="2204593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1" y="114257"/>
                  </a:moveTo>
                  <a:lnTo>
                    <a:pt x="37337" y="471296"/>
                  </a:lnTo>
                  <a:lnTo>
                    <a:pt x="75437" y="471296"/>
                  </a:lnTo>
                  <a:lnTo>
                    <a:pt x="76161" y="114342"/>
                  </a:lnTo>
                  <a:lnTo>
                    <a:pt x="38061" y="114257"/>
                  </a:lnTo>
                  <a:close/>
                </a:path>
                <a:path w="114300" h="471805">
                  <a:moveTo>
                    <a:pt x="104743" y="95250"/>
                  </a:moveTo>
                  <a:lnTo>
                    <a:pt x="76200" y="95250"/>
                  </a:lnTo>
                  <a:lnTo>
                    <a:pt x="76161" y="114342"/>
                  </a:lnTo>
                  <a:lnTo>
                    <a:pt x="114300" y="114426"/>
                  </a:lnTo>
                  <a:lnTo>
                    <a:pt x="104743" y="95250"/>
                  </a:lnTo>
                  <a:close/>
                </a:path>
                <a:path w="114300" h="471805">
                  <a:moveTo>
                    <a:pt x="76200" y="95250"/>
                  </a:moveTo>
                  <a:lnTo>
                    <a:pt x="38100" y="95250"/>
                  </a:lnTo>
                  <a:lnTo>
                    <a:pt x="38061" y="114257"/>
                  </a:lnTo>
                  <a:lnTo>
                    <a:pt x="76161" y="114342"/>
                  </a:lnTo>
                  <a:lnTo>
                    <a:pt x="76200" y="95250"/>
                  </a:lnTo>
                  <a:close/>
                </a:path>
                <a:path w="114300" h="471805">
                  <a:moveTo>
                    <a:pt x="57277" y="0"/>
                  </a:moveTo>
                  <a:lnTo>
                    <a:pt x="0" y="114173"/>
                  </a:lnTo>
                  <a:lnTo>
                    <a:pt x="38061" y="114257"/>
                  </a:lnTo>
                  <a:lnTo>
                    <a:pt x="38100" y="95250"/>
                  </a:lnTo>
                  <a:lnTo>
                    <a:pt x="104743" y="95250"/>
                  </a:lnTo>
                  <a:lnTo>
                    <a:pt x="57277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8087" y="2886506"/>
              <a:ext cx="490715" cy="25445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70886" y="2948813"/>
              <a:ext cx="323215" cy="86995"/>
            </a:xfrm>
            <a:custGeom>
              <a:avLst/>
              <a:gdLst/>
              <a:ahLst/>
              <a:cxnLst/>
              <a:rect l="l" t="t" r="r" b="b"/>
              <a:pathLst>
                <a:path w="323214" h="86994">
                  <a:moveTo>
                    <a:pt x="238379" y="0"/>
                  </a:moveTo>
                  <a:lnTo>
                    <a:pt x="237067" y="28948"/>
                  </a:lnTo>
                  <a:lnTo>
                    <a:pt x="251460" y="29591"/>
                  </a:lnTo>
                  <a:lnTo>
                    <a:pt x="250189" y="58547"/>
                  </a:lnTo>
                  <a:lnTo>
                    <a:pt x="235725" y="58547"/>
                  </a:lnTo>
                  <a:lnTo>
                    <a:pt x="234442" y="86868"/>
                  </a:lnTo>
                  <a:lnTo>
                    <a:pt x="297891" y="58547"/>
                  </a:lnTo>
                  <a:lnTo>
                    <a:pt x="250189" y="58547"/>
                  </a:lnTo>
                  <a:lnTo>
                    <a:pt x="235754" y="57902"/>
                  </a:lnTo>
                  <a:lnTo>
                    <a:pt x="299336" y="57902"/>
                  </a:lnTo>
                  <a:lnTo>
                    <a:pt x="323214" y="47243"/>
                  </a:lnTo>
                  <a:lnTo>
                    <a:pt x="238379" y="0"/>
                  </a:lnTo>
                  <a:close/>
                </a:path>
                <a:path w="323214" h="86994">
                  <a:moveTo>
                    <a:pt x="237067" y="28948"/>
                  </a:moveTo>
                  <a:lnTo>
                    <a:pt x="235754" y="57902"/>
                  </a:lnTo>
                  <a:lnTo>
                    <a:pt x="250189" y="58547"/>
                  </a:lnTo>
                  <a:lnTo>
                    <a:pt x="251460" y="29591"/>
                  </a:lnTo>
                  <a:lnTo>
                    <a:pt x="237067" y="28948"/>
                  </a:lnTo>
                  <a:close/>
                </a:path>
                <a:path w="323214" h="86994">
                  <a:moveTo>
                    <a:pt x="1269" y="18414"/>
                  </a:moveTo>
                  <a:lnTo>
                    <a:pt x="0" y="47370"/>
                  </a:lnTo>
                  <a:lnTo>
                    <a:pt x="235754" y="57902"/>
                  </a:lnTo>
                  <a:lnTo>
                    <a:pt x="237067" y="28948"/>
                  </a:lnTo>
                  <a:lnTo>
                    <a:pt x="1269" y="18414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885950"/>
            <a:ext cx="2565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Dirección</a:t>
            </a:r>
            <a:endParaRPr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4980"/>
            <a:ext cx="3959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</a:rPr>
              <a:t>La </a:t>
            </a:r>
            <a:r>
              <a:rPr sz="2400" spc="-5" dirty="0">
                <a:solidFill>
                  <a:srgbClr val="C00000"/>
                </a:solidFill>
              </a:rPr>
              <a:t>Función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-30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Dirección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6324600" y="1429511"/>
            <a:ext cx="24384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030376"/>
            <a:ext cx="5511800" cy="314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Es la acción o </a:t>
            </a:r>
            <a:r>
              <a:rPr sz="1600" spc="-10" dirty="0">
                <a:latin typeface="Carlito"/>
                <a:cs typeface="Carlito"/>
              </a:rPr>
              <a:t>influencia interpersonal </a:t>
            </a:r>
            <a:r>
              <a:rPr sz="1600" spc="-5" dirty="0">
                <a:latin typeface="Carlito"/>
                <a:cs typeface="Carlito"/>
              </a:rPr>
              <a:t>de la </a:t>
            </a:r>
            <a:r>
              <a:rPr sz="1600" spc="-10" dirty="0">
                <a:latin typeface="Carlito"/>
                <a:cs typeface="Carlito"/>
              </a:rPr>
              <a:t>administración </a:t>
            </a:r>
            <a:r>
              <a:rPr sz="1600" spc="-15" dirty="0">
                <a:latin typeface="Carlito"/>
                <a:cs typeface="Carlito"/>
              </a:rPr>
              <a:t>para  </a:t>
            </a:r>
            <a:r>
              <a:rPr sz="1600" spc="-10" dirty="0">
                <a:latin typeface="Carlito"/>
                <a:cs typeface="Carlito"/>
              </a:rPr>
              <a:t>lograr que </a:t>
            </a:r>
            <a:r>
              <a:rPr sz="1600" spc="-5" dirty="0">
                <a:latin typeface="Carlito"/>
                <a:cs typeface="Carlito"/>
              </a:rPr>
              <a:t>los </a:t>
            </a:r>
            <a:r>
              <a:rPr sz="1600" spc="-10" dirty="0">
                <a:latin typeface="Carlito"/>
                <a:cs typeface="Carlito"/>
              </a:rPr>
              <a:t>trabajadores obtengan </a:t>
            </a:r>
            <a:r>
              <a:rPr sz="1600" spc="-5" dirty="0">
                <a:latin typeface="Carlito"/>
                <a:cs typeface="Carlito"/>
              </a:rPr>
              <a:t>los </a:t>
            </a:r>
            <a:r>
              <a:rPr sz="1600" spc="-10" dirty="0">
                <a:latin typeface="Carlito"/>
                <a:cs typeface="Carlito"/>
              </a:rPr>
              <a:t>objetivos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encomendados.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Dicha </a:t>
            </a:r>
            <a:r>
              <a:rPr sz="1600" spc="-10" dirty="0">
                <a:latin typeface="Carlito"/>
                <a:cs typeface="Carlito"/>
              </a:rPr>
              <a:t>influencia </a:t>
            </a:r>
            <a:r>
              <a:rPr sz="1600" spc="-5" dirty="0">
                <a:latin typeface="Carlito"/>
                <a:cs typeface="Carlito"/>
              </a:rPr>
              <a:t>se consigue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mediante:</a:t>
            </a:r>
            <a:endParaRPr sz="16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Carlito"/>
                <a:cs typeface="Carlito"/>
              </a:rPr>
              <a:t>Uso </a:t>
            </a:r>
            <a:r>
              <a:rPr sz="1200" dirty="0">
                <a:latin typeface="Carlito"/>
                <a:cs typeface="Carlito"/>
              </a:rPr>
              <a:t>de la </a:t>
            </a:r>
            <a:r>
              <a:rPr sz="1200" spc="-5" dirty="0">
                <a:latin typeface="Carlito"/>
                <a:cs typeface="Carlito"/>
              </a:rPr>
              <a:t>autoridad formal derivada </a:t>
            </a:r>
            <a:r>
              <a:rPr sz="1200" dirty="0">
                <a:latin typeface="Carlito"/>
                <a:cs typeface="Carlito"/>
              </a:rPr>
              <a:t>de las </a:t>
            </a:r>
            <a:r>
              <a:rPr sz="1200" spc="-5" dirty="0">
                <a:latin typeface="Carlito"/>
                <a:cs typeface="Carlito"/>
              </a:rPr>
              <a:t>obligaciones </a:t>
            </a:r>
            <a:r>
              <a:rPr sz="1200" dirty="0">
                <a:latin typeface="Carlito"/>
                <a:cs typeface="Carlito"/>
              </a:rPr>
              <a:t>de la </a:t>
            </a:r>
            <a:r>
              <a:rPr sz="1200" spc="-5" dirty="0">
                <a:latin typeface="Carlito"/>
                <a:cs typeface="Carlito"/>
              </a:rPr>
              <a:t>relación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laboral.</a:t>
            </a:r>
            <a:endParaRPr sz="1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latin typeface="Carlito"/>
                <a:cs typeface="Carlito"/>
              </a:rPr>
              <a:t>Liderazgo.</a:t>
            </a:r>
            <a:endParaRPr sz="1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Carlito"/>
                <a:cs typeface="Carlito"/>
              </a:rPr>
              <a:t>Estructura organizacional </a:t>
            </a:r>
            <a:r>
              <a:rPr sz="1200" spc="-10" dirty="0">
                <a:latin typeface="Carlito"/>
                <a:cs typeface="Carlito"/>
              </a:rPr>
              <a:t>clara </a:t>
            </a:r>
            <a:r>
              <a:rPr sz="1200" dirty="0">
                <a:latin typeface="Carlito"/>
                <a:cs typeface="Carlito"/>
              </a:rPr>
              <a:t>y alineada a la </a:t>
            </a:r>
            <a:r>
              <a:rPr sz="1200" spc="-10" dirty="0">
                <a:latin typeface="Carlito"/>
                <a:cs typeface="Carlito"/>
              </a:rPr>
              <a:t>estrategia </a:t>
            </a:r>
            <a:r>
              <a:rPr sz="1200" dirty="0">
                <a:latin typeface="Carlito"/>
                <a:cs typeface="Carlito"/>
              </a:rPr>
              <a:t>de la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compañía.</a:t>
            </a:r>
            <a:endParaRPr sz="1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Carlito"/>
                <a:cs typeface="Carlito"/>
              </a:rPr>
              <a:t>Cultura </a:t>
            </a:r>
            <a:r>
              <a:rPr sz="1200" dirty="0">
                <a:latin typeface="Carlito"/>
                <a:cs typeface="Carlito"/>
              </a:rPr>
              <a:t>y </a:t>
            </a:r>
            <a:r>
              <a:rPr sz="1200" spc="-5" dirty="0">
                <a:latin typeface="Carlito"/>
                <a:cs typeface="Carlito"/>
              </a:rPr>
              <a:t>Clima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organizacional</a:t>
            </a:r>
            <a:endParaRPr sz="1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Carlito"/>
                <a:cs typeface="Carlito"/>
              </a:rPr>
              <a:t>Motivación </a:t>
            </a:r>
            <a:r>
              <a:rPr sz="1200" dirty="0">
                <a:latin typeface="Carlito"/>
                <a:cs typeface="Carlito"/>
              </a:rPr>
              <a:t>e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Incentivos</a:t>
            </a:r>
            <a:endParaRPr sz="1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Carlito"/>
                <a:cs typeface="Carlito"/>
              </a:rPr>
              <a:t>Comunicación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interna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230" y="425272"/>
            <a:ext cx="5141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</a:rPr>
              <a:t>Elementos </a:t>
            </a:r>
            <a:r>
              <a:rPr sz="2400" dirty="0">
                <a:solidFill>
                  <a:srgbClr val="C00000"/>
                </a:solidFill>
              </a:rPr>
              <a:t>de la </a:t>
            </a:r>
            <a:r>
              <a:rPr sz="2400" spc="-5" dirty="0">
                <a:solidFill>
                  <a:srgbClr val="C00000"/>
                </a:solidFill>
              </a:rPr>
              <a:t>Función</a:t>
            </a:r>
            <a:r>
              <a:rPr sz="2400" spc="3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Dirección</a:t>
            </a:r>
            <a:endParaRPr sz="2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655256" y="1127823"/>
            <a:ext cx="7726744" cy="3728085"/>
            <a:chOff x="655256" y="1127823"/>
            <a:chExt cx="7765415" cy="3728085"/>
          </a:xfrm>
        </p:grpSpPr>
        <p:sp>
          <p:nvSpPr>
            <p:cNvPr id="5" name="object 5"/>
            <p:cNvSpPr/>
            <p:nvPr/>
          </p:nvSpPr>
          <p:spPr>
            <a:xfrm>
              <a:off x="669683" y="1140841"/>
              <a:ext cx="782320" cy="3702050"/>
            </a:xfrm>
            <a:custGeom>
              <a:avLst/>
              <a:gdLst/>
              <a:ahLst/>
              <a:cxnLst/>
              <a:rect l="l" t="t" r="r" b="b"/>
              <a:pathLst>
                <a:path w="782319" h="3702050">
                  <a:moveTo>
                    <a:pt x="15290" y="0"/>
                  </a:moveTo>
                  <a:lnTo>
                    <a:pt x="48984" y="34303"/>
                  </a:lnTo>
                  <a:lnTo>
                    <a:pt x="81920" y="69066"/>
                  </a:lnTo>
                  <a:lnTo>
                    <a:pt x="114099" y="104280"/>
                  </a:lnTo>
                  <a:lnTo>
                    <a:pt x="145521" y="139932"/>
                  </a:lnTo>
                  <a:lnTo>
                    <a:pt x="176186" y="176013"/>
                  </a:lnTo>
                  <a:lnTo>
                    <a:pt x="206093" y="212512"/>
                  </a:lnTo>
                  <a:lnTo>
                    <a:pt x="235244" y="249419"/>
                  </a:lnTo>
                  <a:lnTo>
                    <a:pt x="263637" y="286724"/>
                  </a:lnTo>
                  <a:lnTo>
                    <a:pt x="291273" y="324415"/>
                  </a:lnTo>
                  <a:lnTo>
                    <a:pt x="318152" y="362483"/>
                  </a:lnTo>
                  <a:lnTo>
                    <a:pt x="344274" y="400917"/>
                  </a:lnTo>
                  <a:lnTo>
                    <a:pt x="369639" y="439707"/>
                  </a:lnTo>
                  <a:lnTo>
                    <a:pt x="394246" y="478841"/>
                  </a:lnTo>
                  <a:lnTo>
                    <a:pt x="418097" y="518310"/>
                  </a:lnTo>
                  <a:lnTo>
                    <a:pt x="441190" y="558104"/>
                  </a:lnTo>
                  <a:lnTo>
                    <a:pt x="463526" y="598211"/>
                  </a:lnTo>
                  <a:lnTo>
                    <a:pt x="485105" y="638621"/>
                  </a:lnTo>
                  <a:lnTo>
                    <a:pt x="505927" y="679324"/>
                  </a:lnTo>
                  <a:lnTo>
                    <a:pt x="525991" y="720309"/>
                  </a:lnTo>
                  <a:lnTo>
                    <a:pt x="545299" y="761567"/>
                  </a:lnTo>
                  <a:lnTo>
                    <a:pt x="563849" y="803086"/>
                  </a:lnTo>
                  <a:lnTo>
                    <a:pt x="581642" y="844855"/>
                  </a:lnTo>
                  <a:lnTo>
                    <a:pt x="598678" y="886865"/>
                  </a:lnTo>
                  <a:lnTo>
                    <a:pt x="614957" y="929106"/>
                  </a:lnTo>
                  <a:lnTo>
                    <a:pt x="630479" y="971566"/>
                  </a:lnTo>
                  <a:lnTo>
                    <a:pt x="645243" y="1014235"/>
                  </a:lnTo>
                  <a:lnTo>
                    <a:pt x="659251" y="1057102"/>
                  </a:lnTo>
                  <a:lnTo>
                    <a:pt x="672501" y="1100158"/>
                  </a:lnTo>
                  <a:lnTo>
                    <a:pt x="684994" y="1143392"/>
                  </a:lnTo>
                  <a:lnTo>
                    <a:pt x="696730" y="1186793"/>
                  </a:lnTo>
                  <a:lnTo>
                    <a:pt x="707709" y="1230351"/>
                  </a:lnTo>
                  <a:lnTo>
                    <a:pt x="717930" y="1274056"/>
                  </a:lnTo>
                  <a:lnTo>
                    <a:pt x="727395" y="1317896"/>
                  </a:lnTo>
                  <a:lnTo>
                    <a:pt x="736102" y="1361862"/>
                  </a:lnTo>
                  <a:lnTo>
                    <a:pt x="744052" y="1405943"/>
                  </a:lnTo>
                  <a:lnTo>
                    <a:pt x="751245" y="1450128"/>
                  </a:lnTo>
                  <a:lnTo>
                    <a:pt x="757681" y="1494408"/>
                  </a:lnTo>
                  <a:lnTo>
                    <a:pt x="763360" y="1538771"/>
                  </a:lnTo>
                  <a:lnTo>
                    <a:pt x="768281" y="1583208"/>
                  </a:lnTo>
                  <a:lnTo>
                    <a:pt x="772445" y="1627707"/>
                  </a:lnTo>
                  <a:lnTo>
                    <a:pt x="775853" y="1672258"/>
                  </a:lnTo>
                  <a:lnTo>
                    <a:pt x="778503" y="1716852"/>
                  </a:lnTo>
                  <a:lnTo>
                    <a:pt x="780396" y="1761477"/>
                  </a:lnTo>
                  <a:lnTo>
                    <a:pt x="781531" y="1806122"/>
                  </a:lnTo>
                  <a:lnTo>
                    <a:pt x="781910" y="1850778"/>
                  </a:lnTo>
                  <a:lnTo>
                    <a:pt x="781531" y="1895435"/>
                  </a:lnTo>
                  <a:lnTo>
                    <a:pt x="780396" y="1940080"/>
                  </a:lnTo>
                  <a:lnTo>
                    <a:pt x="778503" y="1984705"/>
                  </a:lnTo>
                  <a:lnTo>
                    <a:pt x="775853" y="2029299"/>
                  </a:lnTo>
                  <a:lnTo>
                    <a:pt x="772445" y="2073851"/>
                  </a:lnTo>
                  <a:lnTo>
                    <a:pt x="768281" y="2118350"/>
                  </a:lnTo>
                  <a:lnTo>
                    <a:pt x="763360" y="2162787"/>
                  </a:lnTo>
                  <a:lnTo>
                    <a:pt x="757681" y="2207151"/>
                  </a:lnTo>
                  <a:lnTo>
                    <a:pt x="751245" y="2251431"/>
                  </a:lnTo>
                  <a:lnTo>
                    <a:pt x="744052" y="2295617"/>
                  </a:lnTo>
                  <a:lnTo>
                    <a:pt x="736102" y="2339698"/>
                  </a:lnTo>
                  <a:lnTo>
                    <a:pt x="727395" y="2383664"/>
                  </a:lnTo>
                  <a:lnTo>
                    <a:pt x="717930" y="2427505"/>
                  </a:lnTo>
                  <a:lnTo>
                    <a:pt x="707709" y="2471210"/>
                  </a:lnTo>
                  <a:lnTo>
                    <a:pt x="696730" y="2514769"/>
                  </a:lnTo>
                  <a:lnTo>
                    <a:pt x="684994" y="2558171"/>
                  </a:lnTo>
                  <a:lnTo>
                    <a:pt x="672501" y="2601405"/>
                  </a:lnTo>
                  <a:lnTo>
                    <a:pt x="659251" y="2644462"/>
                  </a:lnTo>
                  <a:lnTo>
                    <a:pt x="645243" y="2687331"/>
                  </a:lnTo>
                  <a:lnTo>
                    <a:pt x="630479" y="2730001"/>
                  </a:lnTo>
                  <a:lnTo>
                    <a:pt x="614957" y="2772461"/>
                  </a:lnTo>
                  <a:lnTo>
                    <a:pt x="598678" y="2814703"/>
                  </a:lnTo>
                  <a:lnTo>
                    <a:pt x="581642" y="2856714"/>
                  </a:lnTo>
                  <a:lnTo>
                    <a:pt x="563849" y="2898485"/>
                  </a:lnTo>
                  <a:lnTo>
                    <a:pt x="545299" y="2940005"/>
                  </a:lnTo>
                  <a:lnTo>
                    <a:pt x="525991" y="2981263"/>
                  </a:lnTo>
                  <a:lnTo>
                    <a:pt x="505927" y="3022250"/>
                  </a:lnTo>
                  <a:lnTo>
                    <a:pt x="485105" y="3062954"/>
                  </a:lnTo>
                  <a:lnTo>
                    <a:pt x="463526" y="3103366"/>
                  </a:lnTo>
                  <a:lnTo>
                    <a:pt x="441190" y="3143474"/>
                  </a:lnTo>
                  <a:lnTo>
                    <a:pt x="418097" y="3183269"/>
                  </a:lnTo>
                  <a:lnTo>
                    <a:pt x="394246" y="3222740"/>
                  </a:lnTo>
                  <a:lnTo>
                    <a:pt x="369639" y="3261876"/>
                  </a:lnTo>
                  <a:lnTo>
                    <a:pt x="344274" y="3300667"/>
                  </a:lnTo>
                  <a:lnTo>
                    <a:pt x="318152" y="3339102"/>
                  </a:lnTo>
                  <a:lnTo>
                    <a:pt x="291273" y="3377172"/>
                  </a:lnTo>
                  <a:lnTo>
                    <a:pt x="263637" y="3414865"/>
                  </a:lnTo>
                  <a:lnTo>
                    <a:pt x="235244" y="3452171"/>
                  </a:lnTo>
                  <a:lnTo>
                    <a:pt x="206093" y="3489080"/>
                  </a:lnTo>
                  <a:lnTo>
                    <a:pt x="176186" y="3525582"/>
                  </a:lnTo>
                  <a:lnTo>
                    <a:pt x="145521" y="3561665"/>
                  </a:lnTo>
                  <a:lnTo>
                    <a:pt x="114099" y="3597319"/>
                  </a:lnTo>
                  <a:lnTo>
                    <a:pt x="81920" y="3632534"/>
                  </a:lnTo>
                  <a:lnTo>
                    <a:pt x="48984" y="3667300"/>
                  </a:lnTo>
                  <a:lnTo>
                    <a:pt x="15290" y="3701605"/>
                  </a:lnTo>
                  <a:lnTo>
                    <a:pt x="0" y="3686314"/>
                  </a:lnTo>
                  <a:lnTo>
                    <a:pt x="33785" y="3651907"/>
                  </a:lnTo>
                  <a:lnTo>
                    <a:pt x="66803" y="3617033"/>
                  </a:lnTo>
                  <a:lnTo>
                    <a:pt x="99053" y="3581704"/>
                  </a:lnTo>
                  <a:lnTo>
                    <a:pt x="130535" y="3545929"/>
                  </a:lnTo>
                  <a:lnTo>
                    <a:pt x="161250" y="3509720"/>
                  </a:lnTo>
                  <a:lnTo>
                    <a:pt x="191196" y="3473088"/>
                  </a:lnTo>
                  <a:lnTo>
                    <a:pt x="220375" y="3436043"/>
                  </a:lnTo>
                  <a:lnTo>
                    <a:pt x="248786" y="3398596"/>
                  </a:lnTo>
                  <a:lnTo>
                    <a:pt x="276429" y="3360758"/>
                  </a:lnTo>
                  <a:lnTo>
                    <a:pt x="303304" y="3322539"/>
                  </a:lnTo>
                  <a:lnTo>
                    <a:pt x="329411" y="3283949"/>
                  </a:lnTo>
                  <a:lnTo>
                    <a:pt x="354750" y="3245001"/>
                  </a:lnTo>
                  <a:lnTo>
                    <a:pt x="379322" y="3205705"/>
                  </a:lnTo>
                  <a:lnTo>
                    <a:pt x="403125" y="3166070"/>
                  </a:lnTo>
                  <a:lnTo>
                    <a:pt x="426161" y="3126109"/>
                  </a:lnTo>
                  <a:lnTo>
                    <a:pt x="448429" y="3085831"/>
                  </a:lnTo>
                  <a:lnTo>
                    <a:pt x="469929" y="3045247"/>
                  </a:lnTo>
                  <a:lnTo>
                    <a:pt x="490661" y="3004369"/>
                  </a:lnTo>
                  <a:lnTo>
                    <a:pt x="510625" y="2963207"/>
                  </a:lnTo>
                  <a:lnTo>
                    <a:pt x="529822" y="2921771"/>
                  </a:lnTo>
                  <a:lnTo>
                    <a:pt x="548251" y="2880073"/>
                  </a:lnTo>
                  <a:lnTo>
                    <a:pt x="565911" y="2838122"/>
                  </a:lnTo>
                  <a:lnTo>
                    <a:pt x="582804" y="2795930"/>
                  </a:lnTo>
                  <a:lnTo>
                    <a:pt x="598929" y="2753508"/>
                  </a:lnTo>
                  <a:lnTo>
                    <a:pt x="614286" y="2710866"/>
                  </a:lnTo>
                  <a:lnTo>
                    <a:pt x="628876" y="2668015"/>
                  </a:lnTo>
                  <a:lnTo>
                    <a:pt x="642697" y="2624966"/>
                  </a:lnTo>
                  <a:lnTo>
                    <a:pt x="655751" y="2581728"/>
                  </a:lnTo>
                  <a:lnTo>
                    <a:pt x="668036" y="2538314"/>
                  </a:lnTo>
                  <a:lnTo>
                    <a:pt x="679554" y="2494734"/>
                  </a:lnTo>
                  <a:lnTo>
                    <a:pt x="690304" y="2450998"/>
                  </a:lnTo>
                  <a:lnTo>
                    <a:pt x="700287" y="2407118"/>
                  </a:lnTo>
                  <a:lnTo>
                    <a:pt x="709501" y="2363104"/>
                  </a:lnTo>
                  <a:lnTo>
                    <a:pt x="717947" y="2318966"/>
                  </a:lnTo>
                  <a:lnTo>
                    <a:pt x="725626" y="2274715"/>
                  </a:lnTo>
                  <a:lnTo>
                    <a:pt x="732537" y="2230363"/>
                  </a:lnTo>
                  <a:lnTo>
                    <a:pt x="738679" y="2185920"/>
                  </a:lnTo>
                  <a:lnTo>
                    <a:pt x="744054" y="2141396"/>
                  </a:lnTo>
                  <a:lnTo>
                    <a:pt x="748662" y="2096803"/>
                  </a:lnTo>
                  <a:lnTo>
                    <a:pt x="752501" y="2052150"/>
                  </a:lnTo>
                  <a:lnTo>
                    <a:pt x="755572" y="2007450"/>
                  </a:lnTo>
                  <a:lnTo>
                    <a:pt x="757876" y="1962711"/>
                  </a:lnTo>
                  <a:lnTo>
                    <a:pt x="759412" y="1917946"/>
                  </a:lnTo>
                  <a:lnTo>
                    <a:pt x="760179" y="1873165"/>
                  </a:lnTo>
                  <a:lnTo>
                    <a:pt x="760179" y="1828379"/>
                  </a:lnTo>
                  <a:lnTo>
                    <a:pt x="759412" y="1783598"/>
                  </a:lnTo>
                  <a:lnTo>
                    <a:pt x="757876" y="1738833"/>
                  </a:lnTo>
                  <a:lnTo>
                    <a:pt x="755572" y="1694095"/>
                  </a:lnTo>
                  <a:lnTo>
                    <a:pt x="752501" y="1649394"/>
                  </a:lnTo>
                  <a:lnTo>
                    <a:pt x="748662" y="1604742"/>
                  </a:lnTo>
                  <a:lnTo>
                    <a:pt x="744054" y="1560148"/>
                  </a:lnTo>
                  <a:lnTo>
                    <a:pt x="738679" y="1515625"/>
                  </a:lnTo>
                  <a:lnTo>
                    <a:pt x="732537" y="1471181"/>
                  </a:lnTo>
                  <a:lnTo>
                    <a:pt x="725626" y="1426829"/>
                  </a:lnTo>
                  <a:lnTo>
                    <a:pt x="717947" y="1382579"/>
                  </a:lnTo>
                  <a:lnTo>
                    <a:pt x="709501" y="1338441"/>
                  </a:lnTo>
                  <a:lnTo>
                    <a:pt x="700287" y="1294427"/>
                  </a:lnTo>
                  <a:lnTo>
                    <a:pt x="690304" y="1250547"/>
                  </a:lnTo>
                  <a:lnTo>
                    <a:pt x="679554" y="1206811"/>
                  </a:lnTo>
                  <a:lnTo>
                    <a:pt x="668036" y="1163231"/>
                  </a:lnTo>
                  <a:lnTo>
                    <a:pt x="655751" y="1119817"/>
                  </a:lnTo>
                  <a:lnTo>
                    <a:pt x="642697" y="1076580"/>
                  </a:lnTo>
                  <a:lnTo>
                    <a:pt x="628876" y="1033531"/>
                  </a:lnTo>
                  <a:lnTo>
                    <a:pt x="614286" y="990680"/>
                  </a:lnTo>
                  <a:lnTo>
                    <a:pt x="598929" y="948038"/>
                  </a:lnTo>
                  <a:lnTo>
                    <a:pt x="582804" y="905616"/>
                  </a:lnTo>
                  <a:lnTo>
                    <a:pt x="565911" y="863425"/>
                  </a:lnTo>
                  <a:lnTo>
                    <a:pt x="548251" y="821474"/>
                  </a:lnTo>
                  <a:lnTo>
                    <a:pt x="529822" y="779776"/>
                  </a:lnTo>
                  <a:lnTo>
                    <a:pt x="510625" y="738340"/>
                  </a:lnTo>
                  <a:lnTo>
                    <a:pt x="490661" y="697178"/>
                  </a:lnTo>
                  <a:lnTo>
                    <a:pt x="469929" y="656300"/>
                  </a:lnTo>
                  <a:lnTo>
                    <a:pt x="448429" y="615717"/>
                  </a:lnTo>
                  <a:lnTo>
                    <a:pt x="426161" y="575440"/>
                  </a:lnTo>
                  <a:lnTo>
                    <a:pt x="403125" y="535479"/>
                  </a:lnTo>
                  <a:lnTo>
                    <a:pt x="379322" y="495844"/>
                  </a:lnTo>
                  <a:lnTo>
                    <a:pt x="354750" y="456548"/>
                  </a:lnTo>
                  <a:lnTo>
                    <a:pt x="329411" y="417600"/>
                  </a:lnTo>
                  <a:lnTo>
                    <a:pt x="303304" y="379011"/>
                  </a:lnTo>
                  <a:lnTo>
                    <a:pt x="276429" y="340793"/>
                  </a:lnTo>
                  <a:lnTo>
                    <a:pt x="248786" y="302954"/>
                  </a:lnTo>
                  <a:lnTo>
                    <a:pt x="220375" y="265508"/>
                  </a:lnTo>
                  <a:lnTo>
                    <a:pt x="191196" y="228463"/>
                  </a:lnTo>
                  <a:lnTo>
                    <a:pt x="161250" y="191831"/>
                  </a:lnTo>
                  <a:lnTo>
                    <a:pt x="130535" y="155623"/>
                  </a:lnTo>
                  <a:lnTo>
                    <a:pt x="99053" y="119849"/>
                  </a:lnTo>
                  <a:lnTo>
                    <a:pt x="66803" y="84520"/>
                  </a:lnTo>
                  <a:lnTo>
                    <a:pt x="33785" y="49646"/>
                  </a:lnTo>
                  <a:lnTo>
                    <a:pt x="0" y="15239"/>
                  </a:lnTo>
                  <a:lnTo>
                    <a:pt x="15290" y="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4306" y="1253490"/>
              <a:ext cx="7482840" cy="408940"/>
            </a:xfrm>
            <a:custGeom>
              <a:avLst/>
              <a:gdLst/>
              <a:ahLst/>
              <a:cxnLst/>
              <a:rect l="l" t="t" r="r" b="b"/>
              <a:pathLst>
                <a:path w="7482840" h="408939">
                  <a:moveTo>
                    <a:pt x="7482840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7482840" y="408431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306" y="1253490"/>
              <a:ext cx="7482840" cy="408940"/>
            </a:xfrm>
            <a:custGeom>
              <a:avLst/>
              <a:gdLst/>
              <a:ahLst/>
              <a:cxnLst/>
              <a:rect l="l" t="t" r="r" b="b"/>
              <a:pathLst>
                <a:path w="7482840" h="408939">
                  <a:moveTo>
                    <a:pt x="0" y="408431"/>
                  </a:moveTo>
                  <a:lnTo>
                    <a:pt x="7482840" y="408431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274" y="1201674"/>
              <a:ext cx="512445" cy="512445"/>
            </a:xfrm>
            <a:custGeom>
              <a:avLst/>
              <a:gdLst/>
              <a:ahLst/>
              <a:cxnLst/>
              <a:rect l="l" t="t" r="r" b="b"/>
              <a:pathLst>
                <a:path w="512444" h="512444">
                  <a:moveTo>
                    <a:pt x="256032" y="0"/>
                  </a:moveTo>
                  <a:lnTo>
                    <a:pt x="210010" y="4126"/>
                  </a:lnTo>
                  <a:lnTo>
                    <a:pt x="166694" y="16023"/>
                  </a:lnTo>
                  <a:lnTo>
                    <a:pt x="126808" y="34967"/>
                  </a:lnTo>
                  <a:lnTo>
                    <a:pt x="91074" y="60232"/>
                  </a:lnTo>
                  <a:lnTo>
                    <a:pt x="60215" y="91095"/>
                  </a:lnTo>
                  <a:lnTo>
                    <a:pt x="34956" y="126830"/>
                  </a:lnTo>
                  <a:lnTo>
                    <a:pt x="16018" y="166714"/>
                  </a:lnTo>
                  <a:lnTo>
                    <a:pt x="4125" y="210023"/>
                  </a:lnTo>
                  <a:lnTo>
                    <a:pt x="0" y="256031"/>
                  </a:lnTo>
                  <a:lnTo>
                    <a:pt x="4125" y="302040"/>
                  </a:lnTo>
                  <a:lnTo>
                    <a:pt x="16018" y="345349"/>
                  </a:lnTo>
                  <a:lnTo>
                    <a:pt x="34956" y="385233"/>
                  </a:lnTo>
                  <a:lnTo>
                    <a:pt x="60215" y="420968"/>
                  </a:lnTo>
                  <a:lnTo>
                    <a:pt x="91074" y="451831"/>
                  </a:lnTo>
                  <a:lnTo>
                    <a:pt x="126808" y="477096"/>
                  </a:lnTo>
                  <a:lnTo>
                    <a:pt x="166694" y="496040"/>
                  </a:lnTo>
                  <a:lnTo>
                    <a:pt x="210010" y="507937"/>
                  </a:lnTo>
                  <a:lnTo>
                    <a:pt x="256032" y="512063"/>
                  </a:lnTo>
                  <a:lnTo>
                    <a:pt x="302053" y="507937"/>
                  </a:lnTo>
                  <a:lnTo>
                    <a:pt x="345369" y="496040"/>
                  </a:lnTo>
                  <a:lnTo>
                    <a:pt x="385255" y="477096"/>
                  </a:lnTo>
                  <a:lnTo>
                    <a:pt x="420989" y="451831"/>
                  </a:lnTo>
                  <a:lnTo>
                    <a:pt x="451848" y="420968"/>
                  </a:lnTo>
                  <a:lnTo>
                    <a:pt x="477107" y="385233"/>
                  </a:lnTo>
                  <a:lnTo>
                    <a:pt x="496045" y="345349"/>
                  </a:lnTo>
                  <a:lnTo>
                    <a:pt x="507938" y="302040"/>
                  </a:lnTo>
                  <a:lnTo>
                    <a:pt x="512064" y="256031"/>
                  </a:lnTo>
                  <a:lnTo>
                    <a:pt x="507938" y="210023"/>
                  </a:lnTo>
                  <a:lnTo>
                    <a:pt x="496045" y="166714"/>
                  </a:lnTo>
                  <a:lnTo>
                    <a:pt x="477107" y="126830"/>
                  </a:lnTo>
                  <a:lnTo>
                    <a:pt x="451848" y="91095"/>
                  </a:lnTo>
                  <a:lnTo>
                    <a:pt x="420989" y="60232"/>
                  </a:lnTo>
                  <a:lnTo>
                    <a:pt x="385255" y="34967"/>
                  </a:lnTo>
                  <a:lnTo>
                    <a:pt x="345369" y="16023"/>
                  </a:lnTo>
                  <a:lnTo>
                    <a:pt x="302053" y="4126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8274" y="1201674"/>
              <a:ext cx="512445" cy="512445"/>
            </a:xfrm>
            <a:custGeom>
              <a:avLst/>
              <a:gdLst/>
              <a:ahLst/>
              <a:cxnLst/>
              <a:rect l="l" t="t" r="r" b="b"/>
              <a:pathLst>
                <a:path w="512444" h="512444">
                  <a:moveTo>
                    <a:pt x="0" y="256031"/>
                  </a:moveTo>
                  <a:lnTo>
                    <a:pt x="4125" y="210023"/>
                  </a:lnTo>
                  <a:lnTo>
                    <a:pt x="16018" y="166714"/>
                  </a:lnTo>
                  <a:lnTo>
                    <a:pt x="34956" y="126830"/>
                  </a:lnTo>
                  <a:lnTo>
                    <a:pt x="60215" y="91095"/>
                  </a:lnTo>
                  <a:lnTo>
                    <a:pt x="91074" y="60232"/>
                  </a:lnTo>
                  <a:lnTo>
                    <a:pt x="126808" y="34967"/>
                  </a:lnTo>
                  <a:lnTo>
                    <a:pt x="166694" y="16023"/>
                  </a:lnTo>
                  <a:lnTo>
                    <a:pt x="210010" y="4126"/>
                  </a:lnTo>
                  <a:lnTo>
                    <a:pt x="256032" y="0"/>
                  </a:lnTo>
                  <a:lnTo>
                    <a:pt x="302053" y="4126"/>
                  </a:lnTo>
                  <a:lnTo>
                    <a:pt x="345369" y="16023"/>
                  </a:lnTo>
                  <a:lnTo>
                    <a:pt x="385255" y="34967"/>
                  </a:lnTo>
                  <a:lnTo>
                    <a:pt x="420989" y="60232"/>
                  </a:lnTo>
                  <a:lnTo>
                    <a:pt x="451848" y="91095"/>
                  </a:lnTo>
                  <a:lnTo>
                    <a:pt x="477107" y="126830"/>
                  </a:lnTo>
                  <a:lnTo>
                    <a:pt x="496045" y="166714"/>
                  </a:lnTo>
                  <a:lnTo>
                    <a:pt x="507938" y="210023"/>
                  </a:lnTo>
                  <a:lnTo>
                    <a:pt x="512064" y="256031"/>
                  </a:lnTo>
                  <a:lnTo>
                    <a:pt x="507938" y="302040"/>
                  </a:lnTo>
                  <a:lnTo>
                    <a:pt x="496045" y="345349"/>
                  </a:lnTo>
                  <a:lnTo>
                    <a:pt x="477107" y="385233"/>
                  </a:lnTo>
                  <a:lnTo>
                    <a:pt x="451848" y="420968"/>
                  </a:lnTo>
                  <a:lnTo>
                    <a:pt x="420989" y="451831"/>
                  </a:lnTo>
                  <a:lnTo>
                    <a:pt x="385255" y="477096"/>
                  </a:lnTo>
                  <a:lnTo>
                    <a:pt x="345369" y="496040"/>
                  </a:lnTo>
                  <a:lnTo>
                    <a:pt x="302053" y="507937"/>
                  </a:lnTo>
                  <a:lnTo>
                    <a:pt x="256032" y="512063"/>
                  </a:lnTo>
                  <a:lnTo>
                    <a:pt x="210010" y="507937"/>
                  </a:lnTo>
                  <a:lnTo>
                    <a:pt x="166694" y="496040"/>
                  </a:lnTo>
                  <a:lnTo>
                    <a:pt x="126808" y="477096"/>
                  </a:lnTo>
                  <a:lnTo>
                    <a:pt x="91074" y="451831"/>
                  </a:lnTo>
                  <a:lnTo>
                    <a:pt x="60215" y="420968"/>
                  </a:lnTo>
                  <a:lnTo>
                    <a:pt x="34956" y="385233"/>
                  </a:lnTo>
                  <a:lnTo>
                    <a:pt x="16018" y="345349"/>
                  </a:lnTo>
                  <a:lnTo>
                    <a:pt x="4125" y="302040"/>
                  </a:lnTo>
                  <a:lnTo>
                    <a:pt x="0" y="256031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1110" y="1866137"/>
              <a:ext cx="7146290" cy="410209"/>
            </a:xfrm>
            <a:custGeom>
              <a:avLst/>
              <a:gdLst/>
              <a:ahLst/>
              <a:cxnLst/>
              <a:rect l="l" t="t" r="r" b="b"/>
              <a:pathLst>
                <a:path w="7146290" h="410210">
                  <a:moveTo>
                    <a:pt x="7146035" y="0"/>
                  </a:moveTo>
                  <a:lnTo>
                    <a:pt x="0" y="0"/>
                  </a:lnTo>
                  <a:lnTo>
                    <a:pt x="0" y="409956"/>
                  </a:lnTo>
                  <a:lnTo>
                    <a:pt x="7146035" y="409956"/>
                  </a:lnTo>
                  <a:lnTo>
                    <a:pt x="714603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1110" y="1866137"/>
              <a:ext cx="7146290" cy="410209"/>
            </a:xfrm>
            <a:custGeom>
              <a:avLst/>
              <a:gdLst/>
              <a:ahLst/>
              <a:cxnLst/>
              <a:rect l="l" t="t" r="r" b="b"/>
              <a:pathLst>
                <a:path w="7146290" h="410210">
                  <a:moveTo>
                    <a:pt x="0" y="409956"/>
                  </a:moveTo>
                  <a:lnTo>
                    <a:pt x="7146035" y="409956"/>
                  </a:lnTo>
                  <a:lnTo>
                    <a:pt x="7146035" y="0"/>
                  </a:lnTo>
                  <a:lnTo>
                    <a:pt x="0" y="0"/>
                  </a:lnTo>
                  <a:lnTo>
                    <a:pt x="0" y="4099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5078" y="1815845"/>
              <a:ext cx="512445" cy="510540"/>
            </a:xfrm>
            <a:custGeom>
              <a:avLst/>
              <a:gdLst/>
              <a:ahLst/>
              <a:cxnLst/>
              <a:rect l="l" t="t" r="r" b="b"/>
              <a:pathLst>
                <a:path w="512444" h="510539">
                  <a:moveTo>
                    <a:pt x="256031" y="0"/>
                  </a:moveTo>
                  <a:lnTo>
                    <a:pt x="210010" y="4113"/>
                  </a:lnTo>
                  <a:lnTo>
                    <a:pt x="166694" y="15971"/>
                  </a:lnTo>
                  <a:lnTo>
                    <a:pt x="126808" y="34854"/>
                  </a:lnTo>
                  <a:lnTo>
                    <a:pt x="91074" y="60040"/>
                  </a:lnTo>
                  <a:lnTo>
                    <a:pt x="60215" y="90807"/>
                  </a:lnTo>
                  <a:lnTo>
                    <a:pt x="34956" y="126435"/>
                  </a:lnTo>
                  <a:lnTo>
                    <a:pt x="16018" y="166202"/>
                  </a:lnTo>
                  <a:lnTo>
                    <a:pt x="4125" y="209387"/>
                  </a:lnTo>
                  <a:lnTo>
                    <a:pt x="0" y="255269"/>
                  </a:lnTo>
                  <a:lnTo>
                    <a:pt x="4125" y="301152"/>
                  </a:lnTo>
                  <a:lnTo>
                    <a:pt x="16018" y="344337"/>
                  </a:lnTo>
                  <a:lnTo>
                    <a:pt x="34956" y="384104"/>
                  </a:lnTo>
                  <a:lnTo>
                    <a:pt x="60215" y="419732"/>
                  </a:lnTo>
                  <a:lnTo>
                    <a:pt x="91074" y="450499"/>
                  </a:lnTo>
                  <a:lnTo>
                    <a:pt x="126808" y="475685"/>
                  </a:lnTo>
                  <a:lnTo>
                    <a:pt x="166694" y="494568"/>
                  </a:lnTo>
                  <a:lnTo>
                    <a:pt x="210010" y="506426"/>
                  </a:lnTo>
                  <a:lnTo>
                    <a:pt x="256031" y="510539"/>
                  </a:lnTo>
                  <a:lnTo>
                    <a:pt x="302040" y="506426"/>
                  </a:lnTo>
                  <a:lnTo>
                    <a:pt x="345349" y="494568"/>
                  </a:lnTo>
                  <a:lnTo>
                    <a:pt x="385233" y="475685"/>
                  </a:lnTo>
                  <a:lnTo>
                    <a:pt x="420968" y="450499"/>
                  </a:lnTo>
                  <a:lnTo>
                    <a:pt x="451831" y="419732"/>
                  </a:lnTo>
                  <a:lnTo>
                    <a:pt x="477096" y="384104"/>
                  </a:lnTo>
                  <a:lnTo>
                    <a:pt x="496040" y="344337"/>
                  </a:lnTo>
                  <a:lnTo>
                    <a:pt x="507937" y="301152"/>
                  </a:lnTo>
                  <a:lnTo>
                    <a:pt x="512063" y="255269"/>
                  </a:lnTo>
                  <a:lnTo>
                    <a:pt x="507937" y="209387"/>
                  </a:lnTo>
                  <a:lnTo>
                    <a:pt x="496040" y="166202"/>
                  </a:lnTo>
                  <a:lnTo>
                    <a:pt x="477096" y="126435"/>
                  </a:lnTo>
                  <a:lnTo>
                    <a:pt x="451831" y="90807"/>
                  </a:lnTo>
                  <a:lnTo>
                    <a:pt x="420968" y="60040"/>
                  </a:lnTo>
                  <a:lnTo>
                    <a:pt x="385233" y="34854"/>
                  </a:lnTo>
                  <a:lnTo>
                    <a:pt x="345349" y="15971"/>
                  </a:lnTo>
                  <a:lnTo>
                    <a:pt x="302040" y="4113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078" y="1815845"/>
              <a:ext cx="512445" cy="510540"/>
            </a:xfrm>
            <a:custGeom>
              <a:avLst/>
              <a:gdLst/>
              <a:ahLst/>
              <a:cxnLst/>
              <a:rect l="l" t="t" r="r" b="b"/>
              <a:pathLst>
                <a:path w="512444" h="510539">
                  <a:moveTo>
                    <a:pt x="0" y="255269"/>
                  </a:moveTo>
                  <a:lnTo>
                    <a:pt x="4125" y="209387"/>
                  </a:lnTo>
                  <a:lnTo>
                    <a:pt x="16018" y="166202"/>
                  </a:lnTo>
                  <a:lnTo>
                    <a:pt x="34956" y="126435"/>
                  </a:lnTo>
                  <a:lnTo>
                    <a:pt x="60215" y="90807"/>
                  </a:lnTo>
                  <a:lnTo>
                    <a:pt x="91074" y="60040"/>
                  </a:lnTo>
                  <a:lnTo>
                    <a:pt x="126808" y="34854"/>
                  </a:lnTo>
                  <a:lnTo>
                    <a:pt x="166694" y="15971"/>
                  </a:lnTo>
                  <a:lnTo>
                    <a:pt x="210010" y="4113"/>
                  </a:lnTo>
                  <a:lnTo>
                    <a:pt x="256031" y="0"/>
                  </a:lnTo>
                  <a:lnTo>
                    <a:pt x="302040" y="4113"/>
                  </a:lnTo>
                  <a:lnTo>
                    <a:pt x="345349" y="15971"/>
                  </a:lnTo>
                  <a:lnTo>
                    <a:pt x="385233" y="34854"/>
                  </a:lnTo>
                  <a:lnTo>
                    <a:pt x="420968" y="60040"/>
                  </a:lnTo>
                  <a:lnTo>
                    <a:pt x="451831" y="90807"/>
                  </a:lnTo>
                  <a:lnTo>
                    <a:pt x="477096" y="126435"/>
                  </a:lnTo>
                  <a:lnTo>
                    <a:pt x="496040" y="166202"/>
                  </a:lnTo>
                  <a:lnTo>
                    <a:pt x="507937" y="209387"/>
                  </a:lnTo>
                  <a:lnTo>
                    <a:pt x="512063" y="255269"/>
                  </a:lnTo>
                  <a:lnTo>
                    <a:pt x="507937" y="301152"/>
                  </a:lnTo>
                  <a:lnTo>
                    <a:pt x="496040" y="344337"/>
                  </a:lnTo>
                  <a:lnTo>
                    <a:pt x="477096" y="384104"/>
                  </a:lnTo>
                  <a:lnTo>
                    <a:pt x="451831" y="419732"/>
                  </a:lnTo>
                  <a:lnTo>
                    <a:pt x="420968" y="450499"/>
                  </a:lnTo>
                  <a:lnTo>
                    <a:pt x="385233" y="475685"/>
                  </a:lnTo>
                  <a:lnTo>
                    <a:pt x="345349" y="494568"/>
                  </a:lnTo>
                  <a:lnTo>
                    <a:pt x="302040" y="506426"/>
                  </a:lnTo>
                  <a:lnTo>
                    <a:pt x="256031" y="510539"/>
                  </a:lnTo>
                  <a:lnTo>
                    <a:pt x="210010" y="506426"/>
                  </a:lnTo>
                  <a:lnTo>
                    <a:pt x="166694" y="494568"/>
                  </a:lnTo>
                  <a:lnTo>
                    <a:pt x="126808" y="475685"/>
                  </a:lnTo>
                  <a:lnTo>
                    <a:pt x="91074" y="450499"/>
                  </a:lnTo>
                  <a:lnTo>
                    <a:pt x="60215" y="419732"/>
                  </a:lnTo>
                  <a:lnTo>
                    <a:pt x="34956" y="384104"/>
                  </a:lnTo>
                  <a:lnTo>
                    <a:pt x="16018" y="344337"/>
                  </a:lnTo>
                  <a:lnTo>
                    <a:pt x="4125" y="301152"/>
                  </a:lnTo>
                  <a:lnTo>
                    <a:pt x="0" y="255269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5034" y="2480310"/>
              <a:ext cx="6992620" cy="410209"/>
            </a:xfrm>
            <a:custGeom>
              <a:avLst/>
              <a:gdLst/>
              <a:ahLst/>
              <a:cxnLst/>
              <a:rect l="l" t="t" r="r" b="b"/>
              <a:pathLst>
                <a:path w="6992620" h="410210">
                  <a:moveTo>
                    <a:pt x="6992111" y="0"/>
                  </a:moveTo>
                  <a:lnTo>
                    <a:pt x="0" y="0"/>
                  </a:lnTo>
                  <a:lnTo>
                    <a:pt x="0" y="409956"/>
                  </a:lnTo>
                  <a:lnTo>
                    <a:pt x="6992111" y="409956"/>
                  </a:lnTo>
                  <a:lnTo>
                    <a:pt x="699211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5034" y="2480310"/>
              <a:ext cx="6992620" cy="410209"/>
            </a:xfrm>
            <a:custGeom>
              <a:avLst/>
              <a:gdLst/>
              <a:ahLst/>
              <a:cxnLst/>
              <a:rect l="l" t="t" r="r" b="b"/>
              <a:pathLst>
                <a:path w="6992620" h="410210">
                  <a:moveTo>
                    <a:pt x="0" y="409956"/>
                  </a:moveTo>
                  <a:lnTo>
                    <a:pt x="6992111" y="409956"/>
                  </a:lnTo>
                  <a:lnTo>
                    <a:pt x="6992111" y="0"/>
                  </a:lnTo>
                  <a:lnTo>
                    <a:pt x="0" y="0"/>
                  </a:lnTo>
                  <a:lnTo>
                    <a:pt x="0" y="4099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9002" y="2430018"/>
              <a:ext cx="512445" cy="510540"/>
            </a:xfrm>
            <a:custGeom>
              <a:avLst/>
              <a:gdLst/>
              <a:ahLst/>
              <a:cxnLst/>
              <a:rect l="l" t="t" r="r" b="b"/>
              <a:pathLst>
                <a:path w="512444" h="510539">
                  <a:moveTo>
                    <a:pt x="256031" y="0"/>
                  </a:moveTo>
                  <a:lnTo>
                    <a:pt x="210023" y="4113"/>
                  </a:lnTo>
                  <a:lnTo>
                    <a:pt x="166714" y="15971"/>
                  </a:lnTo>
                  <a:lnTo>
                    <a:pt x="126830" y="34854"/>
                  </a:lnTo>
                  <a:lnTo>
                    <a:pt x="91095" y="60040"/>
                  </a:lnTo>
                  <a:lnTo>
                    <a:pt x="60232" y="90807"/>
                  </a:lnTo>
                  <a:lnTo>
                    <a:pt x="34967" y="126435"/>
                  </a:lnTo>
                  <a:lnTo>
                    <a:pt x="16023" y="166202"/>
                  </a:lnTo>
                  <a:lnTo>
                    <a:pt x="4126" y="209387"/>
                  </a:lnTo>
                  <a:lnTo>
                    <a:pt x="0" y="255269"/>
                  </a:lnTo>
                  <a:lnTo>
                    <a:pt x="4126" y="301152"/>
                  </a:lnTo>
                  <a:lnTo>
                    <a:pt x="16023" y="344337"/>
                  </a:lnTo>
                  <a:lnTo>
                    <a:pt x="34967" y="384104"/>
                  </a:lnTo>
                  <a:lnTo>
                    <a:pt x="60232" y="419732"/>
                  </a:lnTo>
                  <a:lnTo>
                    <a:pt x="91095" y="450499"/>
                  </a:lnTo>
                  <a:lnTo>
                    <a:pt x="126830" y="475685"/>
                  </a:lnTo>
                  <a:lnTo>
                    <a:pt x="166714" y="494568"/>
                  </a:lnTo>
                  <a:lnTo>
                    <a:pt x="210023" y="506426"/>
                  </a:lnTo>
                  <a:lnTo>
                    <a:pt x="256031" y="510539"/>
                  </a:lnTo>
                  <a:lnTo>
                    <a:pt x="302040" y="506426"/>
                  </a:lnTo>
                  <a:lnTo>
                    <a:pt x="345349" y="494568"/>
                  </a:lnTo>
                  <a:lnTo>
                    <a:pt x="385233" y="475685"/>
                  </a:lnTo>
                  <a:lnTo>
                    <a:pt x="420968" y="450499"/>
                  </a:lnTo>
                  <a:lnTo>
                    <a:pt x="451831" y="419732"/>
                  </a:lnTo>
                  <a:lnTo>
                    <a:pt x="477096" y="384104"/>
                  </a:lnTo>
                  <a:lnTo>
                    <a:pt x="496040" y="344337"/>
                  </a:lnTo>
                  <a:lnTo>
                    <a:pt x="507937" y="301152"/>
                  </a:lnTo>
                  <a:lnTo>
                    <a:pt x="512064" y="255269"/>
                  </a:lnTo>
                  <a:lnTo>
                    <a:pt x="507937" y="209387"/>
                  </a:lnTo>
                  <a:lnTo>
                    <a:pt x="496040" y="166202"/>
                  </a:lnTo>
                  <a:lnTo>
                    <a:pt x="477096" y="126435"/>
                  </a:lnTo>
                  <a:lnTo>
                    <a:pt x="451831" y="90807"/>
                  </a:lnTo>
                  <a:lnTo>
                    <a:pt x="420968" y="60040"/>
                  </a:lnTo>
                  <a:lnTo>
                    <a:pt x="385233" y="34854"/>
                  </a:lnTo>
                  <a:lnTo>
                    <a:pt x="345349" y="15971"/>
                  </a:lnTo>
                  <a:lnTo>
                    <a:pt x="302040" y="4113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9002" y="2430018"/>
              <a:ext cx="512445" cy="510540"/>
            </a:xfrm>
            <a:custGeom>
              <a:avLst/>
              <a:gdLst/>
              <a:ahLst/>
              <a:cxnLst/>
              <a:rect l="l" t="t" r="r" b="b"/>
              <a:pathLst>
                <a:path w="512444" h="510539">
                  <a:moveTo>
                    <a:pt x="0" y="255269"/>
                  </a:moveTo>
                  <a:lnTo>
                    <a:pt x="4126" y="209387"/>
                  </a:lnTo>
                  <a:lnTo>
                    <a:pt x="16023" y="166202"/>
                  </a:lnTo>
                  <a:lnTo>
                    <a:pt x="34967" y="126435"/>
                  </a:lnTo>
                  <a:lnTo>
                    <a:pt x="60232" y="90807"/>
                  </a:lnTo>
                  <a:lnTo>
                    <a:pt x="91095" y="60040"/>
                  </a:lnTo>
                  <a:lnTo>
                    <a:pt x="126830" y="34854"/>
                  </a:lnTo>
                  <a:lnTo>
                    <a:pt x="166714" y="15971"/>
                  </a:lnTo>
                  <a:lnTo>
                    <a:pt x="210023" y="4113"/>
                  </a:lnTo>
                  <a:lnTo>
                    <a:pt x="256031" y="0"/>
                  </a:lnTo>
                  <a:lnTo>
                    <a:pt x="302040" y="4113"/>
                  </a:lnTo>
                  <a:lnTo>
                    <a:pt x="345349" y="15971"/>
                  </a:lnTo>
                  <a:lnTo>
                    <a:pt x="385233" y="34854"/>
                  </a:lnTo>
                  <a:lnTo>
                    <a:pt x="420968" y="60040"/>
                  </a:lnTo>
                  <a:lnTo>
                    <a:pt x="451831" y="90807"/>
                  </a:lnTo>
                  <a:lnTo>
                    <a:pt x="477096" y="126435"/>
                  </a:lnTo>
                  <a:lnTo>
                    <a:pt x="496040" y="166202"/>
                  </a:lnTo>
                  <a:lnTo>
                    <a:pt x="507937" y="209387"/>
                  </a:lnTo>
                  <a:lnTo>
                    <a:pt x="512064" y="255269"/>
                  </a:lnTo>
                  <a:lnTo>
                    <a:pt x="507937" y="301152"/>
                  </a:lnTo>
                  <a:lnTo>
                    <a:pt x="496040" y="344337"/>
                  </a:lnTo>
                  <a:lnTo>
                    <a:pt x="477096" y="384104"/>
                  </a:lnTo>
                  <a:lnTo>
                    <a:pt x="451831" y="419732"/>
                  </a:lnTo>
                  <a:lnTo>
                    <a:pt x="420968" y="450499"/>
                  </a:lnTo>
                  <a:lnTo>
                    <a:pt x="385233" y="475685"/>
                  </a:lnTo>
                  <a:lnTo>
                    <a:pt x="345349" y="494568"/>
                  </a:lnTo>
                  <a:lnTo>
                    <a:pt x="302040" y="506426"/>
                  </a:lnTo>
                  <a:lnTo>
                    <a:pt x="256031" y="510539"/>
                  </a:lnTo>
                  <a:lnTo>
                    <a:pt x="210023" y="506426"/>
                  </a:lnTo>
                  <a:lnTo>
                    <a:pt x="166714" y="494568"/>
                  </a:lnTo>
                  <a:lnTo>
                    <a:pt x="126830" y="475685"/>
                  </a:lnTo>
                  <a:lnTo>
                    <a:pt x="91095" y="450499"/>
                  </a:lnTo>
                  <a:lnTo>
                    <a:pt x="60232" y="419732"/>
                  </a:lnTo>
                  <a:lnTo>
                    <a:pt x="34967" y="384104"/>
                  </a:lnTo>
                  <a:lnTo>
                    <a:pt x="16023" y="344337"/>
                  </a:lnTo>
                  <a:lnTo>
                    <a:pt x="4126" y="301152"/>
                  </a:lnTo>
                  <a:lnTo>
                    <a:pt x="0" y="255269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5034" y="3092958"/>
              <a:ext cx="6992620" cy="410209"/>
            </a:xfrm>
            <a:custGeom>
              <a:avLst/>
              <a:gdLst/>
              <a:ahLst/>
              <a:cxnLst/>
              <a:rect l="l" t="t" r="r" b="b"/>
              <a:pathLst>
                <a:path w="6992620" h="410210">
                  <a:moveTo>
                    <a:pt x="6992111" y="0"/>
                  </a:moveTo>
                  <a:lnTo>
                    <a:pt x="0" y="0"/>
                  </a:lnTo>
                  <a:lnTo>
                    <a:pt x="0" y="409956"/>
                  </a:lnTo>
                  <a:lnTo>
                    <a:pt x="6992111" y="409956"/>
                  </a:lnTo>
                  <a:lnTo>
                    <a:pt x="699211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5034" y="3092958"/>
              <a:ext cx="6992620" cy="410209"/>
            </a:xfrm>
            <a:custGeom>
              <a:avLst/>
              <a:gdLst/>
              <a:ahLst/>
              <a:cxnLst/>
              <a:rect l="l" t="t" r="r" b="b"/>
              <a:pathLst>
                <a:path w="6992620" h="410210">
                  <a:moveTo>
                    <a:pt x="0" y="409956"/>
                  </a:moveTo>
                  <a:lnTo>
                    <a:pt x="6992111" y="409956"/>
                  </a:lnTo>
                  <a:lnTo>
                    <a:pt x="6992111" y="0"/>
                  </a:lnTo>
                  <a:lnTo>
                    <a:pt x="0" y="0"/>
                  </a:lnTo>
                  <a:lnTo>
                    <a:pt x="0" y="4099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9002" y="3042665"/>
              <a:ext cx="512445" cy="510540"/>
            </a:xfrm>
            <a:custGeom>
              <a:avLst/>
              <a:gdLst/>
              <a:ahLst/>
              <a:cxnLst/>
              <a:rect l="l" t="t" r="r" b="b"/>
              <a:pathLst>
                <a:path w="512444" h="510539">
                  <a:moveTo>
                    <a:pt x="256031" y="0"/>
                  </a:moveTo>
                  <a:lnTo>
                    <a:pt x="210023" y="4113"/>
                  </a:lnTo>
                  <a:lnTo>
                    <a:pt x="166714" y="15971"/>
                  </a:lnTo>
                  <a:lnTo>
                    <a:pt x="126830" y="34854"/>
                  </a:lnTo>
                  <a:lnTo>
                    <a:pt x="91095" y="60040"/>
                  </a:lnTo>
                  <a:lnTo>
                    <a:pt x="60232" y="90807"/>
                  </a:lnTo>
                  <a:lnTo>
                    <a:pt x="34967" y="126435"/>
                  </a:lnTo>
                  <a:lnTo>
                    <a:pt x="16023" y="166202"/>
                  </a:lnTo>
                  <a:lnTo>
                    <a:pt x="4126" y="209387"/>
                  </a:lnTo>
                  <a:lnTo>
                    <a:pt x="0" y="255269"/>
                  </a:lnTo>
                  <a:lnTo>
                    <a:pt x="4126" y="301152"/>
                  </a:lnTo>
                  <a:lnTo>
                    <a:pt x="16023" y="344337"/>
                  </a:lnTo>
                  <a:lnTo>
                    <a:pt x="34967" y="384104"/>
                  </a:lnTo>
                  <a:lnTo>
                    <a:pt x="60232" y="419732"/>
                  </a:lnTo>
                  <a:lnTo>
                    <a:pt x="91095" y="450499"/>
                  </a:lnTo>
                  <a:lnTo>
                    <a:pt x="126830" y="475685"/>
                  </a:lnTo>
                  <a:lnTo>
                    <a:pt x="166714" y="494568"/>
                  </a:lnTo>
                  <a:lnTo>
                    <a:pt x="210023" y="506426"/>
                  </a:lnTo>
                  <a:lnTo>
                    <a:pt x="256031" y="510539"/>
                  </a:lnTo>
                  <a:lnTo>
                    <a:pt x="302040" y="506426"/>
                  </a:lnTo>
                  <a:lnTo>
                    <a:pt x="345349" y="494568"/>
                  </a:lnTo>
                  <a:lnTo>
                    <a:pt x="385233" y="475685"/>
                  </a:lnTo>
                  <a:lnTo>
                    <a:pt x="420968" y="450499"/>
                  </a:lnTo>
                  <a:lnTo>
                    <a:pt x="451831" y="419732"/>
                  </a:lnTo>
                  <a:lnTo>
                    <a:pt x="477096" y="384104"/>
                  </a:lnTo>
                  <a:lnTo>
                    <a:pt x="496040" y="344337"/>
                  </a:lnTo>
                  <a:lnTo>
                    <a:pt x="507937" y="301152"/>
                  </a:lnTo>
                  <a:lnTo>
                    <a:pt x="512064" y="255269"/>
                  </a:lnTo>
                  <a:lnTo>
                    <a:pt x="507937" y="209387"/>
                  </a:lnTo>
                  <a:lnTo>
                    <a:pt x="496040" y="166202"/>
                  </a:lnTo>
                  <a:lnTo>
                    <a:pt x="477096" y="126435"/>
                  </a:lnTo>
                  <a:lnTo>
                    <a:pt x="451831" y="90807"/>
                  </a:lnTo>
                  <a:lnTo>
                    <a:pt x="420968" y="60040"/>
                  </a:lnTo>
                  <a:lnTo>
                    <a:pt x="385233" y="34854"/>
                  </a:lnTo>
                  <a:lnTo>
                    <a:pt x="345349" y="15971"/>
                  </a:lnTo>
                  <a:lnTo>
                    <a:pt x="302040" y="4113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9002" y="3042665"/>
              <a:ext cx="512445" cy="510540"/>
            </a:xfrm>
            <a:custGeom>
              <a:avLst/>
              <a:gdLst/>
              <a:ahLst/>
              <a:cxnLst/>
              <a:rect l="l" t="t" r="r" b="b"/>
              <a:pathLst>
                <a:path w="512444" h="510539">
                  <a:moveTo>
                    <a:pt x="0" y="255269"/>
                  </a:moveTo>
                  <a:lnTo>
                    <a:pt x="4126" y="209387"/>
                  </a:lnTo>
                  <a:lnTo>
                    <a:pt x="16023" y="166202"/>
                  </a:lnTo>
                  <a:lnTo>
                    <a:pt x="34967" y="126435"/>
                  </a:lnTo>
                  <a:lnTo>
                    <a:pt x="60232" y="90807"/>
                  </a:lnTo>
                  <a:lnTo>
                    <a:pt x="91095" y="60040"/>
                  </a:lnTo>
                  <a:lnTo>
                    <a:pt x="126830" y="34854"/>
                  </a:lnTo>
                  <a:lnTo>
                    <a:pt x="166714" y="15971"/>
                  </a:lnTo>
                  <a:lnTo>
                    <a:pt x="210023" y="4113"/>
                  </a:lnTo>
                  <a:lnTo>
                    <a:pt x="256031" y="0"/>
                  </a:lnTo>
                  <a:lnTo>
                    <a:pt x="302040" y="4113"/>
                  </a:lnTo>
                  <a:lnTo>
                    <a:pt x="345349" y="15971"/>
                  </a:lnTo>
                  <a:lnTo>
                    <a:pt x="385233" y="34854"/>
                  </a:lnTo>
                  <a:lnTo>
                    <a:pt x="420968" y="60040"/>
                  </a:lnTo>
                  <a:lnTo>
                    <a:pt x="451831" y="90807"/>
                  </a:lnTo>
                  <a:lnTo>
                    <a:pt x="477096" y="126435"/>
                  </a:lnTo>
                  <a:lnTo>
                    <a:pt x="496040" y="166202"/>
                  </a:lnTo>
                  <a:lnTo>
                    <a:pt x="507937" y="209387"/>
                  </a:lnTo>
                  <a:lnTo>
                    <a:pt x="512064" y="255269"/>
                  </a:lnTo>
                  <a:lnTo>
                    <a:pt x="507937" y="301152"/>
                  </a:lnTo>
                  <a:lnTo>
                    <a:pt x="496040" y="344337"/>
                  </a:lnTo>
                  <a:lnTo>
                    <a:pt x="477096" y="384104"/>
                  </a:lnTo>
                  <a:lnTo>
                    <a:pt x="451831" y="419732"/>
                  </a:lnTo>
                  <a:lnTo>
                    <a:pt x="420968" y="450499"/>
                  </a:lnTo>
                  <a:lnTo>
                    <a:pt x="385233" y="475685"/>
                  </a:lnTo>
                  <a:lnTo>
                    <a:pt x="345349" y="494568"/>
                  </a:lnTo>
                  <a:lnTo>
                    <a:pt x="302040" y="506426"/>
                  </a:lnTo>
                  <a:lnTo>
                    <a:pt x="256031" y="510539"/>
                  </a:lnTo>
                  <a:lnTo>
                    <a:pt x="210023" y="506426"/>
                  </a:lnTo>
                  <a:lnTo>
                    <a:pt x="166714" y="494568"/>
                  </a:lnTo>
                  <a:lnTo>
                    <a:pt x="126830" y="475685"/>
                  </a:lnTo>
                  <a:lnTo>
                    <a:pt x="91095" y="450499"/>
                  </a:lnTo>
                  <a:lnTo>
                    <a:pt x="60232" y="419732"/>
                  </a:lnTo>
                  <a:lnTo>
                    <a:pt x="34967" y="384104"/>
                  </a:lnTo>
                  <a:lnTo>
                    <a:pt x="16023" y="344337"/>
                  </a:lnTo>
                  <a:lnTo>
                    <a:pt x="4126" y="301152"/>
                  </a:lnTo>
                  <a:lnTo>
                    <a:pt x="0" y="255269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61110" y="3707130"/>
              <a:ext cx="7146290" cy="410209"/>
            </a:xfrm>
            <a:custGeom>
              <a:avLst/>
              <a:gdLst/>
              <a:ahLst/>
              <a:cxnLst/>
              <a:rect l="l" t="t" r="r" b="b"/>
              <a:pathLst>
                <a:path w="7146290" h="410210">
                  <a:moveTo>
                    <a:pt x="7146035" y="0"/>
                  </a:moveTo>
                  <a:lnTo>
                    <a:pt x="0" y="0"/>
                  </a:lnTo>
                  <a:lnTo>
                    <a:pt x="0" y="409956"/>
                  </a:lnTo>
                  <a:lnTo>
                    <a:pt x="7146035" y="409956"/>
                  </a:lnTo>
                  <a:lnTo>
                    <a:pt x="714603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1110" y="3707130"/>
              <a:ext cx="7146290" cy="410209"/>
            </a:xfrm>
            <a:custGeom>
              <a:avLst/>
              <a:gdLst/>
              <a:ahLst/>
              <a:cxnLst/>
              <a:rect l="l" t="t" r="r" b="b"/>
              <a:pathLst>
                <a:path w="7146290" h="410210">
                  <a:moveTo>
                    <a:pt x="0" y="409956"/>
                  </a:moveTo>
                  <a:lnTo>
                    <a:pt x="7146035" y="409956"/>
                  </a:lnTo>
                  <a:lnTo>
                    <a:pt x="7146035" y="0"/>
                  </a:lnTo>
                  <a:lnTo>
                    <a:pt x="0" y="0"/>
                  </a:lnTo>
                  <a:lnTo>
                    <a:pt x="0" y="4099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5078" y="3656837"/>
              <a:ext cx="512445" cy="510540"/>
            </a:xfrm>
            <a:custGeom>
              <a:avLst/>
              <a:gdLst/>
              <a:ahLst/>
              <a:cxnLst/>
              <a:rect l="l" t="t" r="r" b="b"/>
              <a:pathLst>
                <a:path w="512444" h="510539">
                  <a:moveTo>
                    <a:pt x="256031" y="0"/>
                  </a:moveTo>
                  <a:lnTo>
                    <a:pt x="210010" y="4113"/>
                  </a:lnTo>
                  <a:lnTo>
                    <a:pt x="166694" y="15971"/>
                  </a:lnTo>
                  <a:lnTo>
                    <a:pt x="126808" y="34854"/>
                  </a:lnTo>
                  <a:lnTo>
                    <a:pt x="91074" y="60040"/>
                  </a:lnTo>
                  <a:lnTo>
                    <a:pt x="60215" y="90807"/>
                  </a:lnTo>
                  <a:lnTo>
                    <a:pt x="34956" y="126435"/>
                  </a:lnTo>
                  <a:lnTo>
                    <a:pt x="16018" y="166202"/>
                  </a:lnTo>
                  <a:lnTo>
                    <a:pt x="4125" y="209387"/>
                  </a:lnTo>
                  <a:lnTo>
                    <a:pt x="0" y="255270"/>
                  </a:lnTo>
                  <a:lnTo>
                    <a:pt x="4125" y="301155"/>
                  </a:lnTo>
                  <a:lnTo>
                    <a:pt x="16018" y="344342"/>
                  </a:lnTo>
                  <a:lnTo>
                    <a:pt x="34956" y="384110"/>
                  </a:lnTo>
                  <a:lnTo>
                    <a:pt x="60215" y="419737"/>
                  </a:lnTo>
                  <a:lnTo>
                    <a:pt x="91074" y="450504"/>
                  </a:lnTo>
                  <a:lnTo>
                    <a:pt x="126808" y="475688"/>
                  </a:lnTo>
                  <a:lnTo>
                    <a:pt x="166694" y="494569"/>
                  </a:lnTo>
                  <a:lnTo>
                    <a:pt x="210010" y="506427"/>
                  </a:lnTo>
                  <a:lnTo>
                    <a:pt x="256031" y="510540"/>
                  </a:lnTo>
                  <a:lnTo>
                    <a:pt x="302040" y="506427"/>
                  </a:lnTo>
                  <a:lnTo>
                    <a:pt x="345349" y="494569"/>
                  </a:lnTo>
                  <a:lnTo>
                    <a:pt x="385233" y="475688"/>
                  </a:lnTo>
                  <a:lnTo>
                    <a:pt x="420968" y="450504"/>
                  </a:lnTo>
                  <a:lnTo>
                    <a:pt x="451831" y="419737"/>
                  </a:lnTo>
                  <a:lnTo>
                    <a:pt x="477096" y="384110"/>
                  </a:lnTo>
                  <a:lnTo>
                    <a:pt x="496040" y="344342"/>
                  </a:lnTo>
                  <a:lnTo>
                    <a:pt x="507937" y="301155"/>
                  </a:lnTo>
                  <a:lnTo>
                    <a:pt x="512063" y="255270"/>
                  </a:lnTo>
                  <a:lnTo>
                    <a:pt x="507937" y="209387"/>
                  </a:lnTo>
                  <a:lnTo>
                    <a:pt x="496040" y="166202"/>
                  </a:lnTo>
                  <a:lnTo>
                    <a:pt x="477096" y="126435"/>
                  </a:lnTo>
                  <a:lnTo>
                    <a:pt x="451831" y="90807"/>
                  </a:lnTo>
                  <a:lnTo>
                    <a:pt x="420968" y="60040"/>
                  </a:lnTo>
                  <a:lnTo>
                    <a:pt x="385233" y="34854"/>
                  </a:lnTo>
                  <a:lnTo>
                    <a:pt x="345349" y="15971"/>
                  </a:lnTo>
                  <a:lnTo>
                    <a:pt x="302040" y="4113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078" y="3656837"/>
              <a:ext cx="512445" cy="510540"/>
            </a:xfrm>
            <a:custGeom>
              <a:avLst/>
              <a:gdLst/>
              <a:ahLst/>
              <a:cxnLst/>
              <a:rect l="l" t="t" r="r" b="b"/>
              <a:pathLst>
                <a:path w="512444" h="510539">
                  <a:moveTo>
                    <a:pt x="0" y="255270"/>
                  </a:moveTo>
                  <a:lnTo>
                    <a:pt x="4125" y="209387"/>
                  </a:lnTo>
                  <a:lnTo>
                    <a:pt x="16018" y="166202"/>
                  </a:lnTo>
                  <a:lnTo>
                    <a:pt x="34956" y="126435"/>
                  </a:lnTo>
                  <a:lnTo>
                    <a:pt x="60215" y="90807"/>
                  </a:lnTo>
                  <a:lnTo>
                    <a:pt x="91074" y="60040"/>
                  </a:lnTo>
                  <a:lnTo>
                    <a:pt x="126808" y="34854"/>
                  </a:lnTo>
                  <a:lnTo>
                    <a:pt x="166694" y="15971"/>
                  </a:lnTo>
                  <a:lnTo>
                    <a:pt x="210010" y="4113"/>
                  </a:lnTo>
                  <a:lnTo>
                    <a:pt x="256031" y="0"/>
                  </a:lnTo>
                  <a:lnTo>
                    <a:pt x="302040" y="4113"/>
                  </a:lnTo>
                  <a:lnTo>
                    <a:pt x="345349" y="15971"/>
                  </a:lnTo>
                  <a:lnTo>
                    <a:pt x="385233" y="34854"/>
                  </a:lnTo>
                  <a:lnTo>
                    <a:pt x="420968" y="60040"/>
                  </a:lnTo>
                  <a:lnTo>
                    <a:pt x="451831" y="90807"/>
                  </a:lnTo>
                  <a:lnTo>
                    <a:pt x="477096" y="126435"/>
                  </a:lnTo>
                  <a:lnTo>
                    <a:pt x="496040" y="166202"/>
                  </a:lnTo>
                  <a:lnTo>
                    <a:pt x="507937" y="209387"/>
                  </a:lnTo>
                  <a:lnTo>
                    <a:pt x="512063" y="255270"/>
                  </a:lnTo>
                  <a:lnTo>
                    <a:pt x="507937" y="301155"/>
                  </a:lnTo>
                  <a:lnTo>
                    <a:pt x="496040" y="344342"/>
                  </a:lnTo>
                  <a:lnTo>
                    <a:pt x="477096" y="384110"/>
                  </a:lnTo>
                  <a:lnTo>
                    <a:pt x="451831" y="419737"/>
                  </a:lnTo>
                  <a:lnTo>
                    <a:pt x="420968" y="450504"/>
                  </a:lnTo>
                  <a:lnTo>
                    <a:pt x="385233" y="475688"/>
                  </a:lnTo>
                  <a:lnTo>
                    <a:pt x="345349" y="494569"/>
                  </a:lnTo>
                  <a:lnTo>
                    <a:pt x="302040" y="506427"/>
                  </a:lnTo>
                  <a:lnTo>
                    <a:pt x="256031" y="510540"/>
                  </a:lnTo>
                  <a:lnTo>
                    <a:pt x="210010" y="506427"/>
                  </a:lnTo>
                  <a:lnTo>
                    <a:pt x="166694" y="494569"/>
                  </a:lnTo>
                  <a:lnTo>
                    <a:pt x="126808" y="475688"/>
                  </a:lnTo>
                  <a:lnTo>
                    <a:pt x="91074" y="450504"/>
                  </a:lnTo>
                  <a:lnTo>
                    <a:pt x="60215" y="419737"/>
                  </a:lnTo>
                  <a:lnTo>
                    <a:pt x="34956" y="384110"/>
                  </a:lnTo>
                  <a:lnTo>
                    <a:pt x="16018" y="344342"/>
                  </a:lnTo>
                  <a:lnTo>
                    <a:pt x="4125" y="301155"/>
                  </a:lnTo>
                  <a:lnTo>
                    <a:pt x="0" y="255270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4306" y="4321302"/>
              <a:ext cx="7482840" cy="408940"/>
            </a:xfrm>
            <a:custGeom>
              <a:avLst/>
              <a:gdLst/>
              <a:ahLst/>
              <a:cxnLst/>
              <a:rect l="l" t="t" r="r" b="b"/>
              <a:pathLst>
                <a:path w="7482840" h="408939">
                  <a:moveTo>
                    <a:pt x="7482840" y="0"/>
                  </a:moveTo>
                  <a:lnTo>
                    <a:pt x="0" y="0"/>
                  </a:lnTo>
                  <a:lnTo>
                    <a:pt x="0" y="408432"/>
                  </a:lnTo>
                  <a:lnTo>
                    <a:pt x="7482840" y="408432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4306" y="4321302"/>
              <a:ext cx="7482840" cy="408940"/>
            </a:xfrm>
            <a:custGeom>
              <a:avLst/>
              <a:gdLst/>
              <a:ahLst/>
              <a:cxnLst/>
              <a:rect l="l" t="t" r="r" b="b"/>
              <a:pathLst>
                <a:path w="7482840" h="408939">
                  <a:moveTo>
                    <a:pt x="0" y="408432"/>
                  </a:moveTo>
                  <a:lnTo>
                    <a:pt x="7482840" y="408432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40843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36064" y="1299159"/>
            <a:ext cx="6536335" cy="3338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Ser responsable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 brindar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mecanismos,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alcanzar las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metas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del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equipo.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Carlito"/>
              <a:cs typeface="Carlito"/>
            </a:endParaRPr>
          </a:p>
          <a:p>
            <a:pPr marL="34861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Guiar los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esfuerzos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 los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integrantes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del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equipo.</a:t>
            </a:r>
            <a:endParaRPr sz="1600" dirty="0">
              <a:latin typeface="Carlito"/>
              <a:cs typeface="Carlito"/>
            </a:endParaRPr>
          </a:p>
          <a:p>
            <a:pPr marL="502920" marR="109855">
              <a:lnSpc>
                <a:spcPct val="251600"/>
              </a:lnSpc>
              <a:spcBef>
                <a:spcPts val="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Velar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 ejecución de los planes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(tiempos,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recursos,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calidad).  Supervisar el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trabajo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del equipo 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gestionar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su</a:t>
            </a:r>
            <a:r>
              <a:rPr sz="16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desempeño.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Carlito"/>
              <a:cs typeface="Carlito"/>
            </a:endParaRPr>
          </a:p>
          <a:p>
            <a:pPr marL="34861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Mantener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motivado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r>
              <a:rPr sz="16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equipo.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Promover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canales de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comunicación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abiertos e</a:t>
            </a:r>
            <a:r>
              <a:rPr sz="16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inclusivos.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5319" y="4256532"/>
            <a:ext cx="538480" cy="538480"/>
            <a:chOff x="655319" y="4256532"/>
            <a:chExt cx="538480" cy="538480"/>
          </a:xfrm>
        </p:grpSpPr>
        <p:sp>
          <p:nvSpPr>
            <p:cNvPr id="30" name="object 30"/>
            <p:cNvSpPr/>
            <p:nvPr/>
          </p:nvSpPr>
          <p:spPr>
            <a:xfrm>
              <a:off x="668273" y="4269486"/>
              <a:ext cx="512445" cy="512445"/>
            </a:xfrm>
            <a:custGeom>
              <a:avLst/>
              <a:gdLst/>
              <a:ahLst/>
              <a:cxnLst/>
              <a:rect l="l" t="t" r="r" b="b"/>
              <a:pathLst>
                <a:path w="512444" h="512445">
                  <a:moveTo>
                    <a:pt x="256032" y="0"/>
                  </a:moveTo>
                  <a:lnTo>
                    <a:pt x="210010" y="4125"/>
                  </a:lnTo>
                  <a:lnTo>
                    <a:pt x="166694" y="16018"/>
                  </a:lnTo>
                  <a:lnTo>
                    <a:pt x="126808" y="34956"/>
                  </a:lnTo>
                  <a:lnTo>
                    <a:pt x="91074" y="60215"/>
                  </a:lnTo>
                  <a:lnTo>
                    <a:pt x="60215" y="91074"/>
                  </a:lnTo>
                  <a:lnTo>
                    <a:pt x="34956" y="126808"/>
                  </a:lnTo>
                  <a:lnTo>
                    <a:pt x="16018" y="166694"/>
                  </a:lnTo>
                  <a:lnTo>
                    <a:pt x="4125" y="210010"/>
                  </a:lnTo>
                  <a:lnTo>
                    <a:pt x="0" y="256031"/>
                  </a:lnTo>
                  <a:lnTo>
                    <a:pt x="4125" y="302053"/>
                  </a:lnTo>
                  <a:lnTo>
                    <a:pt x="16018" y="345369"/>
                  </a:lnTo>
                  <a:lnTo>
                    <a:pt x="34956" y="385255"/>
                  </a:lnTo>
                  <a:lnTo>
                    <a:pt x="60215" y="420989"/>
                  </a:lnTo>
                  <a:lnTo>
                    <a:pt x="91074" y="451848"/>
                  </a:lnTo>
                  <a:lnTo>
                    <a:pt x="126808" y="477107"/>
                  </a:lnTo>
                  <a:lnTo>
                    <a:pt x="166694" y="496045"/>
                  </a:lnTo>
                  <a:lnTo>
                    <a:pt x="210010" y="507938"/>
                  </a:lnTo>
                  <a:lnTo>
                    <a:pt x="256032" y="512063"/>
                  </a:lnTo>
                  <a:lnTo>
                    <a:pt x="302053" y="507938"/>
                  </a:lnTo>
                  <a:lnTo>
                    <a:pt x="345369" y="496045"/>
                  </a:lnTo>
                  <a:lnTo>
                    <a:pt x="385255" y="477107"/>
                  </a:lnTo>
                  <a:lnTo>
                    <a:pt x="420989" y="451848"/>
                  </a:lnTo>
                  <a:lnTo>
                    <a:pt x="451848" y="420989"/>
                  </a:lnTo>
                  <a:lnTo>
                    <a:pt x="477107" y="385255"/>
                  </a:lnTo>
                  <a:lnTo>
                    <a:pt x="496045" y="345369"/>
                  </a:lnTo>
                  <a:lnTo>
                    <a:pt x="507938" y="302053"/>
                  </a:lnTo>
                  <a:lnTo>
                    <a:pt x="512064" y="256031"/>
                  </a:lnTo>
                  <a:lnTo>
                    <a:pt x="507938" y="210010"/>
                  </a:lnTo>
                  <a:lnTo>
                    <a:pt x="496045" y="166694"/>
                  </a:lnTo>
                  <a:lnTo>
                    <a:pt x="477107" y="126808"/>
                  </a:lnTo>
                  <a:lnTo>
                    <a:pt x="451848" y="91074"/>
                  </a:lnTo>
                  <a:lnTo>
                    <a:pt x="420989" y="60215"/>
                  </a:lnTo>
                  <a:lnTo>
                    <a:pt x="385255" y="34956"/>
                  </a:lnTo>
                  <a:lnTo>
                    <a:pt x="345369" y="16018"/>
                  </a:lnTo>
                  <a:lnTo>
                    <a:pt x="302053" y="4125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8273" y="4269486"/>
              <a:ext cx="512445" cy="512445"/>
            </a:xfrm>
            <a:custGeom>
              <a:avLst/>
              <a:gdLst/>
              <a:ahLst/>
              <a:cxnLst/>
              <a:rect l="l" t="t" r="r" b="b"/>
              <a:pathLst>
                <a:path w="512444" h="512445">
                  <a:moveTo>
                    <a:pt x="0" y="256031"/>
                  </a:moveTo>
                  <a:lnTo>
                    <a:pt x="4125" y="210010"/>
                  </a:lnTo>
                  <a:lnTo>
                    <a:pt x="16018" y="166694"/>
                  </a:lnTo>
                  <a:lnTo>
                    <a:pt x="34956" y="126808"/>
                  </a:lnTo>
                  <a:lnTo>
                    <a:pt x="60215" y="91074"/>
                  </a:lnTo>
                  <a:lnTo>
                    <a:pt x="91074" y="60215"/>
                  </a:lnTo>
                  <a:lnTo>
                    <a:pt x="126808" y="34956"/>
                  </a:lnTo>
                  <a:lnTo>
                    <a:pt x="166694" y="16018"/>
                  </a:lnTo>
                  <a:lnTo>
                    <a:pt x="210010" y="4125"/>
                  </a:lnTo>
                  <a:lnTo>
                    <a:pt x="256032" y="0"/>
                  </a:lnTo>
                  <a:lnTo>
                    <a:pt x="302053" y="4125"/>
                  </a:lnTo>
                  <a:lnTo>
                    <a:pt x="345369" y="16018"/>
                  </a:lnTo>
                  <a:lnTo>
                    <a:pt x="385255" y="34956"/>
                  </a:lnTo>
                  <a:lnTo>
                    <a:pt x="420989" y="60215"/>
                  </a:lnTo>
                  <a:lnTo>
                    <a:pt x="451848" y="91074"/>
                  </a:lnTo>
                  <a:lnTo>
                    <a:pt x="477107" y="126808"/>
                  </a:lnTo>
                  <a:lnTo>
                    <a:pt x="496045" y="166694"/>
                  </a:lnTo>
                  <a:lnTo>
                    <a:pt x="507938" y="210010"/>
                  </a:lnTo>
                  <a:lnTo>
                    <a:pt x="512064" y="256031"/>
                  </a:lnTo>
                  <a:lnTo>
                    <a:pt x="507938" y="302053"/>
                  </a:lnTo>
                  <a:lnTo>
                    <a:pt x="496045" y="345369"/>
                  </a:lnTo>
                  <a:lnTo>
                    <a:pt x="477107" y="385255"/>
                  </a:lnTo>
                  <a:lnTo>
                    <a:pt x="451848" y="420989"/>
                  </a:lnTo>
                  <a:lnTo>
                    <a:pt x="420989" y="451848"/>
                  </a:lnTo>
                  <a:lnTo>
                    <a:pt x="385255" y="477107"/>
                  </a:lnTo>
                  <a:lnTo>
                    <a:pt x="345369" y="496045"/>
                  </a:lnTo>
                  <a:lnTo>
                    <a:pt x="302053" y="507938"/>
                  </a:lnTo>
                  <a:lnTo>
                    <a:pt x="256032" y="512063"/>
                  </a:lnTo>
                  <a:lnTo>
                    <a:pt x="210010" y="507938"/>
                  </a:lnTo>
                  <a:lnTo>
                    <a:pt x="166694" y="496045"/>
                  </a:lnTo>
                  <a:lnTo>
                    <a:pt x="126808" y="477107"/>
                  </a:lnTo>
                  <a:lnTo>
                    <a:pt x="91074" y="451848"/>
                  </a:lnTo>
                  <a:lnTo>
                    <a:pt x="60215" y="420989"/>
                  </a:lnTo>
                  <a:lnTo>
                    <a:pt x="34956" y="385255"/>
                  </a:lnTo>
                  <a:lnTo>
                    <a:pt x="16018" y="345369"/>
                  </a:lnTo>
                  <a:lnTo>
                    <a:pt x="4125" y="302053"/>
                  </a:lnTo>
                  <a:lnTo>
                    <a:pt x="0" y="256031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1013</Words>
  <Application>Microsoft Office PowerPoint</Application>
  <PresentationFormat>Presentación en pantalla (16:9)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Carlito</vt:lpstr>
      <vt:lpstr>Times New Roman</vt:lpstr>
      <vt:lpstr>Trebuchet MS</vt:lpstr>
      <vt:lpstr>Wingdings 3</vt:lpstr>
      <vt:lpstr>Faceta</vt:lpstr>
      <vt:lpstr>La función de Dirección</vt:lpstr>
      <vt:lpstr>Logro de la Unidad</vt:lpstr>
      <vt:lpstr>Logro de la Sesión</vt:lpstr>
      <vt:lpstr>Contenido de la sesión</vt:lpstr>
      <vt:lpstr>Pensemos en el rol de un entrenador deportivo ¿Cuáles debería ser sus principales características?</vt:lpstr>
      <vt:lpstr>¿Donde estamos?</vt:lpstr>
      <vt:lpstr>Dirección</vt:lpstr>
      <vt:lpstr>La Función de Dirección</vt:lpstr>
      <vt:lpstr>Elementos de la Función Dirección</vt:lpstr>
      <vt:lpstr>Responsabilidades de la posición directiva</vt:lpstr>
      <vt:lpstr>Medios de la dirección</vt:lpstr>
      <vt:lpstr>La gestión y el liderazgo</vt:lpstr>
      <vt:lpstr>¿Qué opinas de la siguiente cita?</vt:lpstr>
      <vt:lpstr>Comportamiento organizacional</vt:lpstr>
      <vt:lpstr>Comportamiento organizacional</vt:lpstr>
      <vt:lpstr>¿Qué origina que los trabajadores tengan  un desempeño y resultados deseados?</vt:lpstr>
      <vt:lpstr>Variables que dependen del comportamiento organizacional</vt:lpstr>
      <vt:lpstr>Vamos a conversar sobre lo que hemos aprendido hoy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función de Dirección</dc:title>
  <cp:lastModifiedBy>LENOVO</cp:lastModifiedBy>
  <cp:revision>6</cp:revision>
  <dcterms:created xsi:type="dcterms:W3CDTF">2021-12-05T04:06:48Z</dcterms:created>
  <dcterms:modified xsi:type="dcterms:W3CDTF">2021-12-20T00:58:17Z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2021-12-05T00:00:00Z</vt:filetime>
  </property>
</Properties>
</file>