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media/image3.jpg" ContentType="image/jpg"/>
  <Override PartName="/ppt/media/image16.jpg" ContentType="image/jpg"/>
  <Override PartName="/ppt/media/image19.jpg" ContentType="image/jpg"/>
  <Override PartName="/ppt/media/image25.jpg" ContentType="image/jpg"/>
  <Override PartName="/ppt/media/image26.jpg" ContentType="image/jpg"/>
  <Override PartName="/ppt/media/image28.jpg" ContentType="image/jpg"/>
  <Override PartName="/ppt/media/image29.jpg" ContentType="image/jpg"/>
  <Override PartName="/ppt/media/image3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428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119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302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4605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18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1991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3782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4942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82895" y="1102233"/>
            <a:ext cx="2372995" cy="3559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151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526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232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487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748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585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095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660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318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428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718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XjjEKb0um4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600" y="1589775"/>
            <a:ext cx="243662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b="1" spc="-15" dirty="0">
                <a:solidFill>
                  <a:schemeClr val="tx1"/>
                </a:solidFill>
              </a:rPr>
              <a:t>Liderazgo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31768" y="2228342"/>
            <a:ext cx="1526286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Sesión</a:t>
            </a:r>
            <a:r>
              <a:rPr sz="2400" b="1" spc="-9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13</a:t>
            </a:r>
            <a:endParaRPr sz="24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800" spc="-5" dirty="0">
                <a:latin typeface="Carlito"/>
                <a:cs typeface="Carlito"/>
              </a:rPr>
              <a:t>Unidad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5</a:t>
            </a: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Dirección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9084"/>
            <a:ext cx="357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C00000"/>
                </a:solidFill>
              </a:rPr>
              <a:t>Teorías </a:t>
            </a:r>
            <a:r>
              <a:rPr sz="2400" spc="-5" dirty="0">
                <a:solidFill>
                  <a:srgbClr val="C00000"/>
                </a:solidFill>
              </a:rPr>
              <a:t>sobre</a:t>
            </a:r>
            <a:r>
              <a:rPr sz="2400" spc="-60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liderazgo</a:t>
            </a:r>
            <a:endParaRPr sz="2400" dirty="0"/>
          </a:p>
        </p:txBody>
      </p:sp>
      <p:sp>
        <p:nvSpPr>
          <p:cNvPr id="22" name="object 22"/>
          <p:cNvSpPr txBox="1">
            <a:spLocks noGrp="1"/>
          </p:cNvSpPr>
          <p:nvPr>
            <p:ph sz="half" idx="2"/>
          </p:nvPr>
        </p:nvSpPr>
        <p:spPr>
          <a:xfrm>
            <a:off x="4600094" y="1149683"/>
            <a:ext cx="4495800" cy="3870931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03200" marR="124460" indent="-73660">
              <a:lnSpc>
                <a:spcPts val="1639"/>
              </a:lnSpc>
              <a:spcBef>
                <a:spcPts val="285"/>
              </a:spcBef>
              <a:buAutoNum type="arabicPeriod"/>
              <a:tabLst>
                <a:tab pos="318135" algn="l"/>
              </a:tabLst>
            </a:pPr>
            <a:r>
              <a:rPr spc="-25" dirty="0"/>
              <a:t>Teoría </a:t>
            </a:r>
            <a:r>
              <a:rPr dirty="0"/>
              <a:t>de los </a:t>
            </a:r>
            <a:r>
              <a:rPr spc="-10" dirty="0"/>
              <a:t>rasgos </a:t>
            </a:r>
            <a:r>
              <a:rPr dirty="0"/>
              <a:t>de</a:t>
            </a:r>
            <a:r>
              <a:rPr spc="-65" dirty="0"/>
              <a:t> </a:t>
            </a:r>
            <a:r>
              <a:rPr dirty="0"/>
              <a:t>la  </a:t>
            </a:r>
            <a:r>
              <a:rPr spc="-5" dirty="0"/>
              <a:t>personalidad </a:t>
            </a:r>
            <a:r>
              <a:rPr dirty="0"/>
              <a:t>(5</a:t>
            </a:r>
            <a:r>
              <a:rPr spc="-55" dirty="0"/>
              <a:t> </a:t>
            </a:r>
            <a:r>
              <a:rPr spc="-5" dirty="0"/>
              <a:t>grandes).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Carlito"/>
              <a:buAutoNum type="arabicPeriod"/>
            </a:pPr>
            <a:endParaRPr spc="-5" dirty="0"/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Carlito"/>
              <a:buAutoNum type="arabicPeriod"/>
            </a:pPr>
            <a:endParaRPr sz="2050" dirty="0"/>
          </a:p>
          <a:p>
            <a:pPr marL="537210" indent="-537845">
              <a:lnSpc>
                <a:spcPts val="1725"/>
              </a:lnSpc>
              <a:buAutoNum type="arabicPeriod"/>
              <a:tabLst>
                <a:tab pos="537845" algn="l"/>
              </a:tabLst>
            </a:pPr>
            <a:r>
              <a:rPr spc="-25" dirty="0"/>
              <a:t>Teoría </a:t>
            </a:r>
            <a:r>
              <a:rPr spc="-5" dirty="0"/>
              <a:t>basada en</a:t>
            </a:r>
            <a:r>
              <a:rPr spc="-10" dirty="0"/>
              <a:t> </a:t>
            </a:r>
            <a:r>
              <a:rPr dirty="0"/>
              <a:t>el</a:t>
            </a:r>
          </a:p>
          <a:p>
            <a:pPr algn="ctr">
              <a:lnSpc>
                <a:spcPts val="1725"/>
              </a:lnSpc>
            </a:pPr>
            <a:r>
              <a:rPr spc="-10" dirty="0"/>
              <a:t>comportamiento.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 dirty="0"/>
          </a:p>
          <a:p>
            <a:pPr marL="530860" indent="-531495">
              <a:lnSpc>
                <a:spcPts val="1720"/>
              </a:lnSpc>
              <a:buAutoNum type="arabicPeriod" startAt="3"/>
              <a:tabLst>
                <a:tab pos="531495" algn="l"/>
              </a:tabLst>
            </a:pPr>
            <a:r>
              <a:rPr spc="-25" dirty="0"/>
              <a:t>Teoría </a:t>
            </a:r>
            <a:r>
              <a:rPr dirty="0"/>
              <a:t>del </a:t>
            </a:r>
            <a:r>
              <a:rPr spc="-10" dirty="0"/>
              <a:t>liderazgo</a:t>
            </a:r>
          </a:p>
          <a:p>
            <a:pPr algn="ctr">
              <a:lnSpc>
                <a:spcPts val="1720"/>
              </a:lnSpc>
            </a:pPr>
            <a:r>
              <a:rPr dirty="0"/>
              <a:t>situacional.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 dirty="0"/>
          </a:p>
          <a:p>
            <a:pPr marL="167640" marR="5080" indent="-155575">
              <a:lnSpc>
                <a:spcPts val="1639"/>
              </a:lnSpc>
              <a:spcBef>
                <a:spcPts val="5"/>
              </a:spcBef>
              <a:buAutoNum type="arabicPeriod" startAt="4"/>
              <a:tabLst>
                <a:tab pos="200660" algn="l"/>
              </a:tabLst>
            </a:pPr>
            <a:r>
              <a:rPr spc="-10" dirty="0"/>
              <a:t>Enfoque contemporáneo </a:t>
            </a:r>
            <a:r>
              <a:rPr dirty="0"/>
              <a:t>de  </a:t>
            </a:r>
            <a:r>
              <a:rPr spc="-10" dirty="0"/>
              <a:t>liderazgo: </a:t>
            </a:r>
            <a:r>
              <a:rPr spc="-15" dirty="0"/>
              <a:t>Transaccional</a:t>
            </a:r>
            <a:r>
              <a:rPr spc="-30" dirty="0"/>
              <a:t> </a:t>
            </a:r>
            <a:r>
              <a:rPr spc="-10" dirty="0"/>
              <a:t>vs</a:t>
            </a:r>
          </a:p>
          <a:p>
            <a:pPr marL="518795">
              <a:lnSpc>
                <a:spcPts val="1620"/>
              </a:lnSpc>
            </a:pPr>
            <a:r>
              <a:rPr spc="-15" dirty="0"/>
              <a:t>Transformacional</a:t>
            </a:r>
          </a:p>
        </p:txBody>
      </p:sp>
      <p:sp>
        <p:nvSpPr>
          <p:cNvPr id="7" name="object 7"/>
          <p:cNvSpPr/>
          <p:nvPr/>
        </p:nvSpPr>
        <p:spPr>
          <a:xfrm>
            <a:off x="3787381" y="1079635"/>
            <a:ext cx="812713" cy="768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46707" y="1954490"/>
            <a:ext cx="3570266" cy="875109"/>
            <a:chOff x="4478274" y="1969770"/>
            <a:chExt cx="3374263" cy="875109"/>
          </a:xfrm>
        </p:grpSpPr>
        <p:sp>
          <p:nvSpPr>
            <p:cNvPr id="11" name="object 11"/>
            <p:cNvSpPr/>
            <p:nvPr/>
          </p:nvSpPr>
          <p:spPr>
            <a:xfrm>
              <a:off x="4862322" y="1969770"/>
              <a:ext cx="2990215" cy="768350"/>
            </a:xfrm>
            <a:custGeom>
              <a:avLst/>
              <a:gdLst/>
              <a:ahLst/>
              <a:cxnLst/>
              <a:rect l="l" t="t" r="r" b="b"/>
              <a:pathLst>
                <a:path w="2990215" h="768350">
                  <a:moveTo>
                    <a:pt x="2990087" y="768096"/>
                  </a:moveTo>
                  <a:lnTo>
                    <a:pt x="384048" y="768096"/>
                  </a:lnTo>
                  <a:lnTo>
                    <a:pt x="0" y="384048"/>
                  </a:lnTo>
                  <a:lnTo>
                    <a:pt x="384048" y="0"/>
                  </a:lnTo>
                  <a:lnTo>
                    <a:pt x="2990087" y="0"/>
                  </a:lnTo>
                  <a:lnTo>
                    <a:pt x="2990087" y="76809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84441" y="2076784"/>
              <a:ext cx="768096" cy="7680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8274" y="1969770"/>
              <a:ext cx="768350" cy="768350"/>
            </a:xfrm>
            <a:custGeom>
              <a:avLst/>
              <a:gdLst/>
              <a:ahLst/>
              <a:cxnLst/>
              <a:rect l="l" t="t" r="r" b="b"/>
              <a:pathLst>
                <a:path w="768350" h="768350">
                  <a:moveTo>
                    <a:pt x="0" y="384048"/>
                  </a:moveTo>
                  <a:lnTo>
                    <a:pt x="2992" y="335876"/>
                  </a:lnTo>
                  <a:lnTo>
                    <a:pt x="11730" y="289489"/>
                  </a:lnTo>
                  <a:lnTo>
                    <a:pt x="25852" y="245248"/>
                  </a:lnTo>
                  <a:lnTo>
                    <a:pt x="44999" y="203511"/>
                  </a:lnTo>
                  <a:lnTo>
                    <a:pt x="68812" y="164639"/>
                  </a:lnTo>
                  <a:lnTo>
                    <a:pt x="96929" y="128991"/>
                  </a:lnTo>
                  <a:lnTo>
                    <a:pt x="128991" y="96929"/>
                  </a:lnTo>
                  <a:lnTo>
                    <a:pt x="164639" y="68812"/>
                  </a:lnTo>
                  <a:lnTo>
                    <a:pt x="203511" y="44999"/>
                  </a:lnTo>
                  <a:lnTo>
                    <a:pt x="245248" y="25852"/>
                  </a:lnTo>
                  <a:lnTo>
                    <a:pt x="289489" y="11730"/>
                  </a:lnTo>
                  <a:lnTo>
                    <a:pt x="335876" y="2992"/>
                  </a:lnTo>
                  <a:lnTo>
                    <a:pt x="384048" y="0"/>
                  </a:lnTo>
                  <a:lnTo>
                    <a:pt x="432219" y="2992"/>
                  </a:lnTo>
                  <a:lnTo>
                    <a:pt x="478606" y="11730"/>
                  </a:lnTo>
                  <a:lnTo>
                    <a:pt x="522847" y="25852"/>
                  </a:lnTo>
                  <a:lnTo>
                    <a:pt x="564584" y="44999"/>
                  </a:lnTo>
                  <a:lnTo>
                    <a:pt x="603456" y="68812"/>
                  </a:lnTo>
                  <a:lnTo>
                    <a:pt x="639104" y="96929"/>
                  </a:lnTo>
                  <a:lnTo>
                    <a:pt x="671166" y="128991"/>
                  </a:lnTo>
                  <a:lnTo>
                    <a:pt x="699283" y="164639"/>
                  </a:lnTo>
                  <a:lnTo>
                    <a:pt x="723096" y="203511"/>
                  </a:lnTo>
                  <a:lnTo>
                    <a:pt x="742243" y="245248"/>
                  </a:lnTo>
                  <a:lnTo>
                    <a:pt x="756365" y="289489"/>
                  </a:lnTo>
                  <a:lnTo>
                    <a:pt x="765103" y="335876"/>
                  </a:lnTo>
                  <a:lnTo>
                    <a:pt x="768096" y="384048"/>
                  </a:lnTo>
                  <a:lnTo>
                    <a:pt x="765103" y="432219"/>
                  </a:lnTo>
                  <a:lnTo>
                    <a:pt x="756365" y="478606"/>
                  </a:lnTo>
                  <a:lnTo>
                    <a:pt x="742243" y="522847"/>
                  </a:lnTo>
                  <a:lnTo>
                    <a:pt x="723096" y="564584"/>
                  </a:lnTo>
                  <a:lnTo>
                    <a:pt x="699283" y="603456"/>
                  </a:lnTo>
                  <a:lnTo>
                    <a:pt x="671166" y="639104"/>
                  </a:lnTo>
                  <a:lnTo>
                    <a:pt x="639104" y="671166"/>
                  </a:lnTo>
                  <a:lnTo>
                    <a:pt x="603456" y="699283"/>
                  </a:lnTo>
                  <a:lnTo>
                    <a:pt x="564584" y="723096"/>
                  </a:lnTo>
                  <a:lnTo>
                    <a:pt x="522847" y="742243"/>
                  </a:lnTo>
                  <a:lnTo>
                    <a:pt x="478606" y="756365"/>
                  </a:lnTo>
                  <a:lnTo>
                    <a:pt x="432219" y="765103"/>
                  </a:lnTo>
                  <a:lnTo>
                    <a:pt x="384048" y="768096"/>
                  </a:lnTo>
                  <a:lnTo>
                    <a:pt x="335876" y="765103"/>
                  </a:lnTo>
                  <a:lnTo>
                    <a:pt x="289489" y="756365"/>
                  </a:lnTo>
                  <a:lnTo>
                    <a:pt x="245248" y="742243"/>
                  </a:lnTo>
                  <a:lnTo>
                    <a:pt x="203511" y="723096"/>
                  </a:lnTo>
                  <a:lnTo>
                    <a:pt x="164639" y="699283"/>
                  </a:lnTo>
                  <a:lnTo>
                    <a:pt x="128991" y="671166"/>
                  </a:lnTo>
                  <a:lnTo>
                    <a:pt x="96929" y="639104"/>
                  </a:lnTo>
                  <a:lnTo>
                    <a:pt x="68812" y="603456"/>
                  </a:lnTo>
                  <a:lnTo>
                    <a:pt x="44999" y="564584"/>
                  </a:lnTo>
                  <a:lnTo>
                    <a:pt x="25852" y="522847"/>
                  </a:lnTo>
                  <a:lnTo>
                    <a:pt x="11730" y="478606"/>
                  </a:lnTo>
                  <a:lnTo>
                    <a:pt x="2992" y="432219"/>
                  </a:lnTo>
                  <a:lnTo>
                    <a:pt x="0" y="3840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038696" y="1524496"/>
            <a:ext cx="2508766" cy="2402006"/>
            <a:chOff x="4478274" y="2966465"/>
            <a:chExt cx="2371038" cy="2402006"/>
          </a:xfrm>
        </p:grpSpPr>
        <p:sp>
          <p:nvSpPr>
            <p:cNvPr id="17" name="object 17"/>
            <p:cNvSpPr/>
            <p:nvPr/>
          </p:nvSpPr>
          <p:spPr>
            <a:xfrm>
              <a:off x="6081216" y="4600376"/>
              <a:ext cx="768096" cy="7680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78274" y="2966465"/>
              <a:ext cx="768350" cy="768350"/>
            </a:xfrm>
            <a:custGeom>
              <a:avLst/>
              <a:gdLst/>
              <a:ahLst/>
              <a:cxnLst/>
              <a:rect l="l" t="t" r="r" b="b"/>
              <a:pathLst>
                <a:path w="768350" h="768350">
                  <a:moveTo>
                    <a:pt x="0" y="384047"/>
                  </a:moveTo>
                  <a:lnTo>
                    <a:pt x="2992" y="335876"/>
                  </a:lnTo>
                  <a:lnTo>
                    <a:pt x="11730" y="289489"/>
                  </a:lnTo>
                  <a:lnTo>
                    <a:pt x="25852" y="245248"/>
                  </a:lnTo>
                  <a:lnTo>
                    <a:pt x="44999" y="203511"/>
                  </a:lnTo>
                  <a:lnTo>
                    <a:pt x="68812" y="164639"/>
                  </a:lnTo>
                  <a:lnTo>
                    <a:pt x="96929" y="128991"/>
                  </a:lnTo>
                  <a:lnTo>
                    <a:pt x="128991" y="96929"/>
                  </a:lnTo>
                  <a:lnTo>
                    <a:pt x="164639" y="68812"/>
                  </a:lnTo>
                  <a:lnTo>
                    <a:pt x="203511" y="44999"/>
                  </a:lnTo>
                  <a:lnTo>
                    <a:pt x="245248" y="25852"/>
                  </a:lnTo>
                  <a:lnTo>
                    <a:pt x="289489" y="11730"/>
                  </a:lnTo>
                  <a:lnTo>
                    <a:pt x="335876" y="2992"/>
                  </a:lnTo>
                  <a:lnTo>
                    <a:pt x="384048" y="0"/>
                  </a:lnTo>
                  <a:lnTo>
                    <a:pt x="432219" y="2992"/>
                  </a:lnTo>
                  <a:lnTo>
                    <a:pt x="478606" y="11730"/>
                  </a:lnTo>
                  <a:lnTo>
                    <a:pt x="522847" y="25852"/>
                  </a:lnTo>
                  <a:lnTo>
                    <a:pt x="564584" y="44999"/>
                  </a:lnTo>
                  <a:lnTo>
                    <a:pt x="603456" y="68812"/>
                  </a:lnTo>
                  <a:lnTo>
                    <a:pt x="639104" y="96929"/>
                  </a:lnTo>
                  <a:lnTo>
                    <a:pt x="671166" y="128991"/>
                  </a:lnTo>
                  <a:lnTo>
                    <a:pt x="699283" y="164639"/>
                  </a:lnTo>
                  <a:lnTo>
                    <a:pt x="723096" y="203511"/>
                  </a:lnTo>
                  <a:lnTo>
                    <a:pt x="742243" y="245248"/>
                  </a:lnTo>
                  <a:lnTo>
                    <a:pt x="756365" y="289489"/>
                  </a:lnTo>
                  <a:lnTo>
                    <a:pt x="765103" y="335876"/>
                  </a:lnTo>
                  <a:lnTo>
                    <a:pt x="768096" y="384047"/>
                  </a:lnTo>
                  <a:lnTo>
                    <a:pt x="765103" y="432219"/>
                  </a:lnTo>
                  <a:lnTo>
                    <a:pt x="756365" y="478606"/>
                  </a:lnTo>
                  <a:lnTo>
                    <a:pt x="742243" y="522847"/>
                  </a:lnTo>
                  <a:lnTo>
                    <a:pt x="723096" y="564584"/>
                  </a:lnTo>
                  <a:lnTo>
                    <a:pt x="699283" y="603456"/>
                  </a:lnTo>
                  <a:lnTo>
                    <a:pt x="671166" y="639104"/>
                  </a:lnTo>
                  <a:lnTo>
                    <a:pt x="639104" y="671166"/>
                  </a:lnTo>
                  <a:lnTo>
                    <a:pt x="603456" y="699283"/>
                  </a:lnTo>
                  <a:lnTo>
                    <a:pt x="564584" y="723096"/>
                  </a:lnTo>
                  <a:lnTo>
                    <a:pt x="522847" y="742243"/>
                  </a:lnTo>
                  <a:lnTo>
                    <a:pt x="478606" y="756365"/>
                  </a:lnTo>
                  <a:lnTo>
                    <a:pt x="432219" y="765103"/>
                  </a:lnTo>
                  <a:lnTo>
                    <a:pt x="384048" y="768095"/>
                  </a:lnTo>
                  <a:lnTo>
                    <a:pt x="335876" y="765103"/>
                  </a:lnTo>
                  <a:lnTo>
                    <a:pt x="289489" y="756365"/>
                  </a:lnTo>
                  <a:lnTo>
                    <a:pt x="245248" y="742243"/>
                  </a:lnTo>
                  <a:lnTo>
                    <a:pt x="203511" y="723096"/>
                  </a:lnTo>
                  <a:lnTo>
                    <a:pt x="164639" y="699283"/>
                  </a:lnTo>
                  <a:lnTo>
                    <a:pt x="128991" y="671166"/>
                  </a:lnTo>
                  <a:lnTo>
                    <a:pt x="96929" y="639104"/>
                  </a:lnTo>
                  <a:lnTo>
                    <a:pt x="68812" y="603456"/>
                  </a:lnTo>
                  <a:lnTo>
                    <a:pt x="44999" y="564584"/>
                  </a:lnTo>
                  <a:lnTo>
                    <a:pt x="25852" y="522847"/>
                  </a:lnTo>
                  <a:lnTo>
                    <a:pt x="11730" y="478606"/>
                  </a:lnTo>
                  <a:lnTo>
                    <a:pt x="2992" y="432219"/>
                  </a:lnTo>
                  <a:lnTo>
                    <a:pt x="0" y="38404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296390" y="3934318"/>
            <a:ext cx="3200034" cy="768350"/>
          </a:xfrm>
          <a:custGeom>
            <a:avLst/>
            <a:gdLst/>
            <a:ahLst/>
            <a:cxnLst/>
            <a:rect l="l" t="t" r="r" b="b"/>
            <a:pathLst>
              <a:path w="2990215" h="768350">
                <a:moveTo>
                  <a:pt x="2990087" y="768096"/>
                </a:moveTo>
                <a:lnTo>
                  <a:pt x="384048" y="768096"/>
                </a:lnTo>
                <a:lnTo>
                  <a:pt x="0" y="384047"/>
                </a:lnTo>
                <a:lnTo>
                  <a:pt x="384048" y="0"/>
                </a:lnTo>
                <a:lnTo>
                  <a:pt x="2990087" y="0"/>
                </a:lnTo>
                <a:lnTo>
                  <a:pt x="2990087" y="76809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3764689" y="4140536"/>
            <a:ext cx="794385" cy="794385"/>
            <a:chOff x="4465320" y="3950208"/>
            <a:chExt cx="794385" cy="794385"/>
          </a:xfrm>
        </p:grpSpPr>
        <p:sp>
          <p:nvSpPr>
            <p:cNvPr id="24" name="object 24"/>
            <p:cNvSpPr/>
            <p:nvPr/>
          </p:nvSpPr>
          <p:spPr>
            <a:xfrm>
              <a:off x="4478274" y="3963162"/>
              <a:ext cx="768096" cy="7680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78274" y="3963162"/>
              <a:ext cx="768350" cy="768350"/>
            </a:xfrm>
            <a:custGeom>
              <a:avLst/>
              <a:gdLst/>
              <a:ahLst/>
              <a:cxnLst/>
              <a:rect l="l" t="t" r="r" b="b"/>
              <a:pathLst>
                <a:path w="768350" h="768350">
                  <a:moveTo>
                    <a:pt x="0" y="384047"/>
                  </a:moveTo>
                  <a:lnTo>
                    <a:pt x="2992" y="335874"/>
                  </a:lnTo>
                  <a:lnTo>
                    <a:pt x="11730" y="289485"/>
                  </a:lnTo>
                  <a:lnTo>
                    <a:pt x="25852" y="245242"/>
                  </a:lnTo>
                  <a:lnTo>
                    <a:pt x="44999" y="203505"/>
                  </a:lnTo>
                  <a:lnTo>
                    <a:pt x="68812" y="164633"/>
                  </a:lnTo>
                  <a:lnTo>
                    <a:pt x="96929" y="128986"/>
                  </a:lnTo>
                  <a:lnTo>
                    <a:pt x="128991" y="96925"/>
                  </a:lnTo>
                  <a:lnTo>
                    <a:pt x="164639" y="68808"/>
                  </a:lnTo>
                  <a:lnTo>
                    <a:pt x="203511" y="44997"/>
                  </a:lnTo>
                  <a:lnTo>
                    <a:pt x="245248" y="25850"/>
                  </a:lnTo>
                  <a:lnTo>
                    <a:pt x="289489" y="11729"/>
                  </a:lnTo>
                  <a:lnTo>
                    <a:pt x="335876" y="2992"/>
                  </a:lnTo>
                  <a:lnTo>
                    <a:pt x="384048" y="0"/>
                  </a:lnTo>
                  <a:lnTo>
                    <a:pt x="432219" y="2992"/>
                  </a:lnTo>
                  <a:lnTo>
                    <a:pt x="478606" y="11729"/>
                  </a:lnTo>
                  <a:lnTo>
                    <a:pt x="522847" y="25850"/>
                  </a:lnTo>
                  <a:lnTo>
                    <a:pt x="564584" y="44997"/>
                  </a:lnTo>
                  <a:lnTo>
                    <a:pt x="603456" y="68808"/>
                  </a:lnTo>
                  <a:lnTo>
                    <a:pt x="639104" y="96925"/>
                  </a:lnTo>
                  <a:lnTo>
                    <a:pt x="671166" y="128986"/>
                  </a:lnTo>
                  <a:lnTo>
                    <a:pt x="699283" y="164633"/>
                  </a:lnTo>
                  <a:lnTo>
                    <a:pt x="723096" y="203505"/>
                  </a:lnTo>
                  <a:lnTo>
                    <a:pt x="742243" y="245242"/>
                  </a:lnTo>
                  <a:lnTo>
                    <a:pt x="756365" y="289485"/>
                  </a:lnTo>
                  <a:lnTo>
                    <a:pt x="765103" y="335874"/>
                  </a:lnTo>
                  <a:lnTo>
                    <a:pt x="768096" y="384047"/>
                  </a:lnTo>
                  <a:lnTo>
                    <a:pt x="765103" y="432221"/>
                  </a:lnTo>
                  <a:lnTo>
                    <a:pt x="756365" y="478610"/>
                  </a:lnTo>
                  <a:lnTo>
                    <a:pt x="742243" y="522853"/>
                  </a:lnTo>
                  <a:lnTo>
                    <a:pt x="723096" y="564590"/>
                  </a:lnTo>
                  <a:lnTo>
                    <a:pt x="699283" y="603462"/>
                  </a:lnTo>
                  <a:lnTo>
                    <a:pt x="671166" y="639109"/>
                  </a:lnTo>
                  <a:lnTo>
                    <a:pt x="639104" y="671170"/>
                  </a:lnTo>
                  <a:lnTo>
                    <a:pt x="603456" y="699287"/>
                  </a:lnTo>
                  <a:lnTo>
                    <a:pt x="564584" y="723098"/>
                  </a:lnTo>
                  <a:lnTo>
                    <a:pt x="522847" y="742245"/>
                  </a:lnTo>
                  <a:lnTo>
                    <a:pt x="478606" y="756366"/>
                  </a:lnTo>
                  <a:lnTo>
                    <a:pt x="432219" y="765103"/>
                  </a:lnTo>
                  <a:lnTo>
                    <a:pt x="384048" y="768096"/>
                  </a:lnTo>
                  <a:lnTo>
                    <a:pt x="335876" y="765103"/>
                  </a:lnTo>
                  <a:lnTo>
                    <a:pt x="289489" y="756366"/>
                  </a:lnTo>
                  <a:lnTo>
                    <a:pt x="245248" y="742245"/>
                  </a:lnTo>
                  <a:lnTo>
                    <a:pt x="203511" y="723098"/>
                  </a:lnTo>
                  <a:lnTo>
                    <a:pt x="164639" y="699287"/>
                  </a:lnTo>
                  <a:lnTo>
                    <a:pt x="128991" y="671170"/>
                  </a:lnTo>
                  <a:lnTo>
                    <a:pt x="96929" y="639109"/>
                  </a:lnTo>
                  <a:lnTo>
                    <a:pt x="68812" y="603462"/>
                  </a:lnTo>
                  <a:lnTo>
                    <a:pt x="44999" y="564590"/>
                  </a:lnTo>
                  <a:lnTo>
                    <a:pt x="25852" y="522853"/>
                  </a:lnTo>
                  <a:lnTo>
                    <a:pt x="11730" y="478610"/>
                  </a:lnTo>
                  <a:lnTo>
                    <a:pt x="2992" y="432221"/>
                  </a:lnTo>
                  <a:lnTo>
                    <a:pt x="0" y="38404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26114" y="2150182"/>
            <a:ext cx="317814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continuación,  revisaremos </a:t>
            </a:r>
            <a:r>
              <a:rPr sz="1800" spc="-5" dirty="0">
                <a:latin typeface="Carlito"/>
                <a:cs typeface="Carlito"/>
              </a:rPr>
              <a:t>las </a:t>
            </a:r>
            <a:r>
              <a:rPr sz="1800" dirty="0">
                <a:latin typeface="Carlito"/>
                <a:cs typeface="Carlito"/>
              </a:rPr>
              <a:t>4 </a:t>
            </a:r>
            <a:r>
              <a:rPr sz="1800" spc="-10" dirty="0">
                <a:latin typeface="Carlito"/>
                <a:cs typeface="Carlito"/>
              </a:rPr>
              <a:t>teorías </a:t>
            </a:r>
            <a:r>
              <a:rPr sz="1800" dirty="0">
                <a:latin typeface="Carlito"/>
                <a:cs typeface="Carlito"/>
              </a:rPr>
              <a:t>y  </a:t>
            </a:r>
            <a:r>
              <a:rPr sz="1800" spc="-10" dirty="0">
                <a:latin typeface="Carlito"/>
                <a:cs typeface="Carlito"/>
              </a:rPr>
              <a:t>enfoques </a:t>
            </a:r>
            <a:r>
              <a:rPr sz="1800" dirty="0">
                <a:latin typeface="Carlito"/>
                <a:cs typeface="Carlito"/>
              </a:rPr>
              <a:t>más </a:t>
            </a:r>
            <a:r>
              <a:rPr sz="1800" spc="-10" dirty="0">
                <a:latin typeface="Carlito"/>
                <a:cs typeface="Carlito"/>
              </a:rPr>
              <a:t>importantes  sobre </a:t>
            </a:r>
            <a:r>
              <a:rPr sz="1800" dirty="0">
                <a:latin typeface="Carlito"/>
                <a:cs typeface="Carlito"/>
              </a:rPr>
              <a:t>el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liderazgo.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7340" y="4833924"/>
            <a:ext cx="3081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"/>
                <a:cs typeface="Arial"/>
              </a:rPr>
              <a:t>Robbins, </a:t>
            </a:r>
            <a:r>
              <a:rPr sz="1050" spc="5" dirty="0">
                <a:latin typeface="Arial"/>
                <a:cs typeface="Arial"/>
              </a:rPr>
              <a:t>S. </a:t>
            </a:r>
            <a:r>
              <a:rPr sz="1050" dirty="0">
                <a:latin typeface="Arial"/>
                <a:cs typeface="Arial"/>
              </a:rPr>
              <a:t>(2010). Administración</a:t>
            </a:r>
            <a:r>
              <a:rPr sz="1050" i="1" dirty="0">
                <a:latin typeface="Arial"/>
                <a:cs typeface="Arial"/>
              </a:rPr>
              <a:t>. </a:t>
            </a:r>
            <a:r>
              <a:rPr sz="1050" i="1" spc="-5" dirty="0">
                <a:latin typeface="Arial"/>
                <a:cs typeface="Arial"/>
              </a:rPr>
              <a:t>Décima</a:t>
            </a:r>
            <a:r>
              <a:rPr sz="1050" i="1" spc="-10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edición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5175" y="4806696"/>
            <a:ext cx="3164205" cy="0"/>
          </a:xfrm>
          <a:custGeom>
            <a:avLst/>
            <a:gdLst/>
            <a:ahLst/>
            <a:cxnLst/>
            <a:rect l="l" t="t" r="r" b="b"/>
            <a:pathLst>
              <a:path w="3164204">
                <a:moveTo>
                  <a:pt x="0" y="0"/>
                </a:moveTo>
                <a:lnTo>
                  <a:pt x="316407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74980"/>
            <a:ext cx="563626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</a:rPr>
              <a:t>1. </a:t>
            </a:r>
            <a:r>
              <a:rPr sz="2400" spc="-40" dirty="0">
                <a:solidFill>
                  <a:srgbClr val="C00000"/>
                </a:solidFill>
              </a:rPr>
              <a:t>Teoría </a:t>
            </a:r>
            <a:r>
              <a:rPr sz="2400" dirty="0">
                <a:solidFill>
                  <a:srgbClr val="C00000"/>
                </a:solidFill>
              </a:rPr>
              <a:t>de los 5 </a:t>
            </a:r>
            <a:r>
              <a:rPr sz="2400" spc="-10" dirty="0">
                <a:solidFill>
                  <a:srgbClr val="C00000"/>
                </a:solidFill>
              </a:rPr>
              <a:t>grandes </a:t>
            </a:r>
            <a:r>
              <a:rPr sz="2400" spc="-15" dirty="0">
                <a:solidFill>
                  <a:srgbClr val="C00000"/>
                </a:solidFill>
              </a:rPr>
              <a:t>rasgos </a:t>
            </a:r>
            <a:r>
              <a:rPr sz="2400" dirty="0">
                <a:solidFill>
                  <a:srgbClr val="C00000"/>
                </a:solidFill>
              </a:rPr>
              <a:t>de</a:t>
            </a:r>
            <a:r>
              <a:rPr sz="2400" spc="-40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la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C00000"/>
                </a:solidFill>
              </a:rPr>
              <a:t>personalidad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388416" y="1366850"/>
            <a:ext cx="4719320" cy="280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720" algn="l"/>
              </a:tabLst>
            </a:pPr>
            <a:r>
              <a:rPr sz="1400" spc="-5" dirty="0">
                <a:latin typeface="Carlito"/>
                <a:cs typeface="Carlito"/>
              </a:rPr>
              <a:t>Las investigaciones </a:t>
            </a:r>
            <a:r>
              <a:rPr sz="1400" spc="-10" dirty="0">
                <a:latin typeface="Carlito"/>
                <a:cs typeface="Carlito"/>
              </a:rPr>
              <a:t>sobre </a:t>
            </a:r>
            <a:r>
              <a:rPr sz="1400" spc="-5" dirty="0">
                <a:latin typeface="Carlito"/>
                <a:cs typeface="Carlito"/>
              </a:rPr>
              <a:t>liderazgo </a:t>
            </a:r>
            <a:r>
              <a:rPr sz="1400" dirty="0">
                <a:latin typeface="Carlito"/>
                <a:cs typeface="Carlito"/>
              </a:rPr>
              <a:t>en las </a:t>
            </a:r>
            <a:r>
              <a:rPr sz="1400" spc="-5" dirty="0">
                <a:latin typeface="Carlito"/>
                <a:cs typeface="Carlito"/>
              </a:rPr>
              <a:t>décadas de </a:t>
            </a:r>
            <a:r>
              <a:rPr sz="1400" spc="5" dirty="0">
                <a:latin typeface="Carlito"/>
                <a:cs typeface="Carlito"/>
              </a:rPr>
              <a:t>1920 </a:t>
            </a:r>
            <a:r>
              <a:rPr sz="1400" dirty="0">
                <a:latin typeface="Carlito"/>
                <a:cs typeface="Carlito"/>
              </a:rPr>
              <a:t>y  </a:t>
            </a:r>
            <a:r>
              <a:rPr sz="1400" spc="-5" dirty="0">
                <a:latin typeface="Carlito"/>
                <a:cs typeface="Carlito"/>
              </a:rPr>
              <a:t>1930 </a:t>
            </a:r>
            <a:r>
              <a:rPr sz="1400" spc="5" dirty="0">
                <a:latin typeface="Carlito"/>
                <a:cs typeface="Carlito"/>
              </a:rPr>
              <a:t>se </a:t>
            </a:r>
            <a:r>
              <a:rPr sz="1400" spc="-10" dirty="0">
                <a:latin typeface="Carlito"/>
                <a:cs typeface="Carlito"/>
              </a:rPr>
              <a:t>enfocaban </a:t>
            </a:r>
            <a:r>
              <a:rPr sz="1400" spc="-5" dirty="0">
                <a:latin typeface="Carlito"/>
                <a:cs typeface="Carlito"/>
              </a:rPr>
              <a:t>en </a:t>
            </a:r>
            <a:r>
              <a:rPr sz="1400" dirty="0">
                <a:latin typeface="Carlito"/>
                <a:cs typeface="Carlito"/>
              </a:rPr>
              <a:t>aislar los </a:t>
            </a:r>
            <a:r>
              <a:rPr sz="1400" spc="-10" dirty="0">
                <a:latin typeface="Carlito"/>
                <a:cs typeface="Carlito"/>
              </a:rPr>
              <a:t>rasgos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dirty="0">
                <a:latin typeface="Carlito"/>
                <a:cs typeface="Carlito"/>
              </a:rPr>
              <a:t>los </a:t>
            </a:r>
            <a:r>
              <a:rPr sz="1400" spc="-5" dirty="0">
                <a:latin typeface="Carlito"/>
                <a:cs typeface="Carlito"/>
              </a:rPr>
              <a:t>líderes, es  </a:t>
            </a:r>
            <a:r>
              <a:rPr sz="1400" spc="-25" dirty="0">
                <a:latin typeface="Carlito"/>
                <a:cs typeface="Carlito"/>
              </a:rPr>
              <a:t>decir, </a:t>
            </a:r>
            <a:r>
              <a:rPr sz="1400" dirty="0">
                <a:latin typeface="Carlito"/>
                <a:cs typeface="Carlito"/>
              </a:rPr>
              <a:t>las </a:t>
            </a:r>
            <a:r>
              <a:rPr sz="1400" spc="-5" dirty="0">
                <a:latin typeface="Carlito"/>
                <a:cs typeface="Carlito"/>
              </a:rPr>
              <a:t>características que diferenciarían </a:t>
            </a:r>
            <a:r>
              <a:rPr sz="1400" dirty="0">
                <a:latin typeface="Carlito"/>
                <a:cs typeface="Carlito"/>
              </a:rPr>
              <a:t>a los </a:t>
            </a:r>
            <a:r>
              <a:rPr sz="1400" spc="-5" dirty="0">
                <a:latin typeface="Carlito"/>
                <a:cs typeface="Carlito"/>
              </a:rPr>
              <a:t>líderes </a:t>
            </a:r>
            <a:r>
              <a:rPr sz="1400" spc="-10" dirty="0">
                <a:latin typeface="Carlito"/>
                <a:cs typeface="Carlito"/>
              </a:rPr>
              <a:t>de  </a:t>
            </a:r>
            <a:r>
              <a:rPr sz="1400" dirty="0">
                <a:latin typeface="Carlito"/>
                <a:cs typeface="Carlito"/>
              </a:rPr>
              <a:t>los </a:t>
            </a:r>
            <a:r>
              <a:rPr sz="1400" spc="-5" dirty="0">
                <a:latin typeface="Carlito"/>
                <a:cs typeface="Carlito"/>
              </a:rPr>
              <a:t>no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líderes.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350">
              <a:latin typeface="Carlito"/>
              <a:cs typeface="Carlito"/>
            </a:endParaRPr>
          </a:p>
          <a:p>
            <a:pPr marL="299085" marR="116839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rlito"/>
                <a:cs typeface="Carlito"/>
              </a:rPr>
              <a:t>En 1993, </a:t>
            </a:r>
            <a:r>
              <a:rPr sz="1400" b="1" spc="-10" dirty="0">
                <a:latin typeface="Carlito"/>
                <a:cs typeface="Carlito"/>
              </a:rPr>
              <a:t>Lewis </a:t>
            </a:r>
            <a:r>
              <a:rPr sz="1400" b="1" dirty="0">
                <a:latin typeface="Carlito"/>
                <a:cs typeface="Carlito"/>
              </a:rPr>
              <a:t>Goldberg </a:t>
            </a:r>
            <a:r>
              <a:rPr sz="1400" spc="-5" dirty="0">
                <a:latin typeface="Carlito"/>
                <a:cs typeface="Carlito"/>
              </a:rPr>
              <a:t>define </a:t>
            </a:r>
            <a:r>
              <a:rPr sz="1400" dirty="0">
                <a:latin typeface="Carlito"/>
                <a:cs typeface="Carlito"/>
              </a:rPr>
              <a:t>el </a:t>
            </a:r>
            <a:r>
              <a:rPr sz="1400" spc="-5" dirty="0">
                <a:latin typeface="Carlito"/>
                <a:cs typeface="Carlito"/>
              </a:rPr>
              <a:t>modelo de los </a:t>
            </a:r>
            <a:r>
              <a:rPr sz="1400" i="1" dirty="0">
                <a:latin typeface="Carlito"/>
                <a:cs typeface="Carlito"/>
              </a:rPr>
              <a:t>5 Grandes  </a:t>
            </a:r>
            <a:r>
              <a:rPr sz="1400" i="1" spc="-5" dirty="0">
                <a:latin typeface="Carlito"/>
                <a:cs typeface="Carlito"/>
              </a:rPr>
              <a:t>(Big </a:t>
            </a:r>
            <a:r>
              <a:rPr sz="1400" i="1" dirty="0">
                <a:latin typeface="Carlito"/>
                <a:cs typeface="Carlito"/>
              </a:rPr>
              <a:t>Five) </a:t>
            </a:r>
            <a:r>
              <a:rPr sz="1400" spc="-10" dirty="0">
                <a:latin typeface="Carlito"/>
                <a:cs typeface="Carlito"/>
              </a:rPr>
              <a:t>para </a:t>
            </a:r>
            <a:r>
              <a:rPr sz="1400" spc="-5" dirty="0">
                <a:latin typeface="Carlito"/>
                <a:cs typeface="Carlito"/>
              </a:rPr>
              <a:t>describir una personalidad: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35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buAutoNum type="alphaLcParenR"/>
              <a:tabLst>
                <a:tab pos="812800" algn="l"/>
                <a:tab pos="813435" algn="l"/>
              </a:tabLst>
            </a:pPr>
            <a:r>
              <a:rPr sz="1400" spc="-5" dirty="0">
                <a:latin typeface="Carlito"/>
                <a:cs typeface="Carlito"/>
              </a:rPr>
              <a:t>Apertura</a:t>
            </a:r>
            <a:endParaRPr sz="14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buAutoNum type="alphaLcParenR"/>
              <a:tabLst>
                <a:tab pos="812800" algn="l"/>
                <a:tab pos="813435" algn="l"/>
              </a:tabLst>
            </a:pPr>
            <a:r>
              <a:rPr sz="1400" spc="-5" dirty="0">
                <a:latin typeface="Carlito"/>
                <a:cs typeface="Carlito"/>
              </a:rPr>
              <a:t>Responsabilidad</a:t>
            </a:r>
            <a:endParaRPr sz="14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buAutoNum type="alphaLcParenR"/>
              <a:tabLst>
                <a:tab pos="812800" algn="l"/>
                <a:tab pos="813435" algn="l"/>
              </a:tabLst>
            </a:pPr>
            <a:r>
              <a:rPr sz="1400" dirty="0">
                <a:latin typeface="Carlito"/>
                <a:cs typeface="Carlito"/>
              </a:rPr>
              <a:t>Amabilidad</a:t>
            </a:r>
            <a:endParaRPr sz="14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buAutoNum type="alphaLcParenR"/>
              <a:tabLst>
                <a:tab pos="812800" algn="l"/>
                <a:tab pos="813435" algn="l"/>
              </a:tabLst>
            </a:pPr>
            <a:r>
              <a:rPr sz="1400" spc="-10" dirty="0">
                <a:latin typeface="Carlito"/>
                <a:cs typeface="Carlito"/>
              </a:rPr>
              <a:t>Extroversión</a:t>
            </a:r>
            <a:endParaRPr sz="14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buAutoNum type="alphaLcParenR"/>
              <a:tabLst>
                <a:tab pos="812800" algn="l"/>
                <a:tab pos="813435" algn="l"/>
              </a:tabLst>
            </a:pPr>
            <a:r>
              <a:rPr sz="1400" spc="-5" dirty="0">
                <a:latin typeface="Carlito"/>
                <a:cs typeface="Carlito"/>
              </a:rPr>
              <a:t>Estabilidad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1102614"/>
            <a:ext cx="8699881" cy="3580129"/>
            <a:chOff x="304800" y="1102614"/>
            <a:chExt cx="8699881" cy="3580129"/>
          </a:xfrm>
        </p:grpSpPr>
        <p:sp>
          <p:nvSpPr>
            <p:cNvPr id="5" name="object 5"/>
            <p:cNvSpPr/>
            <p:nvPr/>
          </p:nvSpPr>
          <p:spPr>
            <a:xfrm>
              <a:off x="5334000" y="1581150"/>
              <a:ext cx="3657600" cy="30883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21046" y="1102614"/>
              <a:ext cx="3683635" cy="3580129"/>
            </a:xfrm>
            <a:custGeom>
              <a:avLst/>
              <a:gdLst/>
              <a:ahLst/>
              <a:cxnLst/>
              <a:rect l="l" t="t" r="r" b="b"/>
              <a:pathLst>
                <a:path w="3683634" h="3580129">
                  <a:moveTo>
                    <a:pt x="0" y="3579876"/>
                  </a:moveTo>
                  <a:lnTo>
                    <a:pt x="3683507" y="3579876"/>
                  </a:lnTo>
                  <a:lnTo>
                    <a:pt x="3683507" y="0"/>
                  </a:lnTo>
                  <a:lnTo>
                    <a:pt x="0" y="0"/>
                  </a:lnTo>
                  <a:lnTo>
                    <a:pt x="0" y="357987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" y="4669536"/>
              <a:ext cx="3164205" cy="0"/>
            </a:xfrm>
            <a:custGeom>
              <a:avLst/>
              <a:gdLst/>
              <a:ahLst/>
              <a:cxnLst/>
              <a:rect l="l" t="t" r="r" b="b"/>
              <a:pathLst>
                <a:path w="3164204">
                  <a:moveTo>
                    <a:pt x="0" y="0"/>
                  </a:moveTo>
                  <a:lnTo>
                    <a:pt x="316407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3540" y="4722977"/>
            <a:ext cx="3081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"/>
                <a:cs typeface="Arial"/>
              </a:rPr>
              <a:t>Robbins, </a:t>
            </a:r>
            <a:r>
              <a:rPr sz="1050" spc="5" dirty="0">
                <a:latin typeface="Arial"/>
                <a:cs typeface="Arial"/>
              </a:rPr>
              <a:t>S. </a:t>
            </a:r>
            <a:r>
              <a:rPr sz="1050" dirty="0">
                <a:latin typeface="Arial"/>
                <a:cs typeface="Arial"/>
              </a:rPr>
              <a:t>(2010). Administración</a:t>
            </a:r>
            <a:r>
              <a:rPr sz="1050" i="1" dirty="0">
                <a:latin typeface="Arial"/>
                <a:cs typeface="Arial"/>
              </a:rPr>
              <a:t>. </a:t>
            </a:r>
            <a:r>
              <a:rPr sz="1050" i="1" spc="-5" dirty="0">
                <a:latin typeface="Arial"/>
                <a:cs typeface="Arial"/>
              </a:rPr>
              <a:t>Décima</a:t>
            </a:r>
            <a:r>
              <a:rPr sz="1050" i="1" spc="-10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edición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35102"/>
            <a:ext cx="4956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</a:rPr>
              <a:t>2. </a:t>
            </a:r>
            <a:r>
              <a:rPr sz="2400" spc="-40" dirty="0">
                <a:solidFill>
                  <a:srgbClr val="C00000"/>
                </a:solidFill>
              </a:rPr>
              <a:t>Teoría </a:t>
            </a:r>
            <a:r>
              <a:rPr sz="2400" spc="-5" dirty="0">
                <a:solidFill>
                  <a:srgbClr val="C00000"/>
                </a:solidFill>
              </a:rPr>
              <a:t>basada en el</a:t>
            </a:r>
            <a:r>
              <a:rPr sz="2400" spc="30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comportamiento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4572000" y="896111"/>
            <a:ext cx="4354830" cy="4102735"/>
            <a:chOff x="4572000" y="896111"/>
            <a:chExt cx="4354830" cy="4102735"/>
          </a:xfrm>
        </p:grpSpPr>
        <p:sp>
          <p:nvSpPr>
            <p:cNvPr id="4" name="object 4"/>
            <p:cNvSpPr/>
            <p:nvPr/>
          </p:nvSpPr>
          <p:spPr>
            <a:xfrm>
              <a:off x="4572000" y="896111"/>
              <a:ext cx="4343400" cy="41026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15961" y="921257"/>
              <a:ext cx="1600200" cy="3886200"/>
            </a:xfrm>
            <a:custGeom>
              <a:avLst/>
              <a:gdLst/>
              <a:ahLst/>
              <a:cxnLst/>
              <a:rect l="l" t="t" r="r" b="b"/>
              <a:pathLst>
                <a:path w="1600200" h="3886200">
                  <a:moveTo>
                    <a:pt x="0" y="3886200"/>
                  </a:moveTo>
                  <a:lnTo>
                    <a:pt x="1600200" y="38862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886200"/>
                  </a:lnTo>
                  <a:close/>
                </a:path>
              </a:pathLst>
            </a:custGeom>
            <a:ln w="19812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3539" y="1085850"/>
            <a:ext cx="4187699" cy="3227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El</a:t>
            </a:r>
            <a:r>
              <a:rPr sz="1400" spc="15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problema</a:t>
            </a:r>
            <a:r>
              <a:rPr sz="1400" spc="1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</a:t>
            </a:r>
            <a:r>
              <a:rPr sz="1400" spc="1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la</a:t>
            </a:r>
            <a:r>
              <a:rPr sz="1400" spc="16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teoría</a:t>
            </a:r>
            <a:r>
              <a:rPr sz="1400" spc="15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de</a:t>
            </a:r>
            <a:r>
              <a:rPr sz="1400" spc="1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los</a:t>
            </a:r>
            <a:r>
              <a:rPr sz="1400" spc="15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rasgos</a:t>
            </a:r>
            <a:r>
              <a:rPr sz="1400" spc="15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es</a:t>
            </a:r>
            <a:r>
              <a:rPr sz="1400" spc="15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que</a:t>
            </a:r>
            <a:r>
              <a:rPr sz="1400" spc="15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dos</a:t>
            </a:r>
            <a:endParaRPr sz="14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líderes </a:t>
            </a:r>
            <a:r>
              <a:rPr sz="1400" dirty="0">
                <a:latin typeface="Carlito"/>
                <a:cs typeface="Carlito"/>
              </a:rPr>
              <a:t>pueden </a:t>
            </a:r>
            <a:r>
              <a:rPr sz="1400" spc="-5" dirty="0">
                <a:latin typeface="Carlito"/>
                <a:cs typeface="Carlito"/>
              </a:rPr>
              <a:t>ser </a:t>
            </a:r>
            <a:r>
              <a:rPr sz="1400" spc="-10" dirty="0">
                <a:latin typeface="Carlito"/>
                <a:cs typeface="Carlito"/>
              </a:rPr>
              <a:t>exitosos </a:t>
            </a:r>
            <a:r>
              <a:rPr sz="1400" dirty="0">
                <a:latin typeface="Carlito"/>
                <a:cs typeface="Carlito"/>
              </a:rPr>
              <a:t>y </a:t>
            </a:r>
            <a:r>
              <a:rPr sz="1400" spc="-10" dirty="0">
                <a:latin typeface="Carlito"/>
                <a:cs typeface="Carlito"/>
              </a:rPr>
              <a:t>tener </a:t>
            </a:r>
            <a:r>
              <a:rPr sz="1400" spc="-5" dirty="0">
                <a:latin typeface="Carlito"/>
                <a:cs typeface="Carlito"/>
              </a:rPr>
              <a:t>rasgos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distintos.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rlito"/>
              <a:cs typeface="Carlito"/>
            </a:endParaRPr>
          </a:p>
          <a:p>
            <a:pPr marL="299085" marR="3937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i="1" spc="-5" dirty="0">
                <a:latin typeface="Carlito"/>
                <a:cs typeface="Carlito"/>
              </a:rPr>
              <a:t>Un </a:t>
            </a:r>
            <a:r>
              <a:rPr sz="1400" i="1" spc="-10" dirty="0">
                <a:latin typeface="Carlito"/>
                <a:cs typeface="Carlito"/>
              </a:rPr>
              <a:t>jefe </a:t>
            </a:r>
            <a:r>
              <a:rPr sz="1400" i="1" spc="-5" dirty="0">
                <a:latin typeface="Carlito"/>
                <a:cs typeface="Carlito"/>
              </a:rPr>
              <a:t>puede </a:t>
            </a:r>
            <a:r>
              <a:rPr sz="1400" i="1" dirty="0">
                <a:latin typeface="Carlito"/>
                <a:cs typeface="Carlito"/>
              </a:rPr>
              <a:t>ser </a:t>
            </a:r>
            <a:r>
              <a:rPr sz="1400" i="1" spc="-10" dirty="0">
                <a:latin typeface="Carlito"/>
                <a:cs typeface="Carlito"/>
              </a:rPr>
              <a:t>autocrático, exigente, </a:t>
            </a:r>
            <a:r>
              <a:rPr sz="1400" i="1" spc="-5" dirty="0">
                <a:latin typeface="Carlito"/>
                <a:cs typeface="Carlito"/>
              </a:rPr>
              <a:t>descrito  como </a:t>
            </a:r>
            <a:r>
              <a:rPr sz="1400" i="1" dirty="0">
                <a:latin typeface="Arial"/>
                <a:cs typeface="Arial"/>
              </a:rPr>
              <a:t>“</a:t>
            </a:r>
            <a:r>
              <a:rPr sz="1400" i="1" dirty="0">
                <a:latin typeface="Carlito"/>
                <a:cs typeface="Carlito"/>
              </a:rPr>
              <a:t>directo, </a:t>
            </a:r>
            <a:r>
              <a:rPr sz="1400" i="1" spc="-10" dirty="0">
                <a:latin typeface="Carlito"/>
                <a:cs typeface="Carlito"/>
              </a:rPr>
              <a:t>sarcástico, </a:t>
            </a:r>
            <a:r>
              <a:rPr sz="1400" i="1" spc="-5" dirty="0">
                <a:latin typeface="Carlito"/>
                <a:cs typeface="Carlito"/>
              </a:rPr>
              <a:t>poco diplomático </a:t>
            </a:r>
            <a:r>
              <a:rPr sz="1400" i="1" dirty="0">
                <a:latin typeface="Carlito"/>
                <a:cs typeface="Carlito"/>
              </a:rPr>
              <a:t>y  </a:t>
            </a:r>
            <a:r>
              <a:rPr sz="1400" i="1" spc="20" dirty="0">
                <a:latin typeface="Carlito"/>
                <a:cs typeface="Carlito"/>
              </a:rPr>
              <a:t>duro</a:t>
            </a:r>
            <a:r>
              <a:rPr sz="1400" i="1" spc="20" dirty="0">
                <a:latin typeface="Arial"/>
                <a:cs typeface="Arial"/>
              </a:rPr>
              <a:t>” </a:t>
            </a:r>
            <a:r>
              <a:rPr sz="1400" i="1" dirty="0">
                <a:latin typeface="Carlito"/>
                <a:cs typeface="Carlito"/>
              </a:rPr>
              <a:t>y </a:t>
            </a:r>
            <a:r>
              <a:rPr sz="1400" i="1" spc="-5" dirty="0">
                <a:latin typeface="Carlito"/>
                <a:cs typeface="Carlito"/>
              </a:rPr>
              <a:t>tener </a:t>
            </a:r>
            <a:r>
              <a:rPr sz="1400" i="1" dirty="0">
                <a:latin typeface="Carlito"/>
                <a:cs typeface="Carlito"/>
              </a:rPr>
              <a:t>el mejor</a:t>
            </a:r>
            <a:r>
              <a:rPr sz="1400" i="1" spc="-175" dirty="0">
                <a:latin typeface="Carlito"/>
                <a:cs typeface="Carlito"/>
              </a:rPr>
              <a:t> </a:t>
            </a:r>
            <a:r>
              <a:rPr sz="1400" i="1" spc="-5" dirty="0">
                <a:latin typeface="Carlito"/>
                <a:cs typeface="Carlito"/>
              </a:rPr>
              <a:t>desempeño.</a:t>
            </a:r>
            <a:endParaRPr sz="1400" dirty="0">
              <a:latin typeface="Carlito"/>
              <a:cs typeface="Carlito"/>
            </a:endParaRPr>
          </a:p>
          <a:p>
            <a:pPr marL="299085" marR="27495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i="1" spc="-5" dirty="0">
                <a:latin typeface="Carlito"/>
                <a:cs typeface="Carlito"/>
              </a:rPr>
              <a:t>Otro Jefe </a:t>
            </a:r>
            <a:r>
              <a:rPr sz="1400" i="1" dirty="0">
                <a:latin typeface="Carlito"/>
                <a:cs typeface="Carlito"/>
              </a:rPr>
              <a:t>puede </a:t>
            </a:r>
            <a:r>
              <a:rPr sz="1400" i="1" spc="-10" dirty="0">
                <a:latin typeface="Carlito"/>
                <a:cs typeface="Carlito"/>
              </a:rPr>
              <a:t>alentar </a:t>
            </a:r>
            <a:r>
              <a:rPr sz="1400" i="1" dirty="0">
                <a:latin typeface="Carlito"/>
                <a:cs typeface="Carlito"/>
              </a:rPr>
              <a:t>a sus empleados</a:t>
            </a:r>
            <a:r>
              <a:rPr sz="1400" i="1" spc="-110" dirty="0">
                <a:latin typeface="Carlito"/>
                <a:cs typeface="Carlito"/>
              </a:rPr>
              <a:t> </a:t>
            </a:r>
            <a:r>
              <a:rPr sz="1400" i="1" spc="-5" dirty="0">
                <a:latin typeface="Carlito"/>
                <a:cs typeface="Carlito"/>
              </a:rPr>
              <a:t>que  </a:t>
            </a:r>
            <a:r>
              <a:rPr sz="1400" i="1" dirty="0">
                <a:latin typeface="Carlito"/>
                <a:cs typeface="Carlito"/>
              </a:rPr>
              <a:t>participen y </a:t>
            </a:r>
            <a:r>
              <a:rPr sz="1400" i="1" spc="-5" dirty="0">
                <a:latin typeface="Carlito"/>
                <a:cs typeface="Carlito"/>
              </a:rPr>
              <a:t>dejar que </a:t>
            </a:r>
            <a:r>
              <a:rPr sz="1400" i="1" dirty="0">
                <a:latin typeface="Carlito"/>
                <a:cs typeface="Carlito"/>
              </a:rPr>
              <a:t>descubran la mejor  </a:t>
            </a:r>
            <a:r>
              <a:rPr sz="1400" i="1" spc="-5" dirty="0">
                <a:latin typeface="Carlito"/>
                <a:cs typeface="Carlito"/>
              </a:rPr>
              <a:t>manera de hacer </a:t>
            </a:r>
            <a:r>
              <a:rPr sz="1400" i="1" dirty="0">
                <a:latin typeface="Carlito"/>
                <a:cs typeface="Carlito"/>
              </a:rPr>
              <a:t>las </a:t>
            </a:r>
            <a:r>
              <a:rPr sz="1400" i="1" spc="-5" dirty="0">
                <a:latin typeface="Carlito"/>
                <a:cs typeface="Carlito"/>
              </a:rPr>
              <a:t>cosas </a:t>
            </a:r>
            <a:r>
              <a:rPr sz="1400" i="1" dirty="0">
                <a:latin typeface="Carlito"/>
                <a:cs typeface="Carlito"/>
              </a:rPr>
              <a:t>y </a:t>
            </a:r>
            <a:r>
              <a:rPr sz="1400" i="1" spc="-5" dirty="0">
                <a:latin typeface="Carlito"/>
                <a:cs typeface="Carlito"/>
              </a:rPr>
              <a:t>tener </a:t>
            </a:r>
            <a:r>
              <a:rPr sz="1400" i="1" dirty="0">
                <a:latin typeface="Carlito"/>
                <a:cs typeface="Carlito"/>
              </a:rPr>
              <a:t>el mejor  </a:t>
            </a:r>
            <a:r>
              <a:rPr sz="1400" i="1" spc="-5" dirty="0">
                <a:latin typeface="Carlito"/>
                <a:cs typeface="Carlito"/>
              </a:rPr>
              <a:t>desempeño.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Carlito"/>
              <a:cs typeface="Carlito"/>
            </a:endParaRPr>
          </a:p>
          <a:p>
            <a:pPr marL="12700" marR="6350" algn="just">
              <a:lnSpc>
                <a:spcPct val="100000"/>
              </a:lnSpc>
            </a:pPr>
            <a:r>
              <a:rPr sz="1400" dirty="0">
                <a:latin typeface="Carlito"/>
                <a:cs typeface="Carlito"/>
              </a:rPr>
              <a:t>La </a:t>
            </a:r>
            <a:r>
              <a:rPr sz="1400" spc="-5" dirty="0">
                <a:latin typeface="Carlito"/>
                <a:cs typeface="Carlito"/>
              </a:rPr>
              <a:t>teoría de liderazgo basada </a:t>
            </a:r>
            <a:r>
              <a:rPr sz="1400" dirty="0">
                <a:latin typeface="Carlito"/>
                <a:cs typeface="Carlito"/>
              </a:rPr>
              <a:t>en </a:t>
            </a:r>
            <a:r>
              <a:rPr sz="1400" spc="-10" dirty="0">
                <a:latin typeface="Carlito"/>
                <a:cs typeface="Carlito"/>
              </a:rPr>
              <a:t>comportamiento  </a:t>
            </a:r>
            <a:r>
              <a:rPr sz="1400" spc="-5" dirty="0">
                <a:latin typeface="Carlito"/>
                <a:cs typeface="Carlito"/>
              </a:rPr>
              <a:t>tuvo una serie de </a:t>
            </a:r>
            <a:r>
              <a:rPr sz="1400" spc="-10" dirty="0">
                <a:latin typeface="Carlito"/>
                <a:cs typeface="Carlito"/>
              </a:rPr>
              <a:t>avances </a:t>
            </a:r>
            <a:r>
              <a:rPr sz="1400" spc="-5" dirty="0">
                <a:latin typeface="Carlito"/>
                <a:cs typeface="Carlito"/>
              </a:rPr>
              <a:t>realizado en  investigaciones realizadas en distintas universidades  de </a:t>
            </a:r>
            <a:r>
              <a:rPr sz="1400" spc="-10" dirty="0">
                <a:latin typeface="Carlito"/>
                <a:cs typeface="Carlito"/>
              </a:rPr>
              <a:t>EEUU.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4835448"/>
            <a:ext cx="2638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Robbins, S. </a:t>
            </a:r>
            <a:r>
              <a:rPr sz="900" spc="-5" dirty="0">
                <a:latin typeface="Arial"/>
                <a:cs typeface="Arial"/>
              </a:rPr>
              <a:t>(2010). Administración</a:t>
            </a:r>
            <a:r>
              <a:rPr sz="900" i="1" spc="-5" dirty="0">
                <a:latin typeface="Arial"/>
                <a:cs typeface="Arial"/>
              </a:rPr>
              <a:t>. Décima</a:t>
            </a:r>
            <a:r>
              <a:rPr sz="900" i="1" spc="-4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edición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5175" y="4806696"/>
            <a:ext cx="3164205" cy="0"/>
          </a:xfrm>
          <a:custGeom>
            <a:avLst/>
            <a:gdLst/>
            <a:ahLst/>
            <a:cxnLst/>
            <a:rect l="l" t="t" r="r" b="b"/>
            <a:pathLst>
              <a:path w="3164204">
                <a:moveTo>
                  <a:pt x="0" y="0"/>
                </a:moveTo>
                <a:lnTo>
                  <a:pt x="316407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" y="320116"/>
            <a:ext cx="4215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</a:rPr>
              <a:t>3. </a:t>
            </a:r>
            <a:r>
              <a:rPr sz="2400" spc="-40" dirty="0">
                <a:solidFill>
                  <a:srgbClr val="C00000"/>
                </a:solidFill>
              </a:rPr>
              <a:t>Teoría </a:t>
            </a:r>
            <a:r>
              <a:rPr sz="2400" dirty="0">
                <a:solidFill>
                  <a:srgbClr val="C00000"/>
                </a:solidFill>
              </a:rPr>
              <a:t>del </a:t>
            </a:r>
            <a:r>
              <a:rPr sz="2400" spc="-10" dirty="0">
                <a:solidFill>
                  <a:srgbClr val="C00000"/>
                </a:solidFill>
              </a:rPr>
              <a:t>liderazgo</a:t>
            </a:r>
            <a:r>
              <a:rPr sz="2400" spc="-45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situacional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13384" y="2931693"/>
            <a:ext cx="2632710" cy="1226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1050" dirty="0">
                <a:latin typeface="Arial"/>
                <a:cs typeface="Arial"/>
              </a:rPr>
              <a:t>Paul Hersey y Ken Blanchard desarrollaron  la </a:t>
            </a:r>
            <a:r>
              <a:rPr sz="1050" b="1" dirty="0">
                <a:latin typeface="Arial"/>
                <a:cs typeface="Arial"/>
              </a:rPr>
              <a:t>teoría del </a:t>
            </a:r>
            <a:r>
              <a:rPr sz="1050" b="1" spc="-5" dirty="0">
                <a:latin typeface="Arial"/>
                <a:cs typeface="Arial"/>
              </a:rPr>
              <a:t>liderazgo situacional (TLS).  </a:t>
            </a:r>
            <a:r>
              <a:rPr sz="1050" dirty="0">
                <a:latin typeface="Arial"/>
                <a:cs typeface="Arial"/>
              </a:rPr>
              <a:t>Esta es una </a:t>
            </a:r>
            <a:r>
              <a:rPr sz="1050" spc="-5" dirty="0">
                <a:latin typeface="Arial"/>
                <a:cs typeface="Arial"/>
              </a:rPr>
              <a:t>teoría </a:t>
            </a:r>
            <a:r>
              <a:rPr sz="1050" dirty="0">
                <a:latin typeface="Arial"/>
                <a:cs typeface="Arial"/>
              </a:rPr>
              <a:t>de contingencia que </a:t>
            </a:r>
            <a:r>
              <a:rPr sz="1050" spc="-15" dirty="0">
                <a:latin typeface="Arial"/>
                <a:cs typeface="Arial"/>
              </a:rPr>
              <a:t>se  </a:t>
            </a:r>
            <a:r>
              <a:rPr sz="1050" b="1" spc="-5" dirty="0">
                <a:latin typeface="Arial"/>
                <a:cs typeface="Arial"/>
              </a:rPr>
              <a:t>enfoca en la disposición </a:t>
            </a:r>
            <a:r>
              <a:rPr sz="1050" b="1" dirty="0">
                <a:latin typeface="Arial"/>
                <a:cs typeface="Arial"/>
              </a:rPr>
              <a:t>de </a:t>
            </a:r>
            <a:r>
              <a:rPr sz="1050" b="1" spc="-5" dirty="0">
                <a:latin typeface="Arial"/>
                <a:cs typeface="Arial"/>
              </a:rPr>
              <a:t>los  </a:t>
            </a:r>
            <a:r>
              <a:rPr sz="1050" b="1" dirty="0">
                <a:latin typeface="Arial"/>
                <a:cs typeface="Arial"/>
              </a:rPr>
              <a:t>seguidores</a:t>
            </a:r>
            <a:r>
              <a:rPr sz="1050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1953" y="1222247"/>
            <a:ext cx="2594730" cy="1444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6420" y="133350"/>
            <a:ext cx="4561110" cy="2650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10000" y="3036512"/>
            <a:ext cx="5203825" cy="120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637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E1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-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Estas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personas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son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incapaces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y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están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poco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dispuestas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tomar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la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responsabilidad</a:t>
            </a:r>
            <a:r>
              <a:rPr sz="1100" spc="-4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de  </a:t>
            </a:r>
            <a:r>
              <a:rPr sz="1100" dirty="0">
                <a:latin typeface="Carlito"/>
                <a:cs typeface="Carlito"/>
              </a:rPr>
              <a:t>hacer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algo.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Estos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seguidores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no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son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competentes</a:t>
            </a:r>
            <a:r>
              <a:rPr sz="1100" spc="-4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ni seguros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de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sí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mismos.</a:t>
            </a:r>
            <a:r>
              <a:rPr sz="1100" spc="-40" dirty="0">
                <a:latin typeface="Carlito"/>
                <a:cs typeface="Carlito"/>
              </a:rPr>
              <a:t> </a:t>
            </a:r>
            <a:r>
              <a:rPr sz="1100" b="1" spc="-5" dirty="0">
                <a:latin typeface="Carlito"/>
                <a:cs typeface="Carlito"/>
              </a:rPr>
              <a:t>Ordena</a:t>
            </a:r>
            <a:r>
              <a:rPr sz="1100" spc="-5" dirty="0">
                <a:latin typeface="Carlito"/>
                <a:cs typeface="Carlito"/>
              </a:rPr>
              <a:t>.</a:t>
            </a:r>
            <a:endParaRPr sz="1100" dirty="0">
              <a:latin typeface="Carlito"/>
              <a:cs typeface="Carlito"/>
            </a:endParaRPr>
          </a:p>
          <a:p>
            <a:pPr marL="12700" marR="15430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rlito"/>
                <a:cs typeface="Carlito"/>
              </a:rPr>
              <a:t>E2 - </a:t>
            </a:r>
            <a:r>
              <a:rPr sz="1100" spc="-5" dirty="0">
                <a:latin typeface="Carlito"/>
                <a:cs typeface="Carlito"/>
              </a:rPr>
              <a:t>Estas </a:t>
            </a:r>
            <a:r>
              <a:rPr sz="1100" dirty="0">
                <a:latin typeface="Carlito"/>
                <a:cs typeface="Carlito"/>
              </a:rPr>
              <a:t>personas son capaces pero </a:t>
            </a:r>
            <a:r>
              <a:rPr sz="1100" spc="-5" dirty="0">
                <a:latin typeface="Carlito"/>
                <a:cs typeface="Carlito"/>
              </a:rPr>
              <a:t>están </a:t>
            </a:r>
            <a:r>
              <a:rPr sz="1100" dirty="0">
                <a:latin typeface="Carlito"/>
                <a:cs typeface="Carlito"/>
              </a:rPr>
              <a:t>poco </a:t>
            </a:r>
            <a:r>
              <a:rPr sz="1100" spc="-5" dirty="0">
                <a:latin typeface="Carlito"/>
                <a:cs typeface="Carlito"/>
              </a:rPr>
              <a:t>dispuestas </a:t>
            </a:r>
            <a:r>
              <a:rPr sz="1100" dirty="0">
                <a:latin typeface="Carlito"/>
                <a:cs typeface="Carlito"/>
              </a:rPr>
              <a:t>a </a:t>
            </a:r>
            <a:r>
              <a:rPr sz="1100" spc="-5" dirty="0">
                <a:latin typeface="Carlito"/>
                <a:cs typeface="Carlito"/>
              </a:rPr>
              <a:t>hacer </a:t>
            </a:r>
            <a:r>
              <a:rPr sz="1100" dirty="0">
                <a:latin typeface="Carlito"/>
                <a:cs typeface="Carlito"/>
              </a:rPr>
              <a:t>lo </a:t>
            </a:r>
            <a:r>
              <a:rPr sz="1100" spc="-5" dirty="0">
                <a:latin typeface="Carlito"/>
                <a:cs typeface="Carlito"/>
              </a:rPr>
              <a:t>que </a:t>
            </a:r>
            <a:r>
              <a:rPr sz="1100" dirty="0">
                <a:latin typeface="Carlito"/>
                <a:cs typeface="Carlito"/>
              </a:rPr>
              <a:t>el líder desea.  Estos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seguidores</a:t>
            </a:r>
            <a:r>
              <a:rPr sz="1100" spc="-4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son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competentes</a:t>
            </a:r>
            <a:r>
              <a:rPr sz="1100" spc="-4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pero</a:t>
            </a:r>
            <a:r>
              <a:rPr sz="1100" spc="-5" dirty="0">
                <a:latin typeface="Carlito"/>
                <a:cs typeface="Carlito"/>
              </a:rPr>
              <a:t> no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quieren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hacer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las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cosas.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b="1" spc="-5" dirty="0">
                <a:latin typeface="Carlito"/>
                <a:cs typeface="Carlito"/>
              </a:rPr>
              <a:t>Persuade.</a:t>
            </a:r>
            <a:endParaRPr sz="11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100" dirty="0">
                <a:latin typeface="Carlito"/>
                <a:cs typeface="Carlito"/>
              </a:rPr>
              <a:t>E3 - </a:t>
            </a:r>
            <a:r>
              <a:rPr sz="1100" spc="-5" dirty="0">
                <a:latin typeface="Carlito"/>
                <a:cs typeface="Carlito"/>
              </a:rPr>
              <a:t>Estas </a:t>
            </a:r>
            <a:r>
              <a:rPr sz="1100" dirty="0">
                <a:latin typeface="Carlito"/>
                <a:cs typeface="Carlito"/>
              </a:rPr>
              <a:t>personas son incapaces pero </a:t>
            </a:r>
            <a:r>
              <a:rPr sz="1100" spc="-5" dirty="0">
                <a:latin typeface="Carlito"/>
                <a:cs typeface="Carlito"/>
              </a:rPr>
              <a:t>están dispuestas </a:t>
            </a:r>
            <a:r>
              <a:rPr sz="1100" dirty="0">
                <a:latin typeface="Carlito"/>
                <a:cs typeface="Carlito"/>
              </a:rPr>
              <a:t>a </a:t>
            </a:r>
            <a:r>
              <a:rPr sz="1100" spc="-5" dirty="0">
                <a:latin typeface="Carlito"/>
                <a:cs typeface="Carlito"/>
              </a:rPr>
              <a:t>hacer </a:t>
            </a:r>
            <a:r>
              <a:rPr sz="1100" dirty="0">
                <a:latin typeface="Carlito"/>
                <a:cs typeface="Carlito"/>
              </a:rPr>
              <a:t>las tareas </a:t>
            </a:r>
            <a:r>
              <a:rPr sz="1100" spc="-5" dirty="0">
                <a:latin typeface="Carlito"/>
                <a:cs typeface="Carlito"/>
              </a:rPr>
              <a:t>necesarias. </a:t>
            </a:r>
            <a:r>
              <a:rPr sz="1100" dirty="0">
                <a:latin typeface="Carlito"/>
                <a:cs typeface="Carlito"/>
              </a:rPr>
              <a:t>Estos  </a:t>
            </a:r>
            <a:r>
              <a:rPr sz="1100" spc="-5" dirty="0">
                <a:latin typeface="Carlito"/>
                <a:cs typeface="Carlito"/>
              </a:rPr>
              <a:t>seguidores </a:t>
            </a:r>
            <a:r>
              <a:rPr sz="1100" dirty="0">
                <a:latin typeface="Carlito"/>
                <a:cs typeface="Carlito"/>
              </a:rPr>
              <a:t>están </a:t>
            </a:r>
            <a:r>
              <a:rPr sz="1100" spc="-5" dirty="0">
                <a:latin typeface="Carlito"/>
                <a:cs typeface="Carlito"/>
              </a:rPr>
              <a:t>motivados </a:t>
            </a:r>
            <a:r>
              <a:rPr sz="1100" dirty="0">
                <a:latin typeface="Carlito"/>
                <a:cs typeface="Carlito"/>
              </a:rPr>
              <a:t>pero carecen </a:t>
            </a:r>
            <a:r>
              <a:rPr sz="1100" spc="-5" dirty="0">
                <a:latin typeface="Carlito"/>
                <a:cs typeface="Carlito"/>
              </a:rPr>
              <a:t>de </a:t>
            </a:r>
            <a:r>
              <a:rPr sz="1100" dirty="0">
                <a:latin typeface="Carlito"/>
                <a:cs typeface="Carlito"/>
              </a:rPr>
              <a:t>las </a:t>
            </a:r>
            <a:r>
              <a:rPr sz="1100" spc="-5" dirty="0">
                <a:latin typeface="Carlito"/>
                <a:cs typeface="Carlito"/>
              </a:rPr>
              <a:t>habilidades apropiadas.</a:t>
            </a:r>
            <a:r>
              <a:rPr sz="1100" spc="-150" dirty="0">
                <a:latin typeface="Carlito"/>
                <a:cs typeface="Carlito"/>
              </a:rPr>
              <a:t> </a:t>
            </a:r>
            <a:r>
              <a:rPr sz="1100" b="1" dirty="0">
                <a:latin typeface="Carlito"/>
                <a:cs typeface="Carlito"/>
              </a:rPr>
              <a:t>Participa</a:t>
            </a:r>
            <a:r>
              <a:rPr sz="1100" dirty="0">
                <a:latin typeface="Carlito"/>
                <a:cs typeface="Carlito"/>
              </a:rPr>
              <a:t>.</a:t>
            </a:r>
          </a:p>
          <a:p>
            <a:pPr marL="12700">
              <a:lnSpc>
                <a:spcPct val="100000"/>
              </a:lnSpc>
            </a:pPr>
            <a:r>
              <a:rPr sz="1100" dirty="0">
                <a:latin typeface="Carlito"/>
                <a:cs typeface="Carlito"/>
              </a:rPr>
              <a:t>E4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- </a:t>
            </a:r>
            <a:r>
              <a:rPr sz="1100" spc="-5" dirty="0">
                <a:latin typeface="Carlito"/>
                <a:cs typeface="Carlito"/>
              </a:rPr>
              <a:t>Estas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personas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son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capaces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y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están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dispuestas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hacer lo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que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se </a:t>
            </a:r>
            <a:r>
              <a:rPr sz="1100" dirty="0">
                <a:latin typeface="Carlito"/>
                <a:cs typeface="Carlito"/>
              </a:rPr>
              <a:t>les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solicite.</a:t>
            </a:r>
            <a:r>
              <a:rPr sz="1100" spc="-40" dirty="0">
                <a:latin typeface="Carlito"/>
                <a:cs typeface="Carlito"/>
              </a:rPr>
              <a:t> </a:t>
            </a:r>
            <a:r>
              <a:rPr sz="1100" b="1" spc="-5" dirty="0">
                <a:latin typeface="Carlito"/>
                <a:cs typeface="Carlito"/>
              </a:rPr>
              <a:t>Delega.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4835448"/>
            <a:ext cx="2638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Robbins, S. </a:t>
            </a:r>
            <a:r>
              <a:rPr sz="900" spc="-5" dirty="0">
                <a:latin typeface="Arial"/>
                <a:cs typeface="Arial"/>
              </a:rPr>
              <a:t>(2010). Administración</a:t>
            </a:r>
            <a:r>
              <a:rPr sz="900" i="1" spc="-5" dirty="0">
                <a:latin typeface="Arial"/>
                <a:cs typeface="Arial"/>
              </a:rPr>
              <a:t>. Décima</a:t>
            </a:r>
            <a:r>
              <a:rPr sz="900" i="1" spc="-4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edición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5175" y="4806696"/>
            <a:ext cx="2757170" cy="0"/>
          </a:xfrm>
          <a:custGeom>
            <a:avLst/>
            <a:gdLst/>
            <a:ahLst/>
            <a:cxnLst/>
            <a:rect l="l" t="t" r="r" b="b"/>
            <a:pathLst>
              <a:path w="2757170">
                <a:moveTo>
                  <a:pt x="0" y="0"/>
                </a:moveTo>
                <a:lnTo>
                  <a:pt x="27570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74396"/>
            <a:ext cx="570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</a:rPr>
              <a:t>4. </a:t>
            </a:r>
            <a:r>
              <a:rPr sz="2400" spc="-10" dirty="0">
                <a:solidFill>
                  <a:srgbClr val="C00000"/>
                </a:solidFill>
              </a:rPr>
              <a:t>Liderazgo transaccional </a:t>
            </a:r>
            <a:r>
              <a:rPr sz="2400" dirty="0">
                <a:solidFill>
                  <a:srgbClr val="C00000"/>
                </a:solidFill>
              </a:rPr>
              <a:t>y</a:t>
            </a:r>
            <a:r>
              <a:rPr sz="2400" spc="-35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transformacional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83540" y="1270508"/>
            <a:ext cx="5025390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Muchas de las </a:t>
            </a:r>
            <a:r>
              <a:rPr sz="1600" spc="-15" dirty="0">
                <a:latin typeface="Carlito"/>
                <a:cs typeface="Carlito"/>
              </a:rPr>
              <a:t>primeras </a:t>
            </a:r>
            <a:r>
              <a:rPr sz="1600" spc="-5" dirty="0">
                <a:latin typeface="Carlito"/>
                <a:cs typeface="Carlito"/>
              </a:rPr>
              <a:t>teorías del </a:t>
            </a:r>
            <a:r>
              <a:rPr sz="1600" spc="-15" dirty="0">
                <a:latin typeface="Carlito"/>
                <a:cs typeface="Carlito"/>
              </a:rPr>
              <a:t>liderazgo </a:t>
            </a:r>
            <a:r>
              <a:rPr sz="1600" spc="-5" dirty="0">
                <a:latin typeface="Carlito"/>
                <a:cs typeface="Carlito"/>
              </a:rPr>
              <a:t>veían a los  </a:t>
            </a:r>
            <a:r>
              <a:rPr sz="1600" spc="-10" dirty="0">
                <a:latin typeface="Carlito"/>
                <a:cs typeface="Carlito"/>
              </a:rPr>
              <a:t>líderes </a:t>
            </a:r>
            <a:r>
              <a:rPr sz="1600" spc="-5" dirty="0">
                <a:latin typeface="Carlito"/>
                <a:cs typeface="Carlito"/>
              </a:rPr>
              <a:t>como líderes transaccionales, es </a:t>
            </a:r>
            <a:r>
              <a:rPr sz="1600" spc="-25" dirty="0">
                <a:latin typeface="Carlito"/>
                <a:cs typeface="Carlito"/>
              </a:rPr>
              <a:t>decir, </a:t>
            </a:r>
            <a:r>
              <a:rPr sz="1600" spc="-10" dirty="0">
                <a:latin typeface="Carlito"/>
                <a:cs typeface="Carlito"/>
              </a:rPr>
              <a:t>líderes </a:t>
            </a:r>
            <a:r>
              <a:rPr sz="1600" spc="-5" dirty="0">
                <a:latin typeface="Carlito"/>
                <a:cs typeface="Carlito"/>
              </a:rPr>
              <a:t>que  guían </a:t>
            </a:r>
            <a:r>
              <a:rPr sz="1600" spc="-10" dirty="0">
                <a:latin typeface="Carlito"/>
                <a:cs typeface="Carlito"/>
              </a:rPr>
              <a:t>principalmente </a:t>
            </a:r>
            <a:r>
              <a:rPr sz="1600" spc="-5" dirty="0">
                <a:latin typeface="Carlito"/>
                <a:cs typeface="Carlito"/>
              </a:rPr>
              <a:t>por medio </a:t>
            </a:r>
            <a:r>
              <a:rPr sz="1600" dirty="0">
                <a:latin typeface="Carlito"/>
                <a:cs typeface="Carlito"/>
              </a:rPr>
              <a:t>de </a:t>
            </a:r>
            <a:r>
              <a:rPr sz="1600" spc="-10" dirty="0">
                <a:latin typeface="Carlito"/>
                <a:cs typeface="Carlito"/>
              </a:rPr>
              <a:t>intercambios </a:t>
            </a:r>
            <a:r>
              <a:rPr sz="1600" spc="-5" dirty="0">
                <a:latin typeface="Carlito"/>
                <a:cs typeface="Carlito"/>
              </a:rPr>
              <a:t>sociales </a:t>
            </a:r>
            <a:r>
              <a:rPr sz="1600" dirty="0">
                <a:latin typeface="Carlito"/>
                <a:cs typeface="Carlito"/>
              </a:rPr>
              <a:t>(o  </a:t>
            </a:r>
            <a:r>
              <a:rPr sz="1600" spc="-10" dirty="0">
                <a:latin typeface="Carlito"/>
                <a:cs typeface="Carlito"/>
              </a:rPr>
              <a:t>transacciones).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El líder transaccional </a:t>
            </a:r>
            <a:r>
              <a:rPr sz="1600" spc="-5" dirty="0">
                <a:latin typeface="Carlito"/>
                <a:cs typeface="Carlito"/>
              </a:rPr>
              <a:t>guía o </a:t>
            </a:r>
            <a:r>
              <a:rPr sz="1600" spc="-10" dirty="0">
                <a:latin typeface="Carlito"/>
                <a:cs typeface="Carlito"/>
              </a:rPr>
              <a:t>motiva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sus seguidores </a:t>
            </a:r>
            <a:r>
              <a:rPr sz="1600" spc="-5" dirty="0">
                <a:latin typeface="Carlito"/>
                <a:cs typeface="Carlito"/>
              </a:rPr>
              <a:t>a  </a:t>
            </a:r>
            <a:r>
              <a:rPr sz="1600" spc="-10" dirty="0">
                <a:latin typeface="Carlito"/>
                <a:cs typeface="Carlito"/>
              </a:rPr>
              <a:t>trabajar </a:t>
            </a:r>
            <a:r>
              <a:rPr sz="1600" spc="-5" dirty="0">
                <a:latin typeface="Carlito"/>
                <a:cs typeface="Carlito"/>
              </a:rPr>
              <a:t>hacia </a:t>
            </a:r>
            <a:r>
              <a:rPr sz="1600" spc="-10" dirty="0">
                <a:latin typeface="Carlito"/>
                <a:cs typeface="Carlito"/>
              </a:rPr>
              <a:t>metas establecidas </a:t>
            </a:r>
            <a:r>
              <a:rPr sz="1600" spc="-5" dirty="0">
                <a:latin typeface="Carlito"/>
                <a:cs typeface="Carlito"/>
              </a:rPr>
              <a:t>y </a:t>
            </a:r>
            <a:r>
              <a:rPr sz="1600" spc="-15" dirty="0">
                <a:latin typeface="Carlito"/>
                <a:cs typeface="Carlito"/>
              </a:rPr>
              <a:t>otorgan </a:t>
            </a:r>
            <a:r>
              <a:rPr sz="1600" spc="-10" dirty="0">
                <a:latin typeface="Carlito"/>
                <a:cs typeface="Carlito"/>
              </a:rPr>
              <a:t>recompensas </a:t>
            </a:r>
            <a:r>
              <a:rPr sz="1600" spc="-5" dirty="0">
                <a:latin typeface="Carlito"/>
                <a:cs typeface="Carlito"/>
              </a:rPr>
              <a:t>a  cambio de su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productividad.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El líder transformacional </a:t>
            </a:r>
            <a:r>
              <a:rPr sz="1600" spc="-10" dirty="0">
                <a:latin typeface="Carlito"/>
                <a:cs typeface="Carlito"/>
              </a:rPr>
              <a:t>estimula </a:t>
            </a:r>
            <a:r>
              <a:rPr sz="1600" spc="-5" dirty="0">
                <a:latin typeface="Carlito"/>
                <a:cs typeface="Carlito"/>
              </a:rPr>
              <a:t>e</a:t>
            </a:r>
            <a:r>
              <a:rPr sz="1600" spc="29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inspira (transforma) </a:t>
            </a:r>
            <a:r>
              <a:rPr sz="1600" spc="-5" dirty="0">
                <a:latin typeface="Carlito"/>
                <a:cs typeface="Carlito"/>
              </a:rPr>
              <a:t>a</a:t>
            </a:r>
            <a:endParaRPr sz="16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los </a:t>
            </a:r>
            <a:r>
              <a:rPr sz="1600" spc="-10" dirty="0">
                <a:latin typeface="Carlito"/>
                <a:cs typeface="Carlito"/>
              </a:rPr>
              <a:t>seguidores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alcanzar resultados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extraordinario.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809845"/>
            <a:ext cx="2638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Robbins, S. </a:t>
            </a:r>
            <a:r>
              <a:rPr sz="900" spc="-5" dirty="0">
                <a:latin typeface="Arial"/>
                <a:cs typeface="Arial"/>
              </a:rPr>
              <a:t>(2010). Administración</a:t>
            </a:r>
            <a:r>
              <a:rPr sz="900" i="1" spc="-5" dirty="0">
                <a:latin typeface="Arial"/>
                <a:cs typeface="Arial"/>
              </a:rPr>
              <a:t>. Décima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edición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4706111"/>
            <a:ext cx="3164205" cy="0"/>
          </a:xfrm>
          <a:custGeom>
            <a:avLst/>
            <a:gdLst/>
            <a:ahLst/>
            <a:cxnLst/>
            <a:rect l="l" t="t" r="r" b="b"/>
            <a:pathLst>
              <a:path w="3164204">
                <a:moveTo>
                  <a:pt x="0" y="0"/>
                </a:moveTo>
                <a:lnTo>
                  <a:pt x="316407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9903" y="1330452"/>
            <a:ext cx="2574036" cy="2638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51828" y="4075277"/>
            <a:ext cx="22694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arlito"/>
                <a:cs typeface="Carlito"/>
              </a:rPr>
              <a:t>Steve Job, lanzamiento del primer</a:t>
            </a:r>
            <a:r>
              <a:rPr sz="1050" spc="-50" dirty="0">
                <a:latin typeface="Carlito"/>
                <a:cs typeface="Carlito"/>
              </a:rPr>
              <a:t> </a:t>
            </a:r>
            <a:r>
              <a:rPr sz="1050" spc="-5" dirty="0">
                <a:latin typeface="Carlito"/>
                <a:cs typeface="Carlito"/>
              </a:rPr>
              <a:t>IPhone</a:t>
            </a:r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4980"/>
            <a:ext cx="48742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</a:rPr>
              <a:t>Características </a:t>
            </a:r>
            <a:r>
              <a:rPr sz="2400" spc="-5" dirty="0">
                <a:solidFill>
                  <a:srgbClr val="C00000"/>
                </a:solidFill>
              </a:rPr>
              <a:t>comunes en el</a:t>
            </a:r>
            <a:r>
              <a:rPr sz="2400" spc="-50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líder</a:t>
            </a:r>
            <a:endParaRPr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889184" y="1036256"/>
            <a:ext cx="4735195" cy="635635"/>
            <a:chOff x="3889184" y="1036256"/>
            <a:chExt cx="4735195" cy="635635"/>
          </a:xfrm>
        </p:grpSpPr>
        <p:sp>
          <p:nvSpPr>
            <p:cNvPr id="4" name="object 4"/>
            <p:cNvSpPr/>
            <p:nvPr/>
          </p:nvSpPr>
          <p:spPr>
            <a:xfrm>
              <a:off x="3902201" y="1049274"/>
              <a:ext cx="4709160" cy="609600"/>
            </a:xfrm>
            <a:custGeom>
              <a:avLst/>
              <a:gdLst/>
              <a:ahLst/>
              <a:cxnLst/>
              <a:rect l="l" t="t" r="r" b="b"/>
              <a:pathLst>
                <a:path w="4709159" h="609600">
                  <a:moveTo>
                    <a:pt x="4404359" y="0"/>
                  </a:moveTo>
                  <a:lnTo>
                    <a:pt x="4404359" y="76200"/>
                  </a:lnTo>
                  <a:lnTo>
                    <a:pt x="0" y="76200"/>
                  </a:lnTo>
                  <a:lnTo>
                    <a:pt x="0" y="533400"/>
                  </a:lnTo>
                  <a:lnTo>
                    <a:pt x="4404359" y="533400"/>
                  </a:lnTo>
                  <a:lnTo>
                    <a:pt x="4404359" y="609600"/>
                  </a:lnTo>
                  <a:lnTo>
                    <a:pt x="4709159" y="304800"/>
                  </a:lnTo>
                  <a:lnTo>
                    <a:pt x="4404359" y="0"/>
                  </a:lnTo>
                  <a:close/>
                </a:path>
              </a:pathLst>
            </a:custGeom>
            <a:solidFill>
              <a:srgbClr val="DEE7D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02201" y="1049274"/>
              <a:ext cx="4709160" cy="609600"/>
            </a:xfrm>
            <a:custGeom>
              <a:avLst/>
              <a:gdLst/>
              <a:ahLst/>
              <a:cxnLst/>
              <a:rect l="l" t="t" r="r" b="b"/>
              <a:pathLst>
                <a:path w="4709159" h="609600">
                  <a:moveTo>
                    <a:pt x="0" y="76200"/>
                  </a:moveTo>
                  <a:lnTo>
                    <a:pt x="4404359" y="76200"/>
                  </a:lnTo>
                  <a:lnTo>
                    <a:pt x="4404359" y="0"/>
                  </a:lnTo>
                  <a:lnTo>
                    <a:pt x="4709159" y="304800"/>
                  </a:lnTo>
                  <a:lnTo>
                    <a:pt x="4404359" y="609600"/>
                  </a:lnTo>
                  <a:lnTo>
                    <a:pt x="4404359" y="533400"/>
                  </a:lnTo>
                  <a:lnTo>
                    <a:pt x="0" y="533400"/>
                  </a:lnTo>
                  <a:lnTo>
                    <a:pt x="0" y="76200"/>
                  </a:lnTo>
                  <a:close/>
                </a:path>
              </a:pathLst>
            </a:custGeom>
            <a:ln w="25908">
              <a:solidFill>
                <a:srgbClr val="DEE7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00678" y="1085469"/>
            <a:ext cx="319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800" spc="-5" dirty="0">
                <a:latin typeface="Carlito"/>
                <a:cs typeface="Carlito"/>
              </a:rPr>
              <a:t>Nivel de esfuerzo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elevado.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2948" y="1036256"/>
            <a:ext cx="3462271" cy="634365"/>
            <a:chOff x="749744" y="1036256"/>
            <a:chExt cx="3165475" cy="634365"/>
          </a:xfrm>
        </p:grpSpPr>
        <p:sp>
          <p:nvSpPr>
            <p:cNvPr id="8" name="object 8"/>
            <p:cNvSpPr/>
            <p:nvPr/>
          </p:nvSpPr>
          <p:spPr>
            <a:xfrm>
              <a:off x="762761" y="1049274"/>
              <a:ext cx="3139440" cy="608330"/>
            </a:xfrm>
            <a:custGeom>
              <a:avLst/>
              <a:gdLst/>
              <a:ahLst/>
              <a:cxnLst/>
              <a:rect l="l" t="t" r="r" b="b"/>
              <a:pathLst>
                <a:path w="3139440" h="608330">
                  <a:moveTo>
                    <a:pt x="3038093" y="0"/>
                  </a:moveTo>
                  <a:lnTo>
                    <a:pt x="101346" y="0"/>
                  </a:lnTo>
                  <a:lnTo>
                    <a:pt x="61898" y="7959"/>
                  </a:lnTo>
                  <a:lnTo>
                    <a:pt x="29684" y="29670"/>
                  </a:lnTo>
                  <a:lnTo>
                    <a:pt x="7964" y="61882"/>
                  </a:lnTo>
                  <a:lnTo>
                    <a:pt x="0" y="101346"/>
                  </a:lnTo>
                  <a:lnTo>
                    <a:pt x="0" y="506729"/>
                  </a:lnTo>
                  <a:lnTo>
                    <a:pt x="7964" y="546193"/>
                  </a:lnTo>
                  <a:lnTo>
                    <a:pt x="29684" y="578405"/>
                  </a:lnTo>
                  <a:lnTo>
                    <a:pt x="61898" y="600116"/>
                  </a:lnTo>
                  <a:lnTo>
                    <a:pt x="101346" y="608076"/>
                  </a:lnTo>
                  <a:lnTo>
                    <a:pt x="3038093" y="608076"/>
                  </a:lnTo>
                  <a:lnTo>
                    <a:pt x="3077557" y="600116"/>
                  </a:lnTo>
                  <a:lnTo>
                    <a:pt x="3109769" y="578405"/>
                  </a:lnTo>
                  <a:lnTo>
                    <a:pt x="3131480" y="546193"/>
                  </a:lnTo>
                  <a:lnTo>
                    <a:pt x="3139440" y="506729"/>
                  </a:lnTo>
                  <a:lnTo>
                    <a:pt x="3139440" y="101346"/>
                  </a:lnTo>
                  <a:lnTo>
                    <a:pt x="3131480" y="61882"/>
                  </a:lnTo>
                  <a:lnTo>
                    <a:pt x="3109769" y="29670"/>
                  </a:lnTo>
                  <a:lnTo>
                    <a:pt x="3077557" y="7959"/>
                  </a:lnTo>
                  <a:lnTo>
                    <a:pt x="3038093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761" y="1049274"/>
              <a:ext cx="3139440" cy="608330"/>
            </a:xfrm>
            <a:custGeom>
              <a:avLst/>
              <a:gdLst/>
              <a:ahLst/>
              <a:cxnLst/>
              <a:rect l="l" t="t" r="r" b="b"/>
              <a:pathLst>
                <a:path w="3139440" h="608330">
                  <a:moveTo>
                    <a:pt x="0" y="101346"/>
                  </a:moveTo>
                  <a:lnTo>
                    <a:pt x="7964" y="61882"/>
                  </a:lnTo>
                  <a:lnTo>
                    <a:pt x="29684" y="29670"/>
                  </a:lnTo>
                  <a:lnTo>
                    <a:pt x="61898" y="7959"/>
                  </a:lnTo>
                  <a:lnTo>
                    <a:pt x="101346" y="0"/>
                  </a:lnTo>
                  <a:lnTo>
                    <a:pt x="3038093" y="0"/>
                  </a:lnTo>
                  <a:lnTo>
                    <a:pt x="3077557" y="7959"/>
                  </a:lnTo>
                  <a:lnTo>
                    <a:pt x="3109769" y="29670"/>
                  </a:lnTo>
                  <a:lnTo>
                    <a:pt x="3131480" y="61882"/>
                  </a:lnTo>
                  <a:lnTo>
                    <a:pt x="3139440" y="101346"/>
                  </a:lnTo>
                  <a:lnTo>
                    <a:pt x="3139440" y="506729"/>
                  </a:lnTo>
                  <a:lnTo>
                    <a:pt x="3131480" y="546193"/>
                  </a:lnTo>
                  <a:lnTo>
                    <a:pt x="3109769" y="578405"/>
                  </a:lnTo>
                  <a:lnTo>
                    <a:pt x="3077557" y="600116"/>
                  </a:lnTo>
                  <a:lnTo>
                    <a:pt x="3038093" y="608076"/>
                  </a:lnTo>
                  <a:lnTo>
                    <a:pt x="101346" y="608076"/>
                  </a:lnTo>
                  <a:lnTo>
                    <a:pt x="61898" y="600116"/>
                  </a:lnTo>
                  <a:lnTo>
                    <a:pt x="29684" y="578405"/>
                  </a:lnTo>
                  <a:lnTo>
                    <a:pt x="7964" y="546193"/>
                  </a:lnTo>
                  <a:lnTo>
                    <a:pt x="0" y="506729"/>
                  </a:lnTo>
                  <a:lnTo>
                    <a:pt x="0" y="10134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58283" y="1132650"/>
            <a:ext cx="1165098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Em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uje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89184" y="1706816"/>
            <a:ext cx="4735195" cy="635635"/>
            <a:chOff x="3889184" y="1706816"/>
            <a:chExt cx="4735195" cy="635635"/>
          </a:xfrm>
        </p:grpSpPr>
        <p:sp>
          <p:nvSpPr>
            <p:cNvPr id="12" name="object 12"/>
            <p:cNvSpPr/>
            <p:nvPr/>
          </p:nvSpPr>
          <p:spPr>
            <a:xfrm>
              <a:off x="3902201" y="1719834"/>
              <a:ext cx="4709160" cy="609600"/>
            </a:xfrm>
            <a:custGeom>
              <a:avLst/>
              <a:gdLst/>
              <a:ahLst/>
              <a:cxnLst/>
              <a:rect l="l" t="t" r="r" b="b"/>
              <a:pathLst>
                <a:path w="4709159" h="609600">
                  <a:moveTo>
                    <a:pt x="4404359" y="0"/>
                  </a:moveTo>
                  <a:lnTo>
                    <a:pt x="4404359" y="76200"/>
                  </a:lnTo>
                  <a:lnTo>
                    <a:pt x="0" y="76200"/>
                  </a:lnTo>
                  <a:lnTo>
                    <a:pt x="0" y="533399"/>
                  </a:lnTo>
                  <a:lnTo>
                    <a:pt x="4404359" y="533399"/>
                  </a:lnTo>
                  <a:lnTo>
                    <a:pt x="4404359" y="609599"/>
                  </a:lnTo>
                  <a:lnTo>
                    <a:pt x="4709159" y="304799"/>
                  </a:lnTo>
                  <a:lnTo>
                    <a:pt x="4404359" y="0"/>
                  </a:lnTo>
                  <a:close/>
                </a:path>
              </a:pathLst>
            </a:custGeom>
            <a:solidFill>
              <a:srgbClr val="D2E6D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02201" y="1719834"/>
              <a:ext cx="4709160" cy="609600"/>
            </a:xfrm>
            <a:custGeom>
              <a:avLst/>
              <a:gdLst/>
              <a:ahLst/>
              <a:cxnLst/>
              <a:rect l="l" t="t" r="r" b="b"/>
              <a:pathLst>
                <a:path w="4709159" h="609600">
                  <a:moveTo>
                    <a:pt x="0" y="76200"/>
                  </a:moveTo>
                  <a:lnTo>
                    <a:pt x="4404359" y="76200"/>
                  </a:lnTo>
                  <a:lnTo>
                    <a:pt x="4404359" y="0"/>
                  </a:lnTo>
                  <a:lnTo>
                    <a:pt x="4709159" y="304799"/>
                  </a:lnTo>
                  <a:lnTo>
                    <a:pt x="4404359" y="609599"/>
                  </a:lnTo>
                  <a:lnTo>
                    <a:pt x="4404359" y="533399"/>
                  </a:lnTo>
                  <a:lnTo>
                    <a:pt x="0" y="533399"/>
                  </a:lnTo>
                  <a:lnTo>
                    <a:pt x="0" y="76200"/>
                  </a:lnTo>
                  <a:close/>
                </a:path>
              </a:pathLst>
            </a:custGeom>
            <a:ln w="25908">
              <a:solidFill>
                <a:srgbClr val="D2E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00678" y="1756029"/>
            <a:ext cx="3109722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800" spc="-10" dirty="0">
                <a:latin typeface="Carlito"/>
                <a:cs typeface="Carlito"/>
              </a:rPr>
              <a:t>Creencia </a:t>
            </a:r>
            <a:r>
              <a:rPr sz="1800" dirty="0">
                <a:latin typeface="Carlito"/>
                <a:cs typeface="Carlito"/>
              </a:rPr>
              <a:t>en </a:t>
            </a:r>
            <a:r>
              <a:rPr sz="1800" spc="-5" dirty="0">
                <a:latin typeface="Carlito"/>
                <a:cs typeface="Carlito"/>
              </a:rPr>
              <a:t>lo que se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hace.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8652" y="1706816"/>
            <a:ext cx="3476568" cy="635635"/>
            <a:chOff x="749744" y="1706816"/>
            <a:chExt cx="3165475" cy="635635"/>
          </a:xfrm>
        </p:grpSpPr>
        <p:sp>
          <p:nvSpPr>
            <p:cNvPr id="16" name="object 16"/>
            <p:cNvSpPr/>
            <p:nvPr/>
          </p:nvSpPr>
          <p:spPr>
            <a:xfrm>
              <a:off x="762761" y="1719834"/>
              <a:ext cx="3139440" cy="609600"/>
            </a:xfrm>
            <a:custGeom>
              <a:avLst/>
              <a:gdLst/>
              <a:ahLst/>
              <a:cxnLst/>
              <a:rect l="l" t="t" r="r" b="b"/>
              <a:pathLst>
                <a:path w="3139440" h="609600">
                  <a:moveTo>
                    <a:pt x="3037840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7999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599"/>
                  </a:lnTo>
                  <a:lnTo>
                    <a:pt x="3037840" y="609599"/>
                  </a:lnTo>
                  <a:lnTo>
                    <a:pt x="3077396" y="601618"/>
                  </a:lnTo>
                  <a:lnTo>
                    <a:pt x="3109690" y="579850"/>
                  </a:lnTo>
                  <a:lnTo>
                    <a:pt x="3131458" y="547556"/>
                  </a:lnTo>
                  <a:lnTo>
                    <a:pt x="3139440" y="507999"/>
                  </a:lnTo>
                  <a:lnTo>
                    <a:pt x="3139440" y="101600"/>
                  </a:lnTo>
                  <a:lnTo>
                    <a:pt x="3131458" y="62043"/>
                  </a:lnTo>
                  <a:lnTo>
                    <a:pt x="3109690" y="29749"/>
                  </a:lnTo>
                  <a:lnTo>
                    <a:pt x="3077396" y="7981"/>
                  </a:lnTo>
                  <a:lnTo>
                    <a:pt x="3037840" y="0"/>
                  </a:lnTo>
                  <a:close/>
                </a:path>
              </a:pathLst>
            </a:custGeom>
            <a:solidFill>
              <a:srgbClr val="5FB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761" y="1719834"/>
              <a:ext cx="3139440" cy="609600"/>
            </a:xfrm>
            <a:custGeom>
              <a:avLst/>
              <a:gdLst/>
              <a:ahLst/>
              <a:cxnLst/>
              <a:rect l="l" t="t" r="r" b="b"/>
              <a:pathLst>
                <a:path w="3139440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3037840" y="0"/>
                  </a:lnTo>
                  <a:lnTo>
                    <a:pt x="3077396" y="7981"/>
                  </a:lnTo>
                  <a:lnTo>
                    <a:pt x="3109690" y="29749"/>
                  </a:lnTo>
                  <a:lnTo>
                    <a:pt x="3131458" y="62043"/>
                  </a:lnTo>
                  <a:lnTo>
                    <a:pt x="3139440" y="101600"/>
                  </a:lnTo>
                  <a:lnTo>
                    <a:pt x="3139440" y="507999"/>
                  </a:lnTo>
                  <a:lnTo>
                    <a:pt x="3131458" y="547556"/>
                  </a:lnTo>
                  <a:lnTo>
                    <a:pt x="3109690" y="579850"/>
                  </a:lnTo>
                  <a:lnTo>
                    <a:pt x="3077396" y="601618"/>
                  </a:lnTo>
                  <a:lnTo>
                    <a:pt x="3037840" y="609599"/>
                  </a:lnTo>
                  <a:lnTo>
                    <a:pt x="101600" y="609599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7999"/>
                  </a:lnTo>
                  <a:lnTo>
                    <a:pt x="0" y="1016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03215" y="1809699"/>
            <a:ext cx="1518667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Motivación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89184" y="2377376"/>
            <a:ext cx="4735195" cy="635635"/>
            <a:chOff x="3889184" y="2377376"/>
            <a:chExt cx="4735195" cy="635635"/>
          </a:xfrm>
        </p:grpSpPr>
        <p:sp>
          <p:nvSpPr>
            <p:cNvPr id="20" name="object 20"/>
            <p:cNvSpPr/>
            <p:nvPr/>
          </p:nvSpPr>
          <p:spPr>
            <a:xfrm>
              <a:off x="3902201" y="2390394"/>
              <a:ext cx="4709160" cy="609600"/>
            </a:xfrm>
            <a:custGeom>
              <a:avLst/>
              <a:gdLst/>
              <a:ahLst/>
              <a:cxnLst/>
              <a:rect l="l" t="t" r="r" b="b"/>
              <a:pathLst>
                <a:path w="4709159" h="609600">
                  <a:moveTo>
                    <a:pt x="4404359" y="0"/>
                  </a:moveTo>
                  <a:lnTo>
                    <a:pt x="4404359" y="76200"/>
                  </a:lnTo>
                  <a:lnTo>
                    <a:pt x="0" y="76200"/>
                  </a:lnTo>
                  <a:lnTo>
                    <a:pt x="0" y="533400"/>
                  </a:lnTo>
                  <a:lnTo>
                    <a:pt x="4404359" y="533400"/>
                  </a:lnTo>
                  <a:lnTo>
                    <a:pt x="4404359" y="609600"/>
                  </a:lnTo>
                  <a:lnTo>
                    <a:pt x="4709159" y="304800"/>
                  </a:lnTo>
                  <a:lnTo>
                    <a:pt x="4404359" y="0"/>
                  </a:lnTo>
                  <a:close/>
                </a:path>
              </a:pathLst>
            </a:custGeom>
            <a:solidFill>
              <a:srgbClr val="D2E3D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02201" y="2390394"/>
              <a:ext cx="4709160" cy="609600"/>
            </a:xfrm>
            <a:custGeom>
              <a:avLst/>
              <a:gdLst/>
              <a:ahLst/>
              <a:cxnLst/>
              <a:rect l="l" t="t" r="r" b="b"/>
              <a:pathLst>
                <a:path w="4709159" h="609600">
                  <a:moveTo>
                    <a:pt x="0" y="76200"/>
                  </a:moveTo>
                  <a:lnTo>
                    <a:pt x="4404359" y="76200"/>
                  </a:lnTo>
                  <a:lnTo>
                    <a:pt x="4404359" y="0"/>
                  </a:lnTo>
                  <a:lnTo>
                    <a:pt x="4709159" y="304800"/>
                  </a:lnTo>
                  <a:lnTo>
                    <a:pt x="4404359" y="609600"/>
                  </a:lnTo>
                  <a:lnTo>
                    <a:pt x="4404359" y="533400"/>
                  </a:lnTo>
                  <a:lnTo>
                    <a:pt x="0" y="533400"/>
                  </a:lnTo>
                  <a:lnTo>
                    <a:pt x="0" y="76200"/>
                  </a:lnTo>
                  <a:close/>
                </a:path>
              </a:pathLst>
            </a:custGeom>
            <a:ln w="25908">
              <a:solidFill>
                <a:srgbClr val="D2E3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00678" y="2426589"/>
            <a:ext cx="4303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800" spc="-10" dirty="0">
                <a:latin typeface="Carlito"/>
                <a:cs typeface="Carlito"/>
              </a:rPr>
              <a:t>Coincidencia entre </a:t>
            </a:r>
            <a:r>
              <a:rPr sz="1800" spc="-5" dirty="0">
                <a:latin typeface="Carlito"/>
                <a:cs typeface="Carlito"/>
              </a:rPr>
              <a:t>las </a:t>
            </a:r>
            <a:r>
              <a:rPr sz="1800" spc="-10" dirty="0">
                <a:latin typeface="Carlito"/>
                <a:cs typeface="Carlito"/>
              </a:rPr>
              <a:t>palabras </a:t>
            </a:r>
            <a:r>
              <a:rPr sz="1800" dirty="0">
                <a:latin typeface="Carlito"/>
                <a:cs typeface="Carlito"/>
              </a:rPr>
              <a:t>y los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hechos.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24296" y="2377376"/>
            <a:ext cx="3490924" cy="635635"/>
            <a:chOff x="749744" y="2377376"/>
            <a:chExt cx="3165475" cy="635635"/>
          </a:xfrm>
        </p:grpSpPr>
        <p:sp>
          <p:nvSpPr>
            <p:cNvPr id="24" name="object 24"/>
            <p:cNvSpPr/>
            <p:nvPr/>
          </p:nvSpPr>
          <p:spPr>
            <a:xfrm>
              <a:off x="762761" y="2390394"/>
              <a:ext cx="3139440" cy="609600"/>
            </a:xfrm>
            <a:custGeom>
              <a:avLst/>
              <a:gdLst/>
              <a:ahLst/>
              <a:cxnLst/>
              <a:rect l="l" t="t" r="r" b="b"/>
              <a:pathLst>
                <a:path w="3139440" h="609600">
                  <a:moveTo>
                    <a:pt x="3037840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3037840" y="609600"/>
                  </a:lnTo>
                  <a:lnTo>
                    <a:pt x="3077396" y="601618"/>
                  </a:lnTo>
                  <a:lnTo>
                    <a:pt x="3109690" y="579850"/>
                  </a:lnTo>
                  <a:lnTo>
                    <a:pt x="3131458" y="547556"/>
                  </a:lnTo>
                  <a:lnTo>
                    <a:pt x="3139440" y="508000"/>
                  </a:lnTo>
                  <a:lnTo>
                    <a:pt x="3139440" y="101600"/>
                  </a:lnTo>
                  <a:lnTo>
                    <a:pt x="3131458" y="62043"/>
                  </a:lnTo>
                  <a:lnTo>
                    <a:pt x="3109690" y="29749"/>
                  </a:lnTo>
                  <a:lnTo>
                    <a:pt x="3077396" y="7981"/>
                  </a:lnTo>
                  <a:lnTo>
                    <a:pt x="3037840" y="0"/>
                  </a:lnTo>
                  <a:close/>
                </a:path>
              </a:pathLst>
            </a:custGeom>
            <a:solidFill>
              <a:srgbClr val="5DB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2761" y="2390394"/>
              <a:ext cx="3139440" cy="609600"/>
            </a:xfrm>
            <a:custGeom>
              <a:avLst/>
              <a:gdLst/>
              <a:ahLst/>
              <a:cxnLst/>
              <a:rect l="l" t="t" r="r" b="b"/>
              <a:pathLst>
                <a:path w="3139440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3037840" y="0"/>
                  </a:lnTo>
                  <a:lnTo>
                    <a:pt x="3077396" y="7981"/>
                  </a:lnTo>
                  <a:lnTo>
                    <a:pt x="3109690" y="29749"/>
                  </a:lnTo>
                  <a:lnTo>
                    <a:pt x="3131458" y="62043"/>
                  </a:lnTo>
                  <a:lnTo>
                    <a:pt x="3139440" y="101600"/>
                  </a:lnTo>
                  <a:lnTo>
                    <a:pt x="3139440" y="508000"/>
                  </a:lnTo>
                  <a:lnTo>
                    <a:pt x="3131458" y="547556"/>
                  </a:lnTo>
                  <a:lnTo>
                    <a:pt x="3109690" y="579850"/>
                  </a:lnTo>
                  <a:lnTo>
                    <a:pt x="3077396" y="601618"/>
                  </a:lnTo>
                  <a:lnTo>
                    <a:pt x="3037840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55007" y="2472245"/>
            <a:ext cx="16668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Congruencia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889184" y="3046412"/>
            <a:ext cx="4735195" cy="635635"/>
            <a:chOff x="3889184" y="3046412"/>
            <a:chExt cx="4735195" cy="635635"/>
          </a:xfrm>
        </p:grpSpPr>
        <p:sp>
          <p:nvSpPr>
            <p:cNvPr id="28" name="object 28"/>
            <p:cNvSpPr/>
            <p:nvPr/>
          </p:nvSpPr>
          <p:spPr>
            <a:xfrm>
              <a:off x="3902201" y="3059429"/>
              <a:ext cx="4709160" cy="609600"/>
            </a:xfrm>
            <a:custGeom>
              <a:avLst/>
              <a:gdLst/>
              <a:ahLst/>
              <a:cxnLst/>
              <a:rect l="l" t="t" r="r" b="b"/>
              <a:pathLst>
                <a:path w="4709159" h="609600">
                  <a:moveTo>
                    <a:pt x="4404359" y="0"/>
                  </a:moveTo>
                  <a:lnTo>
                    <a:pt x="4404359" y="76200"/>
                  </a:lnTo>
                  <a:lnTo>
                    <a:pt x="0" y="76200"/>
                  </a:lnTo>
                  <a:lnTo>
                    <a:pt x="0" y="533400"/>
                  </a:lnTo>
                  <a:lnTo>
                    <a:pt x="4404359" y="533400"/>
                  </a:lnTo>
                  <a:lnTo>
                    <a:pt x="4404359" y="609600"/>
                  </a:lnTo>
                  <a:lnTo>
                    <a:pt x="4709159" y="304800"/>
                  </a:lnTo>
                  <a:lnTo>
                    <a:pt x="4404359" y="0"/>
                  </a:lnTo>
                  <a:close/>
                </a:path>
              </a:pathLst>
            </a:custGeom>
            <a:solidFill>
              <a:srgbClr val="D2DFE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02201" y="3059429"/>
              <a:ext cx="4709160" cy="609600"/>
            </a:xfrm>
            <a:custGeom>
              <a:avLst/>
              <a:gdLst/>
              <a:ahLst/>
              <a:cxnLst/>
              <a:rect l="l" t="t" r="r" b="b"/>
              <a:pathLst>
                <a:path w="4709159" h="609600">
                  <a:moveTo>
                    <a:pt x="0" y="76200"/>
                  </a:moveTo>
                  <a:lnTo>
                    <a:pt x="4404359" y="76200"/>
                  </a:lnTo>
                  <a:lnTo>
                    <a:pt x="4404359" y="0"/>
                  </a:lnTo>
                  <a:lnTo>
                    <a:pt x="4709159" y="304800"/>
                  </a:lnTo>
                  <a:lnTo>
                    <a:pt x="4404359" y="609600"/>
                  </a:lnTo>
                  <a:lnTo>
                    <a:pt x="4404359" y="533400"/>
                  </a:lnTo>
                  <a:lnTo>
                    <a:pt x="0" y="533400"/>
                  </a:lnTo>
                  <a:lnTo>
                    <a:pt x="0" y="76200"/>
                  </a:lnTo>
                  <a:close/>
                </a:path>
              </a:pathLst>
            </a:custGeom>
            <a:ln w="25908">
              <a:solidFill>
                <a:srgbClr val="D2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899408" y="3207946"/>
            <a:ext cx="43046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Seguridad </a:t>
            </a:r>
            <a:r>
              <a:rPr sz="1600" spc="-15" dirty="0">
                <a:latin typeface="Carlito"/>
                <a:cs typeface="Carlito"/>
              </a:rPr>
              <a:t>para </a:t>
            </a:r>
            <a:r>
              <a:rPr sz="1600" spc="-10" dirty="0">
                <a:latin typeface="Carlito"/>
                <a:cs typeface="Carlito"/>
              </a:rPr>
              <a:t>enfrentar </a:t>
            </a:r>
            <a:r>
              <a:rPr sz="1600" spc="-5" dirty="0">
                <a:latin typeface="Carlito"/>
                <a:cs typeface="Carlito"/>
              </a:rPr>
              <a:t>las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circunstancias.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09880" y="3046412"/>
            <a:ext cx="3505339" cy="635635"/>
            <a:chOff x="749744" y="3046412"/>
            <a:chExt cx="3165475" cy="635635"/>
          </a:xfrm>
        </p:grpSpPr>
        <p:sp>
          <p:nvSpPr>
            <p:cNvPr id="32" name="object 32"/>
            <p:cNvSpPr/>
            <p:nvPr/>
          </p:nvSpPr>
          <p:spPr>
            <a:xfrm>
              <a:off x="762761" y="3059429"/>
              <a:ext cx="3139440" cy="609600"/>
            </a:xfrm>
            <a:custGeom>
              <a:avLst/>
              <a:gdLst/>
              <a:ahLst/>
              <a:cxnLst/>
              <a:rect l="l" t="t" r="r" b="b"/>
              <a:pathLst>
                <a:path w="3139440" h="609600">
                  <a:moveTo>
                    <a:pt x="3037840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3037840" y="609600"/>
                  </a:lnTo>
                  <a:lnTo>
                    <a:pt x="3077396" y="601618"/>
                  </a:lnTo>
                  <a:lnTo>
                    <a:pt x="3109690" y="579850"/>
                  </a:lnTo>
                  <a:lnTo>
                    <a:pt x="3131458" y="547556"/>
                  </a:lnTo>
                  <a:lnTo>
                    <a:pt x="3139440" y="508000"/>
                  </a:lnTo>
                  <a:lnTo>
                    <a:pt x="3139440" y="101600"/>
                  </a:lnTo>
                  <a:lnTo>
                    <a:pt x="3131458" y="62043"/>
                  </a:lnTo>
                  <a:lnTo>
                    <a:pt x="3109690" y="29749"/>
                  </a:lnTo>
                  <a:lnTo>
                    <a:pt x="3077396" y="7981"/>
                  </a:lnTo>
                  <a:lnTo>
                    <a:pt x="3037840" y="0"/>
                  </a:lnTo>
                  <a:close/>
                </a:path>
              </a:pathLst>
            </a:custGeom>
            <a:solidFill>
              <a:srgbClr val="5F9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2761" y="3059429"/>
              <a:ext cx="3139440" cy="609600"/>
            </a:xfrm>
            <a:custGeom>
              <a:avLst/>
              <a:gdLst/>
              <a:ahLst/>
              <a:cxnLst/>
              <a:rect l="l" t="t" r="r" b="b"/>
              <a:pathLst>
                <a:path w="3139440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3037840" y="0"/>
                  </a:lnTo>
                  <a:lnTo>
                    <a:pt x="3077396" y="7981"/>
                  </a:lnTo>
                  <a:lnTo>
                    <a:pt x="3109690" y="29749"/>
                  </a:lnTo>
                  <a:lnTo>
                    <a:pt x="3131458" y="62043"/>
                  </a:lnTo>
                  <a:lnTo>
                    <a:pt x="3139440" y="101600"/>
                  </a:lnTo>
                  <a:lnTo>
                    <a:pt x="3139440" y="508000"/>
                  </a:lnTo>
                  <a:lnTo>
                    <a:pt x="3131458" y="547556"/>
                  </a:lnTo>
                  <a:lnTo>
                    <a:pt x="3109690" y="579850"/>
                  </a:lnTo>
                  <a:lnTo>
                    <a:pt x="3077396" y="601618"/>
                  </a:lnTo>
                  <a:lnTo>
                    <a:pt x="3037840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87895" y="3132341"/>
            <a:ext cx="319237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Confianza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en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uno</a:t>
            </a: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mismo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889184" y="3716972"/>
            <a:ext cx="4735195" cy="635635"/>
            <a:chOff x="3889184" y="3716972"/>
            <a:chExt cx="4735195" cy="635635"/>
          </a:xfrm>
        </p:grpSpPr>
        <p:sp>
          <p:nvSpPr>
            <p:cNvPr id="36" name="object 36"/>
            <p:cNvSpPr/>
            <p:nvPr/>
          </p:nvSpPr>
          <p:spPr>
            <a:xfrm>
              <a:off x="3902201" y="3729989"/>
              <a:ext cx="4709160" cy="609600"/>
            </a:xfrm>
            <a:custGeom>
              <a:avLst/>
              <a:gdLst/>
              <a:ahLst/>
              <a:cxnLst/>
              <a:rect l="l" t="t" r="r" b="b"/>
              <a:pathLst>
                <a:path w="4709159" h="609600">
                  <a:moveTo>
                    <a:pt x="4404359" y="0"/>
                  </a:moveTo>
                  <a:lnTo>
                    <a:pt x="4404359" y="76200"/>
                  </a:lnTo>
                  <a:lnTo>
                    <a:pt x="0" y="76200"/>
                  </a:lnTo>
                  <a:lnTo>
                    <a:pt x="0" y="533400"/>
                  </a:lnTo>
                  <a:lnTo>
                    <a:pt x="4404359" y="533400"/>
                  </a:lnTo>
                  <a:lnTo>
                    <a:pt x="4404359" y="609600"/>
                  </a:lnTo>
                  <a:lnTo>
                    <a:pt x="4709159" y="304800"/>
                  </a:lnTo>
                  <a:lnTo>
                    <a:pt x="4404359" y="0"/>
                  </a:lnTo>
                  <a:close/>
                </a:path>
              </a:pathLst>
            </a:custGeom>
            <a:solidFill>
              <a:srgbClr val="D2D5E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02201" y="3729989"/>
              <a:ext cx="4709160" cy="609600"/>
            </a:xfrm>
            <a:custGeom>
              <a:avLst/>
              <a:gdLst/>
              <a:ahLst/>
              <a:cxnLst/>
              <a:rect l="l" t="t" r="r" b="b"/>
              <a:pathLst>
                <a:path w="4709159" h="609600">
                  <a:moveTo>
                    <a:pt x="0" y="76200"/>
                  </a:moveTo>
                  <a:lnTo>
                    <a:pt x="4404359" y="76200"/>
                  </a:lnTo>
                  <a:lnTo>
                    <a:pt x="4404359" y="0"/>
                  </a:lnTo>
                  <a:lnTo>
                    <a:pt x="4709159" y="304800"/>
                  </a:lnTo>
                  <a:lnTo>
                    <a:pt x="4404359" y="609600"/>
                  </a:lnTo>
                  <a:lnTo>
                    <a:pt x="4404359" y="533400"/>
                  </a:lnTo>
                  <a:lnTo>
                    <a:pt x="0" y="533400"/>
                  </a:lnTo>
                  <a:lnTo>
                    <a:pt x="0" y="76200"/>
                  </a:lnTo>
                  <a:close/>
                </a:path>
              </a:pathLst>
            </a:custGeom>
            <a:ln w="25908">
              <a:solidFill>
                <a:srgbClr val="D2D5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899408" y="3876981"/>
            <a:ext cx="372059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Dominio del </a:t>
            </a:r>
            <a:r>
              <a:rPr sz="1600" spc="-10" dirty="0">
                <a:latin typeface="Carlito"/>
                <a:cs typeface="Carlito"/>
              </a:rPr>
              <a:t>campo </a:t>
            </a:r>
            <a:r>
              <a:rPr sz="1600" spc="-5" dirty="0">
                <a:latin typeface="Carlito"/>
                <a:cs typeface="Carlito"/>
              </a:rPr>
              <a:t>en </a:t>
            </a:r>
            <a:r>
              <a:rPr sz="1600" spc="-10" dirty="0">
                <a:latin typeface="Carlito"/>
                <a:cs typeface="Carlito"/>
              </a:rPr>
              <a:t>que </a:t>
            </a:r>
            <a:r>
              <a:rPr sz="1600" spc="-5" dirty="0">
                <a:latin typeface="Carlito"/>
                <a:cs typeface="Carlito"/>
              </a:rPr>
              <a:t>se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actúa.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95406" y="3716972"/>
            <a:ext cx="3519814" cy="635635"/>
            <a:chOff x="749744" y="3716972"/>
            <a:chExt cx="3165475" cy="635635"/>
          </a:xfrm>
        </p:grpSpPr>
        <p:sp>
          <p:nvSpPr>
            <p:cNvPr id="40" name="object 40"/>
            <p:cNvSpPr/>
            <p:nvPr/>
          </p:nvSpPr>
          <p:spPr>
            <a:xfrm>
              <a:off x="762761" y="3729989"/>
              <a:ext cx="3139440" cy="609600"/>
            </a:xfrm>
            <a:custGeom>
              <a:avLst/>
              <a:gdLst/>
              <a:ahLst/>
              <a:cxnLst/>
              <a:rect l="l" t="t" r="r" b="b"/>
              <a:pathLst>
                <a:path w="3139440" h="609600">
                  <a:moveTo>
                    <a:pt x="3037840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45"/>
                  </a:lnTo>
                  <a:lnTo>
                    <a:pt x="29759" y="579840"/>
                  </a:lnTo>
                  <a:lnTo>
                    <a:pt x="62054" y="601615"/>
                  </a:lnTo>
                  <a:lnTo>
                    <a:pt x="101600" y="609600"/>
                  </a:lnTo>
                  <a:lnTo>
                    <a:pt x="3037840" y="609600"/>
                  </a:lnTo>
                  <a:lnTo>
                    <a:pt x="3077396" y="601615"/>
                  </a:lnTo>
                  <a:lnTo>
                    <a:pt x="3109690" y="579840"/>
                  </a:lnTo>
                  <a:lnTo>
                    <a:pt x="3131458" y="547545"/>
                  </a:lnTo>
                  <a:lnTo>
                    <a:pt x="3139440" y="508000"/>
                  </a:lnTo>
                  <a:lnTo>
                    <a:pt x="3139440" y="101600"/>
                  </a:lnTo>
                  <a:lnTo>
                    <a:pt x="3131458" y="62043"/>
                  </a:lnTo>
                  <a:lnTo>
                    <a:pt x="3109690" y="29749"/>
                  </a:lnTo>
                  <a:lnTo>
                    <a:pt x="3077396" y="7981"/>
                  </a:lnTo>
                  <a:lnTo>
                    <a:pt x="3037840" y="0"/>
                  </a:lnTo>
                  <a:close/>
                </a:path>
              </a:pathLst>
            </a:custGeom>
            <a:solidFill>
              <a:srgbClr val="616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2761" y="3729989"/>
              <a:ext cx="3139440" cy="609600"/>
            </a:xfrm>
            <a:custGeom>
              <a:avLst/>
              <a:gdLst/>
              <a:ahLst/>
              <a:cxnLst/>
              <a:rect l="l" t="t" r="r" b="b"/>
              <a:pathLst>
                <a:path w="3139440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3037840" y="0"/>
                  </a:lnTo>
                  <a:lnTo>
                    <a:pt x="3077396" y="7981"/>
                  </a:lnTo>
                  <a:lnTo>
                    <a:pt x="3109690" y="29749"/>
                  </a:lnTo>
                  <a:lnTo>
                    <a:pt x="3131458" y="62043"/>
                  </a:lnTo>
                  <a:lnTo>
                    <a:pt x="3139440" y="101600"/>
                  </a:lnTo>
                  <a:lnTo>
                    <a:pt x="3139440" y="508000"/>
                  </a:lnTo>
                  <a:lnTo>
                    <a:pt x="3131458" y="547545"/>
                  </a:lnTo>
                  <a:lnTo>
                    <a:pt x="3109690" y="579840"/>
                  </a:lnTo>
                  <a:lnTo>
                    <a:pt x="3077396" y="601615"/>
                  </a:lnTo>
                  <a:lnTo>
                    <a:pt x="303784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310258" y="3835526"/>
            <a:ext cx="1747648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2200" spc="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nocimie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nt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889184" y="4387532"/>
            <a:ext cx="4735195" cy="635635"/>
            <a:chOff x="3889184" y="4387532"/>
            <a:chExt cx="4735195" cy="635635"/>
          </a:xfrm>
        </p:grpSpPr>
        <p:sp>
          <p:nvSpPr>
            <p:cNvPr id="44" name="object 44"/>
            <p:cNvSpPr/>
            <p:nvPr/>
          </p:nvSpPr>
          <p:spPr>
            <a:xfrm>
              <a:off x="3902201" y="4400550"/>
              <a:ext cx="4709160" cy="609600"/>
            </a:xfrm>
            <a:custGeom>
              <a:avLst/>
              <a:gdLst/>
              <a:ahLst/>
              <a:cxnLst/>
              <a:rect l="l" t="t" r="r" b="b"/>
              <a:pathLst>
                <a:path w="4709159" h="609600">
                  <a:moveTo>
                    <a:pt x="4404359" y="0"/>
                  </a:moveTo>
                  <a:lnTo>
                    <a:pt x="4404359" y="76200"/>
                  </a:lnTo>
                  <a:lnTo>
                    <a:pt x="0" y="76200"/>
                  </a:lnTo>
                  <a:lnTo>
                    <a:pt x="0" y="533400"/>
                  </a:lnTo>
                  <a:lnTo>
                    <a:pt x="4404359" y="533400"/>
                  </a:lnTo>
                  <a:lnTo>
                    <a:pt x="4404359" y="609600"/>
                  </a:lnTo>
                  <a:lnTo>
                    <a:pt x="4709159" y="304800"/>
                  </a:lnTo>
                  <a:lnTo>
                    <a:pt x="4404359" y="0"/>
                  </a:lnTo>
                  <a:close/>
                </a:path>
              </a:pathLst>
            </a:custGeom>
            <a:solidFill>
              <a:srgbClr val="D7D2D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02201" y="4400550"/>
              <a:ext cx="4709160" cy="609600"/>
            </a:xfrm>
            <a:custGeom>
              <a:avLst/>
              <a:gdLst/>
              <a:ahLst/>
              <a:cxnLst/>
              <a:rect l="l" t="t" r="r" b="b"/>
              <a:pathLst>
                <a:path w="4709159" h="609600">
                  <a:moveTo>
                    <a:pt x="0" y="76200"/>
                  </a:moveTo>
                  <a:lnTo>
                    <a:pt x="4404359" y="76200"/>
                  </a:lnTo>
                  <a:lnTo>
                    <a:pt x="4404359" y="0"/>
                  </a:lnTo>
                  <a:lnTo>
                    <a:pt x="4709159" y="304800"/>
                  </a:lnTo>
                  <a:lnTo>
                    <a:pt x="4404359" y="609600"/>
                  </a:lnTo>
                  <a:lnTo>
                    <a:pt x="4404359" y="533400"/>
                  </a:lnTo>
                  <a:lnTo>
                    <a:pt x="0" y="533400"/>
                  </a:lnTo>
                  <a:lnTo>
                    <a:pt x="0" y="76200"/>
                  </a:lnTo>
                  <a:close/>
                </a:path>
              </a:pathLst>
            </a:custGeom>
            <a:ln w="25908">
              <a:solidFill>
                <a:srgbClr val="D7D2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899408" y="4441647"/>
            <a:ext cx="4177792" cy="491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ts val="1835"/>
              </a:lnSpc>
              <a:spcBef>
                <a:spcPts val="95"/>
              </a:spcBef>
              <a:buFont typeface="Arial"/>
              <a:buChar char="•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Capacidad </a:t>
            </a:r>
            <a:r>
              <a:rPr sz="1600" spc="-15" dirty="0">
                <a:latin typeface="Carlito"/>
                <a:cs typeface="Carlito"/>
              </a:rPr>
              <a:t>para </a:t>
            </a:r>
            <a:r>
              <a:rPr sz="1600" spc="-10" dirty="0">
                <a:latin typeface="Carlito"/>
                <a:cs typeface="Carlito"/>
              </a:rPr>
              <a:t>percibir </a:t>
            </a:r>
            <a:r>
              <a:rPr sz="1600" spc="-5" dirty="0">
                <a:latin typeface="Carlito"/>
                <a:cs typeface="Carlito"/>
              </a:rPr>
              <a:t>e </a:t>
            </a:r>
            <a:r>
              <a:rPr sz="1600" spc="-15" dirty="0">
                <a:latin typeface="Carlito"/>
                <a:cs typeface="Carlito"/>
              </a:rPr>
              <a:t>interpretar </a:t>
            </a:r>
            <a:r>
              <a:rPr sz="1600" spc="-5" dirty="0">
                <a:latin typeface="Carlito"/>
                <a:cs typeface="Carlito"/>
              </a:rPr>
              <a:t>ideas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y</a:t>
            </a:r>
            <a:endParaRPr sz="1600" dirty="0">
              <a:latin typeface="Carlito"/>
              <a:cs typeface="Carlito"/>
            </a:endParaRPr>
          </a:p>
          <a:p>
            <a:pPr marL="184785">
              <a:lnSpc>
                <a:spcPts val="1835"/>
              </a:lnSpc>
            </a:pPr>
            <a:r>
              <a:rPr sz="1600" spc="-10" dirty="0">
                <a:latin typeface="Carlito"/>
                <a:cs typeface="Carlito"/>
              </a:rPr>
              <a:t>sentimientos.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81001" y="4400549"/>
            <a:ext cx="3519804" cy="635635"/>
            <a:chOff x="749808" y="4387596"/>
            <a:chExt cx="3165475" cy="635635"/>
          </a:xfrm>
        </p:grpSpPr>
        <p:sp>
          <p:nvSpPr>
            <p:cNvPr id="48" name="object 48"/>
            <p:cNvSpPr/>
            <p:nvPr/>
          </p:nvSpPr>
          <p:spPr>
            <a:xfrm>
              <a:off x="762762" y="4400550"/>
              <a:ext cx="3139440" cy="609600"/>
            </a:xfrm>
            <a:custGeom>
              <a:avLst/>
              <a:gdLst/>
              <a:ahLst/>
              <a:cxnLst/>
              <a:rect l="l" t="t" r="r" b="b"/>
              <a:pathLst>
                <a:path w="3139440" h="609600">
                  <a:moveTo>
                    <a:pt x="3037840" y="0"/>
                  </a:moveTo>
                  <a:lnTo>
                    <a:pt x="101600" y="0"/>
                  </a:lnTo>
                  <a:lnTo>
                    <a:pt x="62054" y="7984"/>
                  </a:lnTo>
                  <a:lnTo>
                    <a:pt x="29759" y="29759"/>
                  </a:lnTo>
                  <a:lnTo>
                    <a:pt x="7984" y="62054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45"/>
                  </a:lnTo>
                  <a:lnTo>
                    <a:pt x="29759" y="579840"/>
                  </a:lnTo>
                  <a:lnTo>
                    <a:pt x="62054" y="601615"/>
                  </a:lnTo>
                  <a:lnTo>
                    <a:pt x="101600" y="609600"/>
                  </a:lnTo>
                  <a:lnTo>
                    <a:pt x="3037840" y="609600"/>
                  </a:lnTo>
                  <a:lnTo>
                    <a:pt x="3077396" y="601615"/>
                  </a:lnTo>
                  <a:lnTo>
                    <a:pt x="3109690" y="579840"/>
                  </a:lnTo>
                  <a:lnTo>
                    <a:pt x="3131458" y="547545"/>
                  </a:lnTo>
                  <a:lnTo>
                    <a:pt x="3139440" y="508000"/>
                  </a:lnTo>
                  <a:lnTo>
                    <a:pt x="3139440" y="101600"/>
                  </a:lnTo>
                  <a:lnTo>
                    <a:pt x="3131458" y="62054"/>
                  </a:lnTo>
                  <a:lnTo>
                    <a:pt x="3109690" y="29759"/>
                  </a:lnTo>
                  <a:lnTo>
                    <a:pt x="3077396" y="7984"/>
                  </a:lnTo>
                  <a:lnTo>
                    <a:pt x="303784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2762" y="4400550"/>
              <a:ext cx="3139440" cy="609600"/>
            </a:xfrm>
            <a:custGeom>
              <a:avLst/>
              <a:gdLst/>
              <a:ahLst/>
              <a:cxnLst/>
              <a:rect l="l" t="t" r="r" b="b"/>
              <a:pathLst>
                <a:path w="3139440" h="609600">
                  <a:moveTo>
                    <a:pt x="0" y="101600"/>
                  </a:moveTo>
                  <a:lnTo>
                    <a:pt x="7984" y="62054"/>
                  </a:lnTo>
                  <a:lnTo>
                    <a:pt x="29759" y="29759"/>
                  </a:lnTo>
                  <a:lnTo>
                    <a:pt x="62054" y="7984"/>
                  </a:lnTo>
                  <a:lnTo>
                    <a:pt x="101600" y="0"/>
                  </a:lnTo>
                  <a:lnTo>
                    <a:pt x="3037840" y="0"/>
                  </a:lnTo>
                  <a:lnTo>
                    <a:pt x="3077396" y="7984"/>
                  </a:lnTo>
                  <a:lnTo>
                    <a:pt x="3109690" y="29759"/>
                  </a:lnTo>
                  <a:lnTo>
                    <a:pt x="3131458" y="62054"/>
                  </a:lnTo>
                  <a:lnTo>
                    <a:pt x="3139440" y="101600"/>
                  </a:lnTo>
                  <a:lnTo>
                    <a:pt x="3139440" y="508000"/>
                  </a:lnTo>
                  <a:lnTo>
                    <a:pt x="3131458" y="547545"/>
                  </a:lnTo>
                  <a:lnTo>
                    <a:pt x="3109690" y="579840"/>
                  </a:lnTo>
                  <a:lnTo>
                    <a:pt x="3077396" y="601615"/>
                  </a:lnTo>
                  <a:lnTo>
                    <a:pt x="303784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450848" y="4507052"/>
            <a:ext cx="1607058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nt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eli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en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ia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445" y="1987118"/>
            <a:ext cx="513143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Los grupos y los</a:t>
            </a:r>
            <a:r>
              <a:rPr sz="4000" spc="-25" dirty="0"/>
              <a:t> </a:t>
            </a:r>
            <a:r>
              <a:rPr sz="4000" spc="-10" dirty="0"/>
              <a:t>equipos</a:t>
            </a:r>
            <a:endParaRPr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74980"/>
            <a:ext cx="3121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</a:rPr>
              <a:t>Concepto </a:t>
            </a:r>
            <a:r>
              <a:rPr sz="2400" dirty="0">
                <a:solidFill>
                  <a:srgbClr val="C00000"/>
                </a:solidFill>
              </a:rPr>
              <a:t>de</a:t>
            </a:r>
            <a:r>
              <a:rPr sz="2400" spc="-35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grupo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612140" y="1580849"/>
            <a:ext cx="3576320" cy="1673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5"/>
              </a:spcBef>
            </a:pPr>
            <a:r>
              <a:rPr sz="1800" spc="-5" dirty="0">
                <a:latin typeface="Carlito"/>
                <a:cs typeface="Carlito"/>
              </a:rPr>
              <a:t>Los </a:t>
            </a:r>
            <a:r>
              <a:rPr sz="1800" dirty="0">
                <a:latin typeface="Carlito"/>
                <a:cs typeface="Carlito"/>
              </a:rPr>
              <a:t>grupos </a:t>
            </a:r>
            <a:r>
              <a:rPr sz="1800" spc="-5" dirty="0">
                <a:latin typeface="Carlito"/>
                <a:cs typeface="Carlito"/>
              </a:rPr>
              <a:t>son </a:t>
            </a:r>
            <a:r>
              <a:rPr sz="1800" spc="-10" dirty="0">
                <a:latin typeface="Carlito"/>
                <a:cs typeface="Carlito"/>
              </a:rPr>
              <a:t>conjuntos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5" dirty="0">
                <a:latin typeface="Carlito"/>
                <a:cs typeface="Carlito"/>
              </a:rPr>
              <a:t>dos </a:t>
            </a:r>
            <a:r>
              <a:rPr sz="1800" dirty="0">
                <a:latin typeface="Carlito"/>
                <a:cs typeface="Carlito"/>
              </a:rPr>
              <a:t>o  más </a:t>
            </a:r>
            <a:r>
              <a:rPr sz="1800" spc="-10" dirty="0">
                <a:latin typeface="Carlito"/>
                <a:cs typeface="Carlito"/>
              </a:rPr>
              <a:t>personas </a:t>
            </a:r>
            <a:r>
              <a:rPr sz="1800" dirty="0">
                <a:latin typeface="Carlito"/>
                <a:cs typeface="Carlito"/>
              </a:rPr>
              <a:t>que </a:t>
            </a:r>
            <a:r>
              <a:rPr sz="1800" spc="-5" dirty="0">
                <a:latin typeface="Carlito"/>
                <a:cs typeface="Carlito"/>
              </a:rPr>
              <a:t>actúan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15" dirty="0">
                <a:latin typeface="Carlito"/>
                <a:cs typeface="Carlito"/>
              </a:rPr>
              <a:t>forma  </a:t>
            </a:r>
            <a:r>
              <a:rPr sz="1800" spc="-10" dirty="0">
                <a:latin typeface="Carlito"/>
                <a:cs typeface="Carlito"/>
              </a:rPr>
              <a:t>interdependiente, pero coordinada  </a:t>
            </a:r>
            <a:r>
              <a:rPr sz="1800" spc="-5" dirty="0">
                <a:latin typeface="Carlito"/>
                <a:cs typeface="Carlito"/>
              </a:rPr>
              <a:t>debido </a:t>
            </a:r>
            <a:r>
              <a:rPr sz="1800" dirty="0">
                <a:latin typeface="Carlito"/>
                <a:cs typeface="Carlito"/>
              </a:rPr>
              <a:t>a sus </a:t>
            </a:r>
            <a:r>
              <a:rPr sz="1800" spc="-10" dirty="0">
                <a:latin typeface="Carlito"/>
                <a:cs typeface="Carlito"/>
              </a:rPr>
              <a:t>intereses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comunes.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0" y="1447800"/>
            <a:ext cx="3425952" cy="1872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74980"/>
            <a:ext cx="4188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</a:rPr>
              <a:t>Características </a:t>
            </a:r>
            <a:r>
              <a:rPr sz="2400" dirty="0">
                <a:solidFill>
                  <a:srgbClr val="C00000"/>
                </a:solidFill>
              </a:rPr>
              <a:t>de </a:t>
            </a:r>
            <a:r>
              <a:rPr sz="2400" spc="-5" dirty="0">
                <a:solidFill>
                  <a:srgbClr val="C00000"/>
                </a:solidFill>
              </a:rPr>
              <a:t>los</a:t>
            </a:r>
            <a:r>
              <a:rPr sz="2400" spc="-70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grupos</a:t>
            </a:r>
            <a:endParaRPr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922019" y="1033272"/>
            <a:ext cx="7112634" cy="706120"/>
            <a:chOff x="922019" y="1033272"/>
            <a:chExt cx="7112634" cy="706120"/>
          </a:xfrm>
        </p:grpSpPr>
        <p:sp>
          <p:nvSpPr>
            <p:cNvPr id="4" name="object 4"/>
            <p:cNvSpPr/>
            <p:nvPr/>
          </p:nvSpPr>
          <p:spPr>
            <a:xfrm>
              <a:off x="934973" y="1297686"/>
              <a:ext cx="7086600" cy="428625"/>
            </a:xfrm>
            <a:custGeom>
              <a:avLst/>
              <a:gdLst/>
              <a:ahLst/>
              <a:cxnLst/>
              <a:rect l="l" t="t" r="r" b="b"/>
              <a:pathLst>
                <a:path w="7086600" h="428625">
                  <a:moveTo>
                    <a:pt x="7086600" y="0"/>
                  </a:moveTo>
                  <a:lnTo>
                    <a:pt x="0" y="0"/>
                  </a:lnTo>
                  <a:lnTo>
                    <a:pt x="0" y="428244"/>
                  </a:lnTo>
                  <a:lnTo>
                    <a:pt x="7086600" y="428244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4973" y="1297686"/>
              <a:ext cx="7086600" cy="428625"/>
            </a:xfrm>
            <a:custGeom>
              <a:avLst/>
              <a:gdLst/>
              <a:ahLst/>
              <a:cxnLst/>
              <a:rect l="l" t="t" r="r" b="b"/>
              <a:pathLst>
                <a:path w="7086600" h="428625">
                  <a:moveTo>
                    <a:pt x="0" y="428244"/>
                  </a:moveTo>
                  <a:lnTo>
                    <a:pt x="7086600" y="428244"/>
                  </a:lnTo>
                  <a:lnTo>
                    <a:pt x="7086600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7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8541" y="1046226"/>
              <a:ext cx="4960620" cy="501650"/>
            </a:xfrm>
            <a:custGeom>
              <a:avLst/>
              <a:gdLst/>
              <a:ahLst/>
              <a:cxnLst/>
              <a:rect l="l" t="t" r="r" b="b"/>
              <a:pathLst>
                <a:path w="4960620" h="501650">
                  <a:moveTo>
                    <a:pt x="4877054" y="0"/>
                  </a:moveTo>
                  <a:lnTo>
                    <a:pt x="83566" y="0"/>
                  </a:lnTo>
                  <a:lnTo>
                    <a:pt x="51059" y="6574"/>
                  </a:lnTo>
                  <a:lnTo>
                    <a:pt x="24495" y="24495"/>
                  </a:lnTo>
                  <a:lnTo>
                    <a:pt x="6574" y="51059"/>
                  </a:lnTo>
                  <a:lnTo>
                    <a:pt x="0" y="83565"/>
                  </a:lnTo>
                  <a:lnTo>
                    <a:pt x="0" y="417829"/>
                  </a:lnTo>
                  <a:lnTo>
                    <a:pt x="6574" y="450336"/>
                  </a:lnTo>
                  <a:lnTo>
                    <a:pt x="24495" y="476900"/>
                  </a:lnTo>
                  <a:lnTo>
                    <a:pt x="51059" y="494821"/>
                  </a:lnTo>
                  <a:lnTo>
                    <a:pt x="83566" y="501396"/>
                  </a:lnTo>
                  <a:lnTo>
                    <a:pt x="4877054" y="501396"/>
                  </a:lnTo>
                  <a:lnTo>
                    <a:pt x="4909560" y="494821"/>
                  </a:lnTo>
                  <a:lnTo>
                    <a:pt x="4936124" y="476900"/>
                  </a:lnTo>
                  <a:lnTo>
                    <a:pt x="4954045" y="450336"/>
                  </a:lnTo>
                  <a:lnTo>
                    <a:pt x="4960620" y="417829"/>
                  </a:lnTo>
                  <a:lnTo>
                    <a:pt x="4960620" y="83565"/>
                  </a:lnTo>
                  <a:lnTo>
                    <a:pt x="4954045" y="51059"/>
                  </a:lnTo>
                  <a:lnTo>
                    <a:pt x="4936124" y="24495"/>
                  </a:lnTo>
                  <a:lnTo>
                    <a:pt x="4909560" y="6574"/>
                  </a:lnTo>
                  <a:lnTo>
                    <a:pt x="487705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8541" y="1046226"/>
              <a:ext cx="4960620" cy="501650"/>
            </a:xfrm>
            <a:custGeom>
              <a:avLst/>
              <a:gdLst/>
              <a:ahLst/>
              <a:cxnLst/>
              <a:rect l="l" t="t" r="r" b="b"/>
              <a:pathLst>
                <a:path w="4960620" h="501650">
                  <a:moveTo>
                    <a:pt x="0" y="83565"/>
                  </a:moveTo>
                  <a:lnTo>
                    <a:pt x="6574" y="51059"/>
                  </a:lnTo>
                  <a:lnTo>
                    <a:pt x="24495" y="24495"/>
                  </a:lnTo>
                  <a:lnTo>
                    <a:pt x="51059" y="6574"/>
                  </a:lnTo>
                  <a:lnTo>
                    <a:pt x="83566" y="0"/>
                  </a:lnTo>
                  <a:lnTo>
                    <a:pt x="4877054" y="0"/>
                  </a:lnTo>
                  <a:lnTo>
                    <a:pt x="4909560" y="6574"/>
                  </a:lnTo>
                  <a:lnTo>
                    <a:pt x="4936124" y="24495"/>
                  </a:lnTo>
                  <a:lnTo>
                    <a:pt x="4954045" y="51059"/>
                  </a:lnTo>
                  <a:lnTo>
                    <a:pt x="4960620" y="83565"/>
                  </a:lnTo>
                  <a:lnTo>
                    <a:pt x="4960620" y="417829"/>
                  </a:lnTo>
                  <a:lnTo>
                    <a:pt x="4954045" y="450336"/>
                  </a:lnTo>
                  <a:lnTo>
                    <a:pt x="4936124" y="476900"/>
                  </a:lnTo>
                  <a:lnTo>
                    <a:pt x="4909560" y="494821"/>
                  </a:lnTo>
                  <a:lnTo>
                    <a:pt x="4877054" y="501396"/>
                  </a:lnTo>
                  <a:lnTo>
                    <a:pt x="83566" y="501396"/>
                  </a:lnTo>
                  <a:lnTo>
                    <a:pt x="51059" y="494821"/>
                  </a:lnTo>
                  <a:lnTo>
                    <a:pt x="24495" y="476900"/>
                  </a:lnTo>
                  <a:lnTo>
                    <a:pt x="6574" y="450336"/>
                  </a:lnTo>
                  <a:lnTo>
                    <a:pt x="0" y="417829"/>
                  </a:lnTo>
                  <a:lnTo>
                    <a:pt x="0" y="83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22019" y="1804416"/>
            <a:ext cx="7112634" cy="706120"/>
            <a:chOff x="922019" y="1804416"/>
            <a:chExt cx="7112634" cy="706120"/>
          </a:xfrm>
        </p:grpSpPr>
        <p:sp>
          <p:nvSpPr>
            <p:cNvPr id="9" name="object 9"/>
            <p:cNvSpPr/>
            <p:nvPr/>
          </p:nvSpPr>
          <p:spPr>
            <a:xfrm>
              <a:off x="934973" y="2068830"/>
              <a:ext cx="7086600" cy="428625"/>
            </a:xfrm>
            <a:custGeom>
              <a:avLst/>
              <a:gdLst/>
              <a:ahLst/>
              <a:cxnLst/>
              <a:rect l="l" t="t" r="r" b="b"/>
              <a:pathLst>
                <a:path w="7086600" h="428625">
                  <a:moveTo>
                    <a:pt x="7086600" y="0"/>
                  </a:moveTo>
                  <a:lnTo>
                    <a:pt x="0" y="0"/>
                  </a:lnTo>
                  <a:lnTo>
                    <a:pt x="0" y="428244"/>
                  </a:lnTo>
                  <a:lnTo>
                    <a:pt x="7086600" y="428244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4973" y="2068830"/>
              <a:ext cx="7086600" cy="428625"/>
            </a:xfrm>
            <a:custGeom>
              <a:avLst/>
              <a:gdLst/>
              <a:ahLst/>
              <a:cxnLst/>
              <a:rect l="l" t="t" r="r" b="b"/>
              <a:pathLst>
                <a:path w="7086600" h="428625">
                  <a:moveTo>
                    <a:pt x="0" y="428244"/>
                  </a:moveTo>
                  <a:lnTo>
                    <a:pt x="7086600" y="428244"/>
                  </a:lnTo>
                  <a:lnTo>
                    <a:pt x="7086600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7">
              <a:solidFill>
                <a:srgbClr val="5CB5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88541" y="1817370"/>
              <a:ext cx="4960620" cy="501650"/>
            </a:xfrm>
            <a:custGeom>
              <a:avLst/>
              <a:gdLst/>
              <a:ahLst/>
              <a:cxnLst/>
              <a:rect l="l" t="t" r="r" b="b"/>
              <a:pathLst>
                <a:path w="4960620" h="501650">
                  <a:moveTo>
                    <a:pt x="4877054" y="0"/>
                  </a:moveTo>
                  <a:lnTo>
                    <a:pt x="83566" y="0"/>
                  </a:lnTo>
                  <a:lnTo>
                    <a:pt x="51059" y="6574"/>
                  </a:lnTo>
                  <a:lnTo>
                    <a:pt x="24495" y="24495"/>
                  </a:lnTo>
                  <a:lnTo>
                    <a:pt x="6574" y="51059"/>
                  </a:lnTo>
                  <a:lnTo>
                    <a:pt x="0" y="83565"/>
                  </a:lnTo>
                  <a:lnTo>
                    <a:pt x="0" y="417829"/>
                  </a:lnTo>
                  <a:lnTo>
                    <a:pt x="6574" y="450336"/>
                  </a:lnTo>
                  <a:lnTo>
                    <a:pt x="24495" y="476900"/>
                  </a:lnTo>
                  <a:lnTo>
                    <a:pt x="51059" y="494821"/>
                  </a:lnTo>
                  <a:lnTo>
                    <a:pt x="83566" y="501395"/>
                  </a:lnTo>
                  <a:lnTo>
                    <a:pt x="4877054" y="501395"/>
                  </a:lnTo>
                  <a:lnTo>
                    <a:pt x="4909560" y="494821"/>
                  </a:lnTo>
                  <a:lnTo>
                    <a:pt x="4936124" y="476900"/>
                  </a:lnTo>
                  <a:lnTo>
                    <a:pt x="4954045" y="450336"/>
                  </a:lnTo>
                  <a:lnTo>
                    <a:pt x="4960620" y="417829"/>
                  </a:lnTo>
                  <a:lnTo>
                    <a:pt x="4960620" y="83565"/>
                  </a:lnTo>
                  <a:lnTo>
                    <a:pt x="4954045" y="51059"/>
                  </a:lnTo>
                  <a:lnTo>
                    <a:pt x="4936124" y="24495"/>
                  </a:lnTo>
                  <a:lnTo>
                    <a:pt x="4909560" y="6574"/>
                  </a:lnTo>
                  <a:lnTo>
                    <a:pt x="4877054" y="0"/>
                  </a:lnTo>
                  <a:close/>
                </a:path>
              </a:pathLst>
            </a:custGeom>
            <a:solidFill>
              <a:srgbClr val="5CB5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88541" y="1817370"/>
              <a:ext cx="4960620" cy="501650"/>
            </a:xfrm>
            <a:custGeom>
              <a:avLst/>
              <a:gdLst/>
              <a:ahLst/>
              <a:cxnLst/>
              <a:rect l="l" t="t" r="r" b="b"/>
              <a:pathLst>
                <a:path w="4960620" h="501650">
                  <a:moveTo>
                    <a:pt x="0" y="83565"/>
                  </a:moveTo>
                  <a:lnTo>
                    <a:pt x="6574" y="51059"/>
                  </a:lnTo>
                  <a:lnTo>
                    <a:pt x="24495" y="24495"/>
                  </a:lnTo>
                  <a:lnTo>
                    <a:pt x="51059" y="6574"/>
                  </a:lnTo>
                  <a:lnTo>
                    <a:pt x="83566" y="0"/>
                  </a:lnTo>
                  <a:lnTo>
                    <a:pt x="4877054" y="0"/>
                  </a:lnTo>
                  <a:lnTo>
                    <a:pt x="4909560" y="6574"/>
                  </a:lnTo>
                  <a:lnTo>
                    <a:pt x="4936124" y="24495"/>
                  </a:lnTo>
                  <a:lnTo>
                    <a:pt x="4954045" y="51059"/>
                  </a:lnTo>
                  <a:lnTo>
                    <a:pt x="4960620" y="83565"/>
                  </a:lnTo>
                  <a:lnTo>
                    <a:pt x="4960620" y="417829"/>
                  </a:lnTo>
                  <a:lnTo>
                    <a:pt x="4954045" y="450336"/>
                  </a:lnTo>
                  <a:lnTo>
                    <a:pt x="4936124" y="476900"/>
                  </a:lnTo>
                  <a:lnTo>
                    <a:pt x="4909560" y="494821"/>
                  </a:lnTo>
                  <a:lnTo>
                    <a:pt x="4877054" y="501395"/>
                  </a:lnTo>
                  <a:lnTo>
                    <a:pt x="83566" y="501395"/>
                  </a:lnTo>
                  <a:lnTo>
                    <a:pt x="51059" y="494821"/>
                  </a:lnTo>
                  <a:lnTo>
                    <a:pt x="24495" y="476900"/>
                  </a:lnTo>
                  <a:lnTo>
                    <a:pt x="6574" y="450336"/>
                  </a:lnTo>
                  <a:lnTo>
                    <a:pt x="0" y="417829"/>
                  </a:lnTo>
                  <a:lnTo>
                    <a:pt x="0" y="83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22019" y="2575560"/>
            <a:ext cx="7112634" cy="706120"/>
            <a:chOff x="922019" y="2575560"/>
            <a:chExt cx="7112634" cy="706120"/>
          </a:xfrm>
        </p:grpSpPr>
        <p:sp>
          <p:nvSpPr>
            <p:cNvPr id="14" name="object 14"/>
            <p:cNvSpPr/>
            <p:nvPr/>
          </p:nvSpPr>
          <p:spPr>
            <a:xfrm>
              <a:off x="934973" y="2839974"/>
              <a:ext cx="7086600" cy="428625"/>
            </a:xfrm>
            <a:custGeom>
              <a:avLst/>
              <a:gdLst/>
              <a:ahLst/>
              <a:cxnLst/>
              <a:rect l="l" t="t" r="r" b="b"/>
              <a:pathLst>
                <a:path w="7086600" h="428625">
                  <a:moveTo>
                    <a:pt x="7086600" y="0"/>
                  </a:moveTo>
                  <a:lnTo>
                    <a:pt x="0" y="0"/>
                  </a:lnTo>
                  <a:lnTo>
                    <a:pt x="0" y="428244"/>
                  </a:lnTo>
                  <a:lnTo>
                    <a:pt x="7086600" y="428244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4973" y="2839974"/>
              <a:ext cx="7086600" cy="428625"/>
            </a:xfrm>
            <a:custGeom>
              <a:avLst/>
              <a:gdLst/>
              <a:ahLst/>
              <a:cxnLst/>
              <a:rect l="l" t="t" r="r" b="b"/>
              <a:pathLst>
                <a:path w="7086600" h="428625">
                  <a:moveTo>
                    <a:pt x="0" y="428244"/>
                  </a:moveTo>
                  <a:lnTo>
                    <a:pt x="7086600" y="428244"/>
                  </a:lnTo>
                  <a:lnTo>
                    <a:pt x="7086600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7">
              <a:solidFill>
                <a:srgbClr val="5EAE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8541" y="2588514"/>
              <a:ext cx="4960620" cy="501650"/>
            </a:xfrm>
            <a:custGeom>
              <a:avLst/>
              <a:gdLst/>
              <a:ahLst/>
              <a:cxnLst/>
              <a:rect l="l" t="t" r="r" b="b"/>
              <a:pathLst>
                <a:path w="4960620" h="501650">
                  <a:moveTo>
                    <a:pt x="4877054" y="0"/>
                  </a:moveTo>
                  <a:lnTo>
                    <a:pt x="83566" y="0"/>
                  </a:lnTo>
                  <a:lnTo>
                    <a:pt x="51059" y="6574"/>
                  </a:lnTo>
                  <a:lnTo>
                    <a:pt x="24495" y="24495"/>
                  </a:lnTo>
                  <a:lnTo>
                    <a:pt x="6574" y="51059"/>
                  </a:lnTo>
                  <a:lnTo>
                    <a:pt x="0" y="83566"/>
                  </a:lnTo>
                  <a:lnTo>
                    <a:pt x="0" y="417830"/>
                  </a:lnTo>
                  <a:lnTo>
                    <a:pt x="6574" y="450336"/>
                  </a:lnTo>
                  <a:lnTo>
                    <a:pt x="24495" y="476900"/>
                  </a:lnTo>
                  <a:lnTo>
                    <a:pt x="51059" y="494821"/>
                  </a:lnTo>
                  <a:lnTo>
                    <a:pt x="83566" y="501396"/>
                  </a:lnTo>
                  <a:lnTo>
                    <a:pt x="4877054" y="501396"/>
                  </a:lnTo>
                  <a:lnTo>
                    <a:pt x="4909560" y="494821"/>
                  </a:lnTo>
                  <a:lnTo>
                    <a:pt x="4936124" y="476900"/>
                  </a:lnTo>
                  <a:lnTo>
                    <a:pt x="4954045" y="450336"/>
                  </a:lnTo>
                  <a:lnTo>
                    <a:pt x="4960620" y="417830"/>
                  </a:lnTo>
                  <a:lnTo>
                    <a:pt x="4960620" y="83566"/>
                  </a:lnTo>
                  <a:lnTo>
                    <a:pt x="4954045" y="51059"/>
                  </a:lnTo>
                  <a:lnTo>
                    <a:pt x="4936124" y="24495"/>
                  </a:lnTo>
                  <a:lnTo>
                    <a:pt x="4909560" y="6574"/>
                  </a:lnTo>
                  <a:lnTo>
                    <a:pt x="4877054" y="0"/>
                  </a:lnTo>
                  <a:close/>
                </a:path>
              </a:pathLst>
            </a:custGeom>
            <a:solidFill>
              <a:srgbClr val="5EA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8541" y="2588514"/>
              <a:ext cx="4960620" cy="501650"/>
            </a:xfrm>
            <a:custGeom>
              <a:avLst/>
              <a:gdLst/>
              <a:ahLst/>
              <a:cxnLst/>
              <a:rect l="l" t="t" r="r" b="b"/>
              <a:pathLst>
                <a:path w="4960620" h="501650">
                  <a:moveTo>
                    <a:pt x="0" y="83566"/>
                  </a:moveTo>
                  <a:lnTo>
                    <a:pt x="6574" y="51059"/>
                  </a:lnTo>
                  <a:lnTo>
                    <a:pt x="24495" y="24495"/>
                  </a:lnTo>
                  <a:lnTo>
                    <a:pt x="51059" y="6574"/>
                  </a:lnTo>
                  <a:lnTo>
                    <a:pt x="83566" y="0"/>
                  </a:lnTo>
                  <a:lnTo>
                    <a:pt x="4877054" y="0"/>
                  </a:lnTo>
                  <a:lnTo>
                    <a:pt x="4909560" y="6574"/>
                  </a:lnTo>
                  <a:lnTo>
                    <a:pt x="4936124" y="24495"/>
                  </a:lnTo>
                  <a:lnTo>
                    <a:pt x="4954045" y="51059"/>
                  </a:lnTo>
                  <a:lnTo>
                    <a:pt x="4960620" y="83566"/>
                  </a:lnTo>
                  <a:lnTo>
                    <a:pt x="4960620" y="417830"/>
                  </a:lnTo>
                  <a:lnTo>
                    <a:pt x="4954045" y="450336"/>
                  </a:lnTo>
                  <a:lnTo>
                    <a:pt x="4936124" y="476900"/>
                  </a:lnTo>
                  <a:lnTo>
                    <a:pt x="4909560" y="494821"/>
                  </a:lnTo>
                  <a:lnTo>
                    <a:pt x="4877054" y="501396"/>
                  </a:lnTo>
                  <a:lnTo>
                    <a:pt x="83566" y="501396"/>
                  </a:lnTo>
                  <a:lnTo>
                    <a:pt x="51059" y="494821"/>
                  </a:lnTo>
                  <a:lnTo>
                    <a:pt x="24495" y="476900"/>
                  </a:lnTo>
                  <a:lnTo>
                    <a:pt x="6574" y="450336"/>
                  </a:lnTo>
                  <a:lnTo>
                    <a:pt x="0" y="417830"/>
                  </a:lnTo>
                  <a:lnTo>
                    <a:pt x="0" y="8356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922019" y="3346703"/>
            <a:ext cx="7112634" cy="706120"/>
            <a:chOff x="922019" y="3346703"/>
            <a:chExt cx="7112634" cy="706120"/>
          </a:xfrm>
        </p:grpSpPr>
        <p:sp>
          <p:nvSpPr>
            <p:cNvPr id="19" name="object 19"/>
            <p:cNvSpPr/>
            <p:nvPr/>
          </p:nvSpPr>
          <p:spPr>
            <a:xfrm>
              <a:off x="934973" y="3611117"/>
              <a:ext cx="7086600" cy="428625"/>
            </a:xfrm>
            <a:custGeom>
              <a:avLst/>
              <a:gdLst/>
              <a:ahLst/>
              <a:cxnLst/>
              <a:rect l="l" t="t" r="r" b="b"/>
              <a:pathLst>
                <a:path w="7086600" h="428625">
                  <a:moveTo>
                    <a:pt x="7086600" y="0"/>
                  </a:moveTo>
                  <a:lnTo>
                    <a:pt x="0" y="0"/>
                  </a:lnTo>
                  <a:lnTo>
                    <a:pt x="0" y="428243"/>
                  </a:lnTo>
                  <a:lnTo>
                    <a:pt x="7086600" y="428243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4973" y="3611117"/>
              <a:ext cx="7086600" cy="428625"/>
            </a:xfrm>
            <a:custGeom>
              <a:avLst/>
              <a:gdLst/>
              <a:ahLst/>
              <a:cxnLst/>
              <a:rect l="l" t="t" r="r" b="b"/>
              <a:pathLst>
                <a:path w="7086600" h="428625">
                  <a:moveTo>
                    <a:pt x="0" y="428243"/>
                  </a:moveTo>
                  <a:lnTo>
                    <a:pt x="7086600" y="428243"/>
                  </a:lnTo>
                  <a:lnTo>
                    <a:pt x="7086600" y="0"/>
                  </a:lnTo>
                  <a:lnTo>
                    <a:pt x="0" y="0"/>
                  </a:lnTo>
                  <a:lnTo>
                    <a:pt x="0" y="428243"/>
                  </a:lnTo>
                  <a:close/>
                </a:path>
              </a:pathLst>
            </a:custGeom>
            <a:ln w="25907">
              <a:solidFill>
                <a:srgbClr val="6079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88541" y="3359657"/>
              <a:ext cx="4960620" cy="501650"/>
            </a:xfrm>
            <a:custGeom>
              <a:avLst/>
              <a:gdLst/>
              <a:ahLst/>
              <a:cxnLst/>
              <a:rect l="l" t="t" r="r" b="b"/>
              <a:pathLst>
                <a:path w="4960620" h="501650">
                  <a:moveTo>
                    <a:pt x="4877054" y="0"/>
                  </a:moveTo>
                  <a:lnTo>
                    <a:pt x="83566" y="0"/>
                  </a:lnTo>
                  <a:lnTo>
                    <a:pt x="51059" y="6574"/>
                  </a:lnTo>
                  <a:lnTo>
                    <a:pt x="24495" y="24495"/>
                  </a:lnTo>
                  <a:lnTo>
                    <a:pt x="6574" y="51059"/>
                  </a:lnTo>
                  <a:lnTo>
                    <a:pt x="0" y="83566"/>
                  </a:lnTo>
                  <a:lnTo>
                    <a:pt x="0" y="417830"/>
                  </a:lnTo>
                  <a:lnTo>
                    <a:pt x="6574" y="450336"/>
                  </a:lnTo>
                  <a:lnTo>
                    <a:pt x="24495" y="476900"/>
                  </a:lnTo>
                  <a:lnTo>
                    <a:pt x="51059" y="494821"/>
                  </a:lnTo>
                  <a:lnTo>
                    <a:pt x="83566" y="501396"/>
                  </a:lnTo>
                  <a:lnTo>
                    <a:pt x="4877054" y="501396"/>
                  </a:lnTo>
                  <a:lnTo>
                    <a:pt x="4909560" y="494821"/>
                  </a:lnTo>
                  <a:lnTo>
                    <a:pt x="4936124" y="476900"/>
                  </a:lnTo>
                  <a:lnTo>
                    <a:pt x="4954045" y="450336"/>
                  </a:lnTo>
                  <a:lnTo>
                    <a:pt x="4960620" y="417830"/>
                  </a:lnTo>
                  <a:lnTo>
                    <a:pt x="4960620" y="83566"/>
                  </a:lnTo>
                  <a:lnTo>
                    <a:pt x="4954045" y="51059"/>
                  </a:lnTo>
                  <a:lnTo>
                    <a:pt x="4936124" y="24495"/>
                  </a:lnTo>
                  <a:lnTo>
                    <a:pt x="4909560" y="6574"/>
                  </a:lnTo>
                  <a:lnTo>
                    <a:pt x="4877054" y="0"/>
                  </a:lnTo>
                  <a:close/>
                </a:path>
              </a:pathLst>
            </a:custGeom>
            <a:solidFill>
              <a:srgbClr val="6079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88541" y="3359657"/>
              <a:ext cx="4960620" cy="501650"/>
            </a:xfrm>
            <a:custGeom>
              <a:avLst/>
              <a:gdLst/>
              <a:ahLst/>
              <a:cxnLst/>
              <a:rect l="l" t="t" r="r" b="b"/>
              <a:pathLst>
                <a:path w="4960620" h="501650">
                  <a:moveTo>
                    <a:pt x="0" y="83566"/>
                  </a:moveTo>
                  <a:lnTo>
                    <a:pt x="6574" y="51059"/>
                  </a:lnTo>
                  <a:lnTo>
                    <a:pt x="24495" y="24495"/>
                  </a:lnTo>
                  <a:lnTo>
                    <a:pt x="51059" y="6574"/>
                  </a:lnTo>
                  <a:lnTo>
                    <a:pt x="83566" y="0"/>
                  </a:lnTo>
                  <a:lnTo>
                    <a:pt x="4877054" y="0"/>
                  </a:lnTo>
                  <a:lnTo>
                    <a:pt x="4909560" y="6574"/>
                  </a:lnTo>
                  <a:lnTo>
                    <a:pt x="4936124" y="24495"/>
                  </a:lnTo>
                  <a:lnTo>
                    <a:pt x="4954045" y="51059"/>
                  </a:lnTo>
                  <a:lnTo>
                    <a:pt x="4960620" y="83566"/>
                  </a:lnTo>
                  <a:lnTo>
                    <a:pt x="4960620" y="417830"/>
                  </a:lnTo>
                  <a:lnTo>
                    <a:pt x="4954045" y="450336"/>
                  </a:lnTo>
                  <a:lnTo>
                    <a:pt x="4936124" y="476900"/>
                  </a:lnTo>
                  <a:lnTo>
                    <a:pt x="4909560" y="494821"/>
                  </a:lnTo>
                  <a:lnTo>
                    <a:pt x="4877054" y="501396"/>
                  </a:lnTo>
                  <a:lnTo>
                    <a:pt x="83566" y="501396"/>
                  </a:lnTo>
                  <a:lnTo>
                    <a:pt x="51059" y="494821"/>
                  </a:lnTo>
                  <a:lnTo>
                    <a:pt x="24495" y="476900"/>
                  </a:lnTo>
                  <a:lnTo>
                    <a:pt x="6574" y="450336"/>
                  </a:lnTo>
                  <a:lnTo>
                    <a:pt x="0" y="417830"/>
                  </a:lnTo>
                  <a:lnTo>
                    <a:pt x="0" y="8356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922019" y="4117847"/>
            <a:ext cx="7112634" cy="706120"/>
            <a:chOff x="922019" y="4117847"/>
            <a:chExt cx="7112634" cy="706120"/>
          </a:xfrm>
        </p:grpSpPr>
        <p:sp>
          <p:nvSpPr>
            <p:cNvPr id="24" name="object 24"/>
            <p:cNvSpPr/>
            <p:nvPr/>
          </p:nvSpPr>
          <p:spPr>
            <a:xfrm>
              <a:off x="934973" y="4382261"/>
              <a:ext cx="7086600" cy="428625"/>
            </a:xfrm>
            <a:custGeom>
              <a:avLst/>
              <a:gdLst/>
              <a:ahLst/>
              <a:cxnLst/>
              <a:rect l="l" t="t" r="r" b="b"/>
              <a:pathLst>
                <a:path w="7086600" h="428625">
                  <a:moveTo>
                    <a:pt x="7086600" y="0"/>
                  </a:moveTo>
                  <a:lnTo>
                    <a:pt x="0" y="0"/>
                  </a:lnTo>
                  <a:lnTo>
                    <a:pt x="0" y="428244"/>
                  </a:lnTo>
                  <a:lnTo>
                    <a:pt x="7086600" y="428244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4973" y="4382261"/>
              <a:ext cx="7086600" cy="428625"/>
            </a:xfrm>
            <a:custGeom>
              <a:avLst/>
              <a:gdLst/>
              <a:ahLst/>
              <a:cxnLst/>
              <a:rect l="l" t="t" r="r" b="b"/>
              <a:pathLst>
                <a:path w="7086600" h="428625">
                  <a:moveTo>
                    <a:pt x="0" y="428244"/>
                  </a:moveTo>
                  <a:lnTo>
                    <a:pt x="7086600" y="428244"/>
                  </a:lnTo>
                  <a:lnTo>
                    <a:pt x="7086600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7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8541" y="4130801"/>
              <a:ext cx="4960620" cy="501650"/>
            </a:xfrm>
            <a:custGeom>
              <a:avLst/>
              <a:gdLst/>
              <a:ahLst/>
              <a:cxnLst/>
              <a:rect l="l" t="t" r="r" b="b"/>
              <a:pathLst>
                <a:path w="4960620" h="501650">
                  <a:moveTo>
                    <a:pt x="4877054" y="0"/>
                  </a:moveTo>
                  <a:lnTo>
                    <a:pt x="83566" y="0"/>
                  </a:lnTo>
                  <a:lnTo>
                    <a:pt x="51059" y="6567"/>
                  </a:lnTo>
                  <a:lnTo>
                    <a:pt x="24495" y="24476"/>
                  </a:lnTo>
                  <a:lnTo>
                    <a:pt x="6574" y="51038"/>
                  </a:lnTo>
                  <a:lnTo>
                    <a:pt x="0" y="83566"/>
                  </a:lnTo>
                  <a:lnTo>
                    <a:pt x="0" y="417830"/>
                  </a:lnTo>
                  <a:lnTo>
                    <a:pt x="6574" y="450357"/>
                  </a:lnTo>
                  <a:lnTo>
                    <a:pt x="24495" y="476919"/>
                  </a:lnTo>
                  <a:lnTo>
                    <a:pt x="51059" y="494828"/>
                  </a:lnTo>
                  <a:lnTo>
                    <a:pt x="83566" y="501396"/>
                  </a:lnTo>
                  <a:lnTo>
                    <a:pt x="4877054" y="501396"/>
                  </a:lnTo>
                  <a:lnTo>
                    <a:pt x="4909560" y="494828"/>
                  </a:lnTo>
                  <a:lnTo>
                    <a:pt x="4936124" y="476919"/>
                  </a:lnTo>
                  <a:lnTo>
                    <a:pt x="4954045" y="450357"/>
                  </a:lnTo>
                  <a:lnTo>
                    <a:pt x="4960620" y="417830"/>
                  </a:lnTo>
                  <a:lnTo>
                    <a:pt x="4960620" y="83566"/>
                  </a:lnTo>
                  <a:lnTo>
                    <a:pt x="4954045" y="51038"/>
                  </a:lnTo>
                  <a:lnTo>
                    <a:pt x="4936124" y="24476"/>
                  </a:lnTo>
                  <a:lnTo>
                    <a:pt x="4909560" y="6567"/>
                  </a:lnTo>
                  <a:lnTo>
                    <a:pt x="487705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8541" y="4130801"/>
              <a:ext cx="4960620" cy="501650"/>
            </a:xfrm>
            <a:custGeom>
              <a:avLst/>
              <a:gdLst/>
              <a:ahLst/>
              <a:cxnLst/>
              <a:rect l="l" t="t" r="r" b="b"/>
              <a:pathLst>
                <a:path w="4960620" h="501650">
                  <a:moveTo>
                    <a:pt x="0" y="83566"/>
                  </a:moveTo>
                  <a:lnTo>
                    <a:pt x="6574" y="51038"/>
                  </a:lnTo>
                  <a:lnTo>
                    <a:pt x="24495" y="24476"/>
                  </a:lnTo>
                  <a:lnTo>
                    <a:pt x="51059" y="6567"/>
                  </a:lnTo>
                  <a:lnTo>
                    <a:pt x="83566" y="0"/>
                  </a:lnTo>
                  <a:lnTo>
                    <a:pt x="4877054" y="0"/>
                  </a:lnTo>
                  <a:lnTo>
                    <a:pt x="4909560" y="6567"/>
                  </a:lnTo>
                  <a:lnTo>
                    <a:pt x="4936124" y="24476"/>
                  </a:lnTo>
                  <a:lnTo>
                    <a:pt x="4954045" y="51038"/>
                  </a:lnTo>
                  <a:lnTo>
                    <a:pt x="4960620" y="83566"/>
                  </a:lnTo>
                  <a:lnTo>
                    <a:pt x="4960620" y="417830"/>
                  </a:lnTo>
                  <a:lnTo>
                    <a:pt x="4954045" y="450357"/>
                  </a:lnTo>
                  <a:lnTo>
                    <a:pt x="4936124" y="476919"/>
                  </a:lnTo>
                  <a:lnTo>
                    <a:pt x="4909560" y="494828"/>
                  </a:lnTo>
                  <a:lnTo>
                    <a:pt x="4877054" y="501396"/>
                  </a:lnTo>
                  <a:lnTo>
                    <a:pt x="83566" y="501396"/>
                  </a:lnTo>
                  <a:lnTo>
                    <a:pt x="51059" y="494828"/>
                  </a:lnTo>
                  <a:lnTo>
                    <a:pt x="24495" y="476919"/>
                  </a:lnTo>
                  <a:lnTo>
                    <a:pt x="6574" y="450357"/>
                  </a:lnTo>
                  <a:lnTo>
                    <a:pt x="0" y="417830"/>
                  </a:lnTo>
                  <a:lnTo>
                    <a:pt x="0" y="8356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398902" y="1046740"/>
            <a:ext cx="5736465" cy="36420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65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Interactúan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y se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comunican entre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sus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miembros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ts val="2065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pero esperan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decisión del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líder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coordinador.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La responsabilidad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es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individual.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Sus miembros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comparten intereses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comunes.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compite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y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se busca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destacar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 dirty="0">
              <a:latin typeface="Carlito"/>
              <a:cs typeface="Carlito"/>
            </a:endParaRPr>
          </a:p>
          <a:p>
            <a:pPr marL="12700" marR="132715">
              <a:lnSpc>
                <a:spcPts val="197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Actitud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pasiva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de los miembros hacia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el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grupo.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Dispuestos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si se les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ordena.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856" y="451180"/>
            <a:ext cx="3476143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</a:rPr>
              <a:t>Concepto </a:t>
            </a:r>
            <a:r>
              <a:rPr sz="2400" dirty="0">
                <a:solidFill>
                  <a:srgbClr val="C00000"/>
                </a:solidFill>
              </a:rPr>
              <a:t>de</a:t>
            </a:r>
            <a:r>
              <a:rPr sz="2400" spc="-20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Equipos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635507" y="1505253"/>
            <a:ext cx="3555493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s-PE" sz="2000" dirty="0" smtClean="0"/>
              <a:t>Los equipos son grupos de pequeñas cantidades de personas con habilidades complementarias que están comprometidas con un propósito común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507" y="4259707"/>
            <a:ext cx="4089400" cy="370840"/>
          </a:xfrm>
          <a:prstGeom prst="rect">
            <a:avLst/>
          </a:prstGeom>
          <a:solidFill>
            <a:srgbClr val="F1DCDB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latin typeface="Arial"/>
                <a:cs typeface="Arial"/>
              </a:rPr>
              <a:t>Mayor </a:t>
            </a:r>
            <a:r>
              <a:rPr sz="1800" b="1" spc="-5" dirty="0">
                <a:latin typeface="Arial"/>
                <a:cs typeface="Arial"/>
              </a:rPr>
              <a:t>sinergia entre </a:t>
            </a:r>
            <a:r>
              <a:rPr sz="1800" b="1" dirty="0">
                <a:latin typeface="Arial"/>
                <a:cs typeface="Arial"/>
              </a:rPr>
              <a:t>los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miembros.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10200" y="1353311"/>
            <a:ext cx="3296411" cy="1856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83682" y="3282441"/>
            <a:ext cx="29502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rlito"/>
                <a:cs typeface="Carlito"/>
              </a:rPr>
              <a:t>Enlace:</a:t>
            </a:r>
            <a:endParaRPr sz="11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https://www.youtube.com/watch?v=MXjjEKb0um4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4526" y="1040555"/>
            <a:ext cx="2538222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solidFill>
                  <a:srgbClr val="249F83"/>
                </a:solidFill>
              </a:rPr>
              <a:t>Logro </a:t>
            </a:r>
            <a:r>
              <a:rPr sz="2000" spc="10" dirty="0">
                <a:solidFill>
                  <a:srgbClr val="249F83"/>
                </a:solidFill>
              </a:rPr>
              <a:t>de la</a:t>
            </a:r>
            <a:r>
              <a:rPr sz="2000" spc="-60" dirty="0">
                <a:solidFill>
                  <a:srgbClr val="249F83"/>
                </a:solidFill>
              </a:rPr>
              <a:t> </a:t>
            </a:r>
            <a:r>
              <a:rPr sz="2000" spc="10" dirty="0">
                <a:solidFill>
                  <a:srgbClr val="249F83"/>
                </a:solidFill>
              </a:rPr>
              <a:t>Sesión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914400" y="1564478"/>
            <a:ext cx="3978910" cy="72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2000"/>
              </a:lnSpc>
              <a:spcBef>
                <a:spcPts val="95"/>
              </a:spcBef>
            </a:pPr>
            <a:r>
              <a:rPr sz="1000" dirty="0">
                <a:latin typeface="Carlito"/>
                <a:cs typeface="Carlito"/>
              </a:rPr>
              <a:t>Al finalizar </a:t>
            </a:r>
            <a:r>
              <a:rPr sz="1000" spc="5" dirty="0">
                <a:latin typeface="Carlito"/>
                <a:cs typeface="Carlito"/>
              </a:rPr>
              <a:t>la </a:t>
            </a:r>
            <a:r>
              <a:rPr sz="1000" dirty="0">
                <a:latin typeface="Carlito"/>
                <a:cs typeface="Carlito"/>
              </a:rPr>
              <a:t>sesión, el estudiante describe la importancia del </a:t>
            </a:r>
            <a:r>
              <a:rPr sz="1000" spc="-5" dirty="0">
                <a:latin typeface="Carlito"/>
                <a:cs typeface="Carlito"/>
              </a:rPr>
              <a:t>liderazgo  para </a:t>
            </a:r>
            <a:r>
              <a:rPr sz="1000" dirty="0">
                <a:latin typeface="Carlito"/>
                <a:cs typeface="Carlito"/>
              </a:rPr>
              <a:t>el </a:t>
            </a:r>
            <a:r>
              <a:rPr sz="1000" spc="-5" dirty="0">
                <a:latin typeface="Carlito"/>
                <a:cs typeface="Carlito"/>
              </a:rPr>
              <a:t>eficiente desarrollo organizacional </a:t>
            </a:r>
            <a:r>
              <a:rPr sz="1000" dirty="0">
                <a:latin typeface="Carlito"/>
                <a:cs typeface="Carlito"/>
              </a:rPr>
              <a:t>de la empresa en </a:t>
            </a:r>
            <a:r>
              <a:rPr sz="1000" spc="-5" dirty="0">
                <a:latin typeface="Carlito"/>
                <a:cs typeface="Carlito"/>
              </a:rPr>
              <a:t>todos </a:t>
            </a:r>
            <a:r>
              <a:rPr sz="1000" spc="5" dirty="0">
                <a:latin typeface="Carlito"/>
                <a:cs typeface="Carlito"/>
              </a:rPr>
              <a:t>los  </a:t>
            </a:r>
            <a:r>
              <a:rPr sz="1000" spc="-5" dirty="0">
                <a:latin typeface="Carlito"/>
                <a:cs typeface="Carlito"/>
              </a:rPr>
              <a:t>niveles.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3578" y="2641803"/>
            <a:ext cx="3990975" cy="20792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67255">
              <a:spcBef>
                <a:spcPts val="130"/>
              </a:spcBef>
            </a:pPr>
            <a:r>
              <a:rPr lang="es-PE" sz="2000" b="1" dirty="0" smtClean="0">
                <a:latin typeface="Carlito"/>
              </a:rPr>
              <a:t>Importancia</a:t>
            </a:r>
            <a:endParaRPr lang="es-PE" sz="2000" dirty="0">
              <a:latin typeface="Carlito"/>
            </a:endParaRPr>
          </a:p>
          <a:p>
            <a:pPr algn="just">
              <a:lnSpc>
                <a:spcPct val="150000"/>
              </a:lnSpc>
            </a:pPr>
            <a:r>
              <a:rPr lang="es-PE" sz="1000" dirty="0" smtClean="0">
                <a:latin typeface="Carlito"/>
              </a:rPr>
              <a:t>Los estudiantes de las carreras relacionadas a los negocios no solo deben desarrollar sus capacidades de liderazgo personal a lo largo de vida universitaria si no que, además, es necesario que conozcan los fundamentos, las teorías, el proceso y la utilidad práctica de su ejercicio dentro del mundo empresarial.</a:t>
            </a:r>
          </a:p>
          <a:p>
            <a:r>
              <a:rPr lang="es-PE" dirty="0"/>
              <a:t> </a:t>
            </a:r>
          </a:p>
          <a:p>
            <a:pPr marL="12700" marR="5080" algn="just">
              <a:lnSpc>
                <a:spcPct val="152100"/>
              </a:lnSpc>
              <a:spcBef>
                <a:spcPts val="680"/>
              </a:spcBef>
            </a:pPr>
            <a:endParaRPr sz="1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466" y="309753"/>
            <a:ext cx="37357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</a:rPr>
              <a:t>Características </a:t>
            </a:r>
            <a:r>
              <a:rPr sz="2400" dirty="0">
                <a:solidFill>
                  <a:srgbClr val="C00000"/>
                </a:solidFill>
              </a:rPr>
              <a:t>de los</a:t>
            </a:r>
            <a:r>
              <a:rPr sz="2400" spc="-85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Equipos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1740407" y="944880"/>
            <a:ext cx="6045835" cy="704215"/>
            <a:chOff x="1740407" y="944880"/>
            <a:chExt cx="6045835" cy="704215"/>
          </a:xfrm>
        </p:grpSpPr>
        <p:sp>
          <p:nvSpPr>
            <p:cNvPr id="4" name="object 4"/>
            <p:cNvSpPr/>
            <p:nvPr/>
          </p:nvSpPr>
          <p:spPr>
            <a:xfrm>
              <a:off x="1753361" y="1207770"/>
              <a:ext cx="6019800" cy="428625"/>
            </a:xfrm>
            <a:custGeom>
              <a:avLst/>
              <a:gdLst/>
              <a:ahLst/>
              <a:cxnLst/>
              <a:rect l="l" t="t" r="r" b="b"/>
              <a:pathLst>
                <a:path w="6019800" h="428625">
                  <a:moveTo>
                    <a:pt x="6019799" y="0"/>
                  </a:moveTo>
                  <a:lnTo>
                    <a:pt x="0" y="0"/>
                  </a:lnTo>
                  <a:lnTo>
                    <a:pt x="0" y="428243"/>
                  </a:lnTo>
                  <a:lnTo>
                    <a:pt x="6019799" y="428243"/>
                  </a:lnTo>
                  <a:lnTo>
                    <a:pt x="60197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3361" y="1207770"/>
              <a:ext cx="6019800" cy="428625"/>
            </a:xfrm>
            <a:custGeom>
              <a:avLst/>
              <a:gdLst/>
              <a:ahLst/>
              <a:cxnLst/>
              <a:rect l="l" t="t" r="r" b="b"/>
              <a:pathLst>
                <a:path w="6019800" h="428625">
                  <a:moveTo>
                    <a:pt x="0" y="428243"/>
                  </a:moveTo>
                  <a:lnTo>
                    <a:pt x="6019799" y="428243"/>
                  </a:lnTo>
                  <a:lnTo>
                    <a:pt x="6019799" y="0"/>
                  </a:lnTo>
                  <a:lnTo>
                    <a:pt x="0" y="0"/>
                  </a:lnTo>
                  <a:lnTo>
                    <a:pt x="0" y="428243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5113" y="957834"/>
              <a:ext cx="4213860" cy="501650"/>
            </a:xfrm>
            <a:custGeom>
              <a:avLst/>
              <a:gdLst/>
              <a:ahLst/>
              <a:cxnLst/>
              <a:rect l="l" t="t" r="r" b="b"/>
              <a:pathLst>
                <a:path w="4213860" h="501650">
                  <a:moveTo>
                    <a:pt x="4130294" y="0"/>
                  </a:moveTo>
                  <a:lnTo>
                    <a:pt x="83566" y="0"/>
                  </a:lnTo>
                  <a:lnTo>
                    <a:pt x="51059" y="6574"/>
                  </a:lnTo>
                  <a:lnTo>
                    <a:pt x="24495" y="24495"/>
                  </a:lnTo>
                  <a:lnTo>
                    <a:pt x="6574" y="51059"/>
                  </a:lnTo>
                  <a:lnTo>
                    <a:pt x="0" y="83565"/>
                  </a:lnTo>
                  <a:lnTo>
                    <a:pt x="0" y="417829"/>
                  </a:lnTo>
                  <a:lnTo>
                    <a:pt x="6574" y="450336"/>
                  </a:lnTo>
                  <a:lnTo>
                    <a:pt x="24495" y="476900"/>
                  </a:lnTo>
                  <a:lnTo>
                    <a:pt x="51059" y="494821"/>
                  </a:lnTo>
                  <a:lnTo>
                    <a:pt x="83566" y="501395"/>
                  </a:lnTo>
                  <a:lnTo>
                    <a:pt x="4130294" y="501395"/>
                  </a:lnTo>
                  <a:lnTo>
                    <a:pt x="4162800" y="494821"/>
                  </a:lnTo>
                  <a:lnTo>
                    <a:pt x="4189364" y="476900"/>
                  </a:lnTo>
                  <a:lnTo>
                    <a:pt x="4207285" y="450336"/>
                  </a:lnTo>
                  <a:lnTo>
                    <a:pt x="4213860" y="417829"/>
                  </a:lnTo>
                  <a:lnTo>
                    <a:pt x="4213860" y="83565"/>
                  </a:lnTo>
                  <a:lnTo>
                    <a:pt x="4207285" y="51059"/>
                  </a:lnTo>
                  <a:lnTo>
                    <a:pt x="4189364" y="24495"/>
                  </a:lnTo>
                  <a:lnTo>
                    <a:pt x="4162800" y="6574"/>
                  </a:lnTo>
                  <a:lnTo>
                    <a:pt x="413029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5113" y="957834"/>
              <a:ext cx="4213860" cy="501650"/>
            </a:xfrm>
            <a:custGeom>
              <a:avLst/>
              <a:gdLst/>
              <a:ahLst/>
              <a:cxnLst/>
              <a:rect l="l" t="t" r="r" b="b"/>
              <a:pathLst>
                <a:path w="4213860" h="501650">
                  <a:moveTo>
                    <a:pt x="0" y="83565"/>
                  </a:moveTo>
                  <a:lnTo>
                    <a:pt x="6574" y="51059"/>
                  </a:lnTo>
                  <a:lnTo>
                    <a:pt x="24495" y="24495"/>
                  </a:lnTo>
                  <a:lnTo>
                    <a:pt x="51059" y="6574"/>
                  </a:lnTo>
                  <a:lnTo>
                    <a:pt x="83566" y="0"/>
                  </a:lnTo>
                  <a:lnTo>
                    <a:pt x="4130294" y="0"/>
                  </a:lnTo>
                  <a:lnTo>
                    <a:pt x="4162800" y="6574"/>
                  </a:lnTo>
                  <a:lnTo>
                    <a:pt x="4189364" y="24495"/>
                  </a:lnTo>
                  <a:lnTo>
                    <a:pt x="4207285" y="51059"/>
                  </a:lnTo>
                  <a:lnTo>
                    <a:pt x="4213860" y="83565"/>
                  </a:lnTo>
                  <a:lnTo>
                    <a:pt x="4213860" y="417829"/>
                  </a:lnTo>
                  <a:lnTo>
                    <a:pt x="4207285" y="450336"/>
                  </a:lnTo>
                  <a:lnTo>
                    <a:pt x="4189364" y="476900"/>
                  </a:lnTo>
                  <a:lnTo>
                    <a:pt x="4162800" y="494821"/>
                  </a:lnTo>
                  <a:lnTo>
                    <a:pt x="4130294" y="501395"/>
                  </a:lnTo>
                  <a:lnTo>
                    <a:pt x="83566" y="501395"/>
                  </a:lnTo>
                  <a:lnTo>
                    <a:pt x="51059" y="494821"/>
                  </a:lnTo>
                  <a:lnTo>
                    <a:pt x="24495" y="476900"/>
                  </a:lnTo>
                  <a:lnTo>
                    <a:pt x="6574" y="450336"/>
                  </a:lnTo>
                  <a:lnTo>
                    <a:pt x="0" y="417829"/>
                  </a:lnTo>
                  <a:lnTo>
                    <a:pt x="0" y="83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740407" y="1716023"/>
            <a:ext cx="6045835" cy="704215"/>
            <a:chOff x="1740407" y="1716023"/>
            <a:chExt cx="6045835" cy="704215"/>
          </a:xfrm>
        </p:grpSpPr>
        <p:sp>
          <p:nvSpPr>
            <p:cNvPr id="9" name="object 9"/>
            <p:cNvSpPr/>
            <p:nvPr/>
          </p:nvSpPr>
          <p:spPr>
            <a:xfrm>
              <a:off x="1753361" y="1978913"/>
              <a:ext cx="6019800" cy="428625"/>
            </a:xfrm>
            <a:custGeom>
              <a:avLst/>
              <a:gdLst/>
              <a:ahLst/>
              <a:cxnLst/>
              <a:rect l="l" t="t" r="r" b="b"/>
              <a:pathLst>
                <a:path w="6019800" h="428625">
                  <a:moveTo>
                    <a:pt x="6019799" y="0"/>
                  </a:moveTo>
                  <a:lnTo>
                    <a:pt x="0" y="0"/>
                  </a:lnTo>
                  <a:lnTo>
                    <a:pt x="0" y="428244"/>
                  </a:lnTo>
                  <a:lnTo>
                    <a:pt x="6019799" y="428244"/>
                  </a:lnTo>
                  <a:lnTo>
                    <a:pt x="60197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53361" y="1978913"/>
              <a:ext cx="6019800" cy="428625"/>
            </a:xfrm>
            <a:custGeom>
              <a:avLst/>
              <a:gdLst/>
              <a:ahLst/>
              <a:cxnLst/>
              <a:rect l="l" t="t" r="r" b="b"/>
              <a:pathLst>
                <a:path w="6019800" h="428625">
                  <a:moveTo>
                    <a:pt x="0" y="428244"/>
                  </a:moveTo>
                  <a:lnTo>
                    <a:pt x="6019799" y="428244"/>
                  </a:lnTo>
                  <a:lnTo>
                    <a:pt x="6019799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55113" y="1728977"/>
              <a:ext cx="4213860" cy="501650"/>
            </a:xfrm>
            <a:custGeom>
              <a:avLst/>
              <a:gdLst/>
              <a:ahLst/>
              <a:cxnLst/>
              <a:rect l="l" t="t" r="r" b="b"/>
              <a:pathLst>
                <a:path w="4213860" h="501650">
                  <a:moveTo>
                    <a:pt x="4130294" y="0"/>
                  </a:moveTo>
                  <a:lnTo>
                    <a:pt x="83566" y="0"/>
                  </a:lnTo>
                  <a:lnTo>
                    <a:pt x="51059" y="6574"/>
                  </a:lnTo>
                  <a:lnTo>
                    <a:pt x="24495" y="24495"/>
                  </a:lnTo>
                  <a:lnTo>
                    <a:pt x="6574" y="51059"/>
                  </a:lnTo>
                  <a:lnTo>
                    <a:pt x="0" y="83566"/>
                  </a:lnTo>
                  <a:lnTo>
                    <a:pt x="0" y="417830"/>
                  </a:lnTo>
                  <a:lnTo>
                    <a:pt x="6574" y="450336"/>
                  </a:lnTo>
                  <a:lnTo>
                    <a:pt x="24495" y="476900"/>
                  </a:lnTo>
                  <a:lnTo>
                    <a:pt x="51059" y="494821"/>
                  </a:lnTo>
                  <a:lnTo>
                    <a:pt x="83566" y="501396"/>
                  </a:lnTo>
                  <a:lnTo>
                    <a:pt x="4130294" y="501396"/>
                  </a:lnTo>
                  <a:lnTo>
                    <a:pt x="4162800" y="494821"/>
                  </a:lnTo>
                  <a:lnTo>
                    <a:pt x="4189364" y="476900"/>
                  </a:lnTo>
                  <a:lnTo>
                    <a:pt x="4207285" y="450336"/>
                  </a:lnTo>
                  <a:lnTo>
                    <a:pt x="4213860" y="417830"/>
                  </a:lnTo>
                  <a:lnTo>
                    <a:pt x="4213860" y="83566"/>
                  </a:lnTo>
                  <a:lnTo>
                    <a:pt x="4207285" y="51059"/>
                  </a:lnTo>
                  <a:lnTo>
                    <a:pt x="4189364" y="24495"/>
                  </a:lnTo>
                  <a:lnTo>
                    <a:pt x="4162800" y="6574"/>
                  </a:lnTo>
                  <a:lnTo>
                    <a:pt x="413029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55113" y="1728977"/>
              <a:ext cx="4213860" cy="501650"/>
            </a:xfrm>
            <a:custGeom>
              <a:avLst/>
              <a:gdLst/>
              <a:ahLst/>
              <a:cxnLst/>
              <a:rect l="l" t="t" r="r" b="b"/>
              <a:pathLst>
                <a:path w="4213860" h="501650">
                  <a:moveTo>
                    <a:pt x="0" y="83566"/>
                  </a:moveTo>
                  <a:lnTo>
                    <a:pt x="6574" y="51059"/>
                  </a:lnTo>
                  <a:lnTo>
                    <a:pt x="24495" y="24495"/>
                  </a:lnTo>
                  <a:lnTo>
                    <a:pt x="51059" y="6574"/>
                  </a:lnTo>
                  <a:lnTo>
                    <a:pt x="83566" y="0"/>
                  </a:lnTo>
                  <a:lnTo>
                    <a:pt x="4130294" y="0"/>
                  </a:lnTo>
                  <a:lnTo>
                    <a:pt x="4162800" y="6574"/>
                  </a:lnTo>
                  <a:lnTo>
                    <a:pt x="4189364" y="24495"/>
                  </a:lnTo>
                  <a:lnTo>
                    <a:pt x="4207285" y="51059"/>
                  </a:lnTo>
                  <a:lnTo>
                    <a:pt x="4213860" y="83566"/>
                  </a:lnTo>
                  <a:lnTo>
                    <a:pt x="4213860" y="417830"/>
                  </a:lnTo>
                  <a:lnTo>
                    <a:pt x="4207285" y="450336"/>
                  </a:lnTo>
                  <a:lnTo>
                    <a:pt x="4189364" y="476900"/>
                  </a:lnTo>
                  <a:lnTo>
                    <a:pt x="4162800" y="494821"/>
                  </a:lnTo>
                  <a:lnTo>
                    <a:pt x="4130294" y="501396"/>
                  </a:lnTo>
                  <a:lnTo>
                    <a:pt x="83566" y="501396"/>
                  </a:lnTo>
                  <a:lnTo>
                    <a:pt x="51059" y="494821"/>
                  </a:lnTo>
                  <a:lnTo>
                    <a:pt x="24495" y="476900"/>
                  </a:lnTo>
                  <a:lnTo>
                    <a:pt x="6574" y="450336"/>
                  </a:lnTo>
                  <a:lnTo>
                    <a:pt x="0" y="417830"/>
                  </a:lnTo>
                  <a:lnTo>
                    <a:pt x="0" y="8356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40407" y="2487167"/>
            <a:ext cx="6045835" cy="704215"/>
            <a:chOff x="1740407" y="2487167"/>
            <a:chExt cx="6045835" cy="704215"/>
          </a:xfrm>
        </p:grpSpPr>
        <p:sp>
          <p:nvSpPr>
            <p:cNvPr id="14" name="object 14"/>
            <p:cNvSpPr/>
            <p:nvPr/>
          </p:nvSpPr>
          <p:spPr>
            <a:xfrm>
              <a:off x="1753361" y="2750057"/>
              <a:ext cx="6019800" cy="428625"/>
            </a:xfrm>
            <a:custGeom>
              <a:avLst/>
              <a:gdLst/>
              <a:ahLst/>
              <a:cxnLst/>
              <a:rect l="l" t="t" r="r" b="b"/>
              <a:pathLst>
                <a:path w="6019800" h="428625">
                  <a:moveTo>
                    <a:pt x="6019799" y="0"/>
                  </a:moveTo>
                  <a:lnTo>
                    <a:pt x="0" y="0"/>
                  </a:lnTo>
                  <a:lnTo>
                    <a:pt x="0" y="428244"/>
                  </a:lnTo>
                  <a:lnTo>
                    <a:pt x="6019799" y="428244"/>
                  </a:lnTo>
                  <a:lnTo>
                    <a:pt x="60197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3361" y="2750057"/>
              <a:ext cx="6019800" cy="428625"/>
            </a:xfrm>
            <a:custGeom>
              <a:avLst/>
              <a:gdLst/>
              <a:ahLst/>
              <a:cxnLst/>
              <a:rect l="l" t="t" r="r" b="b"/>
              <a:pathLst>
                <a:path w="6019800" h="428625">
                  <a:moveTo>
                    <a:pt x="0" y="428244"/>
                  </a:moveTo>
                  <a:lnTo>
                    <a:pt x="6019799" y="428244"/>
                  </a:lnTo>
                  <a:lnTo>
                    <a:pt x="6019799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55113" y="2500121"/>
              <a:ext cx="4213860" cy="501650"/>
            </a:xfrm>
            <a:custGeom>
              <a:avLst/>
              <a:gdLst/>
              <a:ahLst/>
              <a:cxnLst/>
              <a:rect l="l" t="t" r="r" b="b"/>
              <a:pathLst>
                <a:path w="4213860" h="501650">
                  <a:moveTo>
                    <a:pt x="4130294" y="0"/>
                  </a:moveTo>
                  <a:lnTo>
                    <a:pt x="83566" y="0"/>
                  </a:lnTo>
                  <a:lnTo>
                    <a:pt x="51059" y="6574"/>
                  </a:lnTo>
                  <a:lnTo>
                    <a:pt x="24495" y="24495"/>
                  </a:lnTo>
                  <a:lnTo>
                    <a:pt x="6574" y="51059"/>
                  </a:lnTo>
                  <a:lnTo>
                    <a:pt x="0" y="83565"/>
                  </a:lnTo>
                  <a:lnTo>
                    <a:pt x="0" y="417829"/>
                  </a:lnTo>
                  <a:lnTo>
                    <a:pt x="6574" y="450336"/>
                  </a:lnTo>
                  <a:lnTo>
                    <a:pt x="24495" y="476900"/>
                  </a:lnTo>
                  <a:lnTo>
                    <a:pt x="51059" y="494821"/>
                  </a:lnTo>
                  <a:lnTo>
                    <a:pt x="83566" y="501395"/>
                  </a:lnTo>
                  <a:lnTo>
                    <a:pt x="4130294" y="501395"/>
                  </a:lnTo>
                  <a:lnTo>
                    <a:pt x="4162800" y="494821"/>
                  </a:lnTo>
                  <a:lnTo>
                    <a:pt x="4189364" y="476900"/>
                  </a:lnTo>
                  <a:lnTo>
                    <a:pt x="4207285" y="450336"/>
                  </a:lnTo>
                  <a:lnTo>
                    <a:pt x="4213860" y="417829"/>
                  </a:lnTo>
                  <a:lnTo>
                    <a:pt x="4213860" y="83565"/>
                  </a:lnTo>
                  <a:lnTo>
                    <a:pt x="4207285" y="51059"/>
                  </a:lnTo>
                  <a:lnTo>
                    <a:pt x="4189364" y="24495"/>
                  </a:lnTo>
                  <a:lnTo>
                    <a:pt x="4162800" y="6574"/>
                  </a:lnTo>
                  <a:lnTo>
                    <a:pt x="413029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55113" y="2500121"/>
              <a:ext cx="4213860" cy="501650"/>
            </a:xfrm>
            <a:custGeom>
              <a:avLst/>
              <a:gdLst/>
              <a:ahLst/>
              <a:cxnLst/>
              <a:rect l="l" t="t" r="r" b="b"/>
              <a:pathLst>
                <a:path w="4213860" h="501650">
                  <a:moveTo>
                    <a:pt x="0" y="83565"/>
                  </a:moveTo>
                  <a:lnTo>
                    <a:pt x="6574" y="51059"/>
                  </a:lnTo>
                  <a:lnTo>
                    <a:pt x="24495" y="24495"/>
                  </a:lnTo>
                  <a:lnTo>
                    <a:pt x="51059" y="6574"/>
                  </a:lnTo>
                  <a:lnTo>
                    <a:pt x="83566" y="0"/>
                  </a:lnTo>
                  <a:lnTo>
                    <a:pt x="4130294" y="0"/>
                  </a:lnTo>
                  <a:lnTo>
                    <a:pt x="4162800" y="6574"/>
                  </a:lnTo>
                  <a:lnTo>
                    <a:pt x="4189364" y="24495"/>
                  </a:lnTo>
                  <a:lnTo>
                    <a:pt x="4207285" y="51059"/>
                  </a:lnTo>
                  <a:lnTo>
                    <a:pt x="4213860" y="83565"/>
                  </a:lnTo>
                  <a:lnTo>
                    <a:pt x="4213860" y="417829"/>
                  </a:lnTo>
                  <a:lnTo>
                    <a:pt x="4207285" y="450336"/>
                  </a:lnTo>
                  <a:lnTo>
                    <a:pt x="4189364" y="476900"/>
                  </a:lnTo>
                  <a:lnTo>
                    <a:pt x="4162800" y="494821"/>
                  </a:lnTo>
                  <a:lnTo>
                    <a:pt x="4130294" y="501395"/>
                  </a:lnTo>
                  <a:lnTo>
                    <a:pt x="83566" y="501395"/>
                  </a:lnTo>
                  <a:lnTo>
                    <a:pt x="51059" y="494821"/>
                  </a:lnTo>
                  <a:lnTo>
                    <a:pt x="24495" y="476900"/>
                  </a:lnTo>
                  <a:lnTo>
                    <a:pt x="6574" y="450336"/>
                  </a:lnTo>
                  <a:lnTo>
                    <a:pt x="0" y="417829"/>
                  </a:lnTo>
                  <a:lnTo>
                    <a:pt x="0" y="83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25166" y="969390"/>
            <a:ext cx="3947033" cy="18802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Sus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miembros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se seleccionan según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las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habilidades  necesarias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para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lograr un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propósito.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 dirty="0">
              <a:latin typeface="Carlito"/>
              <a:cs typeface="Carlito"/>
            </a:endParaRPr>
          </a:p>
          <a:p>
            <a:pPr marL="12700">
              <a:lnSpc>
                <a:spcPts val="1610"/>
              </a:lnSpc>
              <a:spcBef>
                <a:spcPts val="1115"/>
              </a:spcBef>
            </a:pP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Tener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la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mezcla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correcta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habilidades funcionales</a:t>
            </a:r>
            <a:r>
              <a:rPr sz="14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ts val="1610"/>
              </a:lnSpc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técnicas con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habilidades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blandas.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Tener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objetivos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claros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y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apoyo interno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externo.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40407" y="3258311"/>
            <a:ext cx="6045835" cy="704215"/>
            <a:chOff x="1740407" y="3258311"/>
            <a:chExt cx="6045835" cy="704215"/>
          </a:xfrm>
        </p:grpSpPr>
        <p:sp>
          <p:nvSpPr>
            <p:cNvPr id="20" name="object 20"/>
            <p:cNvSpPr/>
            <p:nvPr/>
          </p:nvSpPr>
          <p:spPr>
            <a:xfrm>
              <a:off x="1753361" y="3521201"/>
              <a:ext cx="6019800" cy="428625"/>
            </a:xfrm>
            <a:custGeom>
              <a:avLst/>
              <a:gdLst/>
              <a:ahLst/>
              <a:cxnLst/>
              <a:rect l="l" t="t" r="r" b="b"/>
              <a:pathLst>
                <a:path w="6019800" h="428625">
                  <a:moveTo>
                    <a:pt x="6019799" y="0"/>
                  </a:moveTo>
                  <a:lnTo>
                    <a:pt x="0" y="0"/>
                  </a:lnTo>
                  <a:lnTo>
                    <a:pt x="0" y="428244"/>
                  </a:lnTo>
                  <a:lnTo>
                    <a:pt x="6019799" y="428244"/>
                  </a:lnTo>
                  <a:lnTo>
                    <a:pt x="60197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53361" y="3521201"/>
              <a:ext cx="6019800" cy="428625"/>
            </a:xfrm>
            <a:custGeom>
              <a:avLst/>
              <a:gdLst/>
              <a:ahLst/>
              <a:cxnLst/>
              <a:rect l="l" t="t" r="r" b="b"/>
              <a:pathLst>
                <a:path w="6019800" h="428625">
                  <a:moveTo>
                    <a:pt x="0" y="428244"/>
                  </a:moveTo>
                  <a:lnTo>
                    <a:pt x="6019799" y="428244"/>
                  </a:lnTo>
                  <a:lnTo>
                    <a:pt x="6019799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55113" y="3271265"/>
              <a:ext cx="4213860" cy="501650"/>
            </a:xfrm>
            <a:custGeom>
              <a:avLst/>
              <a:gdLst/>
              <a:ahLst/>
              <a:cxnLst/>
              <a:rect l="l" t="t" r="r" b="b"/>
              <a:pathLst>
                <a:path w="4213860" h="501650">
                  <a:moveTo>
                    <a:pt x="4130294" y="0"/>
                  </a:moveTo>
                  <a:lnTo>
                    <a:pt x="83566" y="0"/>
                  </a:lnTo>
                  <a:lnTo>
                    <a:pt x="51059" y="6574"/>
                  </a:lnTo>
                  <a:lnTo>
                    <a:pt x="24495" y="24495"/>
                  </a:lnTo>
                  <a:lnTo>
                    <a:pt x="6574" y="51059"/>
                  </a:lnTo>
                  <a:lnTo>
                    <a:pt x="0" y="83565"/>
                  </a:lnTo>
                  <a:lnTo>
                    <a:pt x="0" y="417829"/>
                  </a:lnTo>
                  <a:lnTo>
                    <a:pt x="6574" y="450336"/>
                  </a:lnTo>
                  <a:lnTo>
                    <a:pt x="24495" y="476900"/>
                  </a:lnTo>
                  <a:lnTo>
                    <a:pt x="51059" y="494821"/>
                  </a:lnTo>
                  <a:lnTo>
                    <a:pt x="83566" y="501395"/>
                  </a:lnTo>
                  <a:lnTo>
                    <a:pt x="4130294" y="501395"/>
                  </a:lnTo>
                  <a:lnTo>
                    <a:pt x="4162800" y="494821"/>
                  </a:lnTo>
                  <a:lnTo>
                    <a:pt x="4189364" y="476900"/>
                  </a:lnTo>
                  <a:lnTo>
                    <a:pt x="4207285" y="450336"/>
                  </a:lnTo>
                  <a:lnTo>
                    <a:pt x="4213860" y="417829"/>
                  </a:lnTo>
                  <a:lnTo>
                    <a:pt x="4213860" y="83565"/>
                  </a:lnTo>
                  <a:lnTo>
                    <a:pt x="4207285" y="51059"/>
                  </a:lnTo>
                  <a:lnTo>
                    <a:pt x="4189364" y="24495"/>
                  </a:lnTo>
                  <a:lnTo>
                    <a:pt x="4162800" y="6574"/>
                  </a:lnTo>
                  <a:lnTo>
                    <a:pt x="4130294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55113" y="3271265"/>
              <a:ext cx="4213860" cy="501650"/>
            </a:xfrm>
            <a:custGeom>
              <a:avLst/>
              <a:gdLst/>
              <a:ahLst/>
              <a:cxnLst/>
              <a:rect l="l" t="t" r="r" b="b"/>
              <a:pathLst>
                <a:path w="4213860" h="501650">
                  <a:moveTo>
                    <a:pt x="0" y="83565"/>
                  </a:moveTo>
                  <a:lnTo>
                    <a:pt x="6574" y="51059"/>
                  </a:lnTo>
                  <a:lnTo>
                    <a:pt x="24495" y="24495"/>
                  </a:lnTo>
                  <a:lnTo>
                    <a:pt x="51059" y="6574"/>
                  </a:lnTo>
                  <a:lnTo>
                    <a:pt x="83566" y="0"/>
                  </a:lnTo>
                  <a:lnTo>
                    <a:pt x="4130294" y="0"/>
                  </a:lnTo>
                  <a:lnTo>
                    <a:pt x="4162800" y="6574"/>
                  </a:lnTo>
                  <a:lnTo>
                    <a:pt x="4189364" y="24495"/>
                  </a:lnTo>
                  <a:lnTo>
                    <a:pt x="4207285" y="51059"/>
                  </a:lnTo>
                  <a:lnTo>
                    <a:pt x="4213860" y="83565"/>
                  </a:lnTo>
                  <a:lnTo>
                    <a:pt x="4213860" y="417829"/>
                  </a:lnTo>
                  <a:lnTo>
                    <a:pt x="4207285" y="450336"/>
                  </a:lnTo>
                  <a:lnTo>
                    <a:pt x="4189364" y="476900"/>
                  </a:lnTo>
                  <a:lnTo>
                    <a:pt x="4162800" y="494821"/>
                  </a:lnTo>
                  <a:lnTo>
                    <a:pt x="4130294" y="501395"/>
                  </a:lnTo>
                  <a:lnTo>
                    <a:pt x="83566" y="501395"/>
                  </a:lnTo>
                  <a:lnTo>
                    <a:pt x="51059" y="494821"/>
                  </a:lnTo>
                  <a:lnTo>
                    <a:pt x="24495" y="476900"/>
                  </a:lnTo>
                  <a:lnTo>
                    <a:pt x="6574" y="450336"/>
                  </a:lnTo>
                  <a:lnTo>
                    <a:pt x="0" y="417829"/>
                  </a:lnTo>
                  <a:lnTo>
                    <a:pt x="0" y="83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740407" y="4029455"/>
            <a:ext cx="6045835" cy="704215"/>
            <a:chOff x="1740407" y="4029455"/>
            <a:chExt cx="6045835" cy="704215"/>
          </a:xfrm>
        </p:grpSpPr>
        <p:sp>
          <p:nvSpPr>
            <p:cNvPr id="25" name="object 25"/>
            <p:cNvSpPr/>
            <p:nvPr/>
          </p:nvSpPr>
          <p:spPr>
            <a:xfrm>
              <a:off x="1753361" y="4292345"/>
              <a:ext cx="6019800" cy="428625"/>
            </a:xfrm>
            <a:custGeom>
              <a:avLst/>
              <a:gdLst/>
              <a:ahLst/>
              <a:cxnLst/>
              <a:rect l="l" t="t" r="r" b="b"/>
              <a:pathLst>
                <a:path w="6019800" h="428625">
                  <a:moveTo>
                    <a:pt x="6019799" y="0"/>
                  </a:moveTo>
                  <a:lnTo>
                    <a:pt x="0" y="0"/>
                  </a:lnTo>
                  <a:lnTo>
                    <a:pt x="0" y="428243"/>
                  </a:lnTo>
                  <a:lnTo>
                    <a:pt x="6019799" y="428243"/>
                  </a:lnTo>
                  <a:lnTo>
                    <a:pt x="60197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361" y="4292345"/>
              <a:ext cx="6019800" cy="428625"/>
            </a:xfrm>
            <a:custGeom>
              <a:avLst/>
              <a:gdLst/>
              <a:ahLst/>
              <a:cxnLst/>
              <a:rect l="l" t="t" r="r" b="b"/>
              <a:pathLst>
                <a:path w="6019800" h="428625">
                  <a:moveTo>
                    <a:pt x="0" y="428243"/>
                  </a:moveTo>
                  <a:lnTo>
                    <a:pt x="6019799" y="428243"/>
                  </a:lnTo>
                  <a:lnTo>
                    <a:pt x="6019799" y="0"/>
                  </a:lnTo>
                  <a:lnTo>
                    <a:pt x="0" y="0"/>
                  </a:lnTo>
                  <a:lnTo>
                    <a:pt x="0" y="428243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5113" y="4042409"/>
              <a:ext cx="4213860" cy="501650"/>
            </a:xfrm>
            <a:custGeom>
              <a:avLst/>
              <a:gdLst/>
              <a:ahLst/>
              <a:cxnLst/>
              <a:rect l="l" t="t" r="r" b="b"/>
              <a:pathLst>
                <a:path w="4213860" h="501650">
                  <a:moveTo>
                    <a:pt x="4130294" y="0"/>
                  </a:moveTo>
                  <a:lnTo>
                    <a:pt x="83566" y="0"/>
                  </a:lnTo>
                  <a:lnTo>
                    <a:pt x="51059" y="6567"/>
                  </a:lnTo>
                  <a:lnTo>
                    <a:pt x="24495" y="24476"/>
                  </a:lnTo>
                  <a:lnTo>
                    <a:pt x="6574" y="51038"/>
                  </a:lnTo>
                  <a:lnTo>
                    <a:pt x="0" y="83565"/>
                  </a:lnTo>
                  <a:lnTo>
                    <a:pt x="0" y="417829"/>
                  </a:lnTo>
                  <a:lnTo>
                    <a:pt x="6574" y="450357"/>
                  </a:lnTo>
                  <a:lnTo>
                    <a:pt x="24495" y="476919"/>
                  </a:lnTo>
                  <a:lnTo>
                    <a:pt x="51059" y="494828"/>
                  </a:lnTo>
                  <a:lnTo>
                    <a:pt x="83566" y="501395"/>
                  </a:lnTo>
                  <a:lnTo>
                    <a:pt x="4130294" y="501395"/>
                  </a:lnTo>
                  <a:lnTo>
                    <a:pt x="4162800" y="494828"/>
                  </a:lnTo>
                  <a:lnTo>
                    <a:pt x="4189364" y="476919"/>
                  </a:lnTo>
                  <a:lnTo>
                    <a:pt x="4207285" y="450357"/>
                  </a:lnTo>
                  <a:lnTo>
                    <a:pt x="4213860" y="417829"/>
                  </a:lnTo>
                  <a:lnTo>
                    <a:pt x="4213860" y="83565"/>
                  </a:lnTo>
                  <a:lnTo>
                    <a:pt x="4207285" y="51038"/>
                  </a:lnTo>
                  <a:lnTo>
                    <a:pt x="4189364" y="24476"/>
                  </a:lnTo>
                  <a:lnTo>
                    <a:pt x="4162800" y="6567"/>
                  </a:lnTo>
                  <a:lnTo>
                    <a:pt x="4130294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5113" y="4042409"/>
              <a:ext cx="4213860" cy="501650"/>
            </a:xfrm>
            <a:custGeom>
              <a:avLst/>
              <a:gdLst/>
              <a:ahLst/>
              <a:cxnLst/>
              <a:rect l="l" t="t" r="r" b="b"/>
              <a:pathLst>
                <a:path w="4213860" h="501650">
                  <a:moveTo>
                    <a:pt x="0" y="83565"/>
                  </a:moveTo>
                  <a:lnTo>
                    <a:pt x="6574" y="51038"/>
                  </a:lnTo>
                  <a:lnTo>
                    <a:pt x="24495" y="24476"/>
                  </a:lnTo>
                  <a:lnTo>
                    <a:pt x="51059" y="6567"/>
                  </a:lnTo>
                  <a:lnTo>
                    <a:pt x="83566" y="0"/>
                  </a:lnTo>
                  <a:lnTo>
                    <a:pt x="4130294" y="0"/>
                  </a:lnTo>
                  <a:lnTo>
                    <a:pt x="4162800" y="6567"/>
                  </a:lnTo>
                  <a:lnTo>
                    <a:pt x="4189364" y="24476"/>
                  </a:lnTo>
                  <a:lnTo>
                    <a:pt x="4207285" y="51038"/>
                  </a:lnTo>
                  <a:lnTo>
                    <a:pt x="4213860" y="83565"/>
                  </a:lnTo>
                  <a:lnTo>
                    <a:pt x="4213860" y="417829"/>
                  </a:lnTo>
                  <a:lnTo>
                    <a:pt x="4207285" y="450357"/>
                  </a:lnTo>
                  <a:lnTo>
                    <a:pt x="4189364" y="476919"/>
                  </a:lnTo>
                  <a:lnTo>
                    <a:pt x="4162800" y="494828"/>
                  </a:lnTo>
                  <a:lnTo>
                    <a:pt x="4130294" y="501395"/>
                  </a:lnTo>
                  <a:lnTo>
                    <a:pt x="83566" y="501395"/>
                  </a:lnTo>
                  <a:lnTo>
                    <a:pt x="51059" y="494828"/>
                  </a:lnTo>
                  <a:lnTo>
                    <a:pt x="24495" y="476919"/>
                  </a:lnTo>
                  <a:lnTo>
                    <a:pt x="6574" y="450357"/>
                  </a:lnTo>
                  <a:lnTo>
                    <a:pt x="0" y="417829"/>
                  </a:lnTo>
                  <a:lnTo>
                    <a:pt x="0" y="83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225167" y="3380689"/>
            <a:ext cx="4099433" cy="1108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Compromiso unificado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y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confianza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mutua.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Carlito"/>
              <a:cs typeface="Carlito"/>
            </a:endParaRPr>
          </a:p>
          <a:p>
            <a:pPr marL="12700">
              <a:lnSpc>
                <a:spcPts val="1610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deben alentar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entre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ellos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mediante</a:t>
            </a:r>
            <a:r>
              <a:rPr sz="14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el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ts val="1610"/>
              </a:lnSpc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reconocimiento,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y las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 recompensas.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0466" y="4941214"/>
            <a:ext cx="2638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Robbins, S. </a:t>
            </a:r>
            <a:r>
              <a:rPr sz="900" spc="-5" dirty="0">
                <a:latin typeface="Arial"/>
                <a:cs typeface="Arial"/>
              </a:rPr>
              <a:t>(2010). Administración</a:t>
            </a:r>
            <a:r>
              <a:rPr sz="900" i="1" spc="-5" dirty="0">
                <a:latin typeface="Arial"/>
                <a:cs typeface="Arial"/>
              </a:rPr>
              <a:t>. Décima</a:t>
            </a:r>
            <a:r>
              <a:rPr sz="900" i="1" spc="-4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edición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7387" y="4913376"/>
            <a:ext cx="3164205" cy="0"/>
          </a:xfrm>
          <a:custGeom>
            <a:avLst/>
            <a:gdLst/>
            <a:ahLst/>
            <a:cxnLst/>
            <a:rect l="l" t="t" r="r" b="b"/>
            <a:pathLst>
              <a:path w="3164204">
                <a:moveTo>
                  <a:pt x="0" y="0"/>
                </a:moveTo>
                <a:lnTo>
                  <a:pt x="316407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8958" y="835914"/>
            <a:ext cx="599821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100" spc="-30" dirty="0"/>
              <a:t>Vamos </a:t>
            </a:r>
            <a:r>
              <a:rPr sz="2100" dirty="0"/>
              <a:t>a </a:t>
            </a:r>
            <a:r>
              <a:rPr sz="2100" spc="-15" dirty="0"/>
              <a:t>conversar </a:t>
            </a:r>
            <a:r>
              <a:rPr sz="2100" spc="-5" dirty="0"/>
              <a:t>sobre </a:t>
            </a:r>
            <a:r>
              <a:rPr sz="2100" dirty="0"/>
              <a:t>lo que hemos </a:t>
            </a:r>
            <a:r>
              <a:rPr sz="2100" spc="-10" dirty="0"/>
              <a:t>aprendido</a:t>
            </a:r>
            <a:r>
              <a:rPr sz="2100" spc="15" dirty="0"/>
              <a:t> </a:t>
            </a:r>
            <a:r>
              <a:rPr sz="2100" spc="-5" dirty="0"/>
              <a:t>hoy</a:t>
            </a:r>
            <a:endParaRPr sz="2100" dirty="0"/>
          </a:p>
        </p:txBody>
      </p:sp>
      <p:sp>
        <p:nvSpPr>
          <p:cNvPr id="4" name="object 4"/>
          <p:cNvSpPr txBox="1"/>
          <p:nvPr/>
        </p:nvSpPr>
        <p:spPr>
          <a:xfrm>
            <a:off x="1483867" y="3621785"/>
            <a:ext cx="110693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10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min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66800" y="1714500"/>
            <a:ext cx="6521450" cy="2225040"/>
            <a:chOff x="1066800" y="1714500"/>
            <a:chExt cx="6521450" cy="2225040"/>
          </a:xfrm>
        </p:grpSpPr>
        <p:sp>
          <p:nvSpPr>
            <p:cNvPr id="6" name="object 6"/>
            <p:cNvSpPr/>
            <p:nvPr/>
          </p:nvSpPr>
          <p:spPr>
            <a:xfrm>
              <a:off x="1066800" y="3590544"/>
              <a:ext cx="338328" cy="348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1337" y="1727453"/>
              <a:ext cx="6014085" cy="1338580"/>
            </a:xfrm>
            <a:custGeom>
              <a:avLst/>
              <a:gdLst/>
              <a:ahLst/>
              <a:cxnLst/>
              <a:rect l="l" t="t" r="r" b="b"/>
              <a:pathLst>
                <a:path w="6014084" h="1338580">
                  <a:moveTo>
                    <a:pt x="0" y="736219"/>
                  </a:moveTo>
                  <a:lnTo>
                    <a:pt x="1692" y="727882"/>
                  </a:lnTo>
                  <a:lnTo>
                    <a:pt x="6302" y="721058"/>
                  </a:lnTo>
                  <a:lnTo>
                    <a:pt x="13126" y="716448"/>
                  </a:lnTo>
                  <a:lnTo>
                    <a:pt x="21462" y="714756"/>
                  </a:lnTo>
                  <a:lnTo>
                    <a:pt x="5992241" y="714756"/>
                  </a:lnTo>
                  <a:lnTo>
                    <a:pt x="6000577" y="716448"/>
                  </a:lnTo>
                  <a:lnTo>
                    <a:pt x="6007401" y="721058"/>
                  </a:lnTo>
                  <a:lnTo>
                    <a:pt x="6012011" y="727882"/>
                  </a:lnTo>
                  <a:lnTo>
                    <a:pt x="6013704" y="736219"/>
                  </a:lnTo>
                  <a:lnTo>
                    <a:pt x="6013704" y="1316609"/>
                  </a:lnTo>
                  <a:lnTo>
                    <a:pt x="6012011" y="1324945"/>
                  </a:lnTo>
                  <a:lnTo>
                    <a:pt x="6007401" y="1331769"/>
                  </a:lnTo>
                  <a:lnTo>
                    <a:pt x="6000577" y="1336379"/>
                  </a:lnTo>
                  <a:lnTo>
                    <a:pt x="5992241" y="1338072"/>
                  </a:lnTo>
                  <a:lnTo>
                    <a:pt x="21462" y="1338072"/>
                  </a:lnTo>
                  <a:lnTo>
                    <a:pt x="13126" y="1336379"/>
                  </a:lnTo>
                  <a:lnTo>
                    <a:pt x="6302" y="1331769"/>
                  </a:lnTo>
                  <a:lnTo>
                    <a:pt x="1692" y="1324945"/>
                  </a:lnTo>
                  <a:lnTo>
                    <a:pt x="0" y="1316609"/>
                  </a:lnTo>
                  <a:lnTo>
                    <a:pt x="0" y="736219"/>
                  </a:lnTo>
                  <a:close/>
                </a:path>
                <a:path w="6014084" h="1338580">
                  <a:moveTo>
                    <a:pt x="0" y="21462"/>
                  </a:moveTo>
                  <a:lnTo>
                    <a:pt x="1692" y="13126"/>
                  </a:lnTo>
                  <a:lnTo>
                    <a:pt x="6302" y="6302"/>
                  </a:lnTo>
                  <a:lnTo>
                    <a:pt x="13126" y="1692"/>
                  </a:lnTo>
                  <a:lnTo>
                    <a:pt x="21462" y="0"/>
                  </a:lnTo>
                  <a:lnTo>
                    <a:pt x="5992241" y="0"/>
                  </a:lnTo>
                  <a:lnTo>
                    <a:pt x="6000577" y="1692"/>
                  </a:lnTo>
                  <a:lnTo>
                    <a:pt x="6007401" y="6302"/>
                  </a:lnTo>
                  <a:lnTo>
                    <a:pt x="6012011" y="13126"/>
                  </a:lnTo>
                  <a:lnTo>
                    <a:pt x="6013704" y="21462"/>
                  </a:lnTo>
                  <a:lnTo>
                    <a:pt x="6013704" y="601853"/>
                  </a:lnTo>
                  <a:lnTo>
                    <a:pt x="6012011" y="610189"/>
                  </a:lnTo>
                  <a:lnTo>
                    <a:pt x="6007401" y="617013"/>
                  </a:lnTo>
                  <a:lnTo>
                    <a:pt x="6000577" y="621623"/>
                  </a:lnTo>
                  <a:lnTo>
                    <a:pt x="5992241" y="623316"/>
                  </a:lnTo>
                  <a:lnTo>
                    <a:pt x="21462" y="623316"/>
                  </a:lnTo>
                  <a:lnTo>
                    <a:pt x="13126" y="621623"/>
                  </a:lnTo>
                  <a:lnTo>
                    <a:pt x="6302" y="617013"/>
                  </a:lnTo>
                  <a:lnTo>
                    <a:pt x="1692" y="610189"/>
                  </a:lnTo>
                  <a:lnTo>
                    <a:pt x="0" y="601853"/>
                  </a:lnTo>
                  <a:lnTo>
                    <a:pt x="0" y="21462"/>
                  </a:lnTo>
                  <a:close/>
                </a:path>
              </a:pathLst>
            </a:custGeom>
            <a:ln w="25908">
              <a:solidFill>
                <a:srgbClr val="BA213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85023" y="1898726"/>
            <a:ext cx="596646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rlito"/>
                <a:cs typeface="Carlito"/>
              </a:rPr>
              <a:t>¿Qué </a:t>
            </a:r>
            <a:r>
              <a:rPr sz="1500" dirty="0">
                <a:latin typeface="Carlito"/>
                <a:cs typeface="Carlito"/>
              </a:rPr>
              <a:t>es el </a:t>
            </a:r>
            <a:r>
              <a:rPr sz="1500" spc="-10" dirty="0">
                <a:latin typeface="Carlito"/>
                <a:cs typeface="Carlito"/>
              </a:rPr>
              <a:t>liderazgo? </a:t>
            </a:r>
            <a:r>
              <a:rPr sz="1500" spc="-5" dirty="0">
                <a:latin typeface="Carlito"/>
                <a:cs typeface="Carlito"/>
              </a:rPr>
              <a:t>¿Qué teorías de </a:t>
            </a:r>
            <a:r>
              <a:rPr sz="1500" spc="-10" dirty="0">
                <a:latin typeface="Carlito"/>
                <a:cs typeface="Carlito"/>
              </a:rPr>
              <a:t>liderazgo </a:t>
            </a:r>
            <a:r>
              <a:rPr sz="1500" spc="-5" dirty="0">
                <a:latin typeface="Carlito"/>
                <a:cs typeface="Carlito"/>
              </a:rPr>
              <a:t>hemos </a:t>
            </a:r>
            <a:r>
              <a:rPr sz="1500" spc="-10" dirty="0">
                <a:latin typeface="Carlito"/>
                <a:cs typeface="Carlito"/>
              </a:rPr>
              <a:t>visto</a:t>
            </a:r>
            <a:r>
              <a:rPr sz="1500" spc="-5" dirty="0">
                <a:latin typeface="Carlito"/>
                <a:cs typeface="Carlito"/>
              </a:rPr>
              <a:t> hoy?</a:t>
            </a:r>
            <a:endParaRPr sz="15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500" spc="-5" dirty="0">
                <a:latin typeface="Carlito"/>
                <a:cs typeface="Carlito"/>
              </a:rPr>
              <a:t>¿Cuál </a:t>
            </a:r>
            <a:r>
              <a:rPr sz="1500" dirty="0">
                <a:latin typeface="Carlito"/>
                <a:cs typeface="Carlito"/>
              </a:rPr>
              <a:t>es la </a:t>
            </a:r>
            <a:r>
              <a:rPr sz="1500" spc="-10" dirty="0">
                <a:latin typeface="Carlito"/>
                <a:cs typeface="Carlito"/>
              </a:rPr>
              <a:t>diferencia entre </a:t>
            </a:r>
            <a:r>
              <a:rPr sz="1500" dirty="0">
                <a:latin typeface="Carlito"/>
                <a:cs typeface="Carlito"/>
              </a:rPr>
              <a:t>equipo y</a:t>
            </a:r>
            <a:r>
              <a:rPr sz="1500" spc="-1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grupo?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9072" y="3577209"/>
            <a:ext cx="35227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Levantemos </a:t>
            </a:r>
            <a:r>
              <a:rPr sz="1400" dirty="0">
                <a:latin typeface="Carlito"/>
                <a:cs typeface="Carlito"/>
              </a:rPr>
              <a:t>la </a:t>
            </a:r>
            <a:r>
              <a:rPr sz="1400" spc="-5" dirty="0">
                <a:latin typeface="Carlito"/>
                <a:cs typeface="Carlito"/>
              </a:rPr>
              <a:t>mano </a:t>
            </a:r>
            <a:r>
              <a:rPr sz="1400" spc="-10" dirty="0">
                <a:latin typeface="Carlito"/>
                <a:cs typeface="Carlito"/>
              </a:rPr>
              <a:t>para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participar</a:t>
            </a:r>
            <a:endParaRPr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0705"/>
            <a:ext cx="1548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"/>
                <a:cs typeface="Arial"/>
              </a:rPr>
              <a:t>Ejer</a:t>
            </a:r>
            <a:r>
              <a:rPr sz="2800" b="0" dirty="0">
                <a:latin typeface="Arial"/>
                <a:cs typeface="Arial"/>
              </a:rPr>
              <a:t>c</a:t>
            </a:r>
            <a:r>
              <a:rPr sz="2800" b="0" spc="-5" dirty="0">
                <a:latin typeface="Arial"/>
                <a:cs typeface="Arial"/>
              </a:rPr>
              <a:t>ic</a:t>
            </a:r>
            <a:r>
              <a:rPr sz="2800" b="0" dirty="0">
                <a:latin typeface="Arial"/>
                <a:cs typeface="Arial"/>
              </a:rPr>
              <a:t>i</a:t>
            </a:r>
            <a:r>
              <a:rPr sz="2800" b="0" spc="-5" dirty="0">
                <a:latin typeface="Arial"/>
                <a:cs typeface="Arial"/>
              </a:rPr>
              <a:t>os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1955" y="1173480"/>
            <a:ext cx="7176770" cy="2940050"/>
            <a:chOff x="1171955" y="1173480"/>
            <a:chExt cx="7176770" cy="2940050"/>
          </a:xfrm>
        </p:grpSpPr>
        <p:sp>
          <p:nvSpPr>
            <p:cNvPr id="5" name="object 5"/>
            <p:cNvSpPr/>
            <p:nvPr/>
          </p:nvSpPr>
          <p:spPr>
            <a:xfrm>
              <a:off x="1171955" y="1173480"/>
              <a:ext cx="7176516" cy="29397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199" y="1200912"/>
              <a:ext cx="7086600" cy="28498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199" y="1200912"/>
              <a:ext cx="7086600" cy="2849880"/>
            </a:xfrm>
            <a:custGeom>
              <a:avLst/>
              <a:gdLst/>
              <a:ahLst/>
              <a:cxnLst/>
              <a:rect l="l" t="t" r="r" b="b"/>
              <a:pathLst>
                <a:path w="7086600" h="2849879">
                  <a:moveTo>
                    <a:pt x="0" y="98171"/>
                  </a:moveTo>
                  <a:lnTo>
                    <a:pt x="7713" y="59953"/>
                  </a:lnTo>
                  <a:lnTo>
                    <a:pt x="28749" y="28749"/>
                  </a:lnTo>
                  <a:lnTo>
                    <a:pt x="59953" y="7713"/>
                  </a:lnTo>
                  <a:lnTo>
                    <a:pt x="98171" y="0"/>
                  </a:lnTo>
                  <a:lnTo>
                    <a:pt x="6988429" y="0"/>
                  </a:lnTo>
                  <a:lnTo>
                    <a:pt x="7026646" y="7713"/>
                  </a:lnTo>
                  <a:lnTo>
                    <a:pt x="7057850" y="28749"/>
                  </a:lnTo>
                  <a:lnTo>
                    <a:pt x="7078886" y="59953"/>
                  </a:lnTo>
                  <a:lnTo>
                    <a:pt x="7086600" y="98171"/>
                  </a:lnTo>
                  <a:lnTo>
                    <a:pt x="7086600" y="2751734"/>
                  </a:lnTo>
                  <a:lnTo>
                    <a:pt x="7078886" y="2789936"/>
                  </a:lnTo>
                  <a:lnTo>
                    <a:pt x="7057850" y="2821133"/>
                  </a:lnTo>
                  <a:lnTo>
                    <a:pt x="7026646" y="2842167"/>
                  </a:lnTo>
                  <a:lnTo>
                    <a:pt x="6988429" y="2849879"/>
                  </a:lnTo>
                  <a:lnTo>
                    <a:pt x="98171" y="2849879"/>
                  </a:lnTo>
                  <a:lnTo>
                    <a:pt x="59953" y="2842167"/>
                  </a:lnTo>
                  <a:lnTo>
                    <a:pt x="28749" y="2821133"/>
                  </a:lnTo>
                  <a:lnTo>
                    <a:pt x="7713" y="2789936"/>
                  </a:lnTo>
                  <a:lnTo>
                    <a:pt x="0" y="2751734"/>
                  </a:lnTo>
                  <a:lnTo>
                    <a:pt x="0" y="98171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26794" y="1905761"/>
            <a:ext cx="64738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Ahora, </a:t>
            </a:r>
            <a:r>
              <a:rPr sz="1800" spc="-5" dirty="0">
                <a:latin typeface="Carlito"/>
                <a:cs typeface="Carlito"/>
              </a:rPr>
              <a:t>tienes </a:t>
            </a:r>
            <a:r>
              <a:rPr sz="1800" spc="5" dirty="0">
                <a:latin typeface="Carlito"/>
                <a:cs typeface="Carlito"/>
              </a:rPr>
              <a:t>en </a:t>
            </a:r>
            <a:r>
              <a:rPr sz="1800" spc="-5" dirty="0">
                <a:latin typeface="Carlito"/>
                <a:cs typeface="Carlito"/>
              </a:rPr>
              <a:t>la </a:t>
            </a:r>
            <a:r>
              <a:rPr sz="1800" spc="-15" dirty="0">
                <a:latin typeface="Carlito"/>
                <a:cs typeface="Carlito"/>
              </a:rPr>
              <a:t>plataforma </a:t>
            </a:r>
            <a:r>
              <a:rPr lang="es-PE" spc="-15" dirty="0" smtClean="0">
                <a:latin typeface="Carlito"/>
                <a:cs typeface="Carlito"/>
              </a:rPr>
              <a:t>Aula Virtual</a:t>
            </a:r>
            <a:r>
              <a:rPr sz="1800" spc="-15" dirty="0" smtClean="0">
                <a:latin typeface="Carlito"/>
                <a:cs typeface="Carlito"/>
              </a:rPr>
              <a:t>, </a:t>
            </a:r>
            <a:r>
              <a:rPr sz="1800" dirty="0">
                <a:latin typeface="Carlito"/>
                <a:cs typeface="Carlito"/>
              </a:rPr>
              <a:t>una actividad </a:t>
            </a:r>
            <a:r>
              <a:rPr sz="1800" spc="-15" dirty="0">
                <a:latin typeface="Carlito"/>
                <a:cs typeface="Carlito"/>
              </a:rPr>
              <a:t>para </a:t>
            </a:r>
            <a:r>
              <a:rPr sz="1800" spc="-10" dirty="0">
                <a:latin typeface="Carlito"/>
                <a:cs typeface="Carlito"/>
              </a:rPr>
              <a:t>realizar </a:t>
            </a:r>
            <a:r>
              <a:rPr sz="1800" dirty="0">
                <a:latin typeface="Carlito"/>
                <a:cs typeface="Carlito"/>
              </a:rPr>
              <a:t>y  </a:t>
            </a:r>
            <a:r>
              <a:rPr sz="1800" spc="-10" dirty="0">
                <a:latin typeface="Carlito"/>
                <a:cs typeface="Carlito"/>
              </a:rPr>
              <a:t>complementar </a:t>
            </a:r>
            <a:r>
              <a:rPr sz="1800" dirty="0">
                <a:latin typeface="Carlito"/>
                <a:cs typeface="Carlito"/>
              </a:rPr>
              <a:t>lo que </a:t>
            </a:r>
            <a:r>
              <a:rPr sz="1800" spc="-5" dirty="0">
                <a:latin typeface="Carlito"/>
                <a:cs typeface="Carlito"/>
              </a:rPr>
              <a:t>hemos </a:t>
            </a:r>
            <a:r>
              <a:rPr sz="1800" spc="-10" dirty="0">
                <a:latin typeface="Carlito"/>
                <a:cs typeface="Carlito"/>
              </a:rPr>
              <a:t>visto </a:t>
            </a:r>
            <a:r>
              <a:rPr sz="1800" dirty="0">
                <a:latin typeface="Carlito"/>
                <a:cs typeface="Carlito"/>
              </a:rPr>
              <a:t>en </a:t>
            </a:r>
            <a:r>
              <a:rPr sz="1800" spc="-15" dirty="0">
                <a:latin typeface="Carlito"/>
                <a:cs typeface="Carlito"/>
              </a:rPr>
              <a:t>esta </a:t>
            </a:r>
            <a:r>
              <a:rPr sz="1800" spc="-5" dirty="0">
                <a:latin typeface="Carlito"/>
                <a:cs typeface="Carlito"/>
              </a:rPr>
              <a:t>sesión. </a:t>
            </a:r>
            <a:r>
              <a:rPr sz="1800" spc="-10" dirty="0">
                <a:latin typeface="Carlito"/>
                <a:cs typeface="Carlito"/>
              </a:rPr>
              <a:t>Recuerda </a:t>
            </a:r>
            <a:r>
              <a:rPr sz="1800" dirty="0">
                <a:latin typeface="Carlito"/>
                <a:cs typeface="Carlito"/>
              </a:rPr>
              <a:t>que </a:t>
            </a:r>
            <a:r>
              <a:rPr sz="1800" spc="-5" dirty="0">
                <a:latin typeface="Carlito"/>
                <a:cs typeface="Carlito"/>
              </a:rPr>
              <a:t>las  actividades las </a:t>
            </a:r>
            <a:r>
              <a:rPr sz="1800" spc="-10" dirty="0">
                <a:latin typeface="Carlito"/>
                <a:cs typeface="Carlito"/>
              </a:rPr>
              <a:t>encuentras con </a:t>
            </a:r>
            <a:r>
              <a:rPr sz="1800" dirty="0">
                <a:latin typeface="Carlito"/>
                <a:cs typeface="Carlito"/>
              </a:rPr>
              <a:t>el </a:t>
            </a:r>
            <a:r>
              <a:rPr sz="1800" spc="-5" dirty="0">
                <a:latin typeface="Carlito"/>
                <a:cs typeface="Carlito"/>
              </a:rPr>
              <a:t>número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5" dirty="0">
                <a:latin typeface="Carlito"/>
                <a:cs typeface="Carlito"/>
              </a:rPr>
              <a:t>la </a:t>
            </a:r>
            <a:r>
              <a:rPr sz="1800" dirty="0">
                <a:latin typeface="Carlito"/>
                <a:cs typeface="Carlito"/>
              </a:rPr>
              <a:t>semana y </a:t>
            </a:r>
            <a:r>
              <a:rPr sz="1800" spc="-10" dirty="0">
                <a:latin typeface="Carlito"/>
                <a:cs typeface="Carlito"/>
              </a:rPr>
              <a:t>como  ejercicios </a:t>
            </a:r>
            <a:r>
              <a:rPr sz="1800" spc="-5" dirty="0">
                <a:latin typeface="Carlito"/>
                <a:cs typeface="Carlito"/>
              </a:rPr>
              <a:t>(S13.s1-Ejercicios), </a:t>
            </a:r>
            <a:r>
              <a:rPr sz="1800" spc="-10" dirty="0">
                <a:latin typeface="Carlito"/>
                <a:cs typeface="Carlito"/>
              </a:rPr>
              <a:t>estas </a:t>
            </a:r>
            <a:r>
              <a:rPr sz="1800" dirty="0">
                <a:latin typeface="Carlito"/>
                <a:cs typeface="Carlito"/>
              </a:rPr>
              <a:t>pueden </a:t>
            </a:r>
            <a:r>
              <a:rPr sz="1800" spc="-5" dirty="0">
                <a:latin typeface="Carlito"/>
                <a:cs typeface="Carlito"/>
              </a:rPr>
              <a:t>ser </a:t>
            </a:r>
            <a:r>
              <a:rPr sz="1800" spc="-15" dirty="0">
                <a:latin typeface="Carlito"/>
                <a:cs typeface="Carlito"/>
              </a:rPr>
              <a:t>foros, </a:t>
            </a:r>
            <a:r>
              <a:rPr sz="1800" spc="-10" dirty="0">
                <a:latin typeface="Carlito"/>
                <a:cs typeface="Carlito"/>
              </a:rPr>
              <a:t>tareas </a:t>
            </a:r>
            <a:r>
              <a:rPr sz="1800" dirty="0">
                <a:latin typeface="Carlito"/>
                <a:cs typeface="Carlito"/>
              </a:rPr>
              <a:t>o  </a:t>
            </a:r>
            <a:r>
              <a:rPr sz="1800" spc="-10" dirty="0">
                <a:latin typeface="Carlito"/>
                <a:cs typeface="Carlito"/>
              </a:rPr>
              <a:t>diversas </a:t>
            </a:r>
            <a:r>
              <a:rPr sz="1800" spc="-5" dirty="0">
                <a:latin typeface="Carlito"/>
                <a:cs typeface="Carlito"/>
              </a:rPr>
              <a:t>actividades.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2995422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solidFill>
                  <a:srgbClr val="569FC5"/>
                </a:solidFill>
              </a:rPr>
              <a:t>Contenido </a:t>
            </a:r>
            <a:r>
              <a:rPr sz="2000" spc="15" dirty="0">
                <a:solidFill>
                  <a:srgbClr val="569FC5"/>
                </a:solidFill>
              </a:rPr>
              <a:t>de </a:t>
            </a:r>
            <a:r>
              <a:rPr sz="2000" spc="10" dirty="0">
                <a:solidFill>
                  <a:srgbClr val="569FC5"/>
                </a:solidFill>
              </a:rPr>
              <a:t>la</a:t>
            </a:r>
            <a:r>
              <a:rPr sz="2000" spc="-70" dirty="0">
                <a:solidFill>
                  <a:srgbClr val="569FC5"/>
                </a:solidFill>
              </a:rPr>
              <a:t> </a:t>
            </a:r>
            <a:r>
              <a:rPr sz="2000" spc="5" dirty="0">
                <a:solidFill>
                  <a:srgbClr val="569FC5"/>
                </a:solidFill>
              </a:rPr>
              <a:t>sesión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1095152" y="1352550"/>
            <a:ext cx="3324447" cy="16090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b="1" spc="-10" dirty="0">
                <a:latin typeface="Carlito"/>
                <a:cs typeface="Carlito"/>
              </a:rPr>
              <a:t>Liderazgo</a:t>
            </a:r>
            <a:endParaRPr sz="1600" dirty="0">
              <a:latin typeface="Carlito"/>
              <a:cs typeface="Carlito"/>
            </a:endParaRPr>
          </a:p>
          <a:p>
            <a:pPr marL="666115" indent="-196850">
              <a:lnSpc>
                <a:spcPct val="100000"/>
              </a:lnSpc>
              <a:spcBef>
                <a:spcPts val="969"/>
              </a:spcBef>
              <a:buSzPct val="150000"/>
              <a:buFont typeface="Arial"/>
              <a:buChar char="•"/>
              <a:tabLst>
                <a:tab pos="666750" algn="l"/>
              </a:tabLst>
            </a:pPr>
            <a:r>
              <a:rPr sz="2100" spc="-15" baseline="1984" dirty="0">
                <a:latin typeface="Carlito"/>
                <a:cs typeface="Carlito"/>
              </a:rPr>
              <a:t>Liderazgo</a:t>
            </a:r>
            <a:endParaRPr sz="2100" baseline="1984" dirty="0">
              <a:latin typeface="Carlito"/>
              <a:cs typeface="Carlito"/>
            </a:endParaRPr>
          </a:p>
          <a:p>
            <a:pPr marL="666115" indent="-196850">
              <a:lnSpc>
                <a:spcPct val="100000"/>
              </a:lnSpc>
              <a:spcBef>
                <a:spcPts val="840"/>
              </a:spcBef>
              <a:buSzPct val="150000"/>
              <a:buFont typeface="Arial"/>
              <a:buChar char="•"/>
              <a:tabLst>
                <a:tab pos="666750" algn="l"/>
              </a:tabLst>
            </a:pPr>
            <a:r>
              <a:rPr sz="2100" spc="-15" baseline="1984" dirty="0">
                <a:latin typeface="Carlito"/>
                <a:cs typeface="Carlito"/>
              </a:rPr>
              <a:t>Componentes</a:t>
            </a:r>
            <a:endParaRPr sz="2100" baseline="1984" dirty="0">
              <a:latin typeface="Carlito"/>
              <a:cs typeface="Carlito"/>
            </a:endParaRPr>
          </a:p>
          <a:p>
            <a:pPr marL="666115" indent="-196850">
              <a:lnSpc>
                <a:spcPct val="100000"/>
              </a:lnSpc>
              <a:spcBef>
                <a:spcPts val="840"/>
              </a:spcBef>
              <a:buSzPct val="150000"/>
              <a:buFont typeface="Arial"/>
              <a:buChar char="•"/>
              <a:tabLst>
                <a:tab pos="666750" algn="l"/>
              </a:tabLst>
            </a:pPr>
            <a:r>
              <a:rPr sz="2100" spc="-30" baseline="1984" dirty="0">
                <a:latin typeface="Carlito"/>
                <a:cs typeface="Carlito"/>
              </a:rPr>
              <a:t>Teorías </a:t>
            </a:r>
            <a:r>
              <a:rPr sz="2100" spc="-7" baseline="1984" dirty="0">
                <a:latin typeface="Carlito"/>
                <a:cs typeface="Carlito"/>
              </a:rPr>
              <a:t>de</a:t>
            </a:r>
            <a:r>
              <a:rPr sz="2100" spc="7" baseline="1984" dirty="0">
                <a:latin typeface="Carlito"/>
                <a:cs typeface="Carlito"/>
              </a:rPr>
              <a:t> </a:t>
            </a:r>
            <a:r>
              <a:rPr sz="2100" spc="-15" baseline="1984" dirty="0">
                <a:latin typeface="Carlito"/>
                <a:cs typeface="Carlito"/>
              </a:rPr>
              <a:t>liderazgo</a:t>
            </a:r>
            <a:endParaRPr sz="2100" baseline="1984" dirty="0">
              <a:latin typeface="Carlito"/>
              <a:cs typeface="Carlito"/>
            </a:endParaRPr>
          </a:p>
          <a:p>
            <a:pPr marL="666115" indent="-196850">
              <a:lnSpc>
                <a:spcPct val="100000"/>
              </a:lnSpc>
              <a:spcBef>
                <a:spcPts val="840"/>
              </a:spcBef>
              <a:buSzPct val="150000"/>
              <a:buFont typeface="Arial"/>
              <a:buChar char="•"/>
              <a:tabLst>
                <a:tab pos="666750" algn="l"/>
              </a:tabLst>
            </a:pPr>
            <a:r>
              <a:rPr sz="2100" spc="-7" baseline="1984" dirty="0">
                <a:latin typeface="Carlito"/>
                <a:cs typeface="Carlito"/>
              </a:rPr>
              <a:t>Grupos </a:t>
            </a:r>
            <a:r>
              <a:rPr sz="2100" baseline="1984" dirty="0">
                <a:latin typeface="Carlito"/>
                <a:cs typeface="Carlito"/>
              </a:rPr>
              <a:t>y equipos </a:t>
            </a:r>
            <a:r>
              <a:rPr sz="2100" spc="-7" baseline="1984" dirty="0">
                <a:latin typeface="Carlito"/>
                <a:cs typeface="Carlito"/>
              </a:rPr>
              <a:t>de</a:t>
            </a:r>
            <a:r>
              <a:rPr sz="2100" spc="-67" baseline="1984" dirty="0">
                <a:latin typeface="Carlito"/>
                <a:cs typeface="Carlito"/>
              </a:rPr>
              <a:t> </a:t>
            </a:r>
            <a:r>
              <a:rPr sz="2100" spc="-7" baseline="1984" dirty="0">
                <a:latin typeface="Carlito"/>
                <a:cs typeface="Carlito"/>
              </a:rPr>
              <a:t>trabajo</a:t>
            </a:r>
            <a:endParaRPr sz="2100" baseline="1984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2867" y="4090212"/>
            <a:ext cx="110693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10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min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800" y="2038382"/>
            <a:ext cx="5730240" cy="2369025"/>
            <a:chOff x="685800" y="1580388"/>
            <a:chExt cx="5730240" cy="2827020"/>
          </a:xfrm>
        </p:grpSpPr>
        <p:sp>
          <p:nvSpPr>
            <p:cNvPr id="5" name="object 5"/>
            <p:cNvSpPr/>
            <p:nvPr/>
          </p:nvSpPr>
          <p:spPr>
            <a:xfrm>
              <a:off x="685800" y="4058411"/>
              <a:ext cx="338328" cy="3489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2200" y="1580388"/>
              <a:ext cx="4053840" cy="2286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39923" y="4065219"/>
            <a:ext cx="29127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585858"/>
                </a:solidFill>
                <a:latin typeface="Arial"/>
                <a:cs typeface="Arial"/>
              </a:rPr>
              <a:t>¡Compartamos nuestra</a:t>
            </a:r>
            <a:r>
              <a:rPr sz="15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585858"/>
                </a:solidFill>
                <a:latin typeface="Arial"/>
                <a:cs typeface="Arial"/>
              </a:rPr>
              <a:t>opinión!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19200" y="1173532"/>
            <a:ext cx="7174066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latin typeface="Carlito"/>
                <a:cs typeface="Carlito"/>
              </a:rPr>
              <a:t>¿Cuál </a:t>
            </a:r>
            <a:r>
              <a:rPr sz="2000" b="0" spc="-15" dirty="0">
                <a:latin typeface="Carlito"/>
                <a:cs typeface="Carlito"/>
              </a:rPr>
              <a:t>será </a:t>
            </a:r>
            <a:r>
              <a:rPr sz="2000" b="0" dirty="0">
                <a:latin typeface="Carlito"/>
                <a:cs typeface="Carlito"/>
              </a:rPr>
              <a:t>el </a:t>
            </a:r>
            <a:r>
              <a:rPr sz="2000" b="0" spc="-5" dirty="0">
                <a:latin typeface="Carlito"/>
                <a:cs typeface="Carlito"/>
              </a:rPr>
              <a:t>trabajo de un líder </a:t>
            </a:r>
            <a:r>
              <a:rPr sz="2000" b="0" spc="-10" dirty="0">
                <a:latin typeface="Carlito"/>
                <a:cs typeface="Carlito"/>
              </a:rPr>
              <a:t>dentro </a:t>
            </a:r>
            <a:r>
              <a:rPr sz="2000" b="0" spc="-5" dirty="0">
                <a:latin typeface="Carlito"/>
                <a:cs typeface="Carlito"/>
              </a:rPr>
              <a:t>de </a:t>
            </a:r>
            <a:r>
              <a:rPr sz="2000" b="0" dirty="0">
                <a:latin typeface="Carlito"/>
                <a:cs typeface="Carlito"/>
              </a:rPr>
              <a:t>una</a:t>
            </a:r>
            <a:r>
              <a:rPr sz="2000" b="0" spc="20" dirty="0">
                <a:latin typeface="Carlito"/>
                <a:cs typeface="Carlito"/>
              </a:rPr>
              <a:t> </a:t>
            </a:r>
            <a:r>
              <a:rPr sz="2000" b="0" spc="-10" dirty="0">
                <a:latin typeface="Carlito"/>
                <a:cs typeface="Carlito"/>
              </a:rPr>
              <a:t>organización?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0109" y="1605957"/>
            <a:ext cx="3842512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¿Se </a:t>
            </a:r>
            <a:r>
              <a:rPr sz="2000" dirty="0">
                <a:latin typeface="Carlito"/>
                <a:cs typeface="Carlito"/>
              </a:rPr>
              <a:t>puede </a:t>
            </a:r>
            <a:r>
              <a:rPr sz="2000" spc="-5" dirty="0">
                <a:latin typeface="Carlito"/>
                <a:cs typeface="Carlito"/>
              </a:rPr>
              <a:t>aprender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ser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líder?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143" y="270128"/>
            <a:ext cx="299407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</a:rPr>
              <a:t>¿Donde</a:t>
            </a:r>
            <a:r>
              <a:rPr sz="2400" spc="-60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estamos?</a:t>
            </a:r>
            <a:endParaRPr sz="2400" dirty="0"/>
          </a:p>
        </p:txBody>
      </p:sp>
      <p:grpSp>
        <p:nvGrpSpPr>
          <p:cNvPr id="4" name="object 4"/>
          <p:cNvGrpSpPr/>
          <p:nvPr/>
        </p:nvGrpSpPr>
        <p:grpSpPr>
          <a:xfrm>
            <a:off x="542544" y="1658111"/>
            <a:ext cx="2860675" cy="1866900"/>
            <a:chOff x="542544" y="1658111"/>
            <a:chExt cx="2860675" cy="1866900"/>
          </a:xfrm>
        </p:grpSpPr>
        <p:sp>
          <p:nvSpPr>
            <p:cNvPr id="5" name="object 5"/>
            <p:cNvSpPr/>
            <p:nvPr/>
          </p:nvSpPr>
          <p:spPr>
            <a:xfrm>
              <a:off x="542544" y="1658111"/>
              <a:ext cx="2860675" cy="1866900"/>
            </a:xfrm>
            <a:custGeom>
              <a:avLst/>
              <a:gdLst/>
              <a:ahLst/>
              <a:cxnLst/>
              <a:rect l="l" t="t" r="r" b="b"/>
              <a:pathLst>
                <a:path w="2860675" h="1866900">
                  <a:moveTo>
                    <a:pt x="2860548" y="0"/>
                  </a:moveTo>
                  <a:lnTo>
                    <a:pt x="0" y="0"/>
                  </a:lnTo>
                  <a:lnTo>
                    <a:pt x="0" y="1866900"/>
                  </a:lnTo>
                  <a:lnTo>
                    <a:pt x="2860548" y="1866900"/>
                  </a:lnTo>
                  <a:lnTo>
                    <a:pt x="2860548" y="0"/>
                  </a:lnTo>
                  <a:close/>
                </a:path>
              </a:pathLst>
            </a:custGeom>
            <a:solidFill>
              <a:srgbClr val="4AACC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8492" y="2737103"/>
              <a:ext cx="1390015" cy="608330"/>
            </a:xfrm>
            <a:custGeom>
              <a:avLst/>
              <a:gdLst/>
              <a:ahLst/>
              <a:cxnLst/>
              <a:rect l="l" t="t" r="r" b="b"/>
              <a:pathLst>
                <a:path w="1390014" h="608329">
                  <a:moveTo>
                    <a:pt x="1389887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389887" y="608076"/>
                  </a:lnTo>
                  <a:lnTo>
                    <a:pt x="1389887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59281" y="1315339"/>
            <a:ext cx="2104542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rlito"/>
                <a:cs typeface="Carlito"/>
              </a:rPr>
              <a:t>Función de</a:t>
            </a:r>
            <a:r>
              <a:rPr sz="1400" b="1" spc="-8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Planificación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3426" y="2770631"/>
            <a:ext cx="1292058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2540" algn="ctr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Planificación  (Propósito,</a:t>
            </a:r>
            <a:r>
              <a:rPr sz="105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objetivos,  análisis 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del</a:t>
            </a:r>
            <a:r>
              <a:rPr sz="105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entorno)</a:t>
            </a:r>
            <a:endParaRPr sz="1050" dirty="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15539" y="2717279"/>
            <a:ext cx="923925" cy="688975"/>
            <a:chOff x="2415539" y="2717279"/>
            <a:chExt cx="923925" cy="688975"/>
          </a:xfrm>
        </p:grpSpPr>
        <p:sp>
          <p:nvSpPr>
            <p:cNvPr id="10" name="object 10"/>
            <p:cNvSpPr/>
            <p:nvPr/>
          </p:nvSpPr>
          <p:spPr>
            <a:xfrm>
              <a:off x="2415539" y="2717279"/>
              <a:ext cx="923569" cy="6888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85643" y="2901721"/>
              <a:ext cx="783323" cy="362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58211" y="2737103"/>
              <a:ext cx="843280" cy="608330"/>
            </a:xfrm>
            <a:custGeom>
              <a:avLst/>
              <a:gdLst/>
              <a:ahLst/>
              <a:cxnLst/>
              <a:rect l="l" t="t" r="r" b="b"/>
              <a:pathLst>
                <a:path w="843279" h="608329">
                  <a:moveTo>
                    <a:pt x="842772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842772" y="608076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56381" y="2939288"/>
            <a:ext cx="660133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Estrategia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8491" y="1796795"/>
            <a:ext cx="2018030" cy="523240"/>
          </a:xfrm>
          <a:custGeom>
            <a:avLst/>
            <a:gdLst/>
            <a:ahLst/>
            <a:cxnLst/>
            <a:rect l="l" t="t" r="r" b="b"/>
            <a:pathLst>
              <a:path w="2018030" h="523239">
                <a:moveTo>
                  <a:pt x="2017776" y="0"/>
                </a:moveTo>
                <a:lnTo>
                  <a:pt x="0" y="0"/>
                </a:lnTo>
                <a:lnTo>
                  <a:pt x="0" y="522731"/>
                </a:lnTo>
                <a:lnTo>
                  <a:pt x="2017776" y="522731"/>
                </a:lnTo>
                <a:lnTo>
                  <a:pt x="2017776" y="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12799" y="1953260"/>
            <a:ext cx="1643938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Planificación</a:t>
            </a:r>
            <a:r>
              <a:rPr sz="11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Estratégica</a:t>
            </a:r>
            <a:endParaRPr sz="1100" dirty="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53384" y="1645920"/>
            <a:ext cx="1685925" cy="1865630"/>
            <a:chOff x="3453384" y="1645920"/>
            <a:chExt cx="1685925" cy="1865630"/>
          </a:xfrm>
        </p:grpSpPr>
        <p:sp>
          <p:nvSpPr>
            <p:cNvPr id="17" name="object 17"/>
            <p:cNvSpPr/>
            <p:nvPr/>
          </p:nvSpPr>
          <p:spPr>
            <a:xfrm>
              <a:off x="3453384" y="1645920"/>
              <a:ext cx="1685925" cy="1865630"/>
            </a:xfrm>
            <a:custGeom>
              <a:avLst/>
              <a:gdLst/>
              <a:ahLst/>
              <a:cxnLst/>
              <a:rect l="l" t="t" r="r" b="b"/>
              <a:pathLst>
                <a:path w="1685925" h="1865629">
                  <a:moveTo>
                    <a:pt x="1685543" y="0"/>
                  </a:moveTo>
                  <a:lnTo>
                    <a:pt x="0" y="0"/>
                  </a:lnTo>
                  <a:lnTo>
                    <a:pt x="0" y="1865375"/>
                  </a:lnTo>
                  <a:lnTo>
                    <a:pt x="1685543" y="1865375"/>
                  </a:lnTo>
                  <a:lnTo>
                    <a:pt x="1685543" y="0"/>
                  </a:lnTo>
                  <a:close/>
                </a:path>
              </a:pathLst>
            </a:custGeom>
            <a:solidFill>
              <a:srgbClr val="92D05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23488" y="1786128"/>
              <a:ext cx="1524000" cy="538480"/>
            </a:xfrm>
            <a:custGeom>
              <a:avLst/>
              <a:gdLst/>
              <a:ahLst/>
              <a:cxnLst/>
              <a:rect l="l" t="t" r="r" b="b"/>
              <a:pathLst>
                <a:path w="1524000" h="538480">
                  <a:moveTo>
                    <a:pt x="1524000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1524000" y="537972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80359" y="1313433"/>
            <a:ext cx="2278252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rlito"/>
                <a:cs typeface="Carlito"/>
              </a:rPr>
              <a:t>Función de</a:t>
            </a:r>
            <a:r>
              <a:rPr sz="1400" b="1" spc="-95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Organización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53384" y="1865833"/>
            <a:ext cx="16859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2065" algn="ctr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Estructura</a:t>
            </a:r>
            <a:endParaRPr sz="1100">
              <a:latin typeface="Carlito"/>
              <a:cs typeface="Carlito"/>
            </a:endParaRPr>
          </a:p>
          <a:p>
            <a:pPr marR="11430" algn="ctr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organizacional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23488" y="2769107"/>
            <a:ext cx="1524000" cy="574675"/>
          </a:xfrm>
          <a:custGeom>
            <a:avLst/>
            <a:gdLst/>
            <a:ahLst/>
            <a:cxnLst/>
            <a:rect l="l" t="t" r="r" b="b"/>
            <a:pathLst>
              <a:path w="1524000" h="574675">
                <a:moveTo>
                  <a:pt x="1524000" y="0"/>
                </a:moveTo>
                <a:lnTo>
                  <a:pt x="0" y="0"/>
                </a:lnTo>
                <a:lnTo>
                  <a:pt x="0" y="574548"/>
                </a:lnTo>
                <a:lnTo>
                  <a:pt x="1524000" y="574548"/>
                </a:lnTo>
                <a:lnTo>
                  <a:pt x="1524000" y="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23488" y="2769107"/>
            <a:ext cx="1524000" cy="5746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6891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Diseño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organizacional</a:t>
            </a:r>
            <a:endParaRPr sz="105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28515" y="1658111"/>
            <a:ext cx="4433570" cy="1853564"/>
            <a:chOff x="4128515" y="1658111"/>
            <a:chExt cx="4433570" cy="1853564"/>
          </a:xfrm>
        </p:grpSpPr>
        <p:sp>
          <p:nvSpPr>
            <p:cNvPr id="24" name="object 24"/>
            <p:cNvSpPr/>
            <p:nvPr/>
          </p:nvSpPr>
          <p:spPr>
            <a:xfrm>
              <a:off x="4128515" y="2305773"/>
              <a:ext cx="310959" cy="6401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29099" y="2324861"/>
              <a:ext cx="114300" cy="445770"/>
            </a:xfrm>
            <a:custGeom>
              <a:avLst/>
              <a:gdLst/>
              <a:ahLst/>
              <a:cxnLst/>
              <a:rect l="l" t="t" r="r" b="b"/>
              <a:pathLst>
                <a:path w="114300" h="445769">
                  <a:moveTo>
                    <a:pt x="38100" y="331215"/>
                  </a:moveTo>
                  <a:lnTo>
                    <a:pt x="0" y="331215"/>
                  </a:lnTo>
                  <a:lnTo>
                    <a:pt x="57150" y="445515"/>
                  </a:lnTo>
                  <a:lnTo>
                    <a:pt x="104775" y="350265"/>
                  </a:lnTo>
                  <a:lnTo>
                    <a:pt x="38100" y="350265"/>
                  </a:lnTo>
                  <a:lnTo>
                    <a:pt x="38100" y="331215"/>
                  </a:lnTo>
                  <a:close/>
                </a:path>
                <a:path w="114300" h="445769">
                  <a:moveTo>
                    <a:pt x="76200" y="0"/>
                  </a:moveTo>
                  <a:lnTo>
                    <a:pt x="38100" y="0"/>
                  </a:lnTo>
                  <a:lnTo>
                    <a:pt x="38100" y="350265"/>
                  </a:lnTo>
                  <a:lnTo>
                    <a:pt x="76200" y="350265"/>
                  </a:lnTo>
                  <a:lnTo>
                    <a:pt x="76200" y="0"/>
                  </a:lnTo>
                  <a:close/>
                </a:path>
                <a:path w="114300" h="445769">
                  <a:moveTo>
                    <a:pt x="114300" y="331215"/>
                  </a:moveTo>
                  <a:lnTo>
                    <a:pt x="76200" y="331215"/>
                  </a:lnTo>
                  <a:lnTo>
                    <a:pt x="76200" y="350265"/>
                  </a:lnTo>
                  <a:lnTo>
                    <a:pt x="104775" y="350265"/>
                  </a:lnTo>
                  <a:lnTo>
                    <a:pt x="114300" y="331215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81599" y="1658111"/>
              <a:ext cx="3380740" cy="1853564"/>
            </a:xfrm>
            <a:custGeom>
              <a:avLst/>
              <a:gdLst/>
              <a:ahLst/>
              <a:cxnLst/>
              <a:rect l="l" t="t" r="r" b="b"/>
              <a:pathLst>
                <a:path w="3380740" h="1853564">
                  <a:moveTo>
                    <a:pt x="3380232" y="0"/>
                  </a:moveTo>
                  <a:lnTo>
                    <a:pt x="0" y="0"/>
                  </a:lnTo>
                  <a:lnTo>
                    <a:pt x="0" y="1853183"/>
                  </a:lnTo>
                  <a:lnTo>
                    <a:pt x="3380232" y="1853183"/>
                  </a:lnTo>
                  <a:lnTo>
                    <a:pt x="3380232" y="0"/>
                  </a:lnTo>
                  <a:close/>
                </a:path>
              </a:pathLst>
            </a:custGeom>
            <a:solidFill>
              <a:srgbClr val="4AACC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58611" y="1796795"/>
              <a:ext cx="2364105" cy="539750"/>
            </a:xfrm>
            <a:custGeom>
              <a:avLst/>
              <a:gdLst/>
              <a:ahLst/>
              <a:cxnLst/>
              <a:rect l="l" t="t" r="r" b="b"/>
              <a:pathLst>
                <a:path w="2364104" h="539750">
                  <a:moveTo>
                    <a:pt x="2363724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2363724" y="539495"/>
                  </a:lnTo>
                  <a:lnTo>
                    <a:pt x="2363724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093967" y="1328420"/>
            <a:ext cx="1928749" cy="2285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rlito"/>
                <a:cs typeface="Carlito"/>
              </a:rPr>
              <a:t>Función de</a:t>
            </a:r>
            <a:r>
              <a:rPr sz="1400" b="1" spc="-95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Dirección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70643" y="1962482"/>
            <a:ext cx="71045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Pers</a:t>
            </a:r>
            <a:r>
              <a:rPr sz="1100" spc="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05956" y="2763011"/>
            <a:ext cx="731520" cy="554990"/>
          </a:xfrm>
          <a:custGeom>
            <a:avLst/>
            <a:gdLst/>
            <a:ahLst/>
            <a:cxnLst/>
            <a:rect l="l" t="t" r="r" b="b"/>
            <a:pathLst>
              <a:path w="731520" h="554989">
                <a:moveTo>
                  <a:pt x="731520" y="0"/>
                </a:moveTo>
                <a:lnTo>
                  <a:pt x="0" y="0"/>
                </a:lnTo>
                <a:lnTo>
                  <a:pt x="0" y="554736"/>
                </a:lnTo>
                <a:lnTo>
                  <a:pt x="731520" y="554736"/>
                </a:lnTo>
                <a:lnTo>
                  <a:pt x="731520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590166" y="2925863"/>
            <a:ext cx="626556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Liderazgo</a:t>
            </a:r>
            <a:endParaRPr sz="1050" dirty="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894786" y="1901507"/>
            <a:ext cx="5526151" cy="2253930"/>
            <a:chOff x="2863595" y="1921827"/>
            <a:chExt cx="5526151" cy="2253930"/>
          </a:xfrm>
        </p:grpSpPr>
        <p:sp>
          <p:nvSpPr>
            <p:cNvPr id="33" name="object 33"/>
            <p:cNvSpPr/>
            <p:nvPr/>
          </p:nvSpPr>
          <p:spPr>
            <a:xfrm>
              <a:off x="5004816" y="1934019"/>
              <a:ext cx="807732" cy="3109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47869" y="2008885"/>
              <a:ext cx="610870" cy="114300"/>
            </a:xfrm>
            <a:custGeom>
              <a:avLst/>
              <a:gdLst/>
              <a:ahLst/>
              <a:cxnLst/>
              <a:rect l="l" t="t" r="r" b="b"/>
              <a:pathLst>
                <a:path w="610870" h="114300">
                  <a:moveTo>
                    <a:pt x="497713" y="0"/>
                  </a:moveTo>
                  <a:lnTo>
                    <a:pt x="496992" y="38120"/>
                  </a:lnTo>
                  <a:lnTo>
                    <a:pt x="516000" y="38481"/>
                  </a:lnTo>
                  <a:lnTo>
                    <a:pt x="515238" y="76581"/>
                  </a:lnTo>
                  <a:lnTo>
                    <a:pt x="496266" y="76581"/>
                  </a:lnTo>
                  <a:lnTo>
                    <a:pt x="495553" y="114300"/>
                  </a:lnTo>
                  <a:lnTo>
                    <a:pt x="574650" y="76581"/>
                  </a:lnTo>
                  <a:lnTo>
                    <a:pt x="515238" y="76581"/>
                  </a:lnTo>
                  <a:lnTo>
                    <a:pt x="496273" y="76221"/>
                  </a:lnTo>
                  <a:lnTo>
                    <a:pt x="575405" y="76221"/>
                  </a:lnTo>
                  <a:lnTo>
                    <a:pt x="610869" y="59308"/>
                  </a:lnTo>
                  <a:lnTo>
                    <a:pt x="497713" y="0"/>
                  </a:lnTo>
                  <a:close/>
                </a:path>
                <a:path w="610870" h="114300">
                  <a:moveTo>
                    <a:pt x="496992" y="38120"/>
                  </a:moveTo>
                  <a:lnTo>
                    <a:pt x="496273" y="76221"/>
                  </a:lnTo>
                  <a:lnTo>
                    <a:pt x="515238" y="76581"/>
                  </a:lnTo>
                  <a:lnTo>
                    <a:pt x="516000" y="38481"/>
                  </a:lnTo>
                  <a:lnTo>
                    <a:pt x="496992" y="38120"/>
                  </a:lnTo>
                  <a:close/>
                </a:path>
                <a:path w="610870" h="114300">
                  <a:moveTo>
                    <a:pt x="761" y="28701"/>
                  </a:moveTo>
                  <a:lnTo>
                    <a:pt x="0" y="66801"/>
                  </a:lnTo>
                  <a:lnTo>
                    <a:pt x="496273" y="76221"/>
                  </a:lnTo>
                  <a:lnTo>
                    <a:pt x="496992" y="38120"/>
                  </a:lnTo>
                  <a:lnTo>
                    <a:pt x="761" y="28701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96760" y="3718557"/>
              <a:ext cx="340360" cy="457200"/>
            </a:xfrm>
            <a:custGeom>
              <a:avLst/>
              <a:gdLst/>
              <a:ahLst/>
              <a:cxnLst/>
              <a:rect l="l" t="t" r="r" b="b"/>
              <a:pathLst>
                <a:path w="340359" h="457200">
                  <a:moveTo>
                    <a:pt x="169925" y="0"/>
                  </a:moveTo>
                  <a:lnTo>
                    <a:pt x="0" y="169925"/>
                  </a:lnTo>
                  <a:lnTo>
                    <a:pt x="84963" y="169925"/>
                  </a:lnTo>
                  <a:lnTo>
                    <a:pt x="84963" y="457199"/>
                  </a:lnTo>
                  <a:lnTo>
                    <a:pt x="254889" y="457199"/>
                  </a:lnTo>
                  <a:lnTo>
                    <a:pt x="254889" y="169925"/>
                  </a:lnTo>
                  <a:lnTo>
                    <a:pt x="339851" y="169925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96760" y="3718557"/>
              <a:ext cx="340360" cy="457200"/>
            </a:xfrm>
            <a:custGeom>
              <a:avLst/>
              <a:gdLst/>
              <a:ahLst/>
              <a:cxnLst/>
              <a:rect l="l" t="t" r="r" b="b"/>
              <a:pathLst>
                <a:path w="340359" h="457200">
                  <a:moveTo>
                    <a:pt x="84963" y="457199"/>
                  </a:moveTo>
                  <a:lnTo>
                    <a:pt x="84963" y="169925"/>
                  </a:lnTo>
                  <a:lnTo>
                    <a:pt x="0" y="169925"/>
                  </a:lnTo>
                  <a:lnTo>
                    <a:pt x="169925" y="0"/>
                  </a:lnTo>
                  <a:lnTo>
                    <a:pt x="339851" y="169925"/>
                  </a:lnTo>
                  <a:lnTo>
                    <a:pt x="254889" y="169925"/>
                  </a:lnTo>
                  <a:lnTo>
                    <a:pt x="254889" y="457199"/>
                  </a:lnTo>
                  <a:lnTo>
                    <a:pt x="84963" y="457199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63595" y="1921827"/>
              <a:ext cx="813841" cy="3109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06902" y="2000122"/>
              <a:ext cx="617855" cy="114300"/>
            </a:xfrm>
            <a:custGeom>
              <a:avLst/>
              <a:gdLst/>
              <a:ahLst/>
              <a:cxnLst/>
              <a:rect l="l" t="t" r="r" b="b"/>
              <a:pathLst>
                <a:path w="617854" h="114300">
                  <a:moveTo>
                    <a:pt x="580229" y="37972"/>
                  </a:moveTo>
                  <a:lnTo>
                    <a:pt x="522477" y="37972"/>
                  </a:lnTo>
                  <a:lnTo>
                    <a:pt x="522605" y="76072"/>
                  </a:lnTo>
                  <a:lnTo>
                    <a:pt x="503597" y="76170"/>
                  </a:lnTo>
                  <a:lnTo>
                    <a:pt x="503809" y="114300"/>
                  </a:lnTo>
                  <a:lnTo>
                    <a:pt x="617855" y="56514"/>
                  </a:lnTo>
                  <a:lnTo>
                    <a:pt x="580229" y="37972"/>
                  </a:lnTo>
                  <a:close/>
                </a:path>
                <a:path w="617854" h="114300">
                  <a:moveTo>
                    <a:pt x="503385" y="38070"/>
                  </a:moveTo>
                  <a:lnTo>
                    <a:pt x="0" y="40639"/>
                  </a:lnTo>
                  <a:lnTo>
                    <a:pt x="254" y="78739"/>
                  </a:lnTo>
                  <a:lnTo>
                    <a:pt x="503597" y="76170"/>
                  </a:lnTo>
                  <a:lnTo>
                    <a:pt x="503385" y="38070"/>
                  </a:lnTo>
                  <a:close/>
                </a:path>
                <a:path w="617854" h="114300">
                  <a:moveTo>
                    <a:pt x="522477" y="37972"/>
                  </a:moveTo>
                  <a:lnTo>
                    <a:pt x="503385" y="38070"/>
                  </a:lnTo>
                  <a:lnTo>
                    <a:pt x="503597" y="76170"/>
                  </a:lnTo>
                  <a:lnTo>
                    <a:pt x="522605" y="76072"/>
                  </a:lnTo>
                  <a:lnTo>
                    <a:pt x="522477" y="37972"/>
                  </a:lnTo>
                  <a:close/>
                </a:path>
                <a:path w="617854" h="114300">
                  <a:moveTo>
                    <a:pt x="503174" y="0"/>
                  </a:moveTo>
                  <a:lnTo>
                    <a:pt x="503385" y="38070"/>
                  </a:lnTo>
                  <a:lnTo>
                    <a:pt x="580229" y="37972"/>
                  </a:lnTo>
                  <a:lnTo>
                    <a:pt x="50317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35011" y="2778251"/>
              <a:ext cx="1054735" cy="556260"/>
            </a:xfrm>
            <a:custGeom>
              <a:avLst/>
              <a:gdLst/>
              <a:ahLst/>
              <a:cxnLst/>
              <a:rect l="l" t="t" r="r" b="b"/>
              <a:pathLst>
                <a:path w="1054734" h="556260">
                  <a:moveTo>
                    <a:pt x="1054607" y="0"/>
                  </a:moveTo>
                  <a:lnTo>
                    <a:pt x="0" y="0"/>
                  </a:lnTo>
                  <a:lnTo>
                    <a:pt x="0" y="556260"/>
                  </a:lnTo>
                  <a:lnTo>
                    <a:pt x="1054607" y="556260"/>
                  </a:lnTo>
                  <a:lnTo>
                    <a:pt x="1054607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8002" y="2778251"/>
            <a:ext cx="1123189" cy="4321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65735" marR="137160" indent="-18415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om</a:t>
            </a:r>
            <a:r>
              <a:rPr sz="1000" dirty="0">
                <a:solidFill>
                  <a:srgbClr val="FFFFFF"/>
                </a:solidFill>
                <a:latin typeface="Carlito"/>
                <a:cs typeface="Carlito"/>
              </a:rPr>
              <a:t>un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icació</a:t>
            </a:r>
            <a:r>
              <a:rPr sz="100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,  Clima,</a:t>
            </a:r>
            <a:r>
              <a:rPr sz="1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Cultura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86755" y="2766060"/>
            <a:ext cx="1143000" cy="551815"/>
          </a:xfrm>
          <a:custGeom>
            <a:avLst/>
            <a:gdLst/>
            <a:ahLst/>
            <a:cxnLst/>
            <a:rect l="l" t="t" r="r" b="b"/>
            <a:pathLst>
              <a:path w="1143000" h="551814">
                <a:moveTo>
                  <a:pt x="1143000" y="0"/>
                </a:moveTo>
                <a:lnTo>
                  <a:pt x="0" y="0"/>
                </a:lnTo>
                <a:lnTo>
                  <a:pt x="0" y="551688"/>
                </a:lnTo>
                <a:lnTo>
                  <a:pt x="1143000" y="551688"/>
                </a:lnTo>
                <a:lnTo>
                  <a:pt x="1143000" y="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18767" y="2781519"/>
            <a:ext cx="1089654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Comp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ie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o  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organizacional 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e  individual</a:t>
            </a:r>
            <a:endParaRPr sz="1050" dirty="0">
              <a:latin typeface="Carlito"/>
              <a:cs typeface="Carlito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716523" y="2269223"/>
            <a:ext cx="311150" cy="680085"/>
            <a:chOff x="5716523" y="2269223"/>
            <a:chExt cx="311150" cy="680085"/>
          </a:xfrm>
        </p:grpSpPr>
        <p:sp>
          <p:nvSpPr>
            <p:cNvPr id="44" name="object 44"/>
            <p:cNvSpPr/>
            <p:nvPr/>
          </p:nvSpPr>
          <p:spPr>
            <a:xfrm>
              <a:off x="5716523" y="2269223"/>
              <a:ext cx="310959" cy="6797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16599" y="2307590"/>
              <a:ext cx="114300" cy="466090"/>
            </a:xfrm>
            <a:custGeom>
              <a:avLst/>
              <a:gdLst/>
              <a:ahLst/>
              <a:cxnLst/>
              <a:rect l="l" t="t" r="r" b="b"/>
              <a:pathLst>
                <a:path w="114300" h="466089">
                  <a:moveTo>
                    <a:pt x="0" y="351409"/>
                  </a:moveTo>
                  <a:lnTo>
                    <a:pt x="56896" y="465836"/>
                  </a:lnTo>
                  <a:lnTo>
                    <a:pt x="104785" y="370586"/>
                  </a:lnTo>
                  <a:lnTo>
                    <a:pt x="38100" y="370586"/>
                  </a:lnTo>
                  <a:lnTo>
                    <a:pt x="38126" y="351493"/>
                  </a:lnTo>
                  <a:lnTo>
                    <a:pt x="0" y="351409"/>
                  </a:lnTo>
                  <a:close/>
                </a:path>
                <a:path w="114300" h="466089">
                  <a:moveTo>
                    <a:pt x="38126" y="351493"/>
                  </a:moveTo>
                  <a:lnTo>
                    <a:pt x="38100" y="370586"/>
                  </a:lnTo>
                  <a:lnTo>
                    <a:pt x="76200" y="370586"/>
                  </a:lnTo>
                  <a:lnTo>
                    <a:pt x="76226" y="351578"/>
                  </a:lnTo>
                  <a:lnTo>
                    <a:pt x="38126" y="351493"/>
                  </a:lnTo>
                  <a:close/>
                </a:path>
                <a:path w="114300" h="466089">
                  <a:moveTo>
                    <a:pt x="76226" y="351578"/>
                  </a:moveTo>
                  <a:lnTo>
                    <a:pt x="76200" y="370586"/>
                  </a:lnTo>
                  <a:lnTo>
                    <a:pt x="104785" y="370586"/>
                  </a:lnTo>
                  <a:lnTo>
                    <a:pt x="114300" y="351663"/>
                  </a:lnTo>
                  <a:lnTo>
                    <a:pt x="76226" y="351578"/>
                  </a:lnTo>
                  <a:close/>
                </a:path>
                <a:path w="114300" h="466089">
                  <a:moveTo>
                    <a:pt x="76708" y="0"/>
                  </a:moveTo>
                  <a:lnTo>
                    <a:pt x="38608" y="0"/>
                  </a:lnTo>
                  <a:lnTo>
                    <a:pt x="38126" y="351493"/>
                  </a:lnTo>
                  <a:lnTo>
                    <a:pt x="76226" y="351578"/>
                  </a:lnTo>
                  <a:lnTo>
                    <a:pt x="76708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376172" y="2132050"/>
            <a:ext cx="6593205" cy="1056640"/>
            <a:chOff x="1376172" y="2132050"/>
            <a:chExt cx="6593205" cy="1056640"/>
          </a:xfrm>
        </p:grpSpPr>
        <p:sp>
          <p:nvSpPr>
            <p:cNvPr id="47" name="object 47"/>
            <p:cNvSpPr/>
            <p:nvPr/>
          </p:nvSpPr>
          <p:spPr>
            <a:xfrm>
              <a:off x="7658100" y="2188476"/>
              <a:ext cx="310959" cy="7833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758811" y="2323846"/>
              <a:ext cx="114935" cy="471805"/>
            </a:xfrm>
            <a:custGeom>
              <a:avLst/>
              <a:gdLst/>
              <a:ahLst/>
              <a:cxnLst/>
              <a:rect l="l" t="t" r="r" b="b"/>
              <a:pathLst>
                <a:path w="114934" h="471805">
                  <a:moveTo>
                    <a:pt x="0" y="357251"/>
                  </a:moveTo>
                  <a:lnTo>
                    <a:pt x="57023" y="471678"/>
                  </a:lnTo>
                  <a:lnTo>
                    <a:pt x="104753" y="376428"/>
                  </a:lnTo>
                  <a:lnTo>
                    <a:pt x="38100" y="376428"/>
                  </a:lnTo>
                  <a:lnTo>
                    <a:pt x="38125" y="357293"/>
                  </a:lnTo>
                  <a:lnTo>
                    <a:pt x="0" y="357251"/>
                  </a:lnTo>
                  <a:close/>
                </a:path>
                <a:path w="114934" h="471805">
                  <a:moveTo>
                    <a:pt x="38125" y="357293"/>
                  </a:moveTo>
                  <a:lnTo>
                    <a:pt x="38100" y="376428"/>
                  </a:lnTo>
                  <a:lnTo>
                    <a:pt x="76200" y="376428"/>
                  </a:lnTo>
                  <a:lnTo>
                    <a:pt x="76225" y="357335"/>
                  </a:lnTo>
                  <a:lnTo>
                    <a:pt x="38125" y="357293"/>
                  </a:lnTo>
                  <a:close/>
                </a:path>
                <a:path w="114934" h="471805">
                  <a:moveTo>
                    <a:pt x="76225" y="357335"/>
                  </a:moveTo>
                  <a:lnTo>
                    <a:pt x="76200" y="376428"/>
                  </a:lnTo>
                  <a:lnTo>
                    <a:pt x="104753" y="376428"/>
                  </a:lnTo>
                  <a:lnTo>
                    <a:pt x="114300" y="357378"/>
                  </a:lnTo>
                  <a:lnTo>
                    <a:pt x="76225" y="357335"/>
                  </a:lnTo>
                  <a:close/>
                </a:path>
                <a:path w="114934" h="471805">
                  <a:moveTo>
                    <a:pt x="38455" y="114215"/>
                  </a:moveTo>
                  <a:lnTo>
                    <a:pt x="38125" y="357293"/>
                  </a:lnTo>
                  <a:lnTo>
                    <a:pt x="76225" y="357335"/>
                  </a:lnTo>
                  <a:lnTo>
                    <a:pt x="76555" y="114257"/>
                  </a:lnTo>
                  <a:lnTo>
                    <a:pt x="38455" y="114215"/>
                  </a:lnTo>
                  <a:close/>
                </a:path>
                <a:path w="114934" h="471805">
                  <a:moveTo>
                    <a:pt x="105050" y="95250"/>
                  </a:moveTo>
                  <a:lnTo>
                    <a:pt x="76581" y="95250"/>
                  </a:lnTo>
                  <a:lnTo>
                    <a:pt x="76555" y="114257"/>
                  </a:lnTo>
                  <a:lnTo>
                    <a:pt x="114554" y="114300"/>
                  </a:lnTo>
                  <a:lnTo>
                    <a:pt x="105050" y="95250"/>
                  </a:lnTo>
                  <a:close/>
                </a:path>
                <a:path w="114934" h="471805">
                  <a:moveTo>
                    <a:pt x="76581" y="95250"/>
                  </a:moveTo>
                  <a:lnTo>
                    <a:pt x="38481" y="95250"/>
                  </a:lnTo>
                  <a:lnTo>
                    <a:pt x="38455" y="114215"/>
                  </a:lnTo>
                  <a:lnTo>
                    <a:pt x="76555" y="114257"/>
                  </a:lnTo>
                  <a:lnTo>
                    <a:pt x="76581" y="95250"/>
                  </a:lnTo>
                  <a:close/>
                </a:path>
                <a:path w="114934" h="471805">
                  <a:moveTo>
                    <a:pt x="57531" y="0"/>
                  </a:moveTo>
                  <a:lnTo>
                    <a:pt x="254" y="114173"/>
                  </a:lnTo>
                  <a:lnTo>
                    <a:pt x="38455" y="114215"/>
                  </a:lnTo>
                  <a:lnTo>
                    <a:pt x="38481" y="95250"/>
                  </a:lnTo>
                  <a:lnTo>
                    <a:pt x="105050" y="95250"/>
                  </a:lnTo>
                  <a:lnTo>
                    <a:pt x="57531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84263" y="2173249"/>
              <a:ext cx="309321" cy="66596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83831" y="2307463"/>
              <a:ext cx="114300" cy="471805"/>
            </a:xfrm>
            <a:custGeom>
              <a:avLst/>
              <a:gdLst/>
              <a:ahLst/>
              <a:cxnLst/>
              <a:rect l="l" t="t" r="r" b="b"/>
              <a:pathLst>
                <a:path w="114300" h="471805">
                  <a:moveTo>
                    <a:pt x="38067" y="114257"/>
                  </a:moveTo>
                  <a:lnTo>
                    <a:pt x="37465" y="471297"/>
                  </a:lnTo>
                  <a:lnTo>
                    <a:pt x="75565" y="471297"/>
                  </a:lnTo>
                  <a:lnTo>
                    <a:pt x="76167" y="114342"/>
                  </a:lnTo>
                  <a:lnTo>
                    <a:pt x="38067" y="114257"/>
                  </a:lnTo>
                  <a:close/>
                </a:path>
                <a:path w="114300" h="471805">
                  <a:moveTo>
                    <a:pt x="104764" y="95250"/>
                  </a:moveTo>
                  <a:lnTo>
                    <a:pt x="76200" y="95250"/>
                  </a:lnTo>
                  <a:lnTo>
                    <a:pt x="76167" y="114342"/>
                  </a:lnTo>
                  <a:lnTo>
                    <a:pt x="114300" y="114426"/>
                  </a:lnTo>
                  <a:lnTo>
                    <a:pt x="104764" y="95250"/>
                  </a:lnTo>
                  <a:close/>
                </a:path>
                <a:path w="114300" h="471805">
                  <a:moveTo>
                    <a:pt x="76200" y="95250"/>
                  </a:moveTo>
                  <a:lnTo>
                    <a:pt x="38100" y="95250"/>
                  </a:lnTo>
                  <a:lnTo>
                    <a:pt x="38067" y="114257"/>
                  </a:lnTo>
                  <a:lnTo>
                    <a:pt x="76167" y="114342"/>
                  </a:lnTo>
                  <a:lnTo>
                    <a:pt x="76200" y="95250"/>
                  </a:lnTo>
                  <a:close/>
                </a:path>
                <a:path w="114300" h="471805">
                  <a:moveTo>
                    <a:pt x="57403" y="0"/>
                  </a:moveTo>
                  <a:lnTo>
                    <a:pt x="0" y="114173"/>
                  </a:lnTo>
                  <a:lnTo>
                    <a:pt x="38067" y="114257"/>
                  </a:lnTo>
                  <a:lnTo>
                    <a:pt x="38100" y="95250"/>
                  </a:lnTo>
                  <a:lnTo>
                    <a:pt x="104764" y="95250"/>
                  </a:lnTo>
                  <a:lnTo>
                    <a:pt x="57403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554224" y="2132050"/>
              <a:ext cx="310959" cy="6675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53919" y="2266442"/>
              <a:ext cx="114300" cy="471805"/>
            </a:xfrm>
            <a:custGeom>
              <a:avLst/>
              <a:gdLst/>
              <a:ahLst/>
              <a:cxnLst/>
              <a:rect l="l" t="t" r="r" b="b"/>
              <a:pathLst>
                <a:path w="114300" h="471805">
                  <a:moveTo>
                    <a:pt x="38067" y="114257"/>
                  </a:moveTo>
                  <a:lnTo>
                    <a:pt x="37464" y="471296"/>
                  </a:lnTo>
                  <a:lnTo>
                    <a:pt x="75564" y="471296"/>
                  </a:lnTo>
                  <a:lnTo>
                    <a:pt x="76167" y="114342"/>
                  </a:lnTo>
                  <a:lnTo>
                    <a:pt x="38067" y="114257"/>
                  </a:lnTo>
                  <a:close/>
                </a:path>
                <a:path w="114300" h="471805">
                  <a:moveTo>
                    <a:pt x="104764" y="95250"/>
                  </a:moveTo>
                  <a:lnTo>
                    <a:pt x="38100" y="95250"/>
                  </a:lnTo>
                  <a:lnTo>
                    <a:pt x="76200" y="95376"/>
                  </a:lnTo>
                  <a:lnTo>
                    <a:pt x="76167" y="114342"/>
                  </a:lnTo>
                  <a:lnTo>
                    <a:pt x="114300" y="114426"/>
                  </a:lnTo>
                  <a:lnTo>
                    <a:pt x="104764" y="95250"/>
                  </a:lnTo>
                  <a:close/>
                </a:path>
                <a:path w="114300" h="471805">
                  <a:moveTo>
                    <a:pt x="38100" y="95250"/>
                  </a:moveTo>
                  <a:lnTo>
                    <a:pt x="38067" y="114257"/>
                  </a:lnTo>
                  <a:lnTo>
                    <a:pt x="76167" y="114342"/>
                  </a:lnTo>
                  <a:lnTo>
                    <a:pt x="76200" y="95376"/>
                  </a:lnTo>
                  <a:lnTo>
                    <a:pt x="38100" y="95250"/>
                  </a:lnTo>
                  <a:close/>
                </a:path>
                <a:path w="114300" h="471805">
                  <a:moveTo>
                    <a:pt x="57404" y="0"/>
                  </a:moveTo>
                  <a:lnTo>
                    <a:pt x="0" y="114172"/>
                  </a:lnTo>
                  <a:lnTo>
                    <a:pt x="38067" y="114257"/>
                  </a:lnTo>
                  <a:lnTo>
                    <a:pt x="38100" y="95250"/>
                  </a:lnTo>
                  <a:lnTo>
                    <a:pt x="104764" y="95250"/>
                  </a:lnTo>
                  <a:lnTo>
                    <a:pt x="57404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76172" y="2174722"/>
              <a:ext cx="310959" cy="66753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75994" y="2310130"/>
              <a:ext cx="114300" cy="471805"/>
            </a:xfrm>
            <a:custGeom>
              <a:avLst/>
              <a:gdLst/>
              <a:ahLst/>
              <a:cxnLst/>
              <a:rect l="l" t="t" r="r" b="b"/>
              <a:pathLst>
                <a:path w="114300" h="471805">
                  <a:moveTo>
                    <a:pt x="38067" y="114257"/>
                  </a:moveTo>
                  <a:lnTo>
                    <a:pt x="37465" y="471296"/>
                  </a:lnTo>
                  <a:lnTo>
                    <a:pt x="75565" y="471296"/>
                  </a:lnTo>
                  <a:lnTo>
                    <a:pt x="76167" y="114342"/>
                  </a:lnTo>
                  <a:lnTo>
                    <a:pt x="38067" y="114257"/>
                  </a:lnTo>
                  <a:close/>
                </a:path>
                <a:path w="114300" h="471805">
                  <a:moveTo>
                    <a:pt x="104764" y="95250"/>
                  </a:moveTo>
                  <a:lnTo>
                    <a:pt x="76200" y="95250"/>
                  </a:lnTo>
                  <a:lnTo>
                    <a:pt x="76167" y="114342"/>
                  </a:lnTo>
                  <a:lnTo>
                    <a:pt x="114300" y="114426"/>
                  </a:lnTo>
                  <a:lnTo>
                    <a:pt x="104764" y="95250"/>
                  </a:lnTo>
                  <a:close/>
                </a:path>
                <a:path w="114300" h="471805">
                  <a:moveTo>
                    <a:pt x="76200" y="95250"/>
                  </a:moveTo>
                  <a:lnTo>
                    <a:pt x="38100" y="95250"/>
                  </a:lnTo>
                  <a:lnTo>
                    <a:pt x="38067" y="114257"/>
                  </a:lnTo>
                  <a:lnTo>
                    <a:pt x="76167" y="114342"/>
                  </a:lnTo>
                  <a:lnTo>
                    <a:pt x="76200" y="95250"/>
                  </a:lnTo>
                  <a:close/>
                </a:path>
                <a:path w="114300" h="471805">
                  <a:moveTo>
                    <a:pt x="57403" y="0"/>
                  </a:moveTo>
                  <a:lnTo>
                    <a:pt x="0" y="114172"/>
                  </a:lnTo>
                  <a:lnTo>
                    <a:pt x="38067" y="114257"/>
                  </a:lnTo>
                  <a:lnTo>
                    <a:pt x="38100" y="95250"/>
                  </a:lnTo>
                  <a:lnTo>
                    <a:pt x="104764" y="95250"/>
                  </a:lnTo>
                  <a:lnTo>
                    <a:pt x="57403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35708" y="2932226"/>
              <a:ext cx="349034" cy="25610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79141" y="2999232"/>
              <a:ext cx="179705" cy="8686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1962150"/>
            <a:ext cx="2514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Lide</a:t>
            </a:r>
            <a:r>
              <a:rPr sz="4000" spc="-85" dirty="0"/>
              <a:t>r</a:t>
            </a:r>
            <a:r>
              <a:rPr sz="4000" spc="-5" dirty="0"/>
              <a:t>a</a:t>
            </a:r>
            <a:r>
              <a:rPr sz="4000" spc="-40" dirty="0"/>
              <a:t>z</a:t>
            </a:r>
            <a:r>
              <a:rPr sz="4000" spc="-45" dirty="0"/>
              <a:t>g</a:t>
            </a:r>
            <a:r>
              <a:rPr sz="4000" spc="-5" dirty="0"/>
              <a:t>o</a:t>
            </a:r>
            <a:endParaRPr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2664" y="365505"/>
            <a:ext cx="3640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</a:rPr>
              <a:t>Concepto </a:t>
            </a:r>
            <a:r>
              <a:rPr sz="2400" dirty="0">
                <a:solidFill>
                  <a:srgbClr val="C00000"/>
                </a:solidFill>
              </a:rPr>
              <a:t>de</a:t>
            </a:r>
            <a:r>
              <a:rPr sz="2400" spc="-20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liderazgo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702665" y="1132992"/>
            <a:ext cx="3926204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El </a:t>
            </a:r>
            <a:r>
              <a:rPr sz="1600" spc="-10" dirty="0">
                <a:latin typeface="Carlito"/>
                <a:cs typeface="Carlito"/>
              </a:rPr>
              <a:t>liderazgo </a:t>
            </a:r>
            <a:r>
              <a:rPr sz="1600" spc="-5" dirty="0">
                <a:latin typeface="Carlito"/>
                <a:cs typeface="Carlito"/>
              </a:rPr>
              <a:t>es el </a:t>
            </a:r>
            <a:r>
              <a:rPr sz="1600" spc="-10" dirty="0">
                <a:latin typeface="Carlito"/>
                <a:cs typeface="Carlito"/>
              </a:rPr>
              <a:t>arte </a:t>
            </a:r>
            <a:r>
              <a:rPr sz="1600" spc="-5" dirty="0">
                <a:latin typeface="Carlito"/>
                <a:cs typeface="Carlito"/>
              </a:rPr>
              <a:t>o </a:t>
            </a:r>
            <a:r>
              <a:rPr sz="1600" spc="-15" dirty="0">
                <a:latin typeface="Carlito"/>
                <a:cs typeface="Carlito"/>
              </a:rPr>
              <a:t>proceso </a:t>
            </a:r>
            <a:r>
              <a:rPr sz="1600" spc="-5" dirty="0">
                <a:latin typeface="Carlito"/>
                <a:cs typeface="Carlito"/>
              </a:rPr>
              <a:t>de influir en las  </a:t>
            </a:r>
            <a:r>
              <a:rPr sz="1600" spc="-10" dirty="0">
                <a:latin typeface="Carlito"/>
                <a:cs typeface="Carlito"/>
              </a:rPr>
              <a:t>personas </a:t>
            </a:r>
            <a:r>
              <a:rPr sz="1600" spc="-15" dirty="0">
                <a:latin typeface="Carlito"/>
                <a:cs typeface="Carlito"/>
              </a:rPr>
              <a:t>para </a:t>
            </a:r>
            <a:r>
              <a:rPr sz="1600" spc="-5" dirty="0">
                <a:latin typeface="Carlito"/>
                <a:cs typeface="Carlito"/>
              </a:rPr>
              <a:t>que participen </a:t>
            </a:r>
            <a:r>
              <a:rPr sz="1600" spc="-10" dirty="0">
                <a:latin typeface="Carlito"/>
                <a:cs typeface="Carlito"/>
              </a:rPr>
              <a:t>con </a:t>
            </a:r>
            <a:r>
              <a:rPr sz="1600" spc="-5" dirty="0">
                <a:latin typeface="Carlito"/>
                <a:cs typeface="Carlito"/>
              </a:rPr>
              <a:t>disposición y  entusiasmo hacia el </a:t>
            </a:r>
            <a:r>
              <a:rPr sz="1600" spc="-10" dirty="0">
                <a:latin typeface="Carlito"/>
                <a:cs typeface="Carlito"/>
              </a:rPr>
              <a:t>logro </a:t>
            </a:r>
            <a:r>
              <a:rPr sz="1600" spc="-5" dirty="0">
                <a:latin typeface="Carlito"/>
                <a:cs typeface="Carlito"/>
              </a:rPr>
              <a:t>de los </a:t>
            </a:r>
            <a:r>
              <a:rPr sz="1600" spc="-10" dirty="0">
                <a:latin typeface="Carlito"/>
                <a:cs typeface="Carlito"/>
              </a:rPr>
              <a:t>objetivos del  </a:t>
            </a:r>
            <a:r>
              <a:rPr sz="1600" spc="-5" dirty="0">
                <a:latin typeface="Carlito"/>
                <a:cs typeface="Carlito"/>
              </a:rPr>
              <a:t>grupo de </a:t>
            </a:r>
            <a:r>
              <a:rPr sz="1600" spc="-10" dirty="0">
                <a:latin typeface="Carlito"/>
                <a:cs typeface="Carlito"/>
              </a:rPr>
              <a:t>manera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ética</a:t>
            </a:r>
            <a:r>
              <a:rPr sz="1600" spc="-5" dirty="0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2700" marR="186690">
              <a:lnSpc>
                <a:spcPct val="150000"/>
              </a:lnSpc>
            </a:pPr>
            <a:r>
              <a:rPr sz="1600" b="1" spc="-5" dirty="0">
                <a:latin typeface="Carlito"/>
                <a:cs typeface="Carlito"/>
              </a:rPr>
              <a:t>Los </a:t>
            </a:r>
            <a:r>
              <a:rPr sz="1600" b="1" spc="-10" dirty="0">
                <a:latin typeface="Carlito"/>
                <a:cs typeface="Carlito"/>
              </a:rPr>
              <a:t>buenos líderes inspiran </a:t>
            </a:r>
            <a:r>
              <a:rPr sz="1600" spc="-5" dirty="0">
                <a:latin typeface="Carlito"/>
                <a:cs typeface="Carlito"/>
              </a:rPr>
              <a:t>y guían al equipo  </a:t>
            </a:r>
            <a:r>
              <a:rPr sz="1600" spc="-10" dirty="0">
                <a:latin typeface="Carlito"/>
                <a:cs typeface="Carlito"/>
              </a:rPr>
              <a:t>mediante </a:t>
            </a:r>
            <a:r>
              <a:rPr sz="1600" spc="-5" dirty="0">
                <a:latin typeface="Carlito"/>
                <a:cs typeface="Carlito"/>
              </a:rPr>
              <a:t>la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visión.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2355" y="1428749"/>
            <a:ext cx="7892797" cy="3409937"/>
            <a:chOff x="562355" y="1428749"/>
            <a:chExt cx="7892797" cy="3409937"/>
          </a:xfrm>
        </p:grpSpPr>
        <p:sp>
          <p:nvSpPr>
            <p:cNvPr id="6" name="object 6"/>
            <p:cNvSpPr/>
            <p:nvPr/>
          </p:nvSpPr>
          <p:spPr>
            <a:xfrm>
              <a:off x="6324600" y="1428749"/>
              <a:ext cx="2130552" cy="22852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2355" y="4055363"/>
              <a:ext cx="5591556" cy="7650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0643" y="4072127"/>
              <a:ext cx="4936235" cy="7665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938009" y="3754018"/>
            <a:ext cx="1060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Nelson</a:t>
            </a:r>
            <a:r>
              <a:rPr sz="1200" b="1" spc="-6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Mandela</a:t>
            </a:r>
            <a:endParaRPr sz="1200">
              <a:latin typeface="Carlito"/>
              <a:cs typeface="Carlito"/>
            </a:endParaRPr>
          </a:p>
          <a:p>
            <a:pPr marL="13335" algn="ctr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1918 -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2013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077" y="4097273"/>
            <a:ext cx="5473065" cy="646430"/>
          </a:xfrm>
          <a:prstGeom prst="rect">
            <a:avLst/>
          </a:prstGeom>
          <a:solidFill>
            <a:srgbClr val="4AACC5"/>
          </a:solidFill>
          <a:ln w="38100">
            <a:solidFill>
              <a:srgbClr val="FFFF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 marR="701040">
              <a:lnSpc>
                <a:spcPct val="100000"/>
              </a:lnSpc>
              <a:spcBef>
                <a:spcPts val="320"/>
              </a:spcBef>
            </a:pPr>
            <a:r>
              <a:rPr sz="1200" b="1" spc="-5" dirty="0">
                <a:latin typeface="Arial"/>
                <a:cs typeface="Arial"/>
              </a:rPr>
              <a:t>Líder: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Alguien que puede influir en los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demás y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que posee autoridad.  </a:t>
            </a:r>
            <a:r>
              <a:rPr sz="1200" b="1" spc="-5" dirty="0">
                <a:latin typeface="Arial"/>
                <a:cs typeface="Arial"/>
              </a:rPr>
              <a:t>Liderazgo: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Proceso de guiar a un grupo 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influir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en él para que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alcance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sus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metas.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9084"/>
            <a:ext cx="4188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</a:rPr>
              <a:t>Componentes </a:t>
            </a:r>
            <a:r>
              <a:rPr sz="2400" dirty="0">
                <a:solidFill>
                  <a:srgbClr val="C00000"/>
                </a:solidFill>
              </a:rPr>
              <a:t>del</a:t>
            </a:r>
            <a:r>
              <a:rPr sz="2400" spc="-65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liderazgo</a:t>
            </a:r>
            <a:endParaRPr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143000" y="1109472"/>
            <a:ext cx="6871970" cy="706120"/>
            <a:chOff x="1143000" y="1109472"/>
            <a:chExt cx="6871970" cy="706120"/>
          </a:xfrm>
        </p:grpSpPr>
        <p:sp>
          <p:nvSpPr>
            <p:cNvPr id="4" name="object 4"/>
            <p:cNvSpPr/>
            <p:nvPr/>
          </p:nvSpPr>
          <p:spPr>
            <a:xfrm>
              <a:off x="1155953" y="1373886"/>
              <a:ext cx="6845934" cy="428625"/>
            </a:xfrm>
            <a:custGeom>
              <a:avLst/>
              <a:gdLst/>
              <a:ahLst/>
              <a:cxnLst/>
              <a:rect l="l" t="t" r="r" b="b"/>
              <a:pathLst>
                <a:path w="6845934" h="428625">
                  <a:moveTo>
                    <a:pt x="6845808" y="0"/>
                  </a:moveTo>
                  <a:lnTo>
                    <a:pt x="0" y="0"/>
                  </a:lnTo>
                  <a:lnTo>
                    <a:pt x="0" y="428244"/>
                  </a:lnTo>
                  <a:lnTo>
                    <a:pt x="6845808" y="428244"/>
                  </a:lnTo>
                  <a:lnTo>
                    <a:pt x="684580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5953" y="1373886"/>
              <a:ext cx="6845934" cy="428625"/>
            </a:xfrm>
            <a:custGeom>
              <a:avLst/>
              <a:gdLst/>
              <a:ahLst/>
              <a:cxnLst/>
              <a:rect l="l" t="t" r="r" b="b"/>
              <a:pathLst>
                <a:path w="6845934" h="428625">
                  <a:moveTo>
                    <a:pt x="0" y="428244"/>
                  </a:moveTo>
                  <a:lnTo>
                    <a:pt x="6845808" y="428244"/>
                  </a:lnTo>
                  <a:lnTo>
                    <a:pt x="6845808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7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8854" y="1122426"/>
              <a:ext cx="4791710" cy="501650"/>
            </a:xfrm>
            <a:custGeom>
              <a:avLst/>
              <a:gdLst/>
              <a:ahLst/>
              <a:cxnLst/>
              <a:rect l="l" t="t" r="r" b="b"/>
              <a:pathLst>
                <a:path w="4791710" h="501650">
                  <a:moveTo>
                    <a:pt x="4707890" y="0"/>
                  </a:moveTo>
                  <a:lnTo>
                    <a:pt x="83565" y="0"/>
                  </a:lnTo>
                  <a:lnTo>
                    <a:pt x="51059" y="6574"/>
                  </a:lnTo>
                  <a:lnTo>
                    <a:pt x="24495" y="24495"/>
                  </a:lnTo>
                  <a:lnTo>
                    <a:pt x="6574" y="51059"/>
                  </a:lnTo>
                  <a:lnTo>
                    <a:pt x="0" y="83565"/>
                  </a:lnTo>
                  <a:lnTo>
                    <a:pt x="0" y="417829"/>
                  </a:lnTo>
                  <a:lnTo>
                    <a:pt x="6574" y="450336"/>
                  </a:lnTo>
                  <a:lnTo>
                    <a:pt x="24495" y="476900"/>
                  </a:lnTo>
                  <a:lnTo>
                    <a:pt x="51059" y="494821"/>
                  </a:lnTo>
                  <a:lnTo>
                    <a:pt x="83565" y="501396"/>
                  </a:lnTo>
                  <a:lnTo>
                    <a:pt x="4707890" y="501396"/>
                  </a:lnTo>
                  <a:lnTo>
                    <a:pt x="4740396" y="494821"/>
                  </a:lnTo>
                  <a:lnTo>
                    <a:pt x="4766960" y="476900"/>
                  </a:lnTo>
                  <a:lnTo>
                    <a:pt x="4784881" y="450336"/>
                  </a:lnTo>
                  <a:lnTo>
                    <a:pt x="4791456" y="417829"/>
                  </a:lnTo>
                  <a:lnTo>
                    <a:pt x="4791456" y="83565"/>
                  </a:lnTo>
                  <a:lnTo>
                    <a:pt x="4784881" y="51059"/>
                  </a:lnTo>
                  <a:lnTo>
                    <a:pt x="4766960" y="24495"/>
                  </a:lnTo>
                  <a:lnTo>
                    <a:pt x="4740396" y="6574"/>
                  </a:lnTo>
                  <a:lnTo>
                    <a:pt x="470789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8854" y="1122426"/>
              <a:ext cx="4791710" cy="501650"/>
            </a:xfrm>
            <a:custGeom>
              <a:avLst/>
              <a:gdLst/>
              <a:ahLst/>
              <a:cxnLst/>
              <a:rect l="l" t="t" r="r" b="b"/>
              <a:pathLst>
                <a:path w="4791710" h="501650">
                  <a:moveTo>
                    <a:pt x="0" y="83565"/>
                  </a:moveTo>
                  <a:lnTo>
                    <a:pt x="6574" y="51059"/>
                  </a:lnTo>
                  <a:lnTo>
                    <a:pt x="24495" y="24495"/>
                  </a:lnTo>
                  <a:lnTo>
                    <a:pt x="51059" y="6574"/>
                  </a:lnTo>
                  <a:lnTo>
                    <a:pt x="83565" y="0"/>
                  </a:lnTo>
                  <a:lnTo>
                    <a:pt x="4707890" y="0"/>
                  </a:lnTo>
                  <a:lnTo>
                    <a:pt x="4740396" y="6574"/>
                  </a:lnTo>
                  <a:lnTo>
                    <a:pt x="4766960" y="24495"/>
                  </a:lnTo>
                  <a:lnTo>
                    <a:pt x="4784881" y="51059"/>
                  </a:lnTo>
                  <a:lnTo>
                    <a:pt x="4791456" y="83565"/>
                  </a:lnTo>
                  <a:lnTo>
                    <a:pt x="4791456" y="417829"/>
                  </a:lnTo>
                  <a:lnTo>
                    <a:pt x="4784881" y="450336"/>
                  </a:lnTo>
                  <a:lnTo>
                    <a:pt x="4766960" y="476900"/>
                  </a:lnTo>
                  <a:lnTo>
                    <a:pt x="4740396" y="494821"/>
                  </a:lnTo>
                  <a:lnTo>
                    <a:pt x="4707890" y="501396"/>
                  </a:lnTo>
                  <a:lnTo>
                    <a:pt x="83565" y="501396"/>
                  </a:lnTo>
                  <a:lnTo>
                    <a:pt x="51059" y="494821"/>
                  </a:lnTo>
                  <a:lnTo>
                    <a:pt x="24495" y="476900"/>
                  </a:lnTo>
                  <a:lnTo>
                    <a:pt x="6574" y="450336"/>
                  </a:lnTo>
                  <a:lnTo>
                    <a:pt x="0" y="417829"/>
                  </a:lnTo>
                  <a:lnTo>
                    <a:pt x="0" y="83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43000" y="1880616"/>
            <a:ext cx="6858887" cy="706120"/>
            <a:chOff x="1143000" y="1880616"/>
            <a:chExt cx="6871970" cy="706120"/>
          </a:xfrm>
        </p:grpSpPr>
        <p:sp>
          <p:nvSpPr>
            <p:cNvPr id="9" name="object 9"/>
            <p:cNvSpPr/>
            <p:nvPr/>
          </p:nvSpPr>
          <p:spPr>
            <a:xfrm>
              <a:off x="1155953" y="2145030"/>
              <a:ext cx="6845934" cy="428625"/>
            </a:xfrm>
            <a:custGeom>
              <a:avLst/>
              <a:gdLst/>
              <a:ahLst/>
              <a:cxnLst/>
              <a:rect l="l" t="t" r="r" b="b"/>
              <a:pathLst>
                <a:path w="6845934" h="428625">
                  <a:moveTo>
                    <a:pt x="6845808" y="0"/>
                  </a:moveTo>
                  <a:lnTo>
                    <a:pt x="0" y="0"/>
                  </a:lnTo>
                  <a:lnTo>
                    <a:pt x="0" y="428244"/>
                  </a:lnTo>
                  <a:lnTo>
                    <a:pt x="6845808" y="428244"/>
                  </a:lnTo>
                  <a:lnTo>
                    <a:pt x="684580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5953" y="2145030"/>
              <a:ext cx="6845934" cy="428625"/>
            </a:xfrm>
            <a:custGeom>
              <a:avLst/>
              <a:gdLst/>
              <a:ahLst/>
              <a:cxnLst/>
              <a:rect l="l" t="t" r="r" b="b"/>
              <a:pathLst>
                <a:path w="6845934" h="428625">
                  <a:moveTo>
                    <a:pt x="0" y="428244"/>
                  </a:moveTo>
                  <a:lnTo>
                    <a:pt x="6845808" y="428244"/>
                  </a:lnTo>
                  <a:lnTo>
                    <a:pt x="6845808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7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8854" y="1893570"/>
              <a:ext cx="4791710" cy="501650"/>
            </a:xfrm>
            <a:custGeom>
              <a:avLst/>
              <a:gdLst/>
              <a:ahLst/>
              <a:cxnLst/>
              <a:rect l="l" t="t" r="r" b="b"/>
              <a:pathLst>
                <a:path w="4791710" h="501650">
                  <a:moveTo>
                    <a:pt x="4707890" y="0"/>
                  </a:moveTo>
                  <a:lnTo>
                    <a:pt x="83565" y="0"/>
                  </a:lnTo>
                  <a:lnTo>
                    <a:pt x="51059" y="6574"/>
                  </a:lnTo>
                  <a:lnTo>
                    <a:pt x="24495" y="24495"/>
                  </a:lnTo>
                  <a:lnTo>
                    <a:pt x="6574" y="51059"/>
                  </a:lnTo>
                  <a:lnTo>
                    <a:pt x="0" y="83566"/>
                  </a:lnTo>
                  <a:lnTo>
                    <a:pt x="0" y="417830"/>
                  </a:lnTo>
                  <a:lnTo>
                    <a:pt x="6574" y="450336"/>
                  </a:lnTo>
                  <a:lnTo>
                    <a:pt x="24495" y="476900"/>
                  </a:lnTo>
                  <a:lnTo>
                    <a:pt x="51059" y="494821"/>
                  </a:lnTo>
                  <a:lnTo>
                    <a:pt x="83565" y="501396"/>
                  </a:lnTo>
                  <a:lnTo>
                    <a:pt x="4707890" y="501396"/>
                  </a:lnTo>
                  <a:lnTo>
                    <a:pt x="4740396" y="494821"/>
                  </a:lnTo>
                  <a:lnTo>
                    <a:pt x="4766960" y="476900"/>
                  </a:lnTo>
                  <a:lnTo>
                    <a:pt x="4784881" y="450336"/>
                  </a:lnTo>
                  <a:lnTo>
                    <a:pt x="4791456" y="417830"/>
                  </a:lnTo>
                  <a:lnTo>
                    <a:pt x="4791456" y="83566"/>
                  </a:lnTo>
                  <a:lnTo>
                    <a:pt x="4784881" y="51059"/>
                  </a:lnTo>
                  <a:lnTo>
                    <a:pt x="4766960" y="24495"/>
                  </a:lnTo>
                  <a:lnTo>
                    <a:pt x="4740396" y="6574"/>
                  </a:lnTo>
                  <a:lnTo>
                    <a:pt x="470789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8854" y="1893570"/>
              <a:ext cx="4791710" cy="501650"/>
            </a:xfrm>
            <a:custGeom>
              <a:avLst/>
              <a:gdLst/>
              <a:ahLst/>
              <a:cxnLst/>
              <a:rect l="l" t="t" r="r" b="b"/>
              <a:pathLst>
                <a:path w="4791710" h="501650">
                  <a:moveTo>
                    <a:pt x="0" y="83566"/>
                  </a:moveTo>
                  <a:lnTo>
                    <a:pt x="6574" y="51059"/>
                  </a:lnTo>
                  <a:lnTo>
                    <a:pt x="24495" y="24495"/>
                  </a:lnTo>
                  <a:lnTo>
                    <a:pt x="51059" y="6574"/>
                  </a:lnTo>
                  <a:lnTo>
                    <a:pt x="83565" y="0"/>
                  </a:lnTo>
                  <a:lnTo>
                    <a:pt x="4707890" y="0"/>
                  </a:lnTo>
                  <a:lnTo>
                    <a:pt x="4740396" y="6574"/>
                  </a:lnTo>
                  <a:lnTo>
                    <a:pt x="4766960" y="24495"/>
                  </a:lnTo>
                  <a:lnTo>
                    <a:pt x="4784881" y="51059"/>
                  </a:lnTo>
                  <a:lnTo>
                    <a:pt x="4791456" y="83566"/>
                  </a:lnTo>
                  <a:lnTo>
                    <a:pt x="4791456" y="417830"/>
                  </a:lnTo>
                  <a:lnTo>
                    <a:pt x="4784881" y="450336"/>
                  </a:lnTo>
                  <a:lnTo>
                    <a:pt x="4766960" y="476900"/>
                  </a:lnTo>
                  <a:lnTo>
                    <a:pt x="4740396" y="494821"/>
                  </a:lnTo>
                  <a:lnTo>
                    <a:pt x="4707890" y="501396"/>
                  </a:lnTo>
                  <a:lnTo>
                    <a:pt x="83565" y="501396"/>
                  </a:lnTo>
                  <a:lnTo>
                    <a:pt x="51059" y="494821"/>
                  </a:lnTo>
                  <a:lnTo>
                    <a:pt x="24495" y="476900"/>
                  </a:lnTo>
                  <a:lnTo>
                    <a:pt x="6574" y="450336"/>
                  </a:lnTo>
                  <a:lnTo>
                    <a:pt x="0" y="417830"/>
                  </a:lnTo>
                  <a:lnTo>
                    <a:pt x="0" y="8356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143000" y="2651760"/>
            <a:ext cx="6858887" cy="706120"/>
            <a:chOff x="1143000" y="2651760"/>
            <a:chExt cx="6871970" cy="706120"/>
          </a:xfrm>
        </p:grpSpPr>
        <p:sp>
          <p:nvSpPr>
            <p:cNvPr id="14" name="object 14"/>
            <p:cNvSpPr/>
            <p:nvPr/>
          </p:nvSpPr>
          <p:spPr>
            <a:xfrm>
              <a:off x="1155953" y="2916174"/>
              <a:ext cx="6845934" cy="428625"/>
            </a:xfrm>
            <a:custGeom>
              <a:avLst/>
              <a:gdLst/>
              <a:ahLst/>
              <a:cxnLst/>
              <a:rect l="l" t="t" r="r" b="b"/>
              <a:pathLst>
                <a:path w="6845934" h="428625">
                  <a:moveTo>
                    <a:pt x="6845808" y="0"/>
                  </a:moveTo>
                  <a:lnTo>
                    <a:pt x="0" y="0"/>
                  </a:lnTo>
                  <a:lnTo>
                    <a:pt x="0" y="428244"/>
                  </a:lnTo>
                  <a:lnTo>
                    <a:pt x="6845808" y="428244"/>
                  </a:lnTo>
                  <a:lnTo>
                    <a:pt x="684580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55953" y="2916174"/>
              <a:ext cx="6845934" cy="428625"/>
            </a:xfrm>
            <a:custGeom>
              <a:avLst/>
              <a:gdLst/>
              <a:ahLst/>
              <a:cxnLst/>
              <a:rect l="l" t="t" r="r" b="b"/>
              <a:pathLst>
                <a:path w="6845934" h="428625">
                  <a:moveTo>
                    <a:pt x="0" y="428244"/>
                  </a:moveTo>
                  <a:lnTo>
                    <a:pt x="6845808" y="428244"/>
                  </a:lnTo>
                  <a:lnTo>
                    <a:pt x="6845808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7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8854" y="2664714"/>
              <a:ext cx="4791710" cy="501650"/>
            </a:xfrm>
            <a:custGeom>
              <a:avLst/>
              <a:gdLst/>
              <a:ahLst/>
              <a:cxnLst/>
              <a:rect l="l" t="t" r="r" b="b"/>
              <a:pathLst>
                <a:path w="4791710" h="501650">
                  <a:moveTo>
                    <a:pt x="4707890" y="0"/>
                  </a:moveTo>
                  <a:lnTo>
                    <a:pt x="83565" y="0"/>
                  </a:lnTo>
                  <a:lnTo>
                    <a:pt x="51059" y="6574"/>
                  </a:lnTo>
                  <a:lnTo>
                    <a:pt x="24495" y="24495"/>
                  </a:lnTo>
                  <a:lnTo>
                    <a:pt x="6574" y="51059"/>
                  </a:lnTo>
                  <a:lnTo>
                    <a:pt x="0" y="83566"/>
                  </a:lnTo>
                  <a:lnTo>
                    <a:pt x="0" y="417830"/>
                  </a:lnTo>
                  <a:lnTo>
                    <a:pt x="6574" y="450336"/>
                  </a:lnTo>
                  <a:lnTo>
                    <a:pt x="24495" y="476900"/>
                  </a:lnTo>
                  <a:lnTo>
                    <a:pt x="51059" y="494821"/>
                  </a:lnTo>
                  <a:lnTo>
                    <a:pt x="83565" y="501396"/>
                  </a:lnTo>
                  <a:lnTo>
                    <a:pt x="4707890" y="501396"/>
                  </a:lnTo>
                  <a:lnTo>
                    <a:pt x="4740396" y="494821"/>
                  </a:lnTo>
                  <a:lnTo>
                    <a:pt x="4766960" y="476900"/>
                  </a:lnTo>
                  <a:lnTo>
                    <a:pt x="4784881" y="450336"/>
                  </a:lnTo>
                  <a:lnTo>
                    <a:pt x="4791456" y="417830"/>
                  </a:lnTo>
                  <a:lnTo>
                    <a:pt x="4791456" y="83566"/>
                  </a:lnTo>
                  <a:lnTo>
                    <a:pt x="4784881" y="51059"/>
                  </a:lnTo>
                  <a:lnTo>
                    <a:pt x="4766960" y="24495"/>
                  </a:lnTo>
                  <a:lnTo>
                    <a:pt x="4740396" y="6574"/>
                  </a:lnTo>
                  <a:lnTo>
                    <a:pt x="47078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98854" y="2664714"/>
              <a:ext cx="4791710" cy="501650"/>
            </a:xfrm>
            <a:custGeom>
              <a:avLst/>
              <a:gdLst/>
              <a:ahLst/>
              <a:cxnLst/>
              <a:rect l="l" t="t" r="r" b="b"/>
              <a:pathLst>
                <a:path w="4791710" h="501650">
                  <a:moveTo>
                    <a:pt x="0" y="83566"/>
                  </a:moveTo>
                  <a:lnTo>
                    <a:pt x="6574" y="51059"/>
                  </a:lnTo>
                  <a:lnTo>
                    <a:pt x="24495" y="24495"/>
                  </a:lnTo>
                  <a:lnTo>
                    <a:pt x="51059" y="6574"/>
                  </a:lnTo>
                  <a:lnTo>
                    <a:pt x="83565" y="0"/>
                  </a:lnTo>
                  <a:lnTo>
                    <a:pt x="4707890" y="0"/>
                  </a:lnTo>
                  <a:lnTo>
                    <a:pt x="4740396" y="6574"/>
                  </a:lnTo>
                  <a:lnTo>
                    <a:pt x="4766960" y="24495"/>
                  </a:lnTo>
                  <a:lnTo>
                    <a:pt x="4784881" y="51059"/>
                  </a:lnTo>
                  <a:lnTo>
                    <a:pt x="4791456" y="83566"/>
                  </a:lnTo>
                  <a:lnTo>
                    <a:pt x="4791456" y="417830"/>
                  </a:lnTo>
                  <a:lnTo>
                    <a:pt x="4784881" y="450336"/>
                  </a:lnTo>
                  <a:lnTo>
                    <a:pt x="4766960" y="476900"/>
                  </a:lnTo>
                  <a:lnTo>
                    <a:pt x="4740396" y="494821"/>
                  </a:lnTo>
                  <a:lnTo>
                    <a:pt x="4707890" y="501396"/>
                  </a:lnTo>
                  <a:lnTo>
                    <a:pt x="83565" y="501396"/>
                  </a:lnTo>
                  <a:lnTo>
                    <a:pt x="51059" y="494821"/>
                  </a:lnTo>
                  <a:lnTo>
                    <a:pt x="24495" y="476900"/>
                  </a:lnTo>
                  <a:lnTo>
                    <a:pt x="6574" y="450336"/>
                  </a:lnTo>
                  <a:lnTo>
                    <a:pt x="0" y="417830"/>
                  </a:lnTo>
                  <a:lnTo>
                    <a:pt x="0" y="8356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143000" y="3422903"/>
            <a:ext cx="6871970" cy="706120"/>
            <a:chOff x="1143000" y="3422903"/>
            <a:chExt cx="6871970" cy="706120"/>
          </a:xfrm>
        </p:grpSpPr>
        <p:sp>
          <p:nvSpPr>
            <p:cNvPr id="19" name="object 19"/>
            <p:cNvSpPr/>
            <p:nvPr/>
          </p:nvSpPr>
          <p:spPr>
            <a:xfrm>
              <a:off x="1155953" y="3687317"/>
              <a:ext cx="6845934" cy="428625"/>
            </a:xfrm>
            <a:custGeom>
              <a:avLst/>
              <a:gdLst/>
              <a:ahLst/>
              <a:cxnLst/>
              <a:rect l="l" t="t" r="r" b="b"/>
              <a:pathLst>
                <a:path w="6845934" h="428625">
                  <a:moveTo>
                    <a:pt x="6845808" y="0"/>
                  </a:moveTo>
                  <a:lnTo>
                    <a:pt x="0" y="0"/>
                  </a:lnTo>
                  <a:lnTo>
                    <a:pt x="0" y="428243"/>
                  </a:lnTo>
                  <a:lnTo>
                    <a:pt x="6845808" y="428243"/>
                  </a:lnTo>
                  <a:lnTo>
                    <a:pt x="684580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5953" y="3687317"/>
              <a:ext cx="6845934" cy="428625"/>
            </a:xfrm>
            <a:custGeom>
              <a:avLst/>
              <a:gdLst/>
              <a:ahLst/>
              <a:cxnLst/>
              <a:rect l="l" t="t" r="r" b="b"/>
              <a:pathLst>
                <a:path w="6845934" h="428625">
                  <a:moveTo>
                    <a:pt x="0" y="428243"/>
                  </a:moveTo>
                  <a:lnTo>
                    <a:pt x="6845808" y="428243"/>
                  </a:lnTo>
                  <a:lnTo>
                    <a:pt x="6845808" y="0"/>
                  </a:lnTo>
                  <a:lnTo>
                    <a:pt x="0" y="0"/>
                  </a:lnTo>
                  <a:lnTo>
                    <a:pt x="0" y="428243"/>
                  </a:lnTo>
                  <a:close/>
                </a:path>
              </a:pathLst>
            </a:custGeom>
            <a:ln w="25907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98854" y="3435857"/>
              <a:ext cx="4791710" cy="501650"/>
            </a:xfrm>
            <a:custGeom>
              <a:avLst/>
              <a:gdLst/>
              <a:ahLst/>
              <a:cxnLst/>
              <a:rect l="l" t="t" r="r" b="b"/>
              <a:pathLst>
                <a:path w="4791710" h="501650">
                  <a:moveTo>
                    <a:pt x="4707890" y="0"/>
                  </a:moveTo>
                  <a:lnTo>
                    <a:pt x="83565" y="0"/>
                  </a:lnTo>
                  <a:lnTo>
                    <a:pt x="51059" y="6574"/>
                  </a:lnTo>
                  <a:lnTo>
                    <a:pt x="24495" y="24495"/>
                  </a:lnTo>
                  <a:lnTo>
                    <a:pt x="6574" y="51059"/>
                  </a:lnTo>
                  <a:lnTo>
                    <a:pt x="0" y="83566"/>
                  </a:lnTo>
                  <a:lnTo>
                    <a:pt x="0" y="417830"/>
                  </a:lnTo>
                  <a:lnTo>
                    <a:pt x="6574" y="450357"/>
                  </a:lnTo>
                  <a:lnTo>
                    <a:pt x="24495" y="476919"/>
                  </a:lnTo>
                  <a:lnTo>
                    <a:pt x="51059" y="494828"/>
                  </a:lnTo>
                  <a:lnTo>
                    <a:pt x="83565" y="501396"/>
                  </a:lnTo>
                  <a:lnTo>
                    <a:pt x="4707890" y="501396"/>
                  </a:lnTo>
                  <a:lnTo>
                    <a:pt x="4740396" y="494828"/>
                  </a:lnTo>
                  <a:lnTo>
                    <a:pt x="4766960" y="476919"/>
                  </a:lnTo>
                  <a:lnTo>
                    <a:pt x="4784881" y="450357"/>
                  </a:lnTo>
                  <a:lnTo>
                    <a:pt x="4791456" y="417830"/>
                  </a:lnTo>
                  <a:lnTo>
                    <a:pt x="4791456" y="83566"/>
                  </a:lnTo>
                  <a:lnTo>
                    <a:pt x="4784881" y="51059"/>
                  </a:lnTo>
                  <a:lnTo>
                    <a:pt x="4766960" y="24495"/>
                  </a:lnTo>
                  <a:lnTo>
                    <a:pt x="4740396" y="6574"/>
                  </a:lnTo>
                  <a:lnTo>
                    <a:pt x="470789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98854" y="3435857"/>
              <a:ext cx="4791710" cy="501650"/>
            </a:xfrm>
            <a:custGeom>
              <a:avLst/>
              <a:gdLst/>
              <a:ahLst/>
              <a:cxnLst/>
              <a:rect l="l" t="t" r="r" b="b"/>
              <a:pathLst>
                <a:path w="4791710" h="501650">
                  <a:moveTo>
                    <a:pt x="0" y="83566"/>
                  </a:moveTo>
                  <a:lnTo>
                    <a:pt x="6574" y="51059"/>
                  </a:lnTo>
                  <a:lnTo>
                    <a:pt x="24495" y="24495"/>
                  </a:lnTo>
                  <a:lnTo>
                    <a:pt x="51059" y="6574"/>
                  </a:lnTo>
                  <a:lnTo>
                    <a:pt x="83565" y="0"/>
                  </a:lnTo>
                  <a:lnTo>
                    <a:pt x="4707890" y="0"/>
                  </a:lnTo>
                  <a:lnTo>
                    <a:pt x="4740396" y="6574"/>
                  </a:lnTo>
                  <a:lnTo>
                    <a:pt x="4766960" y="24495"/>
                  </a:lnTo>
                  <a:lnTo>
                    <a:pt x="4784881" y="51059"/>
                  </a:lnTo>
                  <a:lnTo>
                    <a:pt x="4791456" y="83566"/>
                  </a:lnTo>
                  <a:lnTo>
                    <a:pt x="4791456" y="417830"/>
                  </a:lnTo>
                  <a:lnTo>
                    <a:pt x="4784881" y="450357"/>
                  </a:lnTo>
                  <a:lnTo>
                    <a:pt x="4766960" y="476919"/>
                  </a:lnTo>
                  <a:lnTo>
                    <a:pt x="4740396" y="494828"/>
                  </a:lnTo>
                  <a:lnTo>
                    <a:pt x="4707890" y="501396"/>
                  </a:lnTo>
                  <a:lnTo>
                    <a:pt x="83565" y="501396"/>
                  </a:lnTo>
                  <a:lnTo>
                    <a:pt x="51059" y="494828"/>
                  </a:lnTo>
                  <a:lnTo>
                    <a:pt x="24495" y="476919"/>
                  </a:lnTo>
                  <a:lnTo>
                    <a:pt x="6574" y="450357"/>
                  </a:lnTo>
                  <a:lnTo>
                    <a:pt x="0" y="417830"/>
                  </a:lnTo>
                  <a:lnTo>
                    <a:pt x="0" y="8356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143000" y="4194047"/>
            <a:ext cx="6871970" cy="706120"/>
            <a:chOff x="1143000" y="4194047"/>
            <a:chExt cx="6871970" cy="706120"/>
          </a:xfrm>
        </p:grpSpPr>
        <p:sp>
          <p:nvSpPr>
            <p:cNvPr id="24" name="object 24"/>
            <p:cNvSpPr/>
            <p:nvPr/>
          </p:nvSpPr>
          <p:spPr>
            <a:xfrm>
              <a:off x="1155953" y="4458461"/>
              <a:ext cx="6845934" cy="428625"/>
            </a:xfrm>
            <a:custGeom>
              <a:avLst/>
              <a:gdLst/>
              <a:ahLst/>
              <a:cxnLst/>
              <a:rect l="l" t="t" r="r" b="b"/>
              <a:pathLst>
                <a:path w="6845934" h="428625">
                  <a:moveTo>
                    <a:pt x="0" y="428244"/>
                  </a:moveTo>
                  <a:lnTo>
                    <a:pt x="6845808" y="428244"/>
                  </a:lnTo>
                  <a:lnTo>
                    <a:pt x="6845808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7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98854" y="4207001"/>
              <a:ext cx="4791710" cy="501650"/>
            </a:xfrm>
            <a:custGeom>
              <a:avLst/>
              <a:gdLst/>
              <a:ahLst/>
              <a:cxnLst/>
              <a:rect l="l" t="t" r="r" b="b"/>
              <a:pathLst>
                <a:path w="4791710" h="501650">
                  <a:moveTo>
                    <a:pt x="4707890" y="0"/>
                  </a:moveTo>
                  <a:lnTo>
                    <a:pt x="83565" y="0"/>
                  </a:lnTo>
                  <a:lnTo>
                    <a:pt x="51059" y="6567"/>
                  </a:lnTo>
                  <a:lnTo>
                    <a:pt x="24495" y="24476"/>
                  </a:lnTo>
                  <a:lnTo>
                    <a:pt x="6574" y="51038"/>
                  </a:lnTo>
                  <a:lnTo>
                    <a:pt x="0" y="83566"/>
                  </a:lnTo>
                  <a:lnTo>
                    <a:pt x="0" y="417830"/>
                  </a:lnTo>
                  <a:lnTo>
                    <a:pt x="6574" y="450357"/>
                  </a:lnTo>
                  <a:lnTo>
                    <a:pt x="24495" y="476919"/>
                  </a:lnTo>
                  <a:lnTo>
                    <a:pt x="51059" y="494828"/>
                  </a:lnTo>
                  <a:lnTo>
                    <a:pt x="83565" y="501396"/>
                  </a:lnTo>
                  <a:lnTo>
                    <a:pt x="4707890" y="501396"/>
                  </a:lnTo>
                  <a:lnTo>
                    <a:pt x="4740396" y="494828"/>
                  </a:lnTo>
                  <a:lnTo>
                    <a:pt x="4766960" y="476919"/>
                  </a:lnTo>
                  <a:lnTo>
                    <a:pt x="4784881" y="450357"/>
                  </a:lnTo>
                  <a:lnTo>
                    <a:pt x="4791456" y="417830"/>
                  </a:lnTo>
                  <a:lnTo>
                    <a:pt x="4791456" y="83566"/>
                  </a:lnTo>
                  <a:lnTo>
                    <a:pt x="4784881" y="51038"/>
                  </a:lnTo>
                  <a:lnTo>
                    <a:pt x="4766960" y="24476"/>
                  </a:lnTo>
                  <a:lnTo>
                    <a:pt x="4740396" y="6567"/>
                  </a:lnTo>
                  <a:lnTo>
                    <a:pt x="470789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98854" y="4207001"/>
              <a:ext cx="4791710" cy="501650"/>
            </a:xfrm>
            <a:custGeom>
              <a:avLst/>
              <a:gdLst/>
              <a:ahLst/>
              <a:cxnLst/>
              <a:rect l="l" t="t" r="r" b="b"/>
              <a:pathLst>
                <a:path w="4791710" h="501650">
                  <a:moveTo>
                    <a:pt x="0" y="83566"/>
                  </a:moveTo>
                  <a:lnTo>
                    <a:pt x="6574" y="51038"/>
                  </a:lnTo>
                  <a:lnTo>
                    <a:pt x="24495" y="24476"/>
                  </a:lnTo>
                  <a:lnTo>
                    <a:pt x="51059" y="6567"/>
                  </a:lnTo>
                  <a:lnTo>
                    <a:pt x="83565" y="0"/>
                  </a:lnTo>
                  <a:lnTo>
                    <a:pt x="4707890" y="0"/>
                  </a:lnTo>
                  <a:lnTo>
                    <a:pt x="4740396" y="6567"/>
                  </a:lnTo>
                  <a:lnTo>
                    <a:pt x="4766960" y="24476"/>
                  </a:lnTo>
                  <a:lnTo>
                    <a:pt x="4784881" y="51038"/>
                  </a:lnTo>
                  <a:lnTo>
                    <a:pt x="4791456" y="83566"/>
                  </a:lnTo>
                  <a:lnTo>
                    <a:pt x="4791456" y="417830"/>
                  </a:lnTo>
                  <a:lnTo>
                    <a:pt x="4784881" y="450357"/>
                  </a:lnTo>
                  <a:lnTo>
                    <a:pt x="4766960" y="476919"/>
                  </a:lnTo>
                  <a:lnTo>
                    <a:pt x="4740396" y="494828"/>
                  </a:lnTo>
                  <a:lnTo>
                    <a:pt x="4707890" y="501396"/>
                  </a:lnTo>
                  <a:lnTo>
                    <a:pt x="83565" y="501396"/>
                  </a:lnTo>
                  <a:lnTo>
                    <a:pt x="51059" y="494828"/>
                  </a:lnTo>
                  <a:lnTo>
                    <a:pt x="24495" y="476919"/>
                  </a:lnTo>
                  <a:lnTo>
                    <a:pt x="6574" y="450357"/>
                  </a:lnTo>
                  <a:lnTo>
                    <a:pt x="0" y="417830"/>
                  </a:lnTo>
                  <a:lnTo>
                    <a:pt x="0" y="83566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90496" y="1214704"/>
            <a:ext cx="4590267" cy="3354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 capacidad de utilizar el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poder con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eficacia.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50" dirty="0">
              <a:latin typeface="Carlito"/>
              <a:cs typeface="Carlito"/>
            </a:endParaRPr>
          </a:p>
          <a:p>
            <a:pPr marL="12700" marR="508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 capacidad de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comprender que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los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seres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humanos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tienen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diferentes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fuerzas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motivadoras.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 capacidad de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inspirar.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 dirty="0">
              <a:latin typeface="Carlito"/>
              <a:cs typeface="Carlito"/>
            </a:endParaRPr>
          </a:p>
          <a:p>
            <a:pPr marL="12700">
              <a:lnSpc>
                <a:spcPts val="1835"/>
              </a:lnSpc>
              <a:spcBef>
                <a:spcPts val="132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 capacidad de actuar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para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desarrollar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un</a:t>
            </a:r>
            <a:r>
              <a:rPr sz="16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clima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ts val="1835"/>
              </a:lnSpc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propicio.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Comportamiento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ético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99133"/>
            <a:ext cx="4778375" cy="287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El </a:t>
            </a:r>
            <a:r>
              <a:rPr sz="1800" spc="-10" dirty="0">
                <a:latin typeface="Carlito"/>
                <a:cs typeface="Carlito"/>
              </a:rPr>
              <a:t>líder </a:t>
            </a:r>
            <a:r>
              <a:rPr sz="1800" b="1" spc="-5" dirty="0">
                <a:latin typeface="Carlito"/>
                <a:cs typeface="Carlito"/>
              </a:rPr>
              <a:t>conduce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las </a:t>
            </a:r>
            <a:r>
              <a:rPr sz="1800" spc="-10" dirty="0">
                <a:latin typeface="Carlito"/>
                <a:cs typeface="Carlito"/>
              </a:rPr>
              <a:t>personas </a:t>
            </a:r>
            <a:r>
              <a:rPr sz="1800" dirty="0">
                <a:latin typeface="Carlito"/>
                <a:cs typeface="Carlito"/>
              </a:rPr>
              <a:t>de una  </a:t>
            </a:r>
            <a:r>
              <a:rPr sz="1800" spc="-10" dirty="0">
                <a:latin typeface="Carlito"/>
                <a:cs typeface="Carlito"/>
              </a:rPr>
              <a:t>organización </a:t>
            </a:r>
            <a:r>
              <a:rPr sz="1800" spc="-15" dirty="0">
                <a:latin typeface="Carlito"/>
                <a:cs typeface="Carlito"/>
              </a:rPr>
              <a:t>para </a:t>
            </a:r>
            <a:r>
              <a:rPr sz="1800" spc="-10" dirty="0">
                <a:latin typeface="Carlito"/>
                <a:cs typeface="Carlito"/>
              </a:rPr>
              <a:t>alcanzar </a:t>
            </a:r>
            <a:r>
              <a:rPr sz="1800" spc="-5" dirty="0">
                <a:latin typeface="Carlito"/>
                <a:cs typeface="Carlito"/>
              </a:rPr>
              <a:t>la </a:t>
            </a:r>
            <a:r>
              <a:rPr sz="1800" dirty="0">
                <a:latin typeface="Carlito"/>
                <a:cs typeface="Carlito"/>
              </a:rPr>
              <a:t>visión </a:t>
            </a:r>
            <a:r>
              <a:rPr sz="1800" spc="-10" dirty="0">
                <a:latin typeface="Carlito"/>
                <a:cs typeface="Carlito"/>
              </a:rPr>
              <a:t>establecida  </a:t>
            </a:r>
            <a:r>
              <a:rPr sz="1800" spc="-5" dirty="0">
                <a:latin typeface="Carlito"/>
                <a:cs typeface="Carlito"/>
              </a:rPr>
              <a:t>por </a:t>
            </a:r>
            <a:r>
              <a:rPr sz="1800" dirty="0">
                <a:latin typeface="Carlito"/>
                <a:cs typeface="Carlito"/>
              </a:rPr>
              <a:t>medio de </a:t>
            </a:r>
            <a:r>
              <a:rPr sz="1800" spc="-5" dirty="0">
                <a:latin typeface="Carlito"/>
                <a:cs typeface="Carlito"/>
              </a:rPr>
              <a:t>los </a:t>
            </a:r>
            <a:r>
              <a:rPr sz="1800" spc="-10" dirty="0">
                <a:latin typeface="Carlito"/>
                <a:cs typeface="Carlito"/>
              </a:rPr>
              <a:t>objetivos </a:t>
            </a:r>
            <a:r>
              <a:rPr sz="1800" spc="-15" dirty="0">
                <a:latin typeface="Carlito"/>
                <a:cs typeface="Carlito"/>
              </a:rPr>
              <a:t>estratégicos, </a:t>
            </a:r>
            <a:r>
              <a:rPr sz="1800" dirty="0">
                <a:latin typeface="Carlito"/>
                <a:cs typeface="Carlito"/>
              </a:rPr>
              <a:t>o de  </a:t>
            </a:r>
            <a:r>
              <a:rPr sz="1800" spc="-10" dirty="0">
                <a:latin typeface="Carlito"/>
                <a:cs typeface="Carlito"/>
              </a:rPr>
              <a:t>largo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plazo.</a:t>
            </a:r>
            <a:endParaRPr sz="18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El líder </a:t>
            </a:r>
            <a:r>
              <a:rPr sz="1800" b="1" spc="-10" dirty="0">
                <a:latin typeface="Carlito"/>
                <a:cs typeface="Carlito"/>
              </a:rPr>
              <a:t>transforma </a:t>
            </a:r>
            <a:r>
              <a:rPr sz="1800" spc="-5" dirty="0">
                <a:latin typeface="Carlito"/>
                <a:cs typeface="Carlito"/>
              </a:rPr>
              <a:t>las </a:t>
            </a:r>
            <a:r>
              <a:rPr sz="1800" spc="-10" dirty="0">
                <a:latin typeface="Carlito"/>
                <a:cs typeface="Carlito"/>
              </a:rPr>
              <a:t>organizaciones, </a:t>
            </a:r>
            <a:r>
              <a:rPr sz="1800" spc="-5" dirty="0">
                <a:latin typeface="Carlito"/>
                <a:cs typeface="Carlito"/>
              </a:rPr>
              <a:t>desafía  </a:t>
            </a:r>
            <a:r>
              <a:rPr sz="1800" dirty="0">
                <a:latin typeface="Carlito"/>
                <a:cs typeface="Carlito"/>
              </a:rPr>
              <a:t>el </a:t>
            </a:r>
            <a:r>
              <a:rPr sz="1800" i="1" spc="-15" dirty="0">
                <a:latin typeface="Carlito"/>
                <a:cs typeface="Carlito"/>
              </a:rPr>
              <a:t>statu </a:t>
            </a:r>
            <a:r>
              <a:rPr sz="1800" i="1" dirty="0">
                <a:latin typeface="Carlito"/>
                <a:cs typeface="Carlito"/>
              </a:rPr>
              <a:t>quo</a:t>
            </a:r>
            <a:r>
              <a:rPr sz="1800" dirty="0">
                <a:latin typeface="Carlito"/>
                <a:cs typeface="Carlito"/>
              </a:rPr>
              <a:t>, </a:t>
            </a:r>
            <a:r>
              <a:rPr sz="1800" spc="-5" dirty="0">
                <a:latin typeface="Carlito"/>
                <a:cs typeface="Carlito"/>
              </a:rPr>
              <a:t>ejecuta </a:t>
            </a:r>
            <a:r>
              <a:rPr sz="1800" dirty="0">
                <a:latin typeface="Carlito"/>
                <a:cs typeface="Carlito"/>
              </a:rPr>
              <a:t>sus </a:t>
            </a:r>
            <a:r>
              <a:rPr sz="1800" spc="-5" dirty="0">
                <a:latin typeface="Carlito"/>
                <a:cs typeface="Carlito"/>
              </a:rPr>
              <a:t>decisiones </a:t>
            </a:r>
            <a:r>
              <a:rPr sz="1800" dirty="0">
                <a:latin typeface="Carlito"/>
                <a:cs typeface="Carlito"/>
              </a:rPr>
              <a:t>y </a:t>
            </a:r>
            <a:r>
              <a:rPr sz="1800" spc="-5" dirty="0">
                <a:latin typeface="Carlito"/>
                <a:cs typeface="Carlito"/>
              </a:rPr>
              <a:t>conduce 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las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personas.</a:t>
            </a:r>
            <a:endParaRPr sz="1800">
              <a:latin typeface="Carlito"/>
              <a:cs typeface="Carlito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Es seguido por </a:t>
            </a:r>
            <a:r>
              <a:rPr sz="1800" dirty="0">
                <a:latin typeface="Carlito"/>
                <a:cs typeface="Carlito"/>
              </a:rPr>
              <a:t>su </a:t>
            </a:r>
            <a:r>
              <a:rPr sz="1800" b="1" spc="-10" dirty="0">
                <a:latin typeface="Carlito"/>
                <a:cs typeface="Carlito"/>
              </a:rPr>
              <a:t>credibilidad </a:t>
            </a:r>
            <a:r>
              <a:rPr sz="1800" dirty="0">
                <a:latin typeface="Carlito"/>
                <a:cs typeface="Carlito"/>
              </a:rPr>
              <a:t>y el </a:t>
            </a:r>
            <a:r>
              <a:rPr sz="1800" spc="-10" dirty="0">
                <a:latin typeface="Carlito"/>
                <a:cs typeface="Carlito"/>
              </a:rPr>
              <a:t>respeto </a:t>
            </a:r>
            <a:r>
              <a:rPr sz="1800" dirty="0">
                <a:latin typeface="Carlito"/>
                <a:cs typeface="Carlito"/>
              </a:rPr>
              <a:t>a  sus </a:t>
            </a:r>
            <a:r>
              <a:rPr sz="1800" spc="-5" dirty="0">
                <a:latin typeface="Carlito"/>
                <a:cs typeface="Carlito"/>
              </a:rPr>
              <a:t>cualidades </a:t>
            </a:r>
            <a:r>
              <a:rPr sz="1800" spc="-10" dirty="0">
                <a:latin typeface="Carlito"/>
                <a:cs typeface="Carlito"/>
              </a:rPr>
              <a:t>profesionales, </a:t>
            </a:r>
            <a:r>
              <a:rPr sz="1800" spc="-5" dirty="0">
                <a:latin typeface="Carlito"/>
                <a:cs typeface="Carlito"/>
              </a:rPr>
              <a:t>personales </a:t>
            </a:r>
            <a:r>
              <a:rPr sz="1800" dirty="0">
                <a:latin typeface="Carlito"/>
                <a:cs typeface="Carlito"/>
              </a:rPr>
              <a:t>y  </a:t>
            </a:r>
            <a:r>
              <a:rPr sz="1800" b="1" spc="-5" dirty="0">
                <a:latin typeface="Carlito"/>
                <a:cs typeface="Carlito"/>
              </a:rPr>
              <a:t>éticas.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9084"/>
            <a:ext cx="5487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C00000"/>
                </a:solidFill>
              </a:rPr>
              <a:t>Factores </a:t>
            </a:r>
            <a:r>
              <a:rPr sz="2400" dirty="0">
                <a:solidFill>
                  <a:srgbClr val="C00000"/>
                </a:solidFill>
              </a:rPr>
              <a:t>de </a:t>
            </a:r>
            <a:r>
              <a:rPr sz="2400" spc="-15" dirty="0">
                <a:solidFill>
                  <a:srgbClr val="C00000"/>
                </a:solidFill>
              </a:rPr>
              <a:t>éxito para </a:t>
            </a:r>
            <a:r>
              <a:rPr sz="2400" dirty="0">
                <a:solidFill>
                  <a:srgbClr val="C00000"/>
                </a:solidFill>
              </a:rPr>
              <a:t>un </a:t>
            </a:r>
            <a:r>
              <a:rPr sz="2400" spc="-10" dirty="0">
                <a:solidFill>
                  <a:srgbClr val="C00000"/>
                </a:solidFill>
              </a:rPr>
              <a:t>liderazgo</a:t>
            </a:r>
            <a:r>
              <a:rPr sz="2400" spc="-110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efectivo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096000" y="1734311"/>
            <a:ext cx="2470404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1209</Words>
  <Application>Microsoft Office PowerPoint</Application>
  <PresentationFormat>Presentación en pantalla (16:9)</PresentationFormat>
  <Paragraphs>170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Carlito</vt:lpstr>
      <vt:lpstr>Times New Roman</vt:lpstr>
      <vt:lpstr>Trebuchet MS</vt:lpstr>
      <vt:lpstr>Wingdings 3</vt:lpstr>
      <vt:lpstr>Faceta</vt:lpstr>
      <vt:lpstr>Liderazgo</vt:lpstr>
      <vt:lpstr>Logro de la Sesión</vt:lpstr>
      <vt:lpstr>Contenido de la sesión</vt:lpstr>
      <vt:lpstr>¿Cuál será el trabajo de un líder dentro de una organización?</vt:lpstr>
      <vt:lpstr>¿Donde estamos?</vt:lpstr>
      <vt:lpstr>Liderazgo</vt:lpstr>
      <vt:lpstr>Concepto de liderazgo</vt:lpstr>
      <vt:lpstr>Componentes del liderazgo</vt:lpstr>
      <vt:lpstr>Factores de éxito para un liderazgo efectivo</vt:lpstr>
      <vt:lpstr>Teorías sobre liderazgo</vt:lpstr>
      <vt:lpstr>1. Teoría de los 5 grandes rasgos de la personalidad</vt:lpstr>
      <vt:lpstr>2. Teoría basada en el comportamiento</vt:lpstr>
      <vt:lpstr>3. Teoría del liderazgo situacional</vt:lpstr>
      <vt:lpstr>4. Liderazgo transaccional y transformacional</vt:lpstr>
      <vt:lpstr>Características comunes en el líder</vt:lpstr>
      <vt:lpstr>Los grupos y los equipos</vt:lpstr>
      <vt:lpstr>Concepto de grupo</vt:lpstr>
      <vt:lpstr>Características de los grupos</vt:lpstr>
      <vt:lpstr>Concepto de Equipos</vt:lpstr>
      <vt:lpstr>Características de los Equipos</vt:lpstr>
      <vt:lpstr>Vamos a conversar sobre lo que hemos aprendido hoy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y evolución de la administración Sesión 3</dc:title>
  <dc:creator>OTILIA</dc:creator>
  <cp:lastModifiedBy>LENOVO</cp:lastModifiedBy>
  <cp:revision>5</cp:revision>
  <dcterms:created xsi:type="dcterms:W3CDTF">2021-12-05T04:10:24Z</dcterms:created>
  <dcterms:modified xsi:type="dcterms:W3CDTF">2021-12-27T05:17:27Z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2021-12-05T00:00:00Z</vt:filetime>
  </property>
</Properties>
</file>