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jpg"/>
  <Override PartName="/ppt/media/image17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947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90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68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45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60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086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96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2074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98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82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24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983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828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144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584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195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93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1726" y="1867916"/>
            <a:ext cx="310667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Comunicación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3731514" y="2361692"/>
            <a:ext cx="1526286" cy="1238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Sesión</a:t>
            </a:r>
            <a:r>
              <a:rPr sz="2400" b="1" spc="-9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14</a:t>
            </a:r>
            <a:endParaRPr sz="2400" dirty="0">
              <a:latin typeface="Carlito"/>
              <a:cs typeface="Carlito"/>
            </a:endParaRPr>
          </a:p>
          <a:p>
            <a:pPr marL="226060" marR="219710" indent="635" algn="ctr">
              <a:spcBef>
                <a:spcPts val="1340"/>
              </a:spcBef>
            </a:pPr>
            <a:r>
              <a:rPr lang="es-PE" dirty="0"/>
              <a:t>Dirección</a:t>
            </a:r>
          </a:p>
          <a:p>
            <a:pPr marL="226060" marR="219710" indent="635" algn="ctr">
              <a:lnSpc>
                <a:spcPct val="100000"/>
              </a:lnSpc>
              <a:spcBef>
                <a:spcPts val="1340"/>
              </a:spcBef>
            </a:pP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865235" cy="5143500"/>
            <a:chOff x="0" y="0"/>
            <a:chExt cx="8865235" cy="5143500"/>
          </a:xfrm>
        </p:grpSpPr>
        <p:sp>
          <p:nvSpPr>
            <p:cNvPr id="3" name="object 3"/>
            <p:cNvSpPr/>
            <p:nvPr/>
          </p:nvSpPr>
          <p:spPr>
            <a:xfrm>
              <a:off x="304800" y="1277111"/>
              <a:ext cx="5791200" cy="3139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0227" y="1272539"/>
              <a:ext cx="5800725" cy="3148965"/>
            </a:xfrm>
            <a:custGeom>
              <a:avLst/>
              <a:gdLst/>
              <a:ahLst/>
              <a:cxnLst/>
              <a:rect l="l" t="t" r="r" b="b"/>
              <a:pathLst>
                <a:path w="5800725" h="3148965">
                  <a:moveTo>
                    <a:pt x="0" y="3148584"/>
                  </a:moveTo>
                  <a:lnTo>
                    <a:pt x="5800344" y="3148584"/>
                  </a:lnTo>
                  <a:lnTo>
                    <a:pt x="5800344" y="0"/>
                  </a:lnTo>
                  <a:lnTo>
                    <a:pt x="0" y="0"/>
                  </a:lnTo>
                  <a:lnTo>
                    <a:pt x="0" y="314858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La </a:t>
            </a:r>
            <a:r>
              <a:rPr spc="-10" dirty="0"/>
              <a:t>comunicación </a:t>
            </a:r>
            <a:r>
              <a:rPr spc="-5" dirty="0"/>
              <a:t>como articulador del </a:t>
            </a:r>
            <a:r>
              <a:rPr spc="-10" dirty="0"/>
              <a:t>proceso  </a:t>
            </a:r>
            <a:r>
              <a:rPr spc="-15" dirty="0"/>
              <a:t>administrativo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4747897"/>
            <a:ext cx="6108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Koontz H., Weihrich H., Cannice M. (2012). </a:t>
            </a:r>
            <a:r>
              <a:rPr sz="1000" i="1" spc="-5" dirty="0">
                <a:latin typeface="Carlito"/>
                <a:cs typeface="Carlito"/>
              </a:rPr>
              <a:t>Administración: Una perspectiva global y empresarial. México: McGraw</a:t>
            </a:r>
            <a:r>
              <a:rPr sz="1000" i="1" spc="75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Hill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8028" y="1876145"/>
            <a:ext cx="25863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La comunicación nos permite  articular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5" dirty="0">
                <a:latin typeface="Carlito"/>
                <a:cs typeface="Carlito"/>
              </a:rPr>
              <a:t>funciones básicas del  </a:t>
            </a:r>
            <a:r>
              <a:rPr sz="1400" spc="-10" dirty="0">
                <a:latin typeface="Carlito"/>
                <a:cs typeface="Carlito"/>
              </a:rPr>
              <a:t>proceso administrativo con </a:t>
            </a:r>
            <a:r>
              <a:rPr sz="1400" dirty="0">
                <a:latin typeface="Carlito"/>
                <a:cs typeface="Carlito"/>
              </a:rPr>
              <a:t>los  </a:t>
            </a:r>
            <a:r>
              <a:rPr sz="1400" spc="-5" dirty="0">
                <a:latin typeface="Carlito"/>
                <a:cs typeface="Carlito"/>
              </a:rPr>
              <a:t>grupos de </a:t>
            </a:r>
            <a:r>
              <a:rPr sz="1400" spc="-10" dirty="0">
                <a:latin typeface="Carlito"/>
                <a:cs typeface="Carlito"/>
              </a:rPr>
              <a:t>interés </a:t>
            </a:r>
            <a:r>
              <a:rPr sz="1400" spc="-5" dirty="0">
                <a:latin typeface="Carlito"/>
                <a:cs typeface="Carlito"/>
              </a:rPr>
              <a:t>de </a:t>
            </a:r>
            <a:r>
              <a:rPr sz="1400" dirty="0">
                <a:latin typeface="Carlito"/>
                <a:cs typeface="Carlito"/>
              </a:rPr>
              <a:t>la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empresa.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340" y="462915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8827" y="1272539"/>
            <a:ext cx="6105525" cy="2898775"/>
            <a:chOff x="528827" y="1272539"/>
            <a:chExt cx="6105525" cy="2898775"/>
          </a:xfrm>
        </p:grpSpPr>
        <p:sp>
          <p:nvSpPr>
            <p:cNvPr id="4" name="object 4"/>
            <p:cNvSpPr/>
            <p:nvPr/>
          </p:nvSpPr>
          <p:spPr>
            <a:xfrm>
              <a:off x="533400" y="1277111"/>
              <a:ext cx="6096000" cy="2889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8827" y="1272539"/>
              <a:ext cx="6105525" cy="2898775"/>
            </a:xfrm>
            <a:custGeom>
              <a:avLst/>
              <a:gdLst/>
              <a:ahLst/>
              <a:cxnLst/>
              <a:rect l="l" t="t" r="r" b="b"/>
              <a:pathLst>
                <a:path w="6105525" h="2898775">
                  <a:moveTo>
                    <a:pt x="0" y="2898648"/>
                  </a:moveTo>
                  <a:lnTo>
                    <a:pt x="6105144" y="2898648"/>
                  </a:lnTo>
                  <a:lnTo>
                    <a:pt x="6105144" y="0"/>
                  </a:lnTo>
                  <a:lnTo>
                    <a:pt x="0" y="0"/>
                  </a:lnTo>
                  <a:lnTo>
                    <a:pt x="0" y="28986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219836"/>
            <a:ext cx="5114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Proceso </a:t>
            </a:r>
            <a:r>
              <a:rPr spc="-5" dirty="0"/>
              <a:t>básico de la</a:t>
            </a:r>
            <a:r>
              <a:rPr spc="5" dirty="0"/>
              <a:t> </a:t>
            </a:r>
            <a:r>
              <a:rPr spc="-10" dirty="0"/>
              <a:t>comunicación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0022" y="4682997"/>
            <a:ext cx="6108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rlito"/>
                <a:cs typeface="Carlito"/>
              </a:rPr>
              <a:t>Koontz H., Weihrich H., Cannice M. (2012). </a:t>
            </a:r>
            <a:r>
              <a:rPr sz="1000" i="1" spc="-5" dirty="0">
                <a:latin typeface="Carlito"/>
                <a:cs typeface="Carlito"/>
              </a:rPr>
              <a:t>Administración: Una perspectiva global y empresarial. México: McGraw</a:t>
            </a:r>
            <a:r>
              <a:rPr sz="1000" i="1" spc="75" dirty="0">
                <a:latin typeface="Carlito"/>
                <a:cs typeface="Carlito"/>
              </a:rPr>
              <a:t> </a:t>
            </a:r>
            <a:r>
              <a:rPr sz="1000" i="1" spc="-5" dirty="0">
                <a:latin typeface="Carlito"/>
                <a:cs typeface="Carlito"/>
              </a:rPr>
              <a:t>Hill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340" y="4552950"/>
            <a:ext cx="6172200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0" y="361568"/>
            <a:ext cx="460451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Ruidos de la</a:t>
            </a:r>
            <a:r>
              <a:rPr spc="-25" dirty="0"/>
              <a:t> </a:t>
            </a:r>
            <a:r>
              <a:rPr spc="-10" dirty="0"/>
              <a:t>comunicación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6760" y="1136840"/>
            <a:ext cx="1791335" cy="1085215"/>
            <a:chOff x="496760" y="1136840"/>
            <a:chExt cx="1791335" cy="1085215"/>
          </a:xfrm>
        </p:grpSpPr>
        <p:sp>
          <p:nvSpPr>
            <p:cNvPr id="5" name="object 5"/>
            <p:cNvSpPr/>
            <p:nvPr/>
          </p:nvSpPr>
          <p:spPr>
            <a:xfrm>
              <a:off x="509778" y="1149857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80">
                  <a:moveTo>
                    <a:pt x="1764792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4792" y="105918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B66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9778" y="1149857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80">
                  <a:moveTo>
                    <a:pt x="0" y="1059180"/>
                  </a:moveTo>
                  <a:lnTo>
                    <a:pt x="1764792" y="105918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9776" y="1149858"/>
            <a:ext cx="1941575" cy="96314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65125" marR="359410" algn="ctr">
              <a:lnSpc>
                <a:spcPct val="91700"/>
              </a:lnSpc>
              <a:spcBef>
                <a:spcPts val="555"/>
              </a:spcBef>
            </a:pP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Ruido o  ambie</a:t>
            </a:r>
            <a:r>
              <a:rPr sz="2100" spc="-2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100" spc="-2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e 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limitado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38336" y="1136840"/>
            <a:ext cx="1791335" cy="1085215"/>
            <a:chOff x="2438336" y="1136840"/>
            <a:chExt cx="1791335" cy="1085215"/>
          </a:xfrm>
        </p:grpSpPr>
        <p:sp>
          <p:nvSpPr>
            <p:cNvPr id="9" name="object 9"/>
            <p:cNvSpPr/>
            <p:nvPr/>
          </p:nvSpPr>
          <p:spPr>
            <a:xfrm>
              <a:off x="2451353" y="1149857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80">
                  <a:moveTo>
                    <a:pt x="1764792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4792" y="105918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D8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1353" y="1149857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80">
                  <a:moveTo>
                    <a:pt x="0" y="1059180"/>
                  </a:moveTo>
                  <a:lnTo>
                    <a:pt x="1764792" y="105918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1354" y="1149858"/>
            <a:ext cx="1941574" cy="813684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414655" marR="215900" indent="-192405">
              <a:lnSpc>
                <a:spcPts val="2320"/>
              </a:lnSpc>
              <a:spcBef>
                <a:spcPts val="1745"/>
              </a:spcBef>
            </a:pP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Cod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f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ación  ambigua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6823" y="2372867"/>
            <a:ext cx="1790700" cy="1085215"/>
            <a:chOff x="496823" y="2372867"/>
            <a:chExt cx="1790700" cy="1085215"/>
          </a:xfrm>
        </p:grpSpPr>
        <p:sp>
          <p:nvSpPr>
            <p:cNvPr id="13" name="object 13"/>
            <p:cNvSpPr/>
            <p:nvPr/>
          </p:nvSpPr>
          <p:spPr>
            <a:xfrm>
              <a:off x="509777" y="2385821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79">
                  <a:moveTo>
                    <a:pt x="1764792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4792" y="105918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EEA9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777" y="2385821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79">
                  <a:moveTo>
                    <a:pt x="0" y="1059180"/>
                  </a:moveTo>
                  <a:lnTo>
                    <a:pt x="1764792" y="105918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9777" y="2385822"/>
            <a:ext cx="1941574" cy="813684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261620" marR="82550" indent="-171450">
              <a:lnSpc>
                <a:spcPts val="2320"/>
              </a:lnSpc>
              <a:spcBef>
                <a:spcPts val="1745"/>
              </a:spcBef>
            </a:pP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Mala</a:t>
            </a:r>
            <a:r>
              <a:rPr sz="21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conexión  tecnológica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38400" y="2372867"/>
            <a:ext cx="1790700" cy="1085215"/>
            <a:chOff x="2438400" y="2372867"/>
            <a:chExt cx="1790700" cy="1085215"/>
          </a:xfrm>
        </p:grpSpPr>
        <p:sp>
          <p:nvSpPr>
            <p:cNvPr id="17" name="object 17"/>
            <p:cNvSpPr/>
            <p:nvPr/>
          </p:nvSpPr>
          <p:spPr>
            <a:xfrm>
              <a:off x="2451353" y="2385821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79">
                  <a:moveTo>
                    <a:pt x="1764792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4792" y="105918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FAC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51353" y="2385821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79">
                  <a:moveTo>
                    <a:pt x="0" y="1059180"/>
                  </a:moveTo>
                  <a:lnTo>
                    <a:pt x="1764792" y="105918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51354" y="2385822"/>
            <a:ext cx="1941574" cy="813684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413384" marR="403860" indent="42545">
              <a:lnSpc>
                <a:spcPts val="2320"/>
              </a:lnSpc>
              <a:spcBef>
                <a:spcPts val="1745"/>
              </a:spcBef>
            </a:pPr>
            <a:r>
              <a:rPr sz="2100" spc="-20" dirty="0">
                <a:solidFill>
                  <a:srgbClr val="FFFFFF"/>
                </a:solidFill>
                <a:latin typeface="Carlito"/>
                <a:cs typeface="Carlito"/>
              </a:rPr>
              <a:t>Falta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de  </a:t>
            </a:r>
            <a:r>
              <a:rPr sz="21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100" spc="-2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enci</a:t>
            </a:r>
            <a:r>
              <a:rPr sz="2100" spc="-10" dirty="0">
                <a:solidFill>
                  <a:srgbClr val="FFFFFF"/>
                </a:solidFill>
                <a:latin typeface="Carlito"/>
                <a:cs typeface="Carlito"/>
              </a:rPr>
              <a:t>ó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6823" y="3608832"/>
            <a:ext cx="1790700" cy="1085215"/>
            <a:chOff x="496823" y="3608832"/>
            <a:chExt cx="1790700" cy="1085215"/>
          </a:xfrm>
        </p:grpSpPr>
        <p:sp>
          <p:nvSpPr>
            <p:cNvPr id="21" name="object 21"/>
            <p:cNvSpPr/>
            <p:nvPr/>
          </p:nvSpPr>
          <p:spPr>
            <a:xfrm>
              <a:off x="509777" y="3621786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79">
                  <a:moveTo>
                    <a:pt x="1764792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4792" y="105918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EEA9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9777" y="3621786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79">
                  <a:moveTo>
                    <a:pt x="0" y="1059180"/>
                  </a:moveTo>
                  <a:lnTo>
                    <a:pt x="1764792" y="105918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9097" y="3621785"/>
            <a:ext cx="1852423" cy="679032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Decodificación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38400" y="3608832"/>
            <a:ext cx="1790700" cy="1085215"/>
            <a:chOff x="2438400" y="3608832"/>
            <a:chExt cx="1790700" cy="1085215"/>
          </a:xfrm>
        </p:grpSpPr>
        <p:sp>
          <p:nvSpPr>
            <p:cNvPr id="25" name="object 25"/>
            <p:cNvSpPr/>
            <p:nvPr/>
          </p:nvSpPr>
          <p:spPr>
            <a:xfrm>
              <a:off x="2451353" y="3621786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79">
                  <a:moveTo>
                    <a:pt x="1764792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4792" y="1059180"/>
                  </a:lnTo>
                  <a:lnTo>
                    <a:pt x="1764792" y="0"/>
                  </a:lnTo>
                  <a:close/>
                </a:path>
              </a:pathLst>
            </a:custGeom>
            <a:solidFill>
              <a:srgbClr val="DD87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51353" y="3621786"/>
              <a:ext cx="1765300" cy="1059180"/>
            </a:xfrm>
            <a:custGeom>
              <a:avLst/>
              <a:gdLst/>
              <a:ahLst/>
              <a:cxnLst/>
              <a:rect l="l" t="t" r="r" b="b"/>
              <a:pathLst>
                <a:path w="1765300" h="1059179">
                  <a:moveTo>
                    <a:pt x="0" y="1059180"/>
                  </a:moveTo>
                  <a:lnTo>
                    <a:pt x="1764792" y="1059180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51354" y="3621785"/>
            <a:ext cx="1941574" cy="814325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417830" marR="408305" indent="7620">
              <a:lnSpc>
                <a:spcPts val="2320"/>
              </a:lnSpc>
              <a:spcBef>
                <a:spcPts val="1750"/>
              </a:spcBef>
            </a:pPr>
            <a:r>
              <a:rPr sz="2100" spc="-15" dirty="0">
                <a:solidFill>
                  <a:srgbClr val="FFFFFF"/>
                </a:solidFill>
                <a:latin typeface="Carlito"/>
                <a:cs typeface="Carlito"/>
              </a:rPr>
              <a:t>Gestos 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y  </a:t>
            </a:r>
            <a:r>
              <a:rPr sz="2100" spc="-5" dirty="0">
                <a:solidFill>
                  <a:srgbClr val="FFFFFF"/>
                </a:solidFill>
                <a:latin typeface="Carlito"/>
                <a:cs typeface="Carlito"/>
              </a:rPr>
              <a:t>po</a:t>
            </a:r>
            <a:r>
              <a:rPr sz="2100" spc="-3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tu</a:t>
            </a:r>
            <a:r>
              <a:rPr sz="2100" spc="-4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1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endParaRPr sz="2100" dirty="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25211" y="1304544"/>
            <a:ext cx="3764279" cy="2833370"/>
            <a:chOff x="5125211" y="1304544"/>
            <a:chExt cx="3764279" cy="2833370"/>
          </a:xfrm>
        </p:grpSpPr>
        <p:sp>
          <p:nvSpPr>
            <p:cNvPr id="29" name="object 29"/>
            <p:cNvSpPr/>
            <p:nvPr/>
          </p:nvSpPr>
          <p:spPr>
            <a:xfrm>
              <a:off x="5125211" y="1304544"/>
              <a:ext cx="1828799" cy="1219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97495" y="1316736"/>
              <a:ext cx="1202436" cy="14919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6275" y="2695955"/>
              <a:ext cx="1568196" cy="1376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04304" y="2880360"/>
              <a:ext cx="1885188" cy="1257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806185" y="4263034"/>
            <a:ext cx="24631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En </a:t>
            </a:r>
            <a:r>
              <a:rPr sz="1400" dirty="0">
                <a:latin typeface="Carlito"/>
                <a:cs typeface="Carlito"/>
              </a:rPr>
              <a:t>las </a:t>
            </a:r>
            <a:r>
              <a:rPr sz="1400" spc="-10" dirty="0">
                <a:latin typeface="Carlito"/>
                <a:cs typeface="Carlito"/>
              </a:rPr>
              <a:t>fotografías </a:t>
            </a:r>
            <a:r>
              <a:rPr sz="1400" spc="-5" dirty="0">
                <a:latin typeface="Carlito"/>
                <a:cs typeface="Carlito"/>
              </a:rPr>
              <a:t>¿Puedes  identificar qué ruidos de </a:t>
            </a:r>
            <a:r>
              <a:rPr sz="1400" dirty="0">
                <a:latin typeface="Carlito"/>
                <a:cs typeface="Carlito"/>
              </a:rPr>
              <a:t>la  </a:t>
            </a:r>
            <a:r>
              <a:rPr sz="1400" spc="-5" dirty="0">
                <a:latin typeface="Carlito"/>
                <a:cs typeface="Carlito"/>
              </a:rPr>
              <a:t>comunicación podrían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generarse?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02097"/>
            <a:ext cx="6327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Barreras </a:t>
            </a:r>
            <a:r>
              <a:rPr spc="-5" dirty="0"/>
              <a:t>de la </a:t>
            </a:r>
            <a:r>
              <a:rPr spc="-10" dirty="0"/>
              <a:t>comunicación </a:t>
            </a:r>
            <a:r>
              <a:rPr spc="-5" dirty="0"/>
              <a:t>en la</a:t>
            </a:r>
            <a:r>
              <a:rPr spc="80" dirty="0"/>
              <a:t> </a:t>
            </a:r>
            <a:r>
              <a:rPr spc="-15" dirty="0"/>
              <a:t>empresa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3943" y="1237488"/>
            <a:ext cx="1789430" cy="1085215"/>
            <a:chOff x="313943" y="1237488"/>
            <a:chExt cx="1789430" cy="1085215"/>
          </a:xfrm>
        </p:grpSpPr>
        <p:sp>
          <p:nvSpPr>
            <p:cNvPr id="5" name="object 5"/>
            <p:cNvSpPr/>
            <p:nvPr/>
          </p:nvSpPr>
          <p:spPr>
            <a:xfrm>
              <a:off x="326897" y="1250442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80">
                  <a:moveTo>
                    <a:pt x="1763268" y="0"/>
                  </a:moveTo>
                  <a:lnTo>
                    <a:pt x="0" y="0"/>
                  </a:lnTo>
                  <a:lnTo>
                    <a:pt x="0" y="1059179"/>
                  </a:lnTo>
                  <a:lnTo>
                    <a:pt x="1763268" y="1059179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897" y="1250442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80">
                  <a:moveTo>
                    <a:pt x="0" y="1059179"/>
                  </a:moveTo>
                  <a:lnTo>
                    <a:pt x="1763268" y="1059179"/>
                  </a:lnTo>
                  <a:lnTo>
                    <a:pt x="1763268" y="0"/>
                  </a:lnTo>
                  <a:lnTo>
                    <a:pt x="0" y="0"/>
                  </a:lnTo>
                  <a:lnTo>
                    <a:pt x="0" y="10591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7142" y="1298222"/>
            <a:ext cx="1882903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  <a:spcBef>
                <a:spcPts val="118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Falta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planeación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53995" y="1237488"/>
            <a:ext cx="1789430" cy="1085215"/>
            <a:chOff x="2253995" y="1237488"/>
            <a:chExt cx="1789430" cy="1085215"/>
          </a:xfrm>
        </p:grpSpPr>
        <p:sp>
          <p:nvSpPr>
            <p:cNvPr id="9" name="object 9"/>
            <p:cNvSpPr/>
            <p:nvPr/>
          </p:nvSpPr>
          <p:spPr>
            <a:xfrm>
              <a:off x="2266949" y="1250442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80">
                  <a:moveTo>
                    <a:pt x="1763268" y="0"/>
                  </a:moveTo>
                  <a:lnTo>
                    <a:pt x="0" y="0"/>
                  </a:lnTo>
                  <a:lnTo>
                    <a:pt x="0" y="1059179"/>
                  </a:lnTo>
                  <a:lnTo>
                    <a:pt x="1763268" y="1059179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66949" y="1250442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80">
                  <a:moveTo>
                    <a:pt x="0" y="1059179"/>
                  </a:moveTo>
                  <a:lnTo>
                    <a:pt x="1763268" y="1059179"/>
                  </a:lnTo>
                  <a:lnTo>
                    <a:pt x="1763268" y="0"/>
                  </a:lnTo>
                  <a:lnTo>
                    <a:pt x="0" y="0"/>
                  </a:lnTo>
                  <a:lnTo>
                    <a:pt x="0" y="10591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66950" y="1250441"/>
            <a:ext cx="1763395" cy="10591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ts val="1839"/>
              </a:lnSpc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Supuestos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no</a:t>
            </a:r>
            <a:endParaRPr sz="1600">
              <a:latin typeface="Carlito"/>
              <a:cs typeface="Carlito"/>
            </a:endParaRPr>
          </a:p>
          <a:p>
            <a:pPr algn="ctr">
              <a:lnSpc>
                <a:spcPts val="1839"/>
              </a:lnSpc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aclarados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94047" y="1237488"/>
            <a:ext cx="1789430" cy="1085215"/>
            <a:chOff x="4194047" y="1237488"/>
            <a:chExt cx="1789430" cy="1085215"/>
          </a:xfrm>
        </p:grpSpPr>
        <p:sp>
          <p:nvSpPr>
            <p:cNvPr id="13" name="object 13"/>
            <p:cNvSpPr/>
            <p:nvPr/>
          </p:nvSpPr>
          <p:spPr>
            <a:xfrm>
              <a:off x="4207001" y="1250442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80">
                  <a:moveTo>
                    <a:pt x="1763268" y="0"/>
                  </a:moveTo>
                  <a:lnTo>
                    <a:pt x="0" y="0"/>
                  </a:lnTo>
                  <a:lnTo>
                    <a:pt x="0" y="1059179"/>
                  </a:lnTo>
                  <a:lnTo>
                    <a:pt x="1763268" y="1059179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7001" y="1250442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80">
                  <a:moveTo>
                    <a:pt x="0" y="1059179"/>
                  </a:moveTo>
                  <a:lnTo>
                    <a:pt x="1763268" y="1059179"/>
                  </a:lnTo>
                  <a:lnTo>
                    <a:pt x="1763268" y="0"/>
                  </a:lnTo>
                  <a:lnTo>
                    <a:pt x="0" y="0"/>
                  </a:lnTo>
                  <a:lnTo>
                    <a:pt x="0" y="10591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07002" y="1250441"/>
            <a:ext cx="1763394" cy="1088247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00330" marR="93345" indent="-635" algn="ctr">
              <a:lnSpc>
                <a:spcPct val="91600"/>
              </a:lnSpc>
              <a:spcBef>
                <a:spcPts val="1420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Distorsión  semántica (sentido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interpretación)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3943" y="2471927"/>
            <a:ext cx="1789430" cy="1085215"/>
            <a:chOff x="313943" y="2471927"/>
            <a:chExt cx="1789430" cy="1085215"/>
          </a:xfrm>
        </p:grpSpPr>
        <p:sp>
          <p:nvSpPr>
            <p:cNvPr id="17" name="object 17"/>
            <p:cNvSpPr/>
            <p:nvPr/>
          </p:nvSpPr>
          <p:spPr>
            <a:xfrm>
              <a:off x="326897" y="248488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1763268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3268" y="1059180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6897" y="248488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0" y="1059180"/>
                  </a:moveTo>
                  <a:lnTo>
                    <a:pt x="1763268" y="1059180"/>
                  </a:lnTo>
                  <a:lnTo>
                    <a:pt x="1763268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6897" y="2484882"/>
            <a:ext cx="1940051" cy="77521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15290" marR="306070" indent="-105410">
              <a:lnSpc>
                <a:spcPts val="1750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Mensajes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mal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expresados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53995" y="2471927"/>
            <a:ext cx="1789430" cy="1085215"/>
            <a:chOff x="2253995" y="2471927"/>
            <a:chExt cx="1789430" cy="1085215"/>
          </a:xfrm>
        </p:grpSpPr>
        <p:sp>
          <p:nvSpPr>
            <p:cNvPr id="21" name="object 21"/>
            <p:cNvSpPr/>
            <p:nvPr/>
          </p:nvSpPr>
          <p:spPr>
            <a:xfrm>
              <a:off x="2266949" y="248488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1763268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3268" y="1059180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66949" y="248488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0" y="1059180"/>
                  </a:moveTo>
                  <a:lnTo>
                    <a:pt x="1763268" y="1059180"/>
                  </a:lnTo>
                  <a:lnTo>
                    <a:pt x="1763268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66950" y="2484882"/>
            <a:ext cx="1940050" cy="976678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26060" marR="222250" indent="2540" algn="ctr">
              <a:lnSpc>
                <a:spcPct val="91500"/>
              </a:lnSpc>
              <a:spcBef>
                <a:spcPts val="550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Falta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  expresividad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en  algunos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medios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digitales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(email)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194047" y="2471927"/>
            <a:ext cx="1789430" cy="1085215"/>
            <a:chOff x="4194047" y="2471927"/>
            <a:chExt cx="1789430" cy="1085215"/>
          </a:xfrm>
        </p:grpSpPr>
        <p:sp>
          <p:nvSpPr>
            <p:cNvPr id="25" name="object 25"/>
            <p:cNvSpPr/>
            <p:nvPr/>
          </p:nvSpPr>
          <p:spPr>
            <a:xfrm>
              <a:off x="4207001" y="248488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1763268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3268" y="1059180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7001" y="248488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0" y="1059180"/>
                  </a:moveTo>
                  <a:lnTo>
                    <a:pt x="1763268" y="1059180"/>
                  </a:lnTo>
                  <a:lnTo>
                    <a:pt x="1763268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07002" y="2484882"/>
            <a:ext cx="1763395" cy="105918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62560" marR="159385" indent="635" algn="ctr">
              <a:lnSpc>
                <a:spcPct val="91600"/>
              </a:lnSpc>
              <a:spcBef>
                <a:spcPts val="142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Pérdidas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en la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retransmisión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del  mensaje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3943" y="3706367"/>
            <a:ext cx="1789430" cy="1085215"/>
            <a:chOff x="313943" y="3706367"/>
            <a:chExt cx="1789430" cy="1085215"/>
          </a:xfrm>
        </p:grpSpPr>
        <p:sp>
          <p:nvSpPr>
            <p:cNvPr id="29" name="object 29"/>
            <p:cNvSpPr/>
            <p:nvPr/>
          </p:nvSpPr>
          <p:spPr>
            <a:xfrm>
              <a:off x="326897" y="371932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1763268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3268" y="1059180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6897" y="371932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0" y="1059180"/>
                  </a:moveTo>
                  <a:lnTo>
                    <a:pt x="1763268" y="1059180"/>
                  </a:lnTo>
                  <a:lnTo>
                    <a:pt x="1763268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6558" y="3719321"/>
            <a:ext cx="1940051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118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Atención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deficiente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53995" y="3706367"/>
            <a:ext cx="1789430" cy="1085215"/>
            <a:chOff x="2253995" y="3706367"/>
            <a:chExt cx="1789430" cy="1085215"/>
          </a:xfrm>
        </p:grpSpPr>
        <p:sp>
          <p:nvSpPr>
            <p:cNvPr id="33" name="object 33"/>
            <p:cNvSpPr/>
            <p:nvPr/>
          </p:nvSpPr>
          <p:spPr>
            <a:xfrm>
              <a:off x="2266949" y="371932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1763268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3268" y="1059180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66949" y="371932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0" y="1059180"/>
                  </a:moveTo>
                  <a:lnTo>
                    <a:pt x="1763268" y="1059180"/>
                  </a:lnTo>
                  <a:lnTo>
                    <a:pt x="1763268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266950" y="3719321"/>
            <a:ext cx="1763395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  <a:spcBef>
                <a:spcPts val="118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Desconfianza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194047" y="3706367"/>
            <a:ext cx="1789430" cy="1085215"/>
            <a:chOff x="4194047" y="3706367"/>
            <a:chExt cx="1789430" cy="1085215"/>
          </a:xfrm>
        </p:grpSpPr>
        <p:sp>
          <p:nvSpPr>
            <p:cNvPr id="37" name="object 37"/>
            <p:cNvSpPr/>
            <p:nvPr/>
          </p:nvSpPr>
          <p:spPr>
            <a:xfrm>
              <a:off x="4207001" y="371932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1763268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1763268" y="1059180"/>
                  </a:lnTo>
                  <a:lnTo>
                    <a:pt x="1763268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07001" y="3719321"/>
              <a:ext cx="1763395" cy="1059180"/>
            </a:xfrm>
            <a:custGeom>
              <a:avLst/>
              <a:gdLst/>
              <a:ahLst/>
              <a:cxnLst/>
              <a:rect l="l" t="t" r="r" b="b"/>
              <a:pathLst>
                <a:path w="1763395" h="1059179">
                  <a:moveTo>
                    <a:pt x="0" y="1059180"/>
                  </a:moveTo>
                  <a:lnTo>
                    <a:pt x="1763268" y="1059180"/>
                  </a:lnTo>
                  <a:lnTo>
                    <a:pt x="1763268" y="0"/>
                  </a:lnTo>
                  <a:lnTo>
                    <a:pt x="0" y="0"/>
                  </a:lnTo>
                  <a:lnTo>
                    <a:pt x="0" y="10591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207002" y="3719321"/>
            <a:ext cx="1763395" cy="10591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296545">
              <a:lnSpc>
                <a:spcPts val="1835"/>
              </a:lnSpc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Sobrecarga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1600">
              <a:latin typeface="Carlito"/>
              <a:cs typeface="Carlito"/>
            </a:endParaRPr>
          </a:p>
          <a:p>
            <a:pPr marL="385445">
              <a:lnSpc>
                <a:spcPts val="1835"/>
              </a:lnSpc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información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48400" y="2264664"/>
            <a:ext cx="2732531" cy="1498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43636"/>
            <a:ext cx="395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Comunicación</a:t>
            </a:r>
            <a:r>
              <a:rPr spc="-25" dirty="0"/>
              <a:t> </a:t>
            </a:r>
            <a:r>
              <a:rPr spc="-20" dirty="0"/>
              <a:t>efectiva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3984" y="1115504"/>
            <a:ext cx="5741035" cy="2239010"/>
            <a:chOff x="383984" y="1115504"/>
            <a:chExt cx="5741035" cy="2239010"/>
          </a:xfrm>
        </p:grpSpPr>
        <p:sp>
          <p:nvSpPr>
            <p:cNvPr id="5" name="object 5"/>
            <p:cNvSpPr/>
            <p:nvPr/>
          </p:nvSpPr>
          <p:spPr>
            <a:xfrm>
              <a:off x="397002" y="1276349"/>
              <a:ext cx="5715000" cy="251460"/>
            </a:xfrm>
            <a:custGeom>
              <a:avLst/>
              <a:gdLst/>
              <a:ahLst/>
              <a:cxnLst/>
              <a:rect l="l" t="t" r="r" b="b"/>
              <a:pathLst>
                <a:path w="5715000" h="251459">
                  <a:moveTo>
                    <a:pt x="5715000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5715000" y="251460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7002" y="1276349"/>
              <a:ext cx="5715000" cy="251460"/>
            </a:xfrm>
            <a:custGeom>
              <a:avLst/>
              <a:gdLst/>
              <a:ahLst/>
              <a:cxnLst/>
              <a:rect l="l" t="t" r="r" b="b"/>
              <a:pathLst>
                <a:path w="5715000" h="251459">
                  <a:moveTo>
                    <a:pt x="0" y="251460"/>
                  </a:moveTo>
                  <a:lnTo>
                    <a:pt x="5715000" y="251460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1990" y="1128521"/>
              <a:ext cx="4000500" cy="294640"/>
            </a:xfrm>
            <a:custGeom>
              <a:avLst/>
              <a:gdLst/>
              <a:ahLst/>
              <a:cxnLst/>
              <a:rect l="l" t="t" r="r" b="b"/>
              <a:pathLst>
                <a:path w="4000500" h="294640">
                  <a:moveTo>
                    <a:pt x="3951478" y="0"/>
                  </a:moveTo>
                  <a:lnTo>
                    <a:pt x="49021" y="0"/>
                  </a:lnTo>
                  <a:lnTo>
                    <a:pt x="29939" y="3855"/>
                  </a:lnTo>
                  <a:lnTo>
                    <a:pt x="14357" y="14366"/>
                  </a:lnTo>
                  <a:lnTo>
                    <a:pt x="3852" y="29950"/>
                  </a:lnTo>
                  <a:lnTo>
                    <a:pt x="0" y="49022"/>
                  </a:lnTo>
                  <a:lnTo>
                    <a:pt x="0" y="245110"/>
                  </a:lnTo>
                  <a:lnTo>
                    <a:pt x="3852" y="264181"/>
                  </a:lnTo>
                  <a:lnTo>
                    <a:pt x="14357" y="279765"/>
                  </a:lnTo>
                  <a:lnTo>
                    <a:pt x="29939" y="290276"/>
                  </a:lnTo>
                  <a:lnTo>
                    <a:pt x="49021" y="294131"/>
                  </a:lnTo>
                  <a:lnTo>
                    <a:pt x="3951478" y="294131"/>
                  </a:lnTo>
                  <a:lnTo>
                    <a:pt x="3970549" y="290276"/>
                  </a:lnTo>
                  <a:lnTo>
                    <a:pt x="3986133" y="279765"/>
                  </a:lnTo>
                  <a:lnTo>
                    <a:pt x="3996644" y="264181"/>
                  </a:lnTo>
                  <a:lnTo>
                    <a:pt x="4000500" y="245110"/>
                  </a:lnTo>
                  <a:lnTo>
                    <a:pt x="4000500" y="49022"/>
                  </a:lnTo>
                  <a:lnTo>
                    <a:pt x="3996644" y="29950"/>
                  </a:lnTo>
                  <a:lnTo>
                    <a:pt x="3986133" y="14366"/>
                  </a:lnTo>
                  <a:lnTo>
                    <a:pt x="3970549" y="3855"/>
                  </a:lnTo>
                  <a:lnTo>
                    <a:pt x="395147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90" y="1128521"/>
              <a:ext cx="4000500" cy="294640"/>
            </a:xfrm>
            <a:custGeom>
              <a:avLst/>
              <a:gdLst/>
              <a:ahLst/>
              <a:cxnLst/>
              <a:rect l="l" t="t" r="r" b="b"/>
              <a:pathLst>
                <a:path w="4000500" h="294640">
                  <a:moveTo>
                    <a:pt x="0" y="49022"/>
                  </a:moveTo>
                  <a:lnTo>
                    <a:pt x="3852" y="29950"/>
                  </a:lnTo>
                  <a:lnTo>
                    <a:pt x="14357" y="14366"/>
                  </a:lnTo>
                  <a:lnTo>
                    <a:pt x="29939" y="3855"/>
                  </a:lnTo>
                  <a:lnTo>
                    <a:pt x="49021" y="0"/>
                  </a:lnTo>
                  <a:lnTo>
                    <a:pt x="3951478" y="0"/>
                  </a:lnTo>
                  <a:lnTo>
                    <a:pt x="3970549" y="3855"/>
                  </a:lnTo>
                  <a:lnTo>
                    <a:pt x="3986133" y="14366"/>
                  </a:lnTo>
                  <a:lnTo>
                    <a:pt x="3996644" y="29950"/>
                  </a:lnTo>
                  <a:lnTo>
                    <a:pt x="4000500" y="49022"/>
                  </a:lnTo>
                  <a:lnTo>
                    <a:pt x="4000500" y="245110"/>
                  </a:lnTo>
                  <a:lnTo>
                    <a:pt x="3996644" y="264181"/>
                  </a:lnTo>
                  <a:lnTo>
                    <a:pt x="3986133" y="279765"/>
                  </a:lnTo>
                  <a:lnTo>
                    <a:pt x="3970549" y="290276"/>
                  </a:lnTo>
                  <a:lnTo>
                    <a:pt x="3951478" y="294131"/>
                  </a:lnTo>
                  <a:lnTo>
                    <a:pt x="49021" y="294131"/>
                  </a:lnTo>
                  <a:lnTo>
                    <a:pt x="29939" y="290276"/>
                  </a:lnTo>
                  <a:lnTo>
                    <a:pt x="14357" y="279765"/>
                  </a:lnTo>
                  <a:lnTo>
                    <a:pt x="3852" y="264181"/>
                  </a:lnTo>
                  <a:lnTo>
                    <a:pt x="0" y="245110"/>
                  </a:lnTo>
                  <a:lnTo>
                    <a:pt x="0" y="4902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002" y="1728977"/>
              <a:ext cx="5715000" cy="253365"/>
            </a:xfrm>
            <a:custGeom>
              <a:avLst/>
              <a:gdLst/>
              <a:ahLst/>
              <a:cxnLst/>
              <a:rect l="l" t="t" r="r" b="b"/>
              <a:pathLst>
                <a:path w="5715000" h="253364">
                  <a:moveTo>
                    <a:pt x="5715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5715000" y="252984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002" y="1728977"/>
              <a:ext cx="5715000" cy="253365"/>
            </a:xfrm>
            <a:custGeom>
              <a:avLst/>
              <a:gdLst/>
              <a:ahLst/>
              <a:cxnLst/>
              <a:rect l="l" t="t" r="r" b="b"/>
              <a:pathLst>
                <a:path w="5715000" h="253364">
                  <a:moveTo>
                    <a:pt x="0" y="252984"/>
                  </a:moveTo>
                  <a:lnTo>
                    <a:pt x="5715000" y="252984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25908">
              <a:solidFill>
                <a:srgbClr val="6FB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990" y="1581150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3951224" y="0"/>
                  </a:moveTo>
                  <a:lnTo>
                    <a:pt x="49275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2" y="265545"/>
                  </a:lnTo>
                  <a:lnTo>
                    <a:pt x="14431" y="281209"/>
                  </a:lnTo>
                  <a:lnTo>
                    <a:pt x="30094" y="291778"/>
                  </a:lnTo>
                  <a:lnTo>
                    <a:pt x="49275" y="295655"/>
                  </a:lnTo>
                  <a:lnTo>
                    <a:pt x="3951224" y="295655"/>
                  </a:lnTo>
                  <a:lnTo>
                    <a:pt x="3970389" y="291778"/>
                  </a:lnTo>
                  <a:lnTo>
                    <a:pt x="3986053" y="281209"/>
                  </a:lnTo>
                  <a:lnTo>
                    <a:pt x="3996622" y="265545"/>
                  </a:lnTo>
                  <a:lnTo>
                    <a:pt x="4000500" y="246379"/>
                  </a:lnTo>
                  <a:lnTo>
                    <a:pt x="4000500" y="49275"/>
                  </a:lnTo>
                  <a:lnTo>
                    <a:pt x="3996622" y="30110"/>
                  </a:lnTo>
                  <a:lnTo>
                    <a:pt x="3986053" y="14446"/>
                  </a:lnTo>
                  <a:lnTo>
                    <a:pt x="3970389" y="3877"/>
                  </a:lnTo>
                  <a:lnTo>
                    <a:pt x="3951224" y="0"/>
                  </a:lnTo>
                  <a:close/>
                </a:path>
              </a:pathLst>
            </a:custGeom>
            <a:solidFill>
              <a:srgbClr val="6FB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990" y="1581150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0" y="49275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5" y="0"/>
                  </a:lnTo>
                  <a:lnTo>
                    <a:pt x="3951224" y="0"/>
                  </a:lnTo>
                  <a:lnTo>
                    <a:pt x="3970389" y="3877"/>
                  </a:lnTo>
                  <a:lnTo>
                    <a:pt x="3986053" y="14446"/>
                  </a:lnTo>
                  <a:lnTo>
                    <a:pt x="3996622" y="30110"/>
                  </a:lnTo>
                  <a:lnTo>
                    <a:pt x="4000500" y="49275"/>
                  </a:lnTo>
                  <a:lnTo>
                    <a:pt x="4000500" y="246379"/>
                  </a:lnTo>
                  <a:lnTo>
                    <a:pt x="3996622" y="265545"/>
                  </a:lnTo>
                  <a:lnTo>
                    <a:pt x="3986053" y="281209"/>
                  </a:lnTo>
                  <a:lnTo>
                    <a:pt x="3970389" y="291778"/>
                  </a:lnTo>
                  <a:lnTo>
                    <a:pt x="3951224" y="295655"/>
                  </a:lnTo>
                  <a:lnTo>
                    <a:pt x="49275" y="295655"/>
                  </a:lnTo>
                  <a:lnTo>
                    <a:pt x="30094" y="291778"/>
                  </a:lnTo>
                  <a:lnTo>
                    <a:pt x="14431" y="281209"/>
                  </a:lnTo>
                  <a:lnTo>
                    <a:pt x="3872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7002" y="2183130"/>
              <a:ext cx="5715000" cy="251460"/>
            </a:xfrm>
            <a:custGeom>
              <a:avLst/>
              <a:gdLst/>
              <a:ahLst/>
              <a:cxnLst/>
              <a:rect l="l" t="t" r="r" b="b"/>
              <a:pathLst>
                <a:path w="5715000" h="251460">
                  <a:moveTo>
                    <a:pt x="5715000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5715000" y="251460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7002" y="2183130"/>
              <a:ext cx="5715000" cy="251460"/>
            </a:xfrm>
            <a:custGeom>
              <a:avLst/>
              <a:gdLst/>
              <a:ahLst/>
              <a:cxnLst/>
              <a:rect l="l" t="t" r="r" b="b"/>
              <a:pathLst>
                <a:path w="5715000" h="251460">
                  <a:moveTo>
                    <a:pt x="0" y="251460"/>
                  </a:moveTo>
                  <a:lnTo>
                    <a:pt x="5715000" y="251460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5CB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1990" y="2035302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3951224" y="0"/>
                  </a:moveTo>
                  <a:lnTo>
                    <a:pt x="49275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5"/>
                  </a:lnTo>
                  <a:lnTo>
                    <a:pt x="0" y="246380"/>
                  </a:lnTo>
                  <a:lnTo>
                    <a:pt x="3872" y="265545"/>
                  </a:lnTo>
                  <a:lnTo>
                    <a:pt x="14431" y="281209"/>
                  </a:lnTo>
                  <a:lnTo>
                    <a:pt x="30094" y="291778"/>
                  </a:lnTo>
                  <a:lnTo>
                    <a:pt x="49275" y="295656"/>
                  </a:lnTo>
                  <a:lnTo>
                    <a:pt x="3951224" y="295656"/>
                  </a:lnTo>
                  <a:lnTo>
                    <a:pt x="3970389" y="291778"/>
                  </a:lnTo>
                  <a:lnTo>
                    <a:pt x="3986053" y="281209"/>
                  </a:lnTo>
                  <a:lnTo>
                    <a:pt x="3996622" y="265545"/>
                  </a:lnTo>
                  <a:lnTo>
                    <a:pt x="4000500" y="246380"/>
                  </a:lnTo>
                  <a:lnTo>
                    <a:pt x="4000500" y="49275"/>
                  </a:lnTo>
                  <a:lnTo>
                    <a:pt x="3996622" y="30110"/>
                  </a:lnTo>
                  <a:lnTo>
                    <a:pt x="3986053" y="14446"/>
                  </a:lnTo>
                  <a:lnTo>
                    <a:pt x="3970389" y="3877"/>
                  </a:lnTo>
                  <a:lnTo>
                    <a:pt x="3951224" y="0"/>
                  </a:lnTo>
                  <a:close/>
                </a:path>
              </a:pathLst>
            </a:custGeom>
            <a:solidFill>
              <a:srgbClr val="5CB4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1990" y="2035302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0" y="49275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5" y="0"/>
                  </a:lnTo>
                  <a:lnTo>
                    <a:pt x="3951224" y="0"/>
                  </a:lnTo>
                  <a:lnTo>
                    <a:pt x="3970389" y="3877"/>
                  </a:lnTo>
                  <a:lnTo>
                    <a:pt x="3986053" y="14446"/>
                  </a:lnTo>
                  <a:lnTo>
                    <a:pt x="3996622" y="30110"/>
                  </a:lnTo>
                  <a:lnTo>
                    <a:pt x="4000500" y="49275"/>
                  </a:lnTo>
                  <a:lnTo>
                    <a:pt x="4000500" y="246380"/>
                  </a:lnTo>
                  <a:lnTo>
                    <a:pt x="3996622" y="265545"/>
                  </a:lnTo>
                  <a:lnTo>
                    <a:pt x="3986053" y="281209"/>
                  </a:lnTo>
                  <a:lnTo>
                    <a:pt x="3970389" y="291778"/>
                  </a:lnTo>
                  <a:lnTo>
                    <a:pt x="3951224" y="295656"/>
                  </a:lnTo>
                  <a:lnTo>
                    <a:pt x="49275" y="295656"/>
                  </a:lnTo>
                  <a:lnTo>
                    <a:pt x="30094" y="291778"/>
                  </a:lnTo>
                  <a:lnTo>
                    <a:pt x="14431" y="281209"/>
                  </a:lnTo>
                  <a:lnTo>
                    <a:pt x="3872" y="265545"/>
                  </a:lnTo>
                  <a:lnTo>
                    <a:pt x="0" y="246380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7002" y="2635758"/>
              <a:ext cx="5715000" cy="253365"/>
            </a:xfrm>
            <a:custGeom>
              <a:avLst/>
              <a:gdLst/>
              <a:ahLst/>
              <a:cxnLst/>
              <a:rect l="l" t="t" r="r" b="b"/>
              <a:pathLst>
                <a:path w="5715000" h="253364">
                  <a:moveTo>
                    <a:pt x="5715000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5715000" y="252983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7002" y="2635758"/>
              <a:ext cx="5715000" cy="253365"/>
            </a:xfrm>
            <a:custGeom>
              <a:avLst/>
              <a:gdLst/>
              <a:ahLst/>
              <a:cxnLst/>
              <a:rect l="l" t="t" r="r" b="b"/>
              <a:pathLst>
                <a:path w="5715000" h="253364">
                  <a:moveTo>
                    <a:pt x="0" y="252983"/>
                  </a:moveTo>
                  <a:lnTo>
                    <a:pt x="5715000" y="252983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25907">
              <a:solidFill>
                <a:srgbClr val="5DB0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990" y="2489453"/>
              <a:ext cx="4000500" cy="294640"/>
            </a:xfrm>
            <a:custGeom>
              <a:avLst/>
              <a:gdLst/>
              <a:ahLst/>
              <a:cxnLst/>
              <a:rect l="l" t="t" r="r" b="b"/>
              <a:pathLst>
                <a:path w="4000500" h="294639">
                  <a:moveTo>
                    <a:pt x="3951478" y="0"/>
                  </a:moveTo>
                  <a:lnTo>
                    <a:pt x="49021" y="0"/>
                  </a:lnTo>
                  <a:lnTo>
                    <a:pt x="29939" y="3855"/>
                  </a:lnTo>
                  <a:lnTo>
                    <a:pt x="14357" y="14366"/>
                  </a:lnTo>
                  <a:lnTo>
                    <a:pt x="3852" y="29950"/>
                  </a:lnTo>
                  <a:lnTo>
                    <a:pt x="0" y="49021"/>
                  </a:lnTo>
                  <a:lnTo>
                    <a:pt x="0" y="245109"/>
                  </a:lnTo>
                  <a:lnTo>
                    <a:pt x="3852" y="264181"/>
                  </a:lnTo>
                  <a:lnTo>
                    <a:pt x="14357" y="279765"/>
                  </a:lnTo>
                  <a:lnTo>
                    <a:pt x="29939" y="290276"/>
                  </a:lnTo>
                  <a:lnTo>
                    <a:pt x="49021" y="294131"/>
                  </a:lnTo>
                  <a:lnTo>
                    <a:pt x="3951478" y="294131"/>
                  </a:lnTo>
                  <a:lnTo>
                    <a:pt x="3970549" y="290276"/>
                  </a:lnTo>
                  <a:lnTo>
                    <a:pt x="3986133" y="279765"/>
                  </a:lnTo>
                  <a:lnTo>
                    <a:pt x="3996644" y="264181"/>
                  </a:lnTo>
                  <a:lnTo>
                    <a:pt x="4000500" y="245109"/>
                  </a:lnTo>
                  <a:lnTo>
                    <a:pt x="4000500" y="49021"/>
                  </a:lnTo>
                  <a:lnTo>
                    <a:pt x="3996644" y="29950"/>
                  </a:lnTo>
                  <a:lnTo>
                    <a:pt x="3986133" y="14366"/>
                  </a:lnTo>
                  <a:lnTo>
                    <a:pt x="3970549" y="3855"/>
                  </a:lnTo>
                  <a:lnTo>
                    <a:pt x="3951478" y="0"/>
                  </a:lnTo>
                  <a:close/>
                </a:path>
              </a:pathLst>
            </a:custGeom>
            <a:solidFill>
              <a:srgbClr val="5DB0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990" y="2489453"/>
              <a:ext cx="4000500" cy="294640"/>
            </a:xfrm>
            <a:custGeom>
              <a:avLst/>
              <a:gdLst/>
              <a:ahLst/>
              <a:cxnLst/>
              <a:rect l="l" t="t" r="r" b="b"/>
              <a:pathLst>
                <a:path w="4000500" h="294639">
                  <a:moveTo>
                    <a:pt x="0" y="49021"/>
                  </a:moveTo>
                  <a:lnTo>
                    <a:pt x="3852" y="29950"/>
                  </a:lnTo>
                  <a:lnTo>
                    <a:pt x="14357" y="14366"/>
                  </a:lnTo>
                  <a:lnTo>
                    <a:pt x="29939" y="3855"/>
                  </a:lnTo>
                  <a:lnTo>
                    <a:pt x="49021" y="0"/>
                  </a:lnTo>
                  <a:lnTo>
                    <a:pt x="3951478" y="0"/>
                  </a:lnTo>
                  <a:lnTo>
                    <a:pt x="3970549" y="3855"/>
                  </a:lnTo>
                  <a:lnTo>
                    <a:pt x="3986133" y="14366"/>
                  </a:lnTo>
                  <a:lnTo>
                    <a:pt x="3996644" y="29950"/>
                  </a:lnTo>
                  <a:lnTo>
                    <a:pt x="4000500" y="49021"/>
                  </a:lnTo>
                  <a:lnTo>
                    <a:pt x="4000500" y="245109"/>
                  </a:lnTo>
                  <a:lnTo>
                    <a:pt x="3996644" y="264181"/>
                  </a:lnTo>
                  <a:lnTo>
                    <a:pt x="3986133" y="279765"/>
                  </a:lnTo>
                  <a:lnTo>
                    <a:pt x="3970549" y="290276"/>
                  </a:lnTo>
                  <a:lnTo>
                    <a:pt x="3951478" y="294131"/>
                  </a:lnTo>
                  <a:lnTo>
                    <a:pt x="49021" y="294131"/>
                  </a:lnTo>
                  <a:lnTo>
                    <a:pt x="29939" y="290276"/>
                  </a:lnTo>
                  <a:lnTo>
                    <a:pt x="14357" y="279765"/>
                  </a:lnTo>
                  <a:lnTo>
                    <a:pt x="3852" y="264181"/>
                  </a:lnTo>
                  <a:lnTo>
                    <a:pt x="0" y="245109"/>
                  </a:lnTo>
                  <a:lnTo>
                    <a:pt x="0" y="4902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7002" y="3089909"/>
              <a:ext cx="5715000" cy="251460"/>
            </a:xfrm>
            <a:custGeom>
              <a:avLst/>
              <a:gdLst/>
              <a:ahLst/>
              <a:cxnLst/>
              <a:rect l="l" t="t" r="r" b="b"/>
              <a:pathLst>
                <a:path w="5715000" h="251460">
                  <a:moveTo>
                    <a:pt x="5715000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5715000" y="251460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7002" y="3089909"/>
              <a:ext cx="5715000" cy="251460"/>
            </a:xfrm>
            <a:custGeom>
              <a:avLst/>
              <a:gdLst/>
              <a:ahLst/>
              <a:cxnLst/>
              <a:rect l="l" t="t" r="r" b="b"/>
              <a:pathLst>
                <a:path w="5715000" h="251460">
                  <a:moveTo>
                    <a:pt x="0" y="251460"/>
                  </a:moveTo>
                  <a:lnTo>
                    <a:pt x="5715000" y="251460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5FA3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990" y="2942081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3951224" y="0"/>
                  </a:moveTo>
                  <a:lnTo>
                    <a:pt x="49275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5"/>
                  </a:lnTo>
                  <a:lnTo>
                    <a:pt x="0" y="246380"/>
                  </a:lnTo>
                  <a:lnTo>
                    <a:pt x="3872" y="265545"/>
                  </a:lnTo>
                  <a:lnTo>
                    <a:pt x="14431" y="281209"/>
                  </a:lnTo>
                  <a:lnTo>
                    <a:pt x="30094" y="291778"/>
                  </a:lnTo>
                  <a:lnTo>
                    <a:pt x="49275" y="295656"/>
                  </a:lnTo>
                  <a:lnTo>
                    <a:pt x="3951224" y="295656"/>
                  </a:lnTo>
                  <a:lnTo>
                    <a:pt x="3970389" y="291778"/>
                  </a:lnTo>
                  <a:lnTo>
                    <a:pt x="3986053" y="281209"/>
                  </a:lnTo>
                  <a:lnTo>
                    <a:pt x="3996622" y="265545"/>
                  </a:lnTo>
                  <a:lnTo>
                    <a:pt x="4000500" y="246380"/>
                  </a:lnTo>
                  <a:lnTo>
                    <a:pt x="4000500" y="49275"/>
                  </a:lnTo>
                  <a:lnTo>
                    <a:pt x="3996622" y="30110"/>
                  </a:lnTo>
                  <a:lnTo>
                    <a:pt x="3986053" y="14446"/>
                  </a:lnTo>
                  <a:lnTo>
                    <a:pt x="3970389" y="3877"/>
                  </a:lnTo>
                  <a:lnTo>
                    <a:pt x="3951224" y="0"/>
                  </a:lnTo>
                  <a:close/>
                </a:path>
              </a:pathLst>
            </a:custGeom>
            <a:solidFill>
              <a:srgbClr val="5FA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1990" y="2942081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0" y="49275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5" y="0"/>
                  </a:lnTo>
                  <a:lnTo>
                    <a:pt x="3951224" y="0"/>
                  </a:lnTo>
                  <a:lnTo>
                    <a:pt x="3970389" y="3877"/>
                  </a:lnTo>
                  <a:lnTo>
                    <a:pt x="3986053" y="14446"/>
                  </a:lnTo>
                  <a:lnTo>
                    <a:pt x="3996622" y="30110"/>
                  </a:lnTo>
                  <a:lnTo>
                    <a:pt x="4000500" y="49275"/>
                  </a:lnTo>
                  <a:lnTo>
                    <a:pt x="4000500" y="246380"/>
                  </a:lnTo>
                  <a:lnTo>
                    <a:pt x="3996622" y="265545"/>
                  </a:lnTo>
                  <a:lnTo>
                    <a:pt x="3986053" y="281209"/>
                  </a:lnTo>
                  <a:lnTo>
                    <a:pt x="3970389" y="291778"/>
                  </a:lnTo>
                  <a:lnTo>
                    <a:pt x="3951224" y="295656"/>
                  </a:lnTo>
                  <a:lnTo>
                    <a:pt x="49275" y="295656"/>
                  </a:lnTo>
                  <a:lnTo>
                    <a:pt x="30094" y="291778"/>
                  </a:lnTo>
                  <a:lnTo>
                    <a:pt x="14431" y="281209"/>
                  </a:lnTo>
                  <a:lnTo>
                    <a:pt x="3872" y="265545"/>
                  </a:lnTo>
                  <a:lnTo>
                    <a:pt x="0" y="246380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34644" y="1117473"/>
            <a:ext cx="4132834" cy="2084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Aclara siempre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el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propósito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del</a:t>
            </a:r>
            <a:r>
              <a:rPr sz="16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mensaje.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Utiliza una codificación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inteligente.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ct val="186100"/>
              </a:lnSpc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Consulta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los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puntos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vista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de los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demás.  Considera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las necesidades de los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receptores. 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Utiliza el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tono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y lenguaje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apropiado.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3984" y="3383216"/>
            <a:ext cx="5741035" cy="425450"/>
            <a:chOff x="383984" y="3383216"/>
            <a:chExt cx="5741035" cy="425450"/>
          </a:xfrm>
        </p:grpSpPr>
        <p:sp>
          <p:nvSpPr>
            <p:cNvPr id="27" name="object 27"/>
            <p:cNvSpPr/>
            <p:nvPr/>
          </p:nvSpPr>
          <p:spPr>
            <a:xfrm>
              <a:off x="397002" y="3544061"/>
              <a:ext cx="5715000" cy="251460"/>
            </a:xfrm>
            <a:custGeom>
              <a:avLst/>
              <a:gdLst/>
              <a:ahLst/>
              <a:cxnLst/>
              <a:rect l="l" t="t" r="r" b="b"/>
              <a:pathLst>
                <a:path w="5715000" h="251460">
                  <a:moveTo>
                    <a:pt x="5715000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5715000" y="251459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7002" y="3544061"/>
              <a:ext cx="5715000" cy="251460"/>
            </a:xfrm>
            <a:custGeom>
              <a:avLst/>
              <a:gdLst/>
              <a:ahLst/>
              <a:cxnLst/>
              <a:rect l="l" t="t" r="r" b="b"/>
              <a:pathLst>
                <a:path w="5715000" h="251460">
                  <a:moveTo>
                    <a:pt x="0" y="251459"/>
                  </a:moveTo>
                  <a:lnTo>
                    <a:pt x="5715000" y="251459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ln w="25908">
              <a:solidFill>
                <a:srgbClr val="6081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1990" y="3396233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3951224" y="0"/>
                  </a:moveTo>
                  <a:lnTo>
                    <a:pt x="49275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6"/>
                  </a:lnTo>
                  <a:lnTo>
                    <a:pt x="0" y="246380"/>
                  </a:lnTo>
                  <a:lnTo>
                    <a:pt x="3872" y="265545"/>
                  </a:lnTo>
                  <a:lnTo>
                    <a:pt x="14431" y="281209"/>
                  </a:lnTo>
                  <a:lnTo>
                    <a:pt x="30094" y="291778"/>
                  </a:lnTo>
                  <a:lnTo>
                    <a:pt x="49275" y="295656"/>
                  </a:lnTo>
                  <a:lnTo>
                    <a:pt x="3951224" y="295656"/>
                  </a:lnTo>
                  <a:lnTo>
                    <a:pt x="3970389" y="291778"/>
                  </a:lnTo>
                  <a:lnTo>
                    <a:pt x="3986053" y="281209"/>
                  </a:lnTo>
                  <a:lnTo>
                    <a:pt x="3996622" y="265545"/>
                  </a:lnTo>
                  <a:lnTo>
                    <a:pt x="4000500" y="246380"/>
                  </a:lnTo>
                  <a:lnTo>
                    <a:pt x="4000500" y="49276"/>
                  </a:lnTo>
                  <a:lnTo>
                    <a:pt x="3996622" y="30110"/>
                  </a:lnTo>
                  <a:lnTo>
                    <a:pt x="3986053" y="14446"/>
                  </a:lnTo>
                  <a:lnTo>
                    <a:pt x="3970389" y="3877"/>
                  </a:lnTo>
                  <a:lnTo>
                    <a:pt x="3951224" y="0"/>
                  </a:lnTo>
                  <a:close/>
                </a:path>
              </a:pathLst>
            </a:custGeom>
            <a:solidFill>
              <a:srgbClr val="6081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1990" y="3396233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0" y="49276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5" y="0"/>
                  </a:lnTo>
                  <a:lnTo>
                    <a:pt x="3951224" y="0"/>
                  </a:lnTo>
                  <a:lnTo>
                    <a:pt x="3970389" y="3877"/>
                  </a:lnTo>
                  <a:lnTo>
                    <a:pt x="3986053" y="14446"/>
                  </a:lnTo>
                  <a:lnTo>
                    <a:pt x="3996622" y="30110"/>
                  </a:lnTo>
                  <a:lnTo>
                    <a:pt x="4000500" y="49276"/>
                  </a:lnTo>
                  <a:lnTo>
                    <a:pt x="4000500" y="246380"/>
                  </a:lnTo>
                  <a:lnTo>
                    <a:pt x="3996622" y="265545"/>
                  </a:lnTo>
                  <a:lnTo>
                    <a:pt x="3986053" y="281209"/>
                  </a:lnTo>
                  <a:lnTo>
                    <a:pt x="3970389" y="291778"/>
                  </a:lnTo>
                  <a:lnTo>
                    <a:pt x="3951224" y="295656"/>
                  </a:lnTo>
                  <a:lnTo>
                    <a:pt x="49275" y="295656"/>
                  </a:lnTo>
                  <a:lnTo>
                    <a:pt x="30094" y="291778"/>
                  </a:lnTo>
                  <a:lnTo>
                    <a:pt x="14431" y="281209"/>
                  </a:lnTo>
                  <a:lnTo>
                    <a:pt x="3872" y="265545"/>
                  </a:lnTo>
                  <a:lnTo>
                    <a:pt x="0" y="246380"/>
                  </a:lnTo>
                  <a:lnTo>
                    <a:pt x="0" y="4927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34644" y="3386073"/>
            <a:ext cx="305155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Busca obtener</a:t>
            </a:r>
            <a:r>
              <a:rPr sz="16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realimentación.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83984" y="3835844"/>
            <a:ext cx="5741035" cy="427355"/>
            <a:chOff x="383984" y="3835844"/>
            <a:chExt cx="5741035" cy="427355"/>
          </a:xfrm>
        </p:grpSpPr>
        <p:sp>
          <p:nvSpPr>
            <p:cNvPr id="33" name="object 33"/>
            <p:cNvSpPr/>
            <p:nvPr/>
          </p:nvSpPr>
          <p:spPr>
            <a:xfrm>
              <a:off x="397002" y="3996690"/>
              <a:ext cx="5715000" cy="253365"/>
            </a:xfrm>
            <a:custGeom>
              <a:avLst/>
              <a:gdLst/>
              <a:ahLst/>
              <a:cxnLst/>
              <a:rect l="l" t="t" r="r" b="b"/>
              <a:pathLst>
                <a:path w="5715000" h="253364">
                  <a:moveTo>
                    <a:pt x="571500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5715000" y="252984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7002" y="3996690"/>
              <a:ext cx="5715000" cy="253365"/>
            </a:xfrm>
            <a:custGeom>
              <a:avLst/>
              <a:gdLst/>
              <a:ahLst/>
              <a:cxnLst/>
              <a:rect l="l" t="t" r="r" b="b"/>
              <a:pathLst>
                <a:path w="5715000" h="253364">
                  <a:moveTo>
                    <a:pt x="0" y="252984"/>
                  </a:moveTo>
                  <a:lnTo>
                    <a:pt x="5715000" y="252984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25907">
              <a:solidFill>
                <a:srgbClr val="6261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1990" y="3848862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3951224" y="0"/>
                  </a:moveTo>
                  <a:lnTo>
                    <a:pt x="49275" y="0"/>
                  </a:lnTo>
                  <a:lnTo>
                    <a:pt x="30094" y="3877"/>
                  </a:lnTo>
                  <a:lnTo>
                    <a:pt x="14431" y="14446"/>
                  </a:lnTo>
                  <a:lnTo>
                    <a:pt x="3872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2" y="265561"/>
                  </a:lnTo>
                  <a:lnTo>
                    <a:pt x="14431" y="281224"/>
                  </a:lnTo>
                  <a:lnTo>
                    <a:pt x="30094" y="291783"/>
                  </a:lnTo>
                  <a:lnTo>
                    <a:pt x="49275" y="295656"/>
                  </a:lnTo>
                  <a:lnTo>
                    <a:pt x="3951224" y="295656"/>
                  </a:lnTo>
                  <a:lnTo>
                    <a:pt x="3970389" y="291783"/>
                  </a:lnTo>
                  <a:lnTo>
                    <a:pt x="3986053" y="281224"/>
                  </a:lnTo>
                  <a:lnTo>
                    <a:pt x="3996622" y="265561"/>
                  </a:lnTo>
                  <a:lnTo>
                    <a:pt x="4000500" y="246379"/>
                  </a:lnTo>
                  <a:lnTo>
                    <a:pt x="4000500" y="49275"/>
                  </a:lnTo>
                  <a:lnTo>
                    <a:pt x="3996622" y="30110"/>
                  </a:lnTo>
                  <a:lnTo>
                    <a:pt x="3986053" y="14446"/>
                  </a:lnTo>
                  <a:lnTo>
                    <a:pt x="3970389" y="3877"/>
                  </a:lnTo>
                  <a:lnTo>
                    <a:pt x="3951224" y="0"/>
                  </a:lnTo>
                  <a:close/>
                </a:path>
              </a:pathLst>
            </a:custGeom>
            <a:solidFill>
              <a:srgbClr val="626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1990" y="3848862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0" y="49275"/>
                  </a:moveTo>
                  <a:lnTo>
                    <a:pt x="3872" y="30110"/>
                  </a:lnTo>
                  <a:lnTo>
                    <a:pt x="14431" y="14446"/>
                  </a:lnTo>
                  <a:lnTo>
                    <a:pt x="30094" y="3877"/>
                  </a:lnTo>
                  <a:lnTo>
                    <a:pt x="49275" y="0"/>
                  </a:lnTo>
                  <a:lnTo>
                    <a:pt x="3951224" y="0"/>
                  </a:lnTo>
                  <a:lnTo>
                    <a:pt x="3970389" y="3877"/>
                  </a:lnTo>
                  <a:lnTo>
                    <a:pt x="3986053" y="14446"/>
                  </a:lnTo>
                  <a:lnTo>
                    <a:pt x="3996622" y="30110"/>
                  </a:lnTo>
                  <a:lnTo>
                    <a:pt x="4000500" y="49275"/>
                  </a:lnTo>
                  <a:lnTo>
                    <a:pt x="4000500" y="246379"/>
                  </a:lnTo>
                  <a:lnTo>
                    <a:pt x="3996622" y="265561"/>
                  </a:lnTo>
                  <a:lnTo>
                    <a:pt x="3986053" y="281224"/>
                  </a:lnTo>
                  <a:lnTo>
                    <a:pt x="3970389" y="291783"/>
                  </a:lnTo>
                  <a:lnTo>
                    <a:pt x="3951224" y="295656"/>
                  </a:lnTo>
                  <a:lnTo>
                    <a:pt x="49275" y="295656"/>
                  </a:lnTo>
                  <a:lnTo>
                    <a:pt x="30094" y="291783"/>
                  </a:lnTo>
                  <a:lnTo>
                    <a:pt x="14431" y="281224"/>
                  </a:lnTo>
                  <a:lnTo>
                    <a:pt x="3872" y="265561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34644" y="3839362"/>
            <a:ext cx="305155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Crea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momentos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para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escuchar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83984" y="4289996"/>
            <a:ext cx="5741035" cy="425450"/>
            <a:chOff x="383984" y="4289996"/>
            <a:chExt cx="5741035" cy="425450"/>
          </a:xfrm>
        </p:grpSpPr>
        <p:sp>
          <p:nvSpPr>
            <p:cNvPr id="39" name="object 39"/>
            <p:cNvSpPr/>
            <p:nvPr/>
          </p:nvSpPr>
          <p:spPr>
            <a:xfrm>
              <a:off x="397002" y="4450842"/>
              <a:ext cx="5715000" cy="251460"/>
            </a:xfrm>
            <a:custGeom>
              <a:avLst/>
              <a:gdLst/>
              <a:ahLst/>
              <a:cxnLst/>
              <a:rect l="l" t="t" r="r" b="b"/>
              <a:pathLst>
                <a:path w="5715000" h="251460">
                  <a:moveTo>
                    <a:pt x="5715000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5715000" y="251460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7002" y="4450842"/>
              <a:ext cx="5715000" cy="251460"/>
            </a:xfrm>
            <a:custGeom>
              <a:avLst/>
              <a:gdLst/>
              <a:ahLst/>
              <a:cxnLst/>
              <a:rect l="l" t="t" r="r" b="b"/>
              <a:pathLst>
                <a:path w="5715000" h="251460">
                  <a:moveTo>
                    <a:pt x="0" y="251460"/>
                  </a:moveTo>
                  <a:lnTo>
                    <a:pt x="5715000" y="251460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1990" y="4303014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3951224" y="0"/>
                  </a:moveTo>
                  <a:lnTo>
                    <a:pt x="49275" y="0"/>
                  </a:lnTo>
                  <a:lnTo>
                    <a:pt x="30094" y="3872"/>
                  </a:lnTo>
                  <a:lnTo>
                    <a:pt x="14431" y="14431"/>
                  </a:lnTo>
                  <a:lnTo>
                    <a:pt x="3872" y="30094"/>
                  </a:lnTo>
                  <a:lnTo>
                    <a:pt x="0" y="49276"/>
                  </a:lnTo>
                  <a:lnTo>
                    <a:pt x="0" y="246380"/>
                  </a:lnTo>
                  <a:lnTo>
                    <a:pt x="3872" y="265561"/>
                  </a:lnTo>
                  <a:lnTo>
                    <a:pt x="14431" y="281224"/>
                  </a:lnTo>
                  <a:lnTo>
                    <a:pt x="30094" y="291783"/>
                  </a:lnTo>
                  <a:lnTo>
                    <a:pt x="49275" y="295656"/>
                  </a:lnTo>
                  <a:lnTo>
                    <a:pt x="3951224" y="295656"/>
                  </a:lnTo>
                  <a:lnTo>
                    <a:pt x="3970389" y="291783"/>
                  </a:lnTo>
                  <a:lnTo>
                    <a:pt x="3986053" y="281224"/>
                  </a:lnTo>
                  <a:lnTo>
                    <a:pt x="3996622" y="265561"/>
                  </a:lnTo>
                  <a:lnTo>
                    <a:pt x="4000500" y="246380"/>
                  </a:lnTo>
                  <a:lnTo>
                    <a:pt x="4000500" y="49276"/>
                  </a:lnTo>
                  <a:lnTo>
                    <a:pt x="3996622" y="30094"/>
                  </a:lnTo>
                  <a:lnTo>
                    <a:pt x="3986053" y="14431"/>
                  </a:lnTo>
                  <a:lnTo>
                    <a:pt x="3970389" y="3872"/>
                  </a:lnTo>
                  <a:lnTo>
                    <a:pt x="395122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1990" y="4303014"/>
              <a:ext cx="4000500" cy="295910"/>
            </a:xfrm>
            <a:custGeom>
              <a:avLst/>
              <a:gdLst/>
              <a:ahLst/>
              <a:cxnLst/>
              <a:rect l="l" t="t" r="r" b="b"/>
              <a:pathLst>
                <a:path w="4000500" h="295910">
                  <a:moveTo>
                    <a:pt x="0" y="49276"/>
                  </a:moveTo>
                  <a:lnTo>
                    <a:pt x="3872" y="30094"/>
                  </a:lnTo>
                  <a:lnTo>
                    <a:pt x="14431" y="14431"/>
                  </a:lnTo>
                  <a:lnTo>
                    <a:pt x="30094" y="3872"/>
                  </a:lnTo>
                  <a:lnTo>
                    <a:pt x="49275" y="0"/>
                  </a:lnTo>
                  <a:lnTo>
                    <a:pt x="3951224" y="0"/>
                  </a:lnTo>
                  <a:lnTo>
                    <a:pt x="3970389" y="3872"/>
                  </a:lnTo>
                  <a:lnTo>
                    <a:pt x="3986053" y="14431"/>
                  </a:lnTo>
                  <a:lnTo>
                    <a:pt x="3996622" y="30094"/>
                  </a:lnTo>
                  <a:lnTo>
                    <a:pt x="4000500" y="49276"/>
                  </a:lnTo>
                  <a:lnTo>
                    <a:pt x="4000500" y="246380"/>
                  </a:lnTo>
                  <a:lnTo>
                    <a:pt x="3996622" y="265561"/>
                  </a:lnTo>
                  <a:lnTo>
                    <a:pt x="3986053" y="281224"/>
                  </a:lnTo>
                  <a:lnTo>
                    <a:pt x="3970389" y="291783"/>
                  </a:lnTo>
                  <a:lnTo>
                    <a:pt x="3951224" y="295656"/>
                  </a:lnTo>
                  <a:lnTo>
                    <a:pt x="49275" y="295656"/>
                  </a:lnTo>
                  <a:lnTo>
                    <a:pt x="30094" y="291783"/>
                  </a:lnTo>
                  <a:lnTo>
                    <a:pt x="14431" y="281224"/>
                  </a:lnTo>
                  <a:lnTo>
                    <a:pt x="3872" y="265561"/>
                  </a:lnTo>
                  <a:lnTo>
                    <a:pt x="0" y="246380"/>
                  </a:lnTo>
                  <a:lnTo>
                    <a:pt x="0" y="4927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34644" y="4293514"/>
            <a:ext cx="384784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Considera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las emociones y</a:t>
            </a:r>
            <a:r>
              <a:rPr sz="16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motivaciones.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67142" y="3507994"/>
            <a:ext cx="1389899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Y tú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¿comunicas  efectivamente?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81800" y="1886711"/>
            <a:ext cx="2133600" cy="1522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62559"/>
            <a:ext cx="5066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Medios electrónicos en </a:t>
            </a:r>
            <a:r>
              <a:rPr sz="2400" dirty="0"/>
              <a:t>la</a:t>
            </a:r>
            <a:r>
              <a:rPr sz="2400" spc="-70" dirty="0"/>
              <a:t> </a:t>
            </a:r>
            <a:r>
              <a:rPr sz="2400" spc="-5" dirty="0"/>
              <a:t>comunicación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72464" y="1768812"/>
            <a:ext cx="294953" cy="286033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300" dirty="0">
                <a:latin typeface="Carlito"/>
                <a:cs typeface="Carlito"/>
              </a:rPr>
              <a:t>Servicios al</a:t>
            </a:r>
            <a:r>
              <a:rPr sz="2300" spc="-7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cliente</a:t>
            </a:r>
            <a:endParaRPr sz="23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2456" y="1505648"/>
            <a:ext cx="1864360" cy="3427729"/>
            <a:chOff x="1112456" y="1505648"/>
            <a:chExt cx="1864360" cy="3427729"/>
          </a:xfrm>
        </p:grpSpPr>
        <p:sp>
          <p:nvSpPr>
            <p:cNvPr id="6" name="object 6"/>
            <p:cNvSpPr/>
            <p:nvPr/>
          </p:nvSpPr>
          <p:spPr>
            <a:xfrm>
              <a:off x="1125474" y="1518666"/>
              <a:ext cx="1838325" cy="3401695"/>
            </a:xfrm>
            <a:custGeom>
              <a:avLst/>
              <a:gdLst/>
              <a:ahLst/>
              <a:cxnLst/>
              <a:rect l="l" t="t" r="r" b="b"/>
              <a:pathLst>
                <a:path w="1838325" h="3401695">
                  <a:moveTo>
                    <a:pt x="1837944" y="0"/>
                  </a:moveTo>
                  <a:lnTo>
                    <a:pt x="0" y="0"/>
                  </a:lnTo>
                  <a:lnTo>
                    <a:pt x="0" y="3401567"/>
                  </a:lnTo>
                  <a:lnTo>
                    <a:pt x="1837944" y="3401567"/>
                  </a:lnTo>
                  <a:lnTo>
                    <a:pt x="183794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5474" y="1518666"/>
              <a:ext cx="1838325" cy="3401695"/>
            </a:xfrm>
            <a:custGeom>
              <a:avLst/>
              <a:gdLst/>
              <a:ahLst/>
              <a:cxnLst/>
              <a:rect l="l" t="t" r="r" b="b"/>
              <a:pathLst>
                <a:path w="1838325" h="3401695">
                  <a:moveTo>
                    <a:pt x="0" y="3401567"/>
                  </a:moveTo>
                  <a:lnTo>
                    <a:pt x="1837944" y="3401567"/>
                  </a:lnTo>
                  <a:lnTo>
                    <a:pt x="1837944" y="0"/>
                  </a:lnTo>
                  <a:lnTo>
                    <a:pt x="0" y="0"/>
                  </a:lnTo>
                  <a:lnTo>
                    <a:pt x="0" y="34015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12596" y="1768221"/>
            <a:ext cx="1661160" cy="26498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54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Brindar a los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clientes  acceso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los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sistemas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aplicaciones de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la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empresa.</a:t>
            </a:r>
            <a:endParaRPr sz="1400">
              <a:latin typeface="Carlito"/>
              <a:cs typeface="Carlito"/>
            </a:endParaRPr>
          </a:p>
          <a:p>
            <a:pPr marL="127000" marR="66040" indent="-114300">
              <a:lnSpc>
                <a:spcPct val="91600"/>
              </a:lnSpc>
              <a:spcBef>
                <a:spcPts val="22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Brindar información  por medios digitales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como telefonía,  correo, redes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sociales 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atender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reclamos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y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solicitudes.</a:t>
            </a:r>
            <a:endParaRPr sz="1400">
              <a:latin typeface="Carlito"/>
              <a:cs typeface="Carlito"/>
            </a:endParaRPr>
          </a:p>
          <a:p>
            <a:pPr marL="127000" marR="120014" indent="-114300">
              <a:lnSpc>
                <a:spcPts val="1550"/>
              </a:lnSpc>
              <a:spcBef>
                <a:spcPts val="27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Redes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sociales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para  ventas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marketing.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2980" y="1068260"/>
            <a:ext cx="4866640" cy="3910965"/>
            <a:chOff x="732980" y="1068260"/>
            <a:chExt cx="4866640" cy="3910965"/>
          </a:xfrm>
        </p:grpSpPr>
        <p:sp>
          <p:nvSpPr>
            <p:cNvPr id="10" name="object 10"/>
            <p:cNvSpPr/>
            <p:nvPr/>
          </p:nvSpPr>
          <p:spPr>
            <a:xfrm>
              <a:off x="745998" y="1081277"/>
              <a:ext cx="944880" cy="6629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5998" y="1081277"/>
              <a:ext cx="944880" cy="662940"/>
            </a:xfrm>
            <a:custGeom>
              <a:avLst/>
              <a:gdLst/>
              <a:ahLst/>
              <a:cxnLst/>
              <a:rect l="l" t="t" r="r" b="b"/>
              <a:pathLst>
                <a:path w="944880" h="662939">
                  <a:moveTo>
                    <a:pt x="0" y="662939"/>
                  </a:moveTo>
                  <a:lnTo>
                    <a:pt x="944880" y="662939"/>
                  </a:lnTo>
                  <a:lnTo>
                    <a:pt x="944880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02557" y="1562861"/>
              <a:ext cx="1884045" cy="3403600"/>
            </a:xfrm>
            <a:custGeom>
              <a:avLst/>
              <a:gdLst/>
              <a:ahLst/>
              <a:cxnLst/>
              <a:rect l="l" t="t" r="r" b="b"/>
              <a:pathLst>
                <a:path w="1884045" h="3403600">
                  <a:moveTo>
                    <a:pt x="1883664" y="0"/>
                  </a:moveTo>
                  <a:lnTo>
                    <a:pt x="0" y="0"/>
                  </a:lnTo>
                  <a:lnTo>
                    <a:pt x="0" y="3403091"/>
                  </a:lnTo>
                  <a:lnTo>
                    <a:pt x="1883664" y="3403091"/>
                  </a:lnTo>
                  <a:lnTo>
                    <a:pt x="188366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2557" y="1562861"/>
              <a:ext cx="1884045" cy="3403600"/>
            </a:xfrm>
            <a:custGeom>
              <a:avLst/>
              <a:gdLst/>
              <a:ahLst/>
              <a:cxnLst/>
              <a:rect l="l" t="t" r="r" b="b"/>
              <a:pathLst>
                <a:path w="1884045" h="3403600">
                  <a:moveTo>
                    <a:pt x="0" y="3403091"/>
                  </a:moveTo>
                  <a:lnTo>
                    <a:pt x="1883664" y="3403091"/>
                  </a:lnTo>
                  <a:lnTo>
                    <a:pt x="1883664" y="0"/>
                  </a:lnTo>
                  <a:lnTo>
                    <a:pt x="0" y="0"/>
                  </a:lnTo>
                  <a:lnTo>
                    <a:pt x="0" y="340309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87395" y="1846560"/>
            <a:ext cx="294953" cy="29349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300" spc="-5" dirty="0">
                <a:latin typeface="Carlito"/>
                <a:cs typeface="Carlito"/>
              </a:rPr>
              <a:t>Comunicación</a:t>
            </a:r>
            <a:r>
              <a:rPr sz="2300" spc="-4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interna</a:t>
            </a:r>
            <a:endParaRPr sz="23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4694" y="1817623"/>
            <a:ext cx="1713230" cy="2273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0" marR="19050" indent="-114300">
              <a:lnSpc>
                <a:spcPts val="1320"/>
              </a:lnSpc>
              <a:spcBef>
                <a:spcPts val="240"/>
              </a:spcBef>
              <a:buFont typeface="Arial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Grupo de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personas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en la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empresa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que</a:t>
            </a:r>
            <a:r>
              <a:rPr sz="12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interactúan  entre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ellas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mediante  sistemas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de audio o  video.</a:t>
            </a:r>
            <a:endParaRPr sz="1200">
              <a:latin typeface="Carlito"/>
              <a:cs typeface="Carlito"/>
            </a:endParaRPr>
          </a:p>
          <a:p>
            <a:pPr marL="127000" marR="5080" indent="-114300">
              <a:lnSpc>
                <a:spcPct val="91400"/>
              </a:lnSpc>
              <a:spcBef>
                <a:spcPts val="200"/>
              </a:spcBef>
              <a:buFont typeface="Arial"/>
              <a:buChar char="•"/>
              <a:tabLst>
                <a:tab pos="127000" algn="l"/>
              </a:tabLst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Ejemplos de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herramientas son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los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programas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2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mensajería  y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videoconferencia.</a:t>
            </a:r>
            <a:endParaRPr sz="1200">
              <a:latin typeface="Carlito"/>
              <a:cs typeface="Carlito"/>
            </a:endParaRPr>
          </a:p>
          <a:p>
            <a:pPr marL="127000" marR="59690" indent="-114300">
              <a:lnSpc>
                <a:spcPct val="91500"/>
              </a:lnSpc>
              <a:spcBef>
                <a:spcPts val="229"/>
              </a:spcBef>
              <a:buFont typeface="Arial"/>
              <a:buChar char="•"/>
              <a:tabLst>
                <a:tab pos="127000" algn="l"/>
              </a:tabLst>
            </a:pP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También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los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repositorios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documentos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y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programas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de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colaboración.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75596" y="1068260"/>
            <a:ext cx="1195070" cy="688975"/>
            <a:chOff x="3375596" y="1068260"/>
            <a:chExt cx="1195070" cy="688975"/>
          </a:xfrm>
        </p:grpSpPr>
        <p:sp>
          <p:nvSpPr>
            <p:cNvPr id="17" name="object 17"/>
            <p:cNvSpPr/>
            <p:nvPr/>
          </p:nvSpPr>
          <p:spPr>
            <a:xfrm>
              <a:off x="3388614" y="1081277"/>
              <a:ext cx="1168908" cy="6629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88614" y="1081277"/>
              <a:ext cx="1169035" cy="662940"/>
            </a:xfrm>
            <a:custGeom>
              <a:avLst/>
              <a:gdLst/>
              <a:ahLst/>
              <a:cxnLst/>
              <a:rect l="l" t="t" r="r" b="b"/>
              <a:pathLst>
                <a:path w="1169035" h="662939">
                  <a:moveTo>
                    <a:pt x="0" y="662939"/>
                  </a:moveTo>
                  <a:lnTo>
                    <a:pt x="1168908" y="662939"/>
                  </a:lnTo>
                  <a:lnTo>
                    <a:pt x="1168908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74130" y="3029578"/>
            <a:ext cx="256480" cy="1751972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rlito"/>
                <a:cs typeface="Carlito"/>
              </a:rPr>
              <a:t>Comunicación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4130" y="1562860"/>
            <a:ext cx="512961" cy="15422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lang="es-PE" sz="2000" spc="-5" dirty="0" smtClean="0">
                <a:latin typeface="Carlito"/>
                <a:cs typeface="Carlito"/>
              </a:rPr>
              <a:t>C</a:t>
            </a:r>
            <a:r>
              <a:rPr sz="2000" spc="-5" dirty="0" err="1" smtClean="0">
                <a:latin typeface="Carlito"/>
                <a:cs typeface="Carlito"/>
              </a:rPr>
              <a:t>orp</a:t>
            </a:r>
            <a:r>
              <a:rPr lang="es-PE" sz="2000" spc="-5" dirty="0" err="1" smtClean="0">
                <a:latin typeface="Carlito"/>
                <a:cs typeface="Carlito"/>
              </a:rPr>
              <a:t>orativa</a:t>
            </a:r>
            <a:endParaRPr lang="es-PE" sz="2000" spc="-5" dirty="0" smtClean="0">
              <a:latin typeface="Carlito"/>
              <a:cs typeface="Carlito"/>
            </a:endParaRPr>
          </a:p>
          <a:p>
            <a:pPr marL="12700">
              <a:lnSpc>
                <a:spcPts val="2005"/>
              </a:lnSpc>
            </a:pPr>
            <a:endParaRPr sz="2000" dirty="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91592" y="1505648"/>
            <a:ext cx="1868805" cy="3427729"/>
            <a:chOff x="6391592" y="1505648"/>
            <a:chExt cx="1868805" cy="3427729"/>
          </a:xfrm>
        </p:grpSpPr>
        <p:sp>
          <p:nvSpPr>
            <p:cNvPr id="23" name="object 23"/>
            <p:cNvSpPr/>
            <p:nvPr/>
          </p:nvSpPr>
          <p:spPr>
            <a:xfrm>
              <a:off x="6404609" y="1518666"/>
              <a:ext cx="1842770" cy="3401695"/>
            </a:xfrm>
            <a:custGeom>
              <a:avLst/>
              <a:gdLst/>
              <a:ahLst/>
              <a:cxnLst/>
              <a:rect l="l" t="t" r="r" b="b"/>
              <a:pathLst>
                <a:path w="1842770" h="3401695">
                  <a:moveTo>
                    <a:pt x="1842515" y="0"/>
                  </a:moveTo>
                  <a:lnTo>
                    <a:pt x="0" y="0"/>
                  </a:lnTo>
                  <a:lnTo>
                    <a:pt x="0" y="3401567"/>
                  </a:lnTo>
                  <a:lnTo>
                    <a:pt x="1842515" y="3401567"/>
                  </a:lnTo>
                  <a:lnTo>
                    <a:pt x="184251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04609" y="1518666"/>
              <a:ext cx="1842770" cy="3401695"/>
            </a:xfrm>
            <a:custGeom>
              <a:avLst/>
              <a:gdLst/>
              <a:ahLst/>
              <a:cxnLst/>
              <a:rect l="l" t="t" r="r" b="b"/>
              <a:pathLst>
                <a:path w="1842770" h="3401695">
                  <a:moveTo>
                    <a:pt x="0" y="3401567"/>
                  </a:moveTo>
                  <a:lnTo>
                    <a:pt x="1842515" y="3401567"/>
                  </a:lnTo>
                  <a:lnTo>
                    <a:pt x="1842515" y="0"/>
                  </a:lnTo>
                  <a:lnTo>
                    <a:pt x="0" y="0"/>
                  </a:lnTo>
                  <a:lnTo>
                    <a:pt x="0" y="340156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92366" y="1768221"/>
            <a:ext cx="1640839" cy="222631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0" marR="5080" indent="-114300">
              <a:lnSpc>
                <a:spcPct val="91600"/>
              </a:lnSpc>
              <a:spcBef>
                <a:spcPts val="245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La empresa utiliza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la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comunicación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como  herramienta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  relacionamiento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sociedad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</a:t>
            </a:r>
            <a:r>
              <a:rPr sz="14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sus  grupos de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interés.</a:t>
            </a:r>
            <a:endParaRPr sz="1400">
              <a:latin typeface="Carlito"/>
              <a:cs typeface="Carlito"/>
            </a:endParaRPr>
          </a:p>
          <a:p>
            <a:pPr marL="127000" marR="76835" indent="-114300">
              <a:lnSpc>
                <a:spcPct val="91600"/>
              </a:lnSpc>
              <a:spcBef>
                <a:spcPts val="250"/>
              </a:spcBef>
              <a:buFont typeface="Arial"/>
              <a:buChar char="•"/>
              <a:tabLst>
                <a:tab pos="12700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Ejemplo:  Comunicados de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prensa,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memorias  anuales,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entrevistas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en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prensa,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etc.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53911" y="1068324"/>
            <a:ext cx="690880" cy="688975"/>
            <a:chOff x="6153911" y="1068324"/>
            <a:chExt cx="690880" cy="688975"/>
          </a:xfrm>
        </p:grpSpPr>
        <p:sp>
          <p:nvSpPr>
            <p:cNvPr id="27" name="object 27"/>
            <p:cNvSpPr/>
            <p:nvPr/>
          </p:nvSpPr>
          <p:spPr>
            <a:xfrm>
              <a:off x="6166865" y="1081278"/>
              <a:ext cx="664463" cy="6629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66865" y="1081278"/>
              <a:ext cx="664845" cy="662940"/>
            </a:xfrm>
            <a:custGeom>
              <a:avLst/>
              <a:gdLst/>
              <a:ahLst/>
              <a:cxnLst/>
              <a:rect l="l" t="t" r="r" b="b"/>
              <a:pathLst>
                <a:path w="664845" h="662939">
                  <a:moveTo>
                    <a:pt x="0" y="662939"/>
                  </a:moveTo>
                  <a:lnTo>
                    <a:pt x="664463" y="662939"/>
                  </a:lnTo>
                  <a:lnTo>
                    <a:pt x="664463" y="0"/>
                  </a:lnTo>
                  <a:lnTo>
                    <a:pt x="0" y="0"/>
                  </a:lnTo>
                  <a:lnTo>
                    <a:pt x="0" y="662939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7368" y="394285"/>
            <a:ext cx="442861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PE" sz="2100" spc="-30" dirty="0" smtClean="0">
                <a:solidFill>
                  <a:srgbClr val="000000"/>
                </a:solidFill>
              </a:rPr>
              <a:t>Desarrollaremos</a:t>
            </a:r>
            <a:r>
              <a:rPr sz="2100" spc="-5" dirty="0" smtClean="0">
                <a:solidFill>
                  <a:srgbClr val="000000"/>
                </a:solidFill>
              </a:rPr>
              <a:t> </a:t>
            </a:r>
            <a:r>
              <a:rPr sz="2100" dirty="0">
                <a:solidFill>
                  <a:srgbClr val="000000"/>
                </a:solidFill>
              </a:rPr>
              <a:t>lo que hemos </a:t>
            </a:r>
            <a:r>
              <a:rPr sz="2100" spc="-10" dirty="0">
                <a:solidFill>
                  <a:srgbClr val="000000"/>
                </a:solidFill>
              </a:rPr>
              <a:t>aprendido</a:t>
            </a:r>
            <a:r>
              <a:rPr sz="2100" spc="15" dirty="0">
                <a:solidFill>
                  <a:srgbClr val="000000"/>
                </a:solidFill>
              </a:rPr>
              <a:t> </a:t>
            </a:r>
            <a:r>
              <a:rPr sz="2100" spc="-5" dirty="0">
                <a:solidFill>
                  <a:srgbClr val="000000"/>
                </a:solidFill>
              </a:rPr>
              <a:t>hoy</a:t>
            </a:r>
            <a:endParaRPr sz="2100" dirty="0"/>
          </a:p>
        </p:txBody>
      </p:sp>
      <p:sp>
        <p:nvSpPr>
          <p:cNvPr id="3" name="object 3"/>
          <p:cNvSpPr txBox="1"/>
          <p:nvPr/>
        </p:nvSpPr>
        <p:spPr>
          <a:xfrm>
            <a:off x="1407667" y="4010355"/>
            <a:ext cx="11069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 smtClean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0600" y="1316736"/>
            <a:ext cx="6560820" cy="3011805"/>
            <a:chOff x="990600" y="1316736"/>
            <a:chExt cx="6560820" cy="3011805"/>
          </a:xfrm>
        </p:grpSpPr>
        <p:sp>
          <p:nvSpPr>
            <p:cNvPr id="5" name="object 5"/>
            <p:cNvSpPr/>
            <p:nvPr/>
          </p:nvSpPr>
          <p:spPr>
            <a:xfrm>
              <a:off x="990600" y="3979163"/>
              <a:ext cx="338328" cy="348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762" y="1329690"/>
              <a:ext cx="6014085" cy="2018030"/>
            </a:xfrm>
            <a:custGeom>
              <a:avLst/>
              <a:gdLst/>
              <a:ahLst/>
              <a:cxnLst/>
              <a:rect l="l" t="t" r="r" b="b"/>
              <a:pathLst>
                <a:path w="6014084" h="2018029">
                  <a:moveTo>
                    <a:pt x="0" y="21462"/>
                  </a:moveTo>
                  <a:lnTo>
                    <a:pt x="1692" y="13126"/>
                  </a:lnTo>
                  <a:lnTo>
                    <a:pt x="6302" y="6302"/>
                  </a:lnTo>
                  <a:lnTo>
                    <a:pt x="13126" y="1692"/>
                  </a:lnTo>
                  <a:lnTo>
                    <a:pt x="21462" y="0"/>
                  </a:lnTo>
                  <a:lnTo>
                    <a:pt x="5992241" y="0"/>
                  </a:lnTo>
                  <a:lnTo>
                    <a:pt x="6000577" y="1692"/>
                  </a:lnTo>
                  <a:lnTo>
                    <a:pt x="6007401" y="6302"/>
                  </a:lnTo>
                  <a:lnTo>
                    <a:pt x="6012011" y="13126"/>
                  </a:lnTo>
                  <a:lnTo>
                    <a:pt x="6013704" y="21462"/>
                  </a:lnTo>
                  <a:lnTo>
                    <a:pt x="6013704" y="601853"/>
                  </a:lnTo>
                  <a:lnTo>
                    <a:pt x="6012011" y="610189"/>
                  </a:lnTo>
                  <a:lnTo>
                    <a:pt x="6007401" y="617013"/>
                  </a:lnTo>
                  <a:lnTo>
                    <a:pt x="6000577" y="621623"/>
                  </a:lnTo>
                  <a:lnTo>
                    <a:pt x="5992241" y="623316"/>
                  </a:lnTo>
                  <a:lnTo>
                    <a:pt x="21462" y="623316"/>
                  </a:lnTo>
                  <a:lnTo>
                    <a:pt x="13126" y="621623"/>
                  </a:lnTo>
                  <a:lnTo>
                    <a:pt x="6302" y="617013"/>
                  </a:lnTo>
                  <a:lnTo>
                    <a:pt x="1692" y="610189"/>
                  </a:lnTo>
                  <a:lnTo>
                    <a:pt x="0" y="601853"/>
                  </a:lnTo>
                  <a:lnTo>
                    <a:pt x="0" y="21462"/>
                  </a:lnTo>
                  <a:close/>
                </a:path>
                <a:path w="6014084" h="2018029">
                  <a:moveTo>
                    <a:pt x="0" y="722503"/>
                  </a:moveTo>
                  <a:lnTo>
                    <a:pt x="1692" y="714166"/>
                  </a:lnTo>
                  <a:lnTo>
                    <a:pt x="6302" y="707342"/>
                  </a:lnTo>
                  <a:lnTo>
                    <a:pt x="13126" y="702732"/>
                  </a:lnTo>
                  <a:lnTo>
                    <a:pt x="21462" y="701040"/>
                  </a:lnTo>
                  <a:lnTo>
                    <a:pt x="5992241" y="701040"/>
                  </a:lnTo>
                  <a:lnTo>
                    <a:pt x="6000577" y="702732"/>
                  </a:lnTo>
                  <a:lnTo>
                    <a:pt x="6007401" y="707342"/>
                  </a:lnTo>
                  <a:lnTo>
                    <a:pt x="6012011" y="714166"/>
                  </a:lnTo>
                  <a:lnTo>
                    <a:pt x="6013704" y="722503"/>
                  </a:lnTo>
                  <a:lnTo>
                    <a:pt x="6013704" y="1302893"/>
                  </a:lnTo>
                  <a:lnTo>
                    <a:pt x="6012011" y="1311229"/>
                  </a:lnTo>
                  <a:lnTo>
                    <a:pt x="6007401" y="1318053"/>
                  </a:lnTo>
                  <a:lnTo>
                    <a:pt x="6000577" y="1322663"/>
                  </a:lnTo>
                  <a:lnTo>
                    <a:pt x="5992241" y="1324356"/>
                  </a:lnTo>
                  <a:lnTo>
                    <a:pt x="21462" y="1324356"/>
                  </a:lnTo>
                  <a:lnTo>
                    <a:pt x="13126" y="1322663"/>
                  </a:lnTo>
                  <a:lnTo>
                    <a:pt x="6302" y="1318053"/>
                  </a:lnTo>
                  <a:lnTo>
                    <a:pt x="1692" y="1311229"/>
                  </a:lnTo>
                  <a:lnTo>
                    <a:pt x="0" y="1302893"/>
                  </a:lnTo>
                  <a:lnTo>
                    <a:pt x="0" y="722503"/>
                  </a:lnTo>
                  <a:close/>
                </a:path>
                <a:path w="6014084" h="2018029">
                  <a:moveTo>
                    <a:pt x="0" y="1417447"/>
                  </a:moveTo>
                  <a:lnTo>
                    <a:pt x="1674" y="1409057"/>
                  </a:lnTo>
                  <a:lnTo>
                    <a:pt x="6254" y="1402238"/>
                  </a:lnTo>
                  <a:lnTo>
                    <a:pt x="13073" y="1397658"/>
                  </a:lnTo>
                  <a:lnTo>
                    <a:pt x="21462" y="1395984"/>
                  </a:lnTo>
                  <a:lnTo>
                    <a:pt x="5992241" y="1395984"/>
                  </a:lnTo>
                  <a:lnTo>
                    <a:pt x="6000630" y="1397658"/>
                  </a:lnTo>
                  <a:lnTo>
                    <a:pt x="6007449" y="1402238"/>
                  </a:lnTo>
                  <a:lnTo>
                    <a:pt x="6012029" y="1409057"/>
                  </a:lnTo>
                  <a:lnTo>
                    <a:pt x="6013704" y="1417447"/>
                  </a:lnTo>
                  <a:lnTo>
                    <a:pt x="6013704" y="1996313"/>
                  </a:lnTo>
                  <a:lnTo>
                    <a:pt x="6012029" y="2004702"/>
                  </a:lnTo>
                  <a:lnTo>
                    <a:pt x="6007449" y="2011521"/>
                  </a:lnTo>
                  <a:lnTo>
                    <a:pt x="6000630" y="2016101"/>
                  </a:lnTo>
                  <a:lnTo>
                    <a:pt x="5992241" y="2017776"/>
                  </a:lnTo>
                  <a:lnTo>
                    <a:pt x="21462" y="2017776"/>
                  </a:lnTo>
                  <a:lnTo>
                    <a:pt x="13073" y="2016101"/>
                  </a:lnTo>
                  <a:lnTo>
                    <a:pt x="6254" y="2011521"/>
                  </a:lnTo>
                  <a:lnTo>
                    <a:pt x="1674" y="2004702"/>
                  </a:lnTo>
                  <a:lnTo>
                    <a:pt x="0" y="1996313"/>
                  </a:lnTo>
                  <a:lnTo>
                    <a:pt x="0" y="1417447"/>
                  </a:lnTo>
                  <a:close/>
                </a:path>
              </a:pathLst>
            </a:custGeom>
            <a:ln w="25908">
              <a:solidFill>
                <a:srgbClr val="BA213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38244" y="3700677"/>
            <a:ext cx="285775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rlito"/>
                <a:cs typeface="Carlito"/>
              </a:rPr>
              <a:t>Levantemos </a:t>
            </a:r>
            <a:r>
              <a:rPr sz="1350" dirty="0">
                <a:latin typeface="Carlito"/>
                <a:cs typeface="Carlito"/>
              </a:rPr>
              <a:t>la </a:t>
            </a:r>
            <a:r>
              <a:rPr sz="1350" spc="-5" dirty="0">
                <a:latin typeface="Carlito"/>
                <a:cs typeface="Carlito"/>
              </a:rPr>
              <a:t>mano </a:t>
            </a:r>
            <a:r>
              <a:rPr sz="1350" spc="-10" dirty="0">
                <a:latin typeface="Carlito"/>
                <a:cs typeface="Carlito"/>
              </a:rPr>
              <a:t>para</a:t>
            </a:r>
            <a:r>
              <a:rPr sz="1350" spc="-20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participar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8447" y="1502155"/>
            <a:ext cx="5966460" cy="164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rlito"/>
                <a:cs typeface="Carlito"/>
              </a:rPr>
              <a:t>¿Cuáles son las funciones de la</a:t>
            </a:r>
            <a:r>
              <a:rPr sz="1500" spc="-3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comunicación?</a:t>
            </a:r>
          </a:p>
          <a:p>
            <a:pPr>
              <a:lnSpc>
                <a:spcPct val="100000"/>
              </a:lnSpc>
            </a:pPr>
            <a:endParaRPr sz="1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Carlito"/>
                <a:cs typeface="Carlito"/>
              </a:rPr>
              <a:t>¿Cuáles son </a:t>
            </a:r>
            <a:r>
              <a:rPr sz="1500" dirty="0">
                <a:latin typeface="Carlito"/>
                <a:cs typeface="Carlito"/>
              </a:rPr>
              <a:t>las </a:t>
            </a:r>
            <a:r>
              <a:rPr sz="1500" spc="-10" dirty="0">
                <a:latin typeface="Carlito"/>
                <a:cs typeface="Carlito"/>
              </a:rPr>
              <a:t>barreras </a:t>
            </a:r>
            <a:r>
              <a:rPr sz="1500" dirty="0">
                <a:latin typeface="Carlito"/>
                <a:cs typeface="Carlito"/>
              </a:rPr>
              <a:t>de la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comunicación?</a:t>
            </a:r>
            <a:endParaRPr sz="1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Carlito"/>
                <a:cs typeface="Carlito"/>
              </a:rPr>
              <a:t>¿Qué </a:t>
            </a:r>
            <a:r>
              <a:rPr sz="1500" spc="-10" dirty="0">
                <a:latin typeface="Carlito"/>
                <a:cs typeface="Carlito"/>
              </a:rPr>
              <a:t>características </a:t>
            </a:r>
            <a:r>
              <a:rPr sz="1500" dirty="0">
                <a:latin typeface="Carlito"/>
                <a:cs typeface="Carlito"/>
              </a:rPr>
              <a:t>tiene la </a:t>
            </a:r>
            <a:r>
              <a:rPr sz="1500" spc="-5" dirty="0">
                <a:latin typeface="Carlito"/>
                <a:cs typeface="Carlito"/>
              </a:rPr>
              <a:t>comunicación</a:t>
            </a:r>
            <a:r>
              <a:rPr sz="1500" spc="-35" dirty="0">
                <a:latin typeface="Carlito"/>
                <a:cs typeface="Carlito"/>
              </a:rPr>
              <a:t> </a:t>
            </a:r>
            <a:r>
              <a:rPr sz="1500" spc="-10" dirty="0">
                <a:latin typeface="Carlito"/>
                <a:cs typeface="Carlito"/>
              </a:rPr>
              <a:t>efectiva?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2938" y="438150"/>
            <a:ext cx="2839721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solidFill>
                  <a:srgbClr val="249F83"/>
                </a:solidFill>
              </a:rPr>
              <a:t>Logro </a:t>
            </a:r>
            <a:r>
              <a:rPr sz="2000" spc="15" dirty="0">
                <a:solidFill>
                  <a:srgbClr val="249F83"/>
                </a:solidFill>
              </a:rPr>
              <a:t>de </a:t>
            </a:r>
            <a:r>
              <a:rPr sz="2000" spc="10" dirty="0">
                <a:solidFill>
                  <a:srgbClr val="249F83"/>
                </a:solidFill>
              </a:rPr>
              <a:t>la</a:t>
            </a:r>
            <a:r>
              <a:rPr sz="2000" spc="-60" dirty="0">
                <a:solidFill>
                  <a:srgbClr val="249F83"/>
                </a:solidFill>
              </a:rPr>
              <a:t> </a:t>
            </a:r>
            <a:r>
              <a:rPr sz="2000" spc="10" dirty="0">
                <a:solidFill>
                  <a:srgbClr val="249F83"/>
                </a:solidFill>
              </a:rPr>
              <a:t>Unidad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932938" y="1047750"/>
            <a:ext cx="3733800" cy="37142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Al final de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unidad, el estudiante reconoce conceptos de </a:t>
            </a:r>
            <a:r>
              <a:rPr sz="1000" spc="-5" dirty="0">
                <a:latin typeface="Carlito"/>
                <a:cs typeface="Carlito"/>
              </a:rPr>
              <a:t>la  </a:t>
            </a:r>
            <a:r>
              <a:rPr sz="1000" dirty="0">
                <a:latin typeface="Carlito"/>
                <a:cs typeface="Carlito"/>
              </a:rPr>
              <a:t>dirección, describe los </a:t>
            </a:r>
            <a:r>
              <a:rPr sz="1000" spc="-5" dirty="0">
                <a:latin typeface="Carlito"/>
                <a:cs typeface="Carlito"/>
              </a:rPr>
              <a:t>factores </a:t>
            </a:r>
            <a:r>
              <a:rPr sz="1000" dirty="0">
                <a:latin typeface="Carlito"/>
                <a:cs typeface="Carlito"/>
              </a:rPr>
              <a:t>que influyen en la </a:t>
            </a:r>
            <a:r>
              <a:rPr sz="1000" spc="5" dirty="0">
                <a:latin typeface="Carlito"/>
                <a:cs typeface="Carlito"/>
              </a:rPr>
              <a:t>motivación  </a:t>
            </a:r>
            <a:r>
              <a:rPr sz="1000" dirty="0">
                <a:latin typeface="Carlito"/>
                <a:cs typeface="Carlito"/>
              </a:rPr>
              <a:t>laboral, elementos básicos </a:t>
            </a:r>
            <a:r>
              <a:rPr sz="1000" spc="5" dirty="0">
                <a:latin typeface="Carlito"/>
                <a:cs typeface="Carlito"/>
              </a:rPr>
              <a:t>del </a:t>
            </a:r>
            <a:r>
              <a:rPr sz="1000" spc="-5" dirty="0">
                <a:latin typeface="Carlito"/>
                <a:cs typeface="Carlito"/>
              </a:rPr>
              <a:t>liderazgo </a:t>
            </a:r>
            <a:r>
              <a:rPr sz="1000" dirty="0">
                <a:latin typeface="Carlito"/>
                <a:cs typeface="Carlito"/>
              </a:rPr>
              <a:t>y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importancia de</a:t>
            </a:r>
            <a:r>
              <a:rPr sz="1000" spc="21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la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tecnología </a:t>
            </a:r>
            <a:r>
              <a:rPr sz="1000" dirty="0">
                <a:latin typeface="Carlito"/>
                <a:cs typeface="Carlito"/>
              </a:rPr>
              <a:t>de la </a:t>
            </a:r>
            <a:r>
              <a:rPr sz="1000" spc="-5" dirty="0">
                <a:latin typeface="Carlito"/>
                <a:cs typeface="Carlito"/>
              </a:rPr>
              <a:t>información </a:t>
            </a:r>
            <a:r>
              <a:rPr sz="1000" spc="5" dirty="0">
                <a:latin typeface="Carlito"/>
                <a:cs typeface="Carlito"/>
              </a:rPr>
              <a:t>en </a:t>
            </a:r>
            <a:r>
              <a:rPr sz="1000" dirty="0">
                <a:latin typeface="Carlito"/>
                <a:cs typeface="Carlito"/>
              </a:rPr>
              <a:t>el proceso de</a:t>
            </a:r>
            <a:r>
              <a:rPr sz="1000" spc="15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comunicación.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Carlito"/>
              <a:cs typeface="Carlito"/>
            </a:endParaRPr>
          </a:p>
          <a:p>
            <a:pPr marL="2068830">
              <a:lnSpc>
                <a:spcPct val="100000"/>
              </a:lnSpc>
            </a:pP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Importancia</a:t>
            </a:r>
            <a:endParaRPr sz="2000" dirty="0">
              <a:latin typeface="Carlito"/>
              <a:cs typeface="Carlito"/>
            </a:endParaRPr>
          </a:p>
          <a:p>
            <a:pPr marL="19685" marR="8890" algn="just">
              <a:lnSpc>
                <a:spcPts val="1820"/>
              </a:lnSpc>
              <a:spcBef>
                <a:spcPts val="35"/>
              </a:spcBef>
            </a:pPr>
            <a:r>
              <a:rPr sz="1000" dirty="0">
                <a:latin typeface="Carlito"/>
                <a:cs typeface="Carlito"/>
              </a:rPr>
              <a:t>La administración resulta ser una de las disciplinas </a:t>
            </a:r>
            <a:r>
              <a:rPr sz="1000" spc="5" dirty="0">
                <a:latin typeface="Carlito"/>
                <a:cs typeface="Carlito"/>
              </a:rPr>
              <a:t>más  </a:t>
            </a:r>
            <a:r>
              <a:rPr sz="1000" spc="-5" dirty="0">
                <a:latin typeface="Carlito"/>
                <a:cs typeface="Carlito"/>
              </a:rPr>
              <a:t>relevantes    </a:t>
            </a:r>
            <a:r>
              <a:rPr sz="1000" dirty="0">
                <a:latin typeface="Carlito"/>
                <a:cs typeface="Carlito"/>
              </a:rPr>
              <a:t>de    las    </a:t>
            </a:r>
            <a:r>
              <a:rPr sz="1000" spc="5" dirty="0">
                <a:latin typeface="Carlito"/>
                <a:cs typeface="Carlito"/>
              </a:rPr>
              <a:t>ciencias    </a:t>
            </a:r>
            <a:r>
              <a:rPr sz="1000" dirty="0">
                <a:latin typeface="Carlito"/>
                <a:cs typeface="Carlito"/>
              </a:rPr>
              <a:t>administrativas.    Ha  </a:t>
            </a:r>
            <a:r>
              <a:rPr sz="1000" spc="175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permitido</a:t>
            </a:r>
            <a:endParaRPr sz="1000" dirty="0">
              <a:latin typeface="Carlito"/>
              <a:cs typeface="Carlito"/>
            </a:endParaRPr>
          </a:p>
          <a:p>
            <a:pPr marL="19685" algn="just">
              <a:lnSpc>
                <a:spcPct val="100000"/>
              </a:lnSpc>
              <a:spcBef>
                <a:spcPts val="465"/>
              </a:spcBef>
            </a:pPr>
            <a:r>
              <a:rPr sz="1000" dirty="0">
                <a:latin typeface="Carlito"/>
                <a:cs typeface="Carlito"/>
              </a:rPr>
              <a:t>trascender</a:t>
            </a:r>
            <a:r>
              <a:rPr sz="1000" spc="175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en</a:t>
            </a:r>
            <a:r>
              <a:rPr sz="1000" spc="19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la</a:t>
            </a:r>
            <a:r>
              <a:rPr sz="1000" spc="19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práctica</a:t>
            </a:r>
            <a:r>
              <a:rPr sz="1000" spc="19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de</a:t>
            </a:r>
            <a:r>
              <a:rPr sz="1000" spc="20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las</a:t>
            </a:r>
            <a:r>
              <a:rPr sz="1000" spc="18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empresas</a:t>
            </a:r>
            <a:r>
              <a:rPr sz="1000" spc="19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y</a:t>
            </a:r>
            <a:r>
              <a:rPr sz="1000" spc="180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en</a:t>
            </a:r>
            <a:r>
              <a:rPr sz="1000" spc="195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los</a:t>
            </a:r>
            <a:r>
              <a:rPr sz="1000" spc="200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modelos</a:t>
            </a:r>
            <a:r>
              <a:rPr sz="1000" spc="20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a</a:t>
            </a:r>
          </a:p>
          <a:p>
            <a:pPr marL="19685" marR="5715" algn="just">
              <a:lnSpc>
                <a:spcPct val="151500"/>
              </a:lnSpc>
              <a:spcBef>
                <a:spcPts val="5"/>
              </a:spcBef>
            </a:pPr>
            <a:r>
              <a:rPr sz="1000" dirty="0">
                <a:latin typeface="Carlito"/>
                <a:cs typeface="Carlito"/>
              </a:rPr>
              <a:t>seguir </a:t>
            </a:r>
            <a:r>
              <a:rPr sz="1000" spc="-5" dirty="0">
                <a:latin typeface="Carlito"/>
                <a:cs typeface="Carlito"/>
              </a:rPr>
              <a:t>inherentes </a:t>
            </a:r>
            <a:r>
              <a:rPr sz="1000" dirty="0">
                <a:latin typeface="Carlito"/>
                <a:cs typeface="Carlito"/>
              </a:rPr>
              <a:t>a las escuelas que </a:t>
            </a:r>
            <a:r>
              <a:rPr sz="1000" spc="5" dirty="0">
                <a:latin typeface="Carlito"/>
                <a:cs typeface="Carlito"/>
              </a:rPr>
              <a:t>los </a:t>
            </a:r>
            <a:r>
              <a:rPr sz="1000" spc="-5" dirty="0">
                <a:latin typeface="Carlito"/>
                <a:cs typeface="Carlito"/>
              </a:rPr>
              <a:t>sustentan, </a:t>
            </a:r>
            <a:r>
              <a:rPr sz="1000" spc="5" dirty="0">
                <a:latin typeface="Carlito"/>
                <a:cs typeface="Carlito"/>
              </a:rPr>
              <a:t>donde </a:t>
            </a:r>
            <a:r>
              <a:rPr sz="1000" dirty="0">
                <a:latin typeface="Carlito"/>
                <a:cs typeface="Carlito"/>
              </a:rPr>
              <a:t>los  </a:t>
            </a:r>
            <a:r>
              <a:rPr sz="1000" spc="-5" dirty="0">
                <a:latin typeface="Carlito"/>
                <a:cs typeface="Carlito"/>
              </a:rPr>
              <a:t>líderes </a:t>
            </a:r>
            <a:r>
              <a:rPr sz="1000" dirty="0">
                <a:latin typeface="Carlito"/>
                <a:cs typeface="Carlito"/>
              </a:rPr>
              <a:t>empresariales </a:t>
            </a:r>
            <a:r>
              <a:rPr sz="1000" spc="5" dirty="0">
                <a:latin typeface="Carlito"/>
                <a:cs typeface="Carlito"/>
              </a:rPr>
              <a:t>han </a:t>
            </a:r>
            <a:r>
              <a:rPr sz="1000" dirty="0">
                <a:latin typeface="Carlito"/>
                <a:cs typeface="Carlito"/>
              </a:rPr>
              <a:t>aprendido a </a:t>
            </a:r>
            <a:r>
              <a:rPr sz="1000" spc="5" dirty="0">
                <a:latin typeface="Carlito"/>
                <a:cs typeface="Carlito"/>
              </a:rPr>
              <a:t>tomar sus </a:t>
            </a:r>
            <a:r>
              <a:rPr sz="1000" dirty="0">
                <a:latin typeface="Carlito"/>
                <a:cs typeface="Carlito"/>
              </a:rPr>
              <a:t>decisiones en  base  a  </a:t>
            </a:r>
            <a:r>
              <a:rPr sz="1000" spc="5" dirty="0">
                <a:latin typeface="Carlito"/>
                <a:cs typeface="Carlito"/>
              </a:rPr>
              <a:t>la  </a:t>
            </a:r>
            <a:r>
              <a:rPr sz="1000" spc="-5" dirty="0">
                <a:latin typeface="Carlito"/>
                <a:cs typeface="Carlito"/>
              </a:rPr>
              <a:t>naturaleza  </a:t>
            </a:r>
            <a:r>
              <a:rPr sz="1000" dirty="0">
                <a:latin typeface="Carlito"/>
                <a:cs typeface="Carlito"/>
              </a:rPr>
              <a:t>de  </a:t>
            </a:r>
            <a:r>
              <a:rPr sz="1000" spc="5" dirty="0">
                <a:latin typeface="Carlito"/>
                <a:cs typeface="Carlito"/>
              </a:rPr>
              <a:t>la  actividad  </a:t>
            </a:r>
            <a:r>
              <a:rPr sz="1000" dirty="0">
                <a:latin typeface="Carlito"/>
                <a:cs typeface="Carlito"/>
              </a:rPr>
              <a:t>industrial,  comercial  y</a:t>
            </a:r>
            <a:r>
              <a:rPr sz="1000" spc="-40" dirty="0">
                <a:latin typeface="Carlito"/>
                <a:cs typeface="Carlito"/>
              </a:rPr>
              <a:t> </a:t>
            </a:r>
            <a:r>
              <a:rPr sz="1000" spc="10" dirty="0">
                <a:latin typeface="Carlito"/>
                <a:cs typeface="Carlito"/>
              </a:rPr>
              <a:t>de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 dirty="0">
              <a:latin typeface="Carlito"/>
              <a:cs typeface="Carlito"/>
            </a:endParaRPr>
          </a:p>
          <a:p>
            <a:pPr marL="19685" algn="just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servicios que se han </a:t>
            </a:r>
            <a:r>
              <a:rPr sz="1000" spc="-5" dirty="0">
                <a:latin typeface="Carlito"/>
                <a:cs typeface="Carlito"/>
              </a:rPr>
              <a:t>venido </a:t>
            </a:r>
            <a:r>
              <a:rPr sz="1000" dirty="0">
                <a:latin typeface="Carlito"/>
                <a:cs typeface="Carlito"/>
              </a:rPr>
              <a:t>dando a </a:t>
            </a:r>
            <a:r>
              <a:rPr sz="1000" spc="-10" dirty="0">
                <a:latin typeface="Carlito"/>
                <a:cs typeface="Carlito"/>
              </a:rPr>
              <a:t>través </a:t>
            </a:r>
            <a:r>
              <a:rPr sz="1000" dirty="0">
                <a:latin typeface="Carlito"/>
                <a:cs typeface="Carlito"/>
              </a:rPr>
              <a:t>del</a:t>
            </a:r>
            <a:r>
              <a:rPr sz="1000" spc="180" dirty="0">
                <a:latin typeface="Carlito"/>
                <a:cs typeface="Carlito"/>
              </a:rPr>
              <a:t> </a:t>
            </a:r>
            <a:r>
              <a:rPr sz="1000" dirty="0">
                <a:latin typeface="Carlito"/>
                <a:cs typeface="Carlito"/>
              </a:rPr>
              <a:t>tiempo.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367" y="806202"/>
            <a:ext cx="2690622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249F83"/>
                </a:solidFill>
              </a:rPr>
              <a:t>Logro </a:t>
            </a:r>
            <a:r>
              <a:rPr sz="2000" spc="10" dirty="0">
                <a:solidFill>
                  <a:srgbClr val="249F83"/>
                </a:solidFill>
              </a:rPr>
              <a:t>de la</a:t>
            </a:r>
            <a:r>
              <a:rPr sz="2000" spc="-60" dirty="0">
                <a:solidFill>
                  <a:srgbClr val="249F83"/>
                </a:solidFill>
              </a:rPr>
              <a:t> </a:t>
            </a:r>
            <a:r>
              <a:rPr sz="2000" spc="10" dirty="0">
                <a:solidFill>
                  <a:srgbClr val="249F83"/>
                </a:solidFill>
              </a:rPr>
              <a:t>Sesión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460010"/>
            <a:ext cx="4350002" cy="720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Al finalizar la sesión, el estudiante describe la importancia de </a:t>
            </a:r>
            <a:r>
              <a:rPr sz="1000" spc="-5" dirty="0">
                <a:latin typeface="Carlito"/>
                <a:cs typeface="Carlito"/>
              </a:rPr>
              <a:t>la  </a:t>
            </a:r>
            <a:r>
              <a:rPr sz="1000" dirty="0">
                <a:latin typeface="Carlito"/>
                <a:cs typeface="Carlito"/>
              </a:rPr>
              <a:t>comunicación </a:t>
            </a:r>
            <a:r>
              <a:rPr sz="1000" spc="-5" dirty="0">
                <a:latin typeface="Carlito"/>
                <a:cs typeface="Carlito"/>
              </a:rPr>
              <a:t>para </a:t>
            </a:r>
            <a:r>
              <a:rPr sz="1000" dirty="0">
                <a:latin typeface="Carlito"/>
                <a:cs typeface="Carlito"/>
              </a:rPr>
              <a:t>el </a:t>
            </a:r>
            <a:r>
              <a:rPr sz="1000" spc="-5" dirty="0">
                <a:latin typeface="Carlito"/>
                <a:cs typeface="Carlito"/>
              </a:rPr>
              <a:t>eficiente desarrollo organizacional </a:t>
            </a:r>
            <a:r>
              <a:rPr sz="1000" dirty="0">
                <a:latin typeface="Carlito"/>
                <a:cs typeface="Carlito"/>
              </a:rPr>
              <a:t>de la empresa en  </a:t>
            </a:r>
            <a:r>
              <a:rPr sz="1000" spc="-5" dirty="0">
                <a:latin typeface="Carlito"/>
                <a:cs typeface="Carlito"/>
              </a:rPr>
              <a:t>todos los</a:t>
            </a:r>
            <a:r>
              <a:rPr sz="1000" spc="4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niveles.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200" y="2489708"/>
            <a:ext cx="4295648" cy="1362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2382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685292"/>
                </a:solidFill>
                <a:latin typeface="Carlito"/>
                <a:cs typeface="Carlito"/>
              </a:rPr>
              <a:t>Importancia</a:t>
            </a:r>
            <a:endParaRPr sz="2000" dirty="0">
              <a:latin typeface="Carlito"/>
              <a:cs typeface="Carlito"/>
            </a:endParaRPr>
          </a:p>
          <a:p>
            <a:pPr marL="12700" marR="5080" algn="just">
              <a:lnSpc>
                <a:spcPct val="152000"/>
              </a:lnSpc>
              <a:spcBef>
                <a:spcPts val="830"/>
              </a:spcBef>
            </a:pPr>
            <a:r>
              <a:rPr sz="1000" dirty="0">
                <a:latin typeface="Carlito"/>
                <a:cs typeface="Carlito"/>
              </a:rPr>
              <a:t>Los estudiante de las </a:t>
            </a:r>
            <a:r>
              <a:rPr sz="1000" spc="-5" dirty="0">
                <a:latin typeface="Carlito"/>
                <a:cs typeface="Carlito"/>
              </a:rPr>
              <a:t>carreras </a:t>
            </a:r>
            <a:r>
              <a:rPr sz="1000" dirty="0">
                <a:latin typeface="Carlito"/>
                <a:cs typeface="Carlito"/>
              </a:rPr>
              <a:t>relacionadas a la gestión empresarial deben  comprender </a:t>
            </a:r>
            <a:r>
              <a:rPr sz="1000" spc="5" dirty="0">
                <a:latin typeface="Carlito"/>
                <a:cs typeface="Carlito"/>
              </a:rPr>
              <a:t>la </a:t>
            </a:r>
            <a:r>
              <a:rPr sz="1000" dirty="0">
                <a:latin typeface="Carlito"/>
                <a:cs typeface="Carlito"/>
              </a:rPr>
              <a:t>importancia </a:t>
            </a:r>
            <a:r>
              <a:rPr sz="1000" spc="5" dirty="0">
                <a:latin typeface="Carlito"/>
                <a:cs typeface="Carlito"/>
              </a:rPr>
              <a:t>de </a:t>
            </a:r>
            <a:r>
              <a:rPr sz="1000" dirty="0">
                <a:latin typeface="Carlito"/>
                <a:cs typeface="Carlito"/>
              </a:rPr>
              <a:t>la comunicación en el perfil </a:t>
            </a:r>
            <a:r>
              <a:rPr sz="1000" spc="-5" dirty="0">
                <a:latin typeface="Carlito"/>
                <a:cs typeface="Carlito"/>
              </a:rPr>
              <a:t>integral </a:t>
            </a:r>
            <a:r>
              <a:rPr sz="1000" dirty="0">
                <a:latin typeface="Carlito"/>
                <a:cs typeface="Carlito"/>
              </a:rPr>
              <a:t>de </a:t>
            </a:r>
            <a:r>
              <a:rPr sz="1000" spc="20" dirty="0">
                <a:latin typeface="Carlito"/>
                <a:cs typeface="Carlito"/>
              </a:rPr>
              <a:t>un  </a:t>
            </a:r>
            <a:r>
              <a:rPr sz="1000" dirty="0">
                <a:latin typeface="Carlito"/>
                <a:cs typeface="Carlito"/>
              </a:rPr>
              <a:t>líder organizacional y que les permita desempeñarse con eficiencia dentro  del mundo</a:t>
            </a:r>
            <a:r>
              <a:rPr sz="1000" spc="5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laboral.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42950"/>
            <a:ext cx="311492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569FC5"/>
                </a:solidFill>
              </a:rPr>
              <a:t>Contenido </a:t>
            </a:r>
            <a:r>
              <a:rPr sz="2000" spc="10" dirty="0">
                <a:solidFill>
                  <a:srgbClr val="569FC5"/>
                </a:solidFill>
              </a:rPr>
              <a:t>de la</a:t>
            </a:r>
            <a:r>
              <a:rPr sz="2000" spc="-60" dirty="0">
                <a:solidFill>
                  <a:srgbClr val="569FC5"/>
                </a:solidFill>
              </a:rPr>
              <a:t> </a:t>
            </a:r>
            <a:r>
              <a:rPr sz="2000" spc="5" dirty="0">
                <a:solidFill>
                  <a:srgbClr val="569FC5"/>
                </a:solidFill>
              </a:rPr>
              <a:t>sesión</a:t>
            </a:r>
            <a:endParaRPr sz="2000" dirty="0"/>
          </a:p>
        </p:txBody>
      </p:sp>
      <p:sp>
        <p:nvSpPr>
          <p:cNvPr id="5" name="object 5"/>
          <p:cNvSpPr txBox="1"/>
          <p:nvPr/>
        </p:nvSpPr>
        <p:spPr>
          <a:xfrm>
            <a:off x="1143000" y="1657350"/>
            <a:ext cx="3669666" cy="226023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baseline="-25000" dirty="0"/>
              <a:t>Comunicación</a:t>
            </a:r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baseline="-25000" dirty="0"/>
              <a:t>Propósito de la comunicación</a:t>
            </a:r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baseline="-25000" dirty="0"/>
              <a:t>Proceso de la comunicación</a:t>
            </a:r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baseline="-25000" dirty="0"/>
              <a:t>Barreras de la comunicación</a:t>
            </a:r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baseline="-25000" dirty="0"/>
              <a:t>La comunicación efectiva</a:t>
            </a:r>
            <a:endParaRPr lang="es-P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baseline="-25000" dirty="0"/>
              <a:t>Medios electrónicos de la comunicación</a:t>
            </a:r>
            <a:endParaRPr lang="es-PE" sz="2000" dirty="0"/>
          </a:p>
          <a:p>
            <a:pPr marL="12700">
              <a:lnSpc>
                <a:spcPct val="100000"/>
              </a:lnSpc>
              <a:spcBef>
                <a:spcPts val="840"/>
              </a:spcBef>
              <a:buSzPct val="150000"/>
              <a:tabLst>
                <a:tab pos="209550" algn="l"/>
              </a:tabLst>
            </a:pPr>
            <a:endParaRPr sz="2000" baseline="1984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131601"/>
            <a:ext cx="833729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69" algn="ctr">
              <a:lnSpc>
                <a:spcPct val="100000"/>
              </a:lnSpc>
              <a:spcBef>
                <a:spcPts val="105"/>
              </a:spcBef>
            </a:pPr>
            <a:r>
              <a:rPr sz="2000" b="0" spc="-15" dirty="0">
                <a:solidFill>
                  <a:srgbClr val="000000"/>
                </a:solidFill>
                <a:latin typeface="Carlito"/>
                <a:cs typeface="Carlito"/>
              </a:rPr>
              <a:t>¿Por </a:t>
            </a:r>
            <a:r>
              <a:rPr sz="2000" b="0" dirty="0">
                <a:solidFill>
                  <a:srgbClr val="000000"/>
                </a:solidFill>
                <a:latin typeface="Carlito"/>
                <a:cs typeface="Carlito"/>
              </a:rPr>
              <a:t>qué es </a:t>
            </a:r>
            <a:r>
              <a:rPr sz="2000" b="0" spc="-10" dirty="0">
                <a:solidFill>
                  <a:srgbClr val="000000"/>
                </a:solidFill>
                <a:latin typeface="Carlito"/>
                <a:cs typeface="Carlito"/>
              </a:rPr>
              <a:t>importante </a:t>
            </a:r>
            <a:r>
              <a:rPr sz="2000" b="0" dirty="0">
                <a:solidFill>
                  <a:srgbClr val="000000"/>
                </a:solidFill>
                <a:latin typeface="Carlito"/>
                <a:cs typeface="Carlito"/>
              </a:rPr>
              <a:t>que las </a:t>
            </a:r>
            <a:r>
              <a:rPr sz="2000" b="0" spc="-10" dirty="0">
                <a:solidFill>
                  <a:srgbClr val="000000"/>
                </a:solidFill>
                <a:latin typeface="Carlito"/>
                <a:cs typeface="Carlito"/>
              </a:rPr>
              <a:t>organizaciones </a:t>
            </a: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gestionen</a:t>
            </a:r>
            <a:r>
              <a:rPr sz="200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sus</a:t>
            </a:r>
            <a:endParaRPr sz="2000" dirty="0">
              <a:latin typeface="Carlito"/>
              <a:cs typeface="Carlito"/>
            </a:endParaRPr>
          </a:p>
          <a:p>
            <a:pPr marL="52069" algn="ctr">
              <a:lnSpc>
                <a:spcPct val="100000"/>
              </a:lnSpc>
            </a:pPr>
            <a:r>
              <a:rPr sz="2000" b="0" spc="-5" dirty="0">
                <a:solidFill>
                  <a:srgbClr val="000000"/>
                </a:solidFill>
                <a:latin typeface="Carlito"/>
                <a:cs typeface="Carlito"/>
              </a:rPr>
              <a:t>comunicaciones </a:t>
            </a:r>
            <a:r>
              <a:rPr sz="2000" b="0" spc="-10" dirty="0">
                <a:solidFill>
                  <a:srgbClr val="000000"/>
                </a:solidFill>
                <a:latin typeface="Carlito"/>
                <a:cs typeface="Carlito"/>
              </a:rPr>
              <a:t>internas </a:t>
            </a:r>
            <a:r>
              <a:rPr sz="2000" b="0" dirty="0">
                <a:solidFill>
                  <a:srgbClr val="000000"/>
                </a:solidFill>
                <a:latin typeface="Carlito"/>
                <a:cs typeface="Carlito"/>
              </a:rPr>
              <a:t>y </a:t>
            </a:r>
            <a:r>
              <a:rPr sz="2000" b="0" spc="-10" dirty="0">
                <a:solidFill>
                  <a:srgbClr val="000000"/>
                </a:solidFill>
                <a:latin typeface="Carlito"/>
                <a:cs typeface="Carlito"/>
              </a:rPr>
              <a:t>externas</a:t>
            </a:r>
            <a:r>
              <a:rPr sz="2000" b="0" spc="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Carlito"/>
                <a:cs typeface="Carlito"/>
              </a:rPr>
              <a:t>eficientemente?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855" y="1848802"/>
            <a:ext cx="61423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¿Qué </a:t>
            </a:r>
            <a:r>
              <a:rPr sz="2000" spc="-15" dirty="0">
                <a:latin typeface="Carlito"/>
                <a:cs typeface="Carlito"/>
              </a:rPr>
              <a:t>efectos </a:t>
            </a:r>
            <a:r>
              <a:rPr sz="2000" spc="-10" dirty="0">
                <a:latin typeface="Carlito"/>
                <a:cs typeface="Carlito"/>
              </a:rPr>
              <a:t>produce </a:t>
            </a:r>
            <a:r>
              <a:rPr sz="2000" dirty="0">
                <a:latin typeface="Carlito"/>
                <a:cs typeface="Carlito"/>
              </a:rPr>
              <a:t>cuando </a:t>
            </a:r>
            <a:r>
              <a:rPr sz="2000" spc="-5" dirty="0">
                <a:latin typeface="Carlito"/>
                <a:cs typeface="Carlito"/>
              </a:rPr>
              <a:t>no se </a:t>
            </a:r>
            <a:r>
              <a:rPr sz="2000" spc="-10" dirty="0">
                <a:latin typeface="Carlito"/>
                <a:cs typeface="Carlito"/>
              </a:rPr>
              <a:t>realiza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correctamente?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9133" y="4533266"/>
            <a:ext cx="9545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10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min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2000" y="2473833"/>
            <a:ext cx="5439410" cy="2359660"/>
            <a:chOff x="685800" y="1463039"/>
            <a:chExt cx="5439410" cy="2359660"/>
          </a:xfrm>
        </p:grpSpPr>
        <p:sp>
          <p:nvSpPr>
            <p:cNvPr id="7" name="object 7"/>
            <p:cNvSpPr/>
            <p:nvPr/>
          </p:nvSpPr>
          <p:spPr>
            <a:xfrm>
              <a:off x="685800" y="3471672"/>
              <a:ext cx="338328" cy="350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5955" y="1463039"/>
              <a:ext cx="3429000" cy="1930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37280" y="4657726"/>
            <a:ext cx="26987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7E7E7E"/>
                </a:solidFill>
                <a:latin typeface="Arial"/>
                <a:cs typeface="Arial"/>
              </a:rPr>
              <a:t>¡Compartamos </a:t>
            </a:r>
            <a:r>
              <a:rPr sz="1500" dirty="0">
                <a:solidFill>
                  <a:srgbClr val="7E7E7E"/>
                </a:solidFill>
                <a:latin typeface="Arial"/>
                <a:cs typeface="Arial"/>
              </a:rPr>
              <a:t>nuestra</a:t>
            </a:r>
            <a:r>
              <a:rPr sz="1500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7E7E7E"/>
                </a:solidFill>
                <a:latin typeface="Arial"/>
                <a:cs typeface="Arial"/>
              </a:rPr>
              <a:t>opinión!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43" y="270128"/>
            <a:ext cx="369194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¿Dónde</a:t>
            </a:r>
            <a:r>
              <a:rPr sz="2400" spc="-55" dirty="0"/>
              <a:t> </a:t>
            </a:r>
            <a:r>
              <a:rPr sz="2400" spc="-10" dirty="0"/>
              <a:t>estamos?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15112" y="1583436"/>
            <a:ext cx="2859405" cy="1868805"/>
            <a:chOff x="515112" y="1583436"/>
            <a:chExt cx="2859405" cy="1868805"/>
          </a:xfrm>
        </p:grpSpPr>
        <p:sp>
          <p:nvSpPr>
            <p:cNvPr id="4" name="object 4"/>
            <p:cNvSpPr/>
            <p:nvPr/>
          </p:nvSpPr>
          <p:spPr>
            <a:xfrm>
              <a:off x="515112" y="1583436"/>
              <a:ext cx="2859405" cy="1868805"/>
            </a:xfrm>
            <a:custGeom>
              <a:avLst/>
              <a:gdLst/>
              <a:ahLst/>
              <a:cxnLst/>
              <a:rect l="l" t="t" r="r" b="b"/>
              <a:pathLst>
                <a:path w="2859404" h="1868804">
                  <a:moveTo>
                    <a:pt x="2859024" y="0"/>
                  </a:moveTo>
                  <a:lnTo>
                    <a:pt x="0" y="0"/>
                  </a:lnTo>
                  <a:lnTo>
                    <a:pt x="0" y="1868424"/>
                  </a:lnTo>
                  <a:lnTo>
                    <a:pt x="2859024" y="1868424"/>
                  </a:lnTo>
                  <a:lnTo>
                    <a:pt x="2859024" y="0"/>
                  </a:lnTo>
                  <a:close/>
                </a:path>
              </a:pathLst>
            </a:custGeom>
            <a:solidFill>
              <a:srgbClr val="4AACC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060" y="2663952"/>
              <a:ext cx="1390015" cy="608330"/>
            </a:xfrm>
            <a:custGeom>
              <a:avLst/>
              <a:gdLst/>
              <a:ahLst/>
              <a:cxnLst/>
              <a:rect l="l" t="t" r="r" b="b"/>
              <a:pathLst>
                <a:path w="1390014" h="608329">
                  <a:moveTo>
                    <a:pt x="1389888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389888" y="608076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39774" y="1238757"/>
            <a:ext cx="209598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Función de</a:t>
            </a:r>
            <a:r>
              <a:rPr sz="1400" b="1" spc="-80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Planificación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017" y="2707005"/>
            <a:ext cx="1258278" cy="50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Planificación  (Propósito,</a:t>
            </a:r>
            <a:r>
              <a:rPr sz="105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objetivos,  análisis del</a:t>
            </a:r>
            <a:r>
              <a:rPr sz="105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entorno)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88107" y="2644127"/>
            <a:ext cx="923925" cy="688975"/>
            <a:chOff x="2388107" y="2644127"/>
            <a:chExt cx="923925" cy="688975"/>
          </a:xfrm>
        </p:grpSpPr>
        <p:sp>
          <p:nvSpPr>
            <p:cNvPr id="9" name="object 9"/>
            <p:cNvSpPr/>
            <p:nvPr/>
          </p:nvSpPr>
          <p:spPr>
            <a:xfrm>
              <a:off x="2388107" y="2644127"/>
              <a:ext cx="923569" cy="688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6687" y="2828556"/>
              <a:ext cx="783323" cy="362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0779" y="2663952"/>
              <a:ext cx="843280" cy="608330"/>
            </a:xfrm>
            <a:custGeom>
              <a:avLst/>
              <a:gdLst/>
              <a:ahLst/>
              <a:cxnLst/>
              <a:rect l="l" t="t" r="r" b="b"/>
              <a:pathLst>
                <a:path w="843279" h="608329">
                  <a:moveTo>
                    <a:pt x="842771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842771" y="608076"/>
                  </a:lnTo>
                  <a:lnTo>
                    <a:pt x="842771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81401" y="2866720"/>
            <a:ext cx="665797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Estrategia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1060" y="1723644"/>
            <a:ext cx="2018030" cy="521334"/>
          </a:xfrm>
          <a:custGeom>
            <a:avLst/>
            <a:gdLst/>
            <a:ahLst/>
            <a:cxnLst/>
            <a:rect l="l" t="t" r="r" b="b"/>
            <a:pathLst>
              <a:path w="2018030" h="521335">
                <a:moveTo>
                  <a:pt x="2017776" y="0"/>
                </a:moveTo>
                <a:lnTo>
                  <a:pt x="0" y="0"/>
                </a:lnTo>
                <a:lnTo>
                  <a:pt x="0" y="521208"/>
                </a:lnTo>
                <a:lnTo>
                  <a:pt x="2017776" y="521208"/>
                </a:lnTo>
                <a:lnTo>
                  <a:pt x="2017776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3811" y="1883091"/>
            <a:ext cx="1524990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Planificación</a:t>
            </a:r>
            <a:r>
              <a:rPr sz="105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Estratégica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24428" y="1572767"/>
            <a:ext cx="1687195" cy="1865630"/>
            <a:chOff x="3424428" y="1572767"/>
            <a:chExt cx="1687195" cy="1865630"/>
          </a:xfrm>
        </p:grpSpPr>
        <p:sp>
          <p:nvSpPr>
            <p:cNvPr id="16" name="object 16"/>
            <p:cNvSpPr/>
            <p:nvPr/>
          </p:nvSpPr>
          <p:spPr>
            <a:xfrm>
              <a:off x="3424428" y="1572767"/>
              <a:ext cx="1687195" cy="1865630"/>
            </a:xfrm>
            <a:custGeom>
              <a:avLst/>
              <a:gdLst/>
              <a:ahLst/>
              <a:cxnLst/>
              <a:rect l="l" t="t" r="r" b="b"/>
              <a:pathLst>
                <a:path w="1687195" h="1865629">
                  <a:moveTo>
                    <a:pt x="1687068" y="0"/>
                  </a:moveTo>
                  <a:lnTo>
                    <a:pt x="0" y="0"/>
                  </a:lnTo>
                  <a:lnTo>
                    <a:pt x="0" y="1865375"/>
                  </a:lnTo>
                  <a:lnTo>
                    <a:pt x="1687068" y="1865375"/>
                  </a:lnTo>
                  <a:lnTo>
                    <a:pt x="1687068" y="0"/>
                  </a:lnTo>
                  <a:close/>
                </a:path>
              </a:pathLst>
            </a:custGeom>
            <a:solidFill>
              <a:srgbClr val="92D05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96056" y="1712975"/>
              <a:ext cx="1524000" cy="538480"/>
            </a:xfrm>
            <a:custGeom>
              <a:avLst/>
              <a:gdLst/>
              <a:ahLst/>
              <a:cxnLst/>
              <a:rect l="l" t="t" r="r" b="b"/>
              <a:pathLst>
                <a:path w="1524000" h="538480">
                  <a:moveTo>
                    <a:pt x="1524000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1524000" y="537972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28746" y="1221486"/>
            <a:ext cx="218565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Función de</a:t>
            </a:r>
            <a:r>
              <a:rPr sz="1400" b="1" spc="-9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Organización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4428" y="1800605"/>
            <a:ext cx="1795272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1959" marR="454025" indent="11112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Estructura  o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iza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na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96055" y="2695955"/>
            <a:ext cx="1524000" cy="573405"/>
          </a:xfrm>
          <a:custGeom>
            <a:avLst/>
            <a:gdLst/>
            <a:ahLst/>
            <a:cxnLst/>
            <a:rect l="l" t="t" r="r" b="b"/>
            <a:pathLst>
              <a:path w="1524000" h="573404">
                <a:moveTo>
                  <a:pt x="1524000" y="0"/>
                </a:moveTo>
                <a:lnTo>
                  <a:pt x="0" y="0"/>
                </a:lnTo>
                <a:lnTo>
                  <a:pt x="0" y="573024"/>
                </a:lnTo>
                <a:lnTo>
                  <a:pt x="1524000" y="573024"/>
                </a:lnTo>
                <a:lnTo>
                  <a:pt x="152400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96055" y="2695955"/>
            <a:ext cx="1524000" cy="57340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Diseño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organizacional</a:t>
            </a:r>
            <a:endParaRPr sz="105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01084" y="1583436"/>
            <a:ext cx="4433570" cy="1854835"/>
            <a:chOff x="4101084" y="1583436"/>
            <a:chExt cx="4433570" cy="1854835"/>
          </a:xfrm>
        </p:grpSpPr>
        <p:sp>
          <p:nvSpPr>
            <p:cNvPr id="23" name="object 23"/>
            <p:cNvSpPr/>
            <p:nvPr/>
          </p:nvSpPr>
          <p:spPr>
            <a:xfrm>
              <a:off x="4101084" y="2232621"/>
              <a:ext cx="310959" cy="6401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01668" y="2251709"/>
              <a:ext cx="114300" cy="445770"/>
            </a:xfrm>
            <a:custGeom>
              <a:avLst/>
              <a:gdLst/>
              <a:ahLst/>
              <a:cxnLst/>
              <a:rect l="l" t="t" r="r" b="b"/>
              <a:pathLst>
                <a:path w="114300" h="445769">
                  <a:moveTo>
                    <a:pt x="38100" y="331215"/>
                  </a:moveTo>
                  <a:lnTo>
                    <a:pt x="0" y="331215"/>
                  </a:lnTo>
                  <a:lnTo>
                    <a:pt x="57150" y="445515"/>
                  </a:lnTo>
                  <a:lnTo>
                    <a:pt x="104775" y="350265"/>
                  </a:lnTo>
                  <a:lnTo>
                    <a:pt x="38100" y="350265"/>
                  </a:lnTo>
                  <a:lnTo>
                    <a:pt x="38100" y="331215"/>
                  </a:lnTo>
                  <a:close/>
                </a:path>
                <a:path w="114300" h="445769">
                  <a:moveTo>
                    <a:pt x="76200" y="0"/>
                  </a:moveTo>
                  <a:lnTo>
                    <a:pt x="38100" y="0"/>
                  </a:lnTo>
                  <a:lnTo>
                    <a:pt x="38100" y="350265"/>
                  </a:lnTo>
                  <a:lnTo>
                    <a:pt x="76200" y="350265"/>
                  </a:lnTo>
                  <a:lnTo>
                    <a:pt x="76200" y="0"/>
                  </a:lnTo>
                  <a:close/>
                </a:path>
                <a:path w="114300" h="445769">
                  <a:moveTo>
                    <a:pt x="114300" y="331215"/>
                  </a:moveTo>
                  <a:lnTo>
                    <a:pt x="76200" y="331215"/>
                  </a:lnTo>
                  <a:lnTo>
                    <a:pt x="76200" y="350265"/>
                  </a:lnTo>
                  <a:lnTo>
                    <a:pt x="104775" y="350265"/>
                  </a:lnTo>
                  <a:lnTo>
                    <a:pt x="114300" y="331215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54168" y="1583436"/>
              <a:ext cx="3380740" cy="1854835"/>
            </a:xfrm>
            <a:custGeom>
              <a:avLst/>
              <a:gdLst/>
              <a:ahLst/>
              <a:cxnLst/>
              <a:rect l="l" t="t" r="r" b="b"/>
              <a:pathLst>
                <a:path w="3380740" h="1854835">
                  <a:moveTo>
                    <a:pt x="3380232" y="0"/>
                  </a:moveTo>
                  <a:lnTo>
                    <a:pt x="0" y="0"/>
                  </a:lnTo>
                  <a:lnTo>
                    <a:pt x="0" y="1854708"/>
                  </a:lnTo>
                  <a:lnTo>
                    <a:pt x="3380232" y="1854708"/>
                  </a:lnTo>
                  <a:lnTo>
                    <a:pt x="3380232" y="0"/>
                  </a:lnTo>
                  <a:close/>
                </a:path>
              </a:pathLst>
            </a:custGeom>
            <a:solidFill>
              <a:srgbClr val="4AACC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60492" y="1712976"/>
              <a:ext cx="2365375" cy="538480"/>
            </a:xfrm>
            <a:custGeom>
              <a:avLst/>
              <a:gdLst/>
              <a:ahLst/>
              <a:cxnLst/>
              <a:rect l="l" t="t" r="r" b="b"/>
              <a:pathLst>
                <a:path w="2365375" h="538480">
                  <a:moveTo>
                    <a:pt x="2365248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2365248" y="537972"/>
                  </a:lnTo>
                  <a:lnTo>
                    <a:pt x="2365248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46723" y="1221486"/>
            <a:ext cx="203047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rlito"/>
                <a:cs typeface="Carlito"/>
              </a:rPr>
              <a:t>Función de</a:t>
            </a:r>
            <a:r>
              <a:rPr sz="1400" b="1" spc="-95" dirty="0">
                <a:latin typeface="Carlito"/>
                <a:cs typeface="Carlito"/>
              </a:rPr>
              <a:t> </a:t>
            </a:r>
            <a:r>
              <a:rPr sz="1400" b="1" spc="-5" dirty="0">
                <a:latin typeface="Carlito"/>
                <a:cs typeface="Carlito"/>
              </a:rPr>
              <a:t>Dirección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97751" y="1880360"/>
            <a:ext cx="73761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Personas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03847" y="2705100"/>
            <a:ext cx="731520" cy="554990"/>
          </a:xfrm>
          <a:custGeom>
            <a:avLst/>
            <a:gdLst/>
            <a:ahLst/>
            <a:cxnLst/>
            <a:rect l="l" t="t" r="r" b="b"/>
            <a:pathLst>
              <a:path w="731520" h="554989">
                <a:moveTo>
                  <a:pt x="731520" y="0"/>
                </a:moveTo>
                <a:lnTo>
                  <a:pt x="0" y="0"/>
                </a:lnTo>
                <a:lnTo>
                  <a:pt x="0" y="554736"/>
                </a:lnTo>
                <a:lnTo>
                  <a:pt x="731520" y="554736"/>
                </a:lnTo>
                <a:lnTo>
                  <a:pt x="73152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94735" y="2859074"/>
            <a:ext cx="731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Liderazgo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36164" y="1847151"/>
            <a:ext cx="5393563" cy="2152587"/>
            <a:chOff x="2836164" y="1847151"/>
            <a:chExt cx="5393563" cy="2152587"/>
          </a:xfrm>
        </p:grpSpPr>
        <p:sp>
          <p:nvSpPr>
            <p:cNvPr id="32" name="object 32"/>
            <p:cNvSpPr/>
            <p:nvPr/>
          </p:nvSpPr>
          <p:spPr>
            <a:xfrm>
              <a:off x="4977384" y="1847151"/>
              <a:ext cx="637019" cy="3109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20818" y="1924812"/>
              <a:ext cx="440690" cy="114300"/>
            </a:xfrm>
            <a:custGeom>
              <a:avLst/>
              <a:gdLst/>
              <a:ahLst/>
              <a:cxnLst/>
              <a:rect l="l" t="t" r="r" b="b"/>
              <a:pathLst>
                <a:path w="440689" h="114300">
                  <a:moveTo>
                    <a:pt x="326009" y="0"/>
                  </a:moveTo>
                  <a:lnTo>
                    <a:pt x="326009" y="114300"/>
                  </a:lnTo>
                  <a:lnTo>
                    <a:pt x="402209" y="76200"/>
                  </a:lnTo>
                  <a:lnTo>
                    <a:pt x="345059" y="76200"/>
                  </a:lnTo>
                  <a:lnTo>
                    <a:pt x="345059" y="38100"/>
                  </a:lnTo>
                  <a:lnTo>
                    <a:pt x="402209" y="38100"/>
                  </a:lnTo>
                  <a:lnTo>
                    <a:pt x="326009" y="0"/>
                  </a:lnTo>
                  <a:close/>
                </a:path>
                <a:path w="440689" h="114300">
                  <a:moveTo>
                    <a:pt x="32600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26009" y="76200"/>
                  </a:lnTo>
                  <a:lnTo>
                    <a:pt x="326009" y="38100"/>
                  </a:lnTo>
                  <a:close/>
                </a:path>
                <a:path w="440689" h="114300">
                  <a:moveTo>
                    <a:pt x="402209" y="38100"/>
                  </a:moveTo>
                  <a:lnTo>
                    <a:pt x="345059" y="38100"/>
                  </a:lnTo>
                  <a:lnTo>
                    <a:pt x="345059" y="76200"/>
                  </a:lnTo>
                  <a:lnTo>
                    <a:pt x="402209" y="76200"/>
                  </a:lnTo>
                  <a:lnTo>
                    <a:pt x="440309" y="57150"/>
                  </a:lnTo>
                  <a:lnTo>
                    <a:pt x="402209" y="381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85836" y="3542538"/>
              <a:ext cx="341630" cy="457200"/>
            </a:xfrm>
            <a:custGeom>
              <a:avLst/>
              <a:gdLst/>
              <a:ahLst/>
              <a:cxnLst/>
              <a:rect l="l" t="t" r="r" b="b"/>
              <a:pathLst>
                <a:path w="341629" h="457200">
                  <a:moveTo>
                    <a:pt x="170688" y="0"/>
                  </a:moveTo>
                  <a:lnTo>
                    <a:pt x="0" y="170687"/>
                  </a:lnTo>
                  <a:lnTo>
                    <a:pt x="85344" y="170687"/>
                  </a:lnTo>
                  <a:lnTo>
                    <a:pt x="85344" y="457200"/>
                  </a:lnTo>
                  <a:lnTo>
                    <a:pt x="256032" y="457200"/>
                  </a:lnTo>
                  <a:lnTo>
                    <a:pt x="256032" y="170687"/>
                  </a:lnTo>
                  <a:lnTo>
                    <a:pt x="341375" y="170687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70087" y="3542538"/>
              <a:ext cx="341630" cy="457200"/>
            </a:xfrm>
            <a:custGeom>
              <a:avLst/>
              <a:gdLst/>
              <a:ahLst/>
              <a:cxnLst/>
              <a:rect l="l" t="t" r="r" b="b"/>
              <a:pathLst>
                <a:path w="341629" h="457200">
                  <a:moveTo>
                    <a:pt x="85344" y="457200"/>
                  </a:moveTo>
                  <a:lnTo>
                    <a:pt x="85344" y="170687"/>
                  </a:lnTo>
                  <a:lnTo>
                    <a:pt x="0" y="170687"/>
                  </a:lnTo>
                  <a:lnTo>
                    <a:pt x="170688" y="0"/>
                  </a:lnTo>
                  <a:lnTo>
                    <a:pt x="341375" y="170687"/>
                  </a:lnTo>
                  <a:lnTo>
                    <a:pt x="256032" y="170687"/>
                  </a:lnTo>
                  <a:lnTo>
                    <a:pt x="256032" y="457200"/>
                  </a:lnTo>
                  <a:lnTo>
                    <a:pt x="85344" y="4572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36164" y="1847151"/>
              <a:ext cx="813841" cy="3109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9471" y="1925447"/>
              <a:ext cx="617855" cy="114300"/>
            </a:xfrm>
            <a:custGeom>
              <a:avLst/>
              <a:gdLst/>
              <a:ahLst/>
              <a:cxnLst/>
              <a:rect l="l" t="t" r="r" b="b"/>
              <a:pathLst>
                <a:path w="617854" h="114300">
                  <a:moveTo>
                    <a:pt x="580229" y="37972"/>
                  </a:moveTo>
                  <a:lnTo>
                    <a:pt x="522478" y="37972"/>
                  </a:lnTo>
                  <a:lnTo>
                    <a:pt x="522605" y="76072"/>
                  </a:lnTo>
                  <a:lnTo>
                    <a:pt x="503597" y="76170"/>
                  </a:lnTo>
                  <a:lnTo>
                    <a:pt x="503808" y="114300"/>
                  </a:lnTo>
                  <a:lnTo>
                    <a:pt x="617855" y="56514"/>
                  </a:lnTo>
                  <a:lnTo>
                    <a:pt x="580229" y="37972"/>
                  </a:lnTo>
                  <a:close/>
                </a:path>
                <a:path w="617854" h="114300">
                  <a:moveTo>
                    <a:pt x="503385" y="38070"/>
                  </a:moveTo>
                  <a:lnTo>
                    <a:pt x="0" y="40639"/>
                  </a:lnTo>
                  <a:lnTo>
                    <a:pt x="254" y="78739"/>
                  </a:lnTo>
                  <a:lnTo>
                    <a:pt x="503597" y="76170"/>
                  </a:lnTo>
                  <a:lnTo>
                    <a:pt x="503385" y="38070"/>
                  </a:lnTo>
                  <a:close/>
                </a:path>
                <a:path w="617854" h="114300">
                  <a:moveTo>
                    <a:pt x="522478" y="37972"/>
                  </a:moveTo>
                  <a:lnTo>
                    <a:pt x="503385" y="38070"/>
                  </a:lnTo>
                  <a:lnTo>
                    <a:pt x="503597" y="76170"/>
                  </a:lnTo>
                  <a:lnTo>
                    <a:pt x="522605" y="76072"/>
                  </a:lnTo>
                  <a:lnTo>
                    <a:pt x="522478" y="37972"/>
                  </a:lnTo>
                  <a:close/>
                </a:path>
                <a:path w="617854" h="114300">
                  <a:moveTo>
                    <a:pt x="503174" y="0"/>
                  </a:moveTo>
                  <a:lnTo>
                    <a:pt x="503385" y="38070"/>
                  </a:lnTo>
                  <a:lnTo>
                    <a:pt x="580229" y="37972"/>
                  </a:lnTo>
                  <a:lnTo>
                    <a:pt x="50317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74992" y="2705100"/>
              <a:ext cx="1054735" cy="554990"/>
            </a:xfrm>
            <a:custGeom>
              <a:avLst/>
              <a:gdLst/>
              <a:ahLst/>
              <a:cxnLst/>
              <a:rect l="l" t="t" r="r" b="b"/>
              <a:pathLst>
                <a:path w="1054734" h="554989">
                  <a:moveTo>
                    <a:pt x="1054607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054607" y="554736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E36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174992" y="2882011"/>
            <a:ext cx="10547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Comunicación</a:t>
            </a:r>
            <a:endParaRPr sz="1050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19700" y="2708148"/>
            <a:ext cx="1143000" cy="551815"/>
          </a:xfrm>
          <a:custGeom>
            <a:avLst/>
            <a:gdLst/>
            <a:ahLst/>
            <a:cxnLst/>
            <a:rect l="l" t="t" r="r" b="b"/>
            <a:pathLst>
              <a:path w="1143000" h="551814">
                <a:moveTo>
                  <a:pt x="1143000" y="0"/>
                </a:moveTo>
                <a:lnTo>
                  <a:pt x="0" y="0"/>
                </a:lnTo>
                <a:lnTo>
                  <a:pt x="0" y="551688"/>
                </a:lnTo>
                <a:lnTo>
                  <a:pt x="1143000" y="551688"/>
                </a:lnTo>
                <a:lnTo>
                  <a:pt x="1143000" y="0"/>
                </a:lnTo>
                <a:close/>
              </a:path>
            </a:pathLst>
          </a:custGeom>
          <a:solidFill>
            <a:srgbClr val="494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180075" y="2712931"/>
            <a:ext cx="123673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 marR="96520" algn="ctr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Comp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ie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5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o  </a:t>
            </a:r>
            <a:r>
              <a:rPr sz="1050" spc="-5" dirty="0">
                <a:solidFill>
                  <a:srgbClr val="FFFFFF"/>
                </a:solidFill>
                <a:latin typeface="Carlito"/>
                <a:cs typeface="Carlito"/>
              </a:rPr>
              <a:t>organizacional </a:t>
            </a:r>
            <a:r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e  individual</a:t>
            </a:r>
            <a:endParaRPr sz="1050" dirty="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687567" y="2196071"/>
            <a:ext cx="311150" cy="680085"/>
            <a:chOff x="5687567" y="2196071"/>
            <a:chExt cx="311150" cy="680085"/>
          </a:xfrm>
        </p:grpSpPr>
        <p:sp>
          <p:nvSpPr>
            <p:cNvPr id="43" name="object 43"/>
            <p:cNvSpPr/>
            <p:nvPr/>
          </p:nvSpPr>
          <p:spPr>
            <a:xfrm>
              <a:off x="5687567" y="2196071"/>
              <a:ext cx="310959" cy="6797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88913" y="2234184"/>
              <a:ext cx="114300" cy="466090"/>
            </a:xfrm>
            <a:custGeom>
              <a:avLst/>
              <a:gdLst/>
              <a:ahLst/>
              <a:cxnLst/>
              <a:rect l="l" t="t" r="r" b="b"/>
              <a:pathLst>
                <a:path w="114300" h="466089">
                  <a:moveTo>
                    <a:pt x="0" y="351409"/>
                  </a:moveTo>
                  <a:lnTo>
                    <a:pt x="57023" y="465836"/>
                  </a:lnTo>
                  <a:lnTo>
                    <a:pt x="104806" y="370586"/>
                  </a:lnTo>
                  <a:lnTo>
                    <a:pt x="38100" y="370586"/>
                  </a:lnTo>
                  <a:lnTo>
                    <a:pt x="38126" y="351493"/>
                  </a:lnTo>
                  <a:lnTo>
                    <a:pt x="0" y="351409"/>
                  </a:lnTo>
                  <a:close/>
                </a:path>
                <a:path w="114300" h="466089">
                  <a:moveTo>
                    <a:pt x="38126" y="351493"/>
                  </a:moveTo>
                  <a:lnTo>
                    <a:pt x="38100" y="370586"/>
                  </a:lnTo>
                  <a:lnTo>
                    <a:pt x="76200" y="370586"/>
                  </a:lnTo>
                  <a:lnTo>
                    <a:pt x="76226" y="351578"/>
                  </a:lnTo>
                  <a:lnTo>
                    <a:pt x="38126" y="351493"/>
                  </a:lnTo>
                  <a:close/>
                </a:path>
                <a:path w="114300" h="466089">
                  <a:moveTo>
                    <a:pt x="76226" y="351578"/>
                  </a:moveTo>
                  <a:lnTo>
                    <a:pt x="76200" y="370586"/>
                  </a:lnTo>
                  <a:lnTo>
                    <a:pt x="104806" y="370586"/>
                  </a:lnTo>
                  <a:lnTo>
                    <a:pt x="114300" y="351663"/>
                  </a:lnTo>
                  <a:lnTo>
                    <a:pt x="76226" y="351578"/>
                  </a:lnTo>
                  <a:close/>
                </a:path>
                <a:path w="114300" h="466089">
                  <a:moveTo>
                    <a:pt x="76708" y="0"/>
                  </a:moveTo>
                  <a:lnTo>
                    <a:pt x="38608" y="0"/>
                  </a:lnTo>
                  <a:lnTo>
                    <a:pt x="38126" y="351493"/>
                  </a:lnTo>
                  <a:lnTo>
                    <a:pt x="76226" y="351578"/>
                  </a:lnTo>
                  <a:lnTo>
                    <a:pt x="76708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348739" y="2058949"/>
            <a:ext cx="6332855" cy="1056640"/>
            <a:chOff x="1348739" y="2058949"/>
            <a:chExt cx="6332855" cy="1056640"/>
          </a:xfrm>
        </p:grpSpPr>
        <p:sp>
          <p:nvSpPr>
            <p:cNvPr id="46" name="object 46"/>
            <p:cNvSpPr/>
            <p:nvPr/>
          </p:nvSpPr>
          <p:spPr>
            <a:xfrm>
              <a:off x="7370063" y="2100071"/>
              <a:ext cx="310959" cy="7818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70901" y="2234056"/>
              <a:ext cx="114935" cy="471805"/>
            </a:xfrm>
            <a:custGeom>
              <a:avLst/>
              <a:gdLst/>
              <a:ahLst/>
              <a:cxnLst/>
              <a:rect l="l" t="t" r="r" b="b"/>
              <a:pathLst>
                <a:path w="114934" h="471805">
                  <a:moveTo>
                    <a:pt x="0" y="357250"/>
                  </a:moveTo>
                  <a:lnTo>
                    <a:pt x="57023" y="471550"/>
                  </a:lnTo>
                  <a:lnTo>
                    <a:pt x="104806" y="376300"/>
                  </a:lnTo>
                  <a:lnTo>
                    <a:pt x="38100" y="376300"/>
                  </a:lnTo>
                  <a:lnTo>
                    <a:pt x="38117" y="357293"/>
                  </a:lnTo>
                  <a:lnTo>
                    <a:pt x="0" y="357250"/>
                  </a:lnTo>
                  <a:close/>
                </a:path>
                <a:path w="114934" h="471805">
                  <a:moveTo>
                    <a:pt x="38117" y="357293"/>
                  </a:moveTo>
                  <a:lnTo>
                    <a:pt x="38100" y="376300"/>
                  </a:lnTo>
                  <a:lnTo>
                    <a:pt x="76200" y="376300"/>
                  </a:lnTo>
                  <a:lnTo>
                    <a:pt x="76217" y="357335"/>
                  </a:lnTo>
                  <a:lnTo>
                    <a:pt x="38117" y="357293"/>
                  </a:lnTo>
                  <a:close/>
                </a:path>
                <a:path w="114934" h="471805">
                  <a:moveTo>
                    <a:pt x="76217" y="357335"/>
                  </a:moveTo>
                  <a:lnTo>
                    <a:pt x="76200" y="376300"/>
                  </a:lnTo>
                  <a:lnTo>
                    <a:pt x="104806" y="376300"/>
                  </a:lnTo>
                  <a:lnTo>
                    <a:pt x="114300" y="357378"/>
                  </a:lnTo>
                  <a:lnTo>
                    <a:pt x="76217" y="357335"/>
                  </a:lnTo>
                  <a:close/>
                </a:path>
                <a:path w="114934" h="471805">
                  <a:moveTo>
                    <a:pt x="38336" y="114215"/>
                  </a:moveTo>
                  <a:lnTo>
                    <a:pt x="38117" y="357293"/>
                  </a:lnTo>
                  <a:lnTo>
                    <a:pt x="76217" y="357335"/>
                  </a:lnTo>
                  <a:lnTo>
                    <a:pt x="76436" y="114257"/>
                  </a:lnTo>
                  <a:lnTo>
                    <a:pt x="38336" y="114215"/>
                  </a:lnTo>
                  <a:close/>
                </a:path>
                <a:path w="114934" h="471805">
                  <a:moveTo>
                    <a:pt x="104986" y="95123"/>
                  </a:moveTo>
                  <a:lnTo>
                    <a:pt x="38353" y="95123"/>
                  </a:lnTo>
                  <a:lnTo>
                    <a:pt x="76453" y="95250"/>
                  </a:lnTo>
                  <a:lnTo>
                    <a:pt x="76436" y="114257"/>
                  </a:lnTo>
                  <a:lnTo>
                    <a:pt x="114553" y="114300"/>
                  </a:lnTo>
                  <a:lnTo>
                    <a:pt x="104986" y="95123"/>
                  </a:lnTo>
                  <a:close/>
                </a:path>
                <a:path w="114934" h="471805">
                  <a:moveTo>
                    <a:pt x="38353" y="95123"/>
                  </a:moveTo>
                  <a:lnTo>
                    <a:pt x="38336" y="114215"/>
                  </a:lnTo>
                  <a:lnTo>
                    <a:pt x="76436" y="114257"/>
                  </a:lnTo>
                  <a:lnTo>
                    <a:pt x="76453" y="95250"/>
                  </a:lnTo>
                  <a:lnTo>
                    <a:pt x="38353" y="95123"/>
                  </a:lnTo>
                  <a:close/>
                </a:path>
                <a:path w="114934" h="471805">
                  <a:moveTo>
                    <a:pt x="57530" y="0"/>
                  </a:moveTo>
                  <a:lnTo>
                    <a:pt x="253" y="114173"/>
                  </a:lnTo>
                  <a:lnTo>
                    <a:pt x="38336" y="114215"/>
                  </a:lnTo>
                  <a:lnTo>
                    <a:pt x="38353" y="95123"/>
                  </a:lnTo>
                  <a:lnTo>
                    <a:pt x="104986" y="95123"/>
                  </a:lnTo>
                  <a:lnTo>
                    <a:pt x="57530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05016" y="2100097"/>
              <a:ext cx="310959" cy="6659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04964" y="2234183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4" y="471297"/>
                  </a:lnTo>
                  <a:lnTo>
                    <a:pt x="75564" y="471297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64" y="95250"/>
                  </a:moveTo>
                  <a:lnTo>
                    <a:pt x="76200" y="95250"/>
                  </a:lnTo>
                  <a:lnTo>
                    <a:pt x="76167" y="114342"/>
                  </a:lnTo>
                  <a:lnTo>
                    <a:pt x="114300" y="114427"/>
                  </a:lnTo>
                  <a:lnTo>
                    <a:pt x="104764" y="95250"/>
                  </a:lnTo>
                  <a:close/>
                </a:path>
                <a:path w="114300" h="471805">
                  <a:moveTo>
                    <a:pt x="76200" y="95250"/>
                  </a:moveTo>
                  <a:lnTo>
                    <a:pt x="38100" y="95250"/>
                  </a:ln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250"/>
                  </a:lnTo>
                  <a:close/>
                </a:path>
                <a:path w="114300" h="471805">
                  <a:moveTo>
                    <a:pt x="57403" y="0"/>
                  </a:moveTo>
                  <a:lnTo>
                    <a:pt x="0" y="114173"/>
                  </a:lnTo>
                  <a:lnTo>
                    <a:pt x="38067" y="114257"/>
                  </a:lnTo>
                  <a:lnTo>
                    <a:pt x="38100" y="95250"/>
                  </a:lnTo>
                  <a:lnTo>
                    <a:pt x="104764" y="95250"/>
                  </a:lnTo>
                  <a:lnTo>
                    <a:pt x="57403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25267" y="2058949"/>
              <a:ext cx="310959" cy="66596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6232" y="2193035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5" y="471296"/>
                  </a:lnTo>
                  <a:lnTo>
                    <a:pt x="75565" y="471296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64" y="95250"/>
                  </a:moveTo>
                  <a:lnTo>
                    <a:pt x="38100" y="95250"/>
                  </a:lnTo>
                  <a:lnTo>
                    <a:pt x="76200" y="95376"/>
                  </a:lnTo>
                  <a:lnTo>
                    <a:pt x="76167" y="114342"/>
                  </a:lnTo>
                  <a:lnTo>
                    <a:pt x="114300" y="114426"/>
                  </a:lnTo>
                  <a:lnTo>
                    <a:pt x="104764" y="95250"/>
                  </a:lnTo>
                  <a:close/>
                </a:path>
                <a:path w="114300" h="471805">
                  <a:moveTo>
                    <a:pt x="38100" y="95250"/>
                  </a:move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376"/>
                  </a:lnTo>
                  <a:lnTo>
                    <a:pt x="38100" y="95250"/>
                  </a:lnTo>
                  <a:close/>
                </a:path>
                <a:path w="114300" h="471805">
                  <a:moveTo>
                    <a:pt x="57404" y="0"/>
                  </a:moveTo>
                  <a:lnTo>
                    <a:pt x="0" y="114172"/>
                  </a:lnTo>
                  <a:lnTo>
                    <a:pt x="38067" y="114257"/>
                  </a:lnTo>
                  <a:lnTo>
                    <a:pt x="38100" y="95250"/>
                  </a:lnTo>
                  <a:lnTo>
                    <a:pt x="104764" y="95250"/>
                  </a:lnTo>
                  <a:lnTo>
                    <a:pt x="57404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48739" y="2101570"/>
              <a:ext cx="309321" cy="6675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48307" y="2236723"/>
              <a:ext cx="114300" cy="471805"/>
            </a:xfrm>
            <a:custGeom>
              <a:avLst/>
              <a:gdLst/>
              <a:ahLst/>
              <a:cxnLst/>
              <a:rect l="l" t="t" r="r" b="b"/>
              <a:pathLst>
                <a:path w="114300" h="471805">
                  <a:moveTo>
                    <a:pt x="38067" y="114257"/>
                  </a:moveTo>
                  <a:lnTo>
                    <a:pt x="37464" y="471296"/>
                  </a:lnTo>
                  <a:lnTo>
                    <a:pt x="75564" y="471296"/>
                  </a:lnTo>
                  <a:lnTo>
                    <a:pt x="76167" y="114342"/>
                  </a:lnTo>
                  <a:lnTo>
                    <a:pt x="38067" y="114257"/>
                  </a:lnTo>
                  <a:close/>
                </a:path>
                <a:path w="114300" h="471805">
                  <a:moveTo>
                    <a:pt x="104764" y="95250"/>
                  </a:moveTo>
                  <a:lnTo>
                    <a:pt x="76200" y="95250"/>
                  </a:lnTo>
                  <a:lnTo>
                    <a:pt x="76167" y="114342"/>
                  </a:lnTo>
                  <a:lnTo>
                    <a:pt x="114300" y="114426"/>
                  </a:lnTo>
                  <a:lnTo>
                    <a:pt x="104764" y="95250"/>
                  </a:lnTo>
                  <a:close/>
                </a:path>
                <a:path w="114300" h="471805">
                  <a:moveTo>
                    <a:pt x="76200" y="95250"/>
                  </a:moveTo>
                  <a:lnTo>
                    <a:pt x="38100" y="95250"/>
                  </a:lnTo>
                  <a:lnTo>
                    <a:pt x="38067" y="114257"/>
                  </a:lnTo>
                  <a:lnTo>
                    <a:pt x="76167" y="114342"/>
                  </a:lnTo>
                  <a:lnTo>
                    <a:pt x="76200" y="95250"/>
                  </a:lnTo>
                  <a:close/>
                </a:path>
                <a:path w="114300" h="471805">
                  <a:moveTo>
                    <a:pt x="57403" y="0"/>
                  </a:moveTo>
                  <a:lnTo>
                    <a:pt x="0" y="114173"/>
                  </a:lnTo>
                  <a:lnTo>
                    <a:pt x="38067" y="114257"/>
                  </a:lnTo>
                  <a:lnTo>
                    <a:pt x="38100" y="95250"/>
                  </a:lnTo>
                  <a:lnTo>
                    <a:pt x="104764" y="95250"/>
                  </a:lnTo>
                  <a:lnTo>
                    <a:pt x="57403" y="0"/>
                  </a:lnTo>
                  <a:close/>
                </a:path>
              </a:pathLst>
            </a:custGeom>
            <a:solidFill>
              <a:srgbClr val="4945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8275" y="2859074"/>
              <a:ext cx="349034" cy="25610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51709" y="2926079"/>
              <a:ext cx="179704" cy="8686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8410" y="1921586"/>
            <a:ext cx="4644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La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comunicación</a:t>
            </a:r>
            <a:endParaRPr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371932"/>
            <a:ext cx="503123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Concepto </a:t>
            </a:r>
            <a:r>
              <a:rPr spc="-5" dirty="0"/>
              <a:t>de</a:t>
            </a:r>
            <a:r>
              <a:rPr spc="50" dirty="0"/>
              <a:t> </a:t>
            </a:r>
            <a:r>
              <a:rPr spc="-10" dirty="0"/>
              <a:t>comunicación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568" y="1030376"/>
            <a:ext cx="401955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5355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Comunicación </a:t>
            </a:r>
            <a:r>
              <a:rPr sz="1600" spc="-5" dirty="0">
                <a:latin typeface="Carlito"/>
                <a:cs typeface="Carlito"/>
              </a:rPr>
              <a:t>es la </a:t>
            </a:r>
            <a:r>
              <a:rPr sz="1600" spc="-15" dirty="0">
                <a:latin typeface="Carlito"/>
                <a:cs typeface="Carlito"/>
              </a:rPr>
              <a:t>transferencia </a:t>
            </a:r>
            <a:r>
              <a:rPr sz="1600" spc="-5" dirty="0">
                <a:latin typeface="Carlito"/>
                <a:cs typeface="Carlito"/>
              </a:rPr>
              <a:t>y la  </a:t>
            </a:r>
            <a:r>
              <a:rPr sz="1600" spc="-10" dirty="0">
                <a:latin typeface="Carlito"/>
                <a:cs typeface="Carlito"/>
              </a:rPr>
              <a:t>comprensión </a:t>
            </a:r>
            <a:r>
              <a:rPr sz="1600" spc="-5" dirty="0">
                <a:latin typeface="Carlito"/>
                <a:cs typeface="Carlito"/>
              </a:rPr>
              <a:t>de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significados.</a:t>
            </a:r>
            <a:endParaRPr sz="1600">
              <a:latin typeface="Carlito"/>
              <a:cs typeface="Carlito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La </a:t>
            </a:r>
            <a:r>
              <a:rPr sz="1600" i="1" spc="-5" dirty="0">
                <a:latin typeface="Carlito"/>
                <a:cs typeface="Carlito"/>
              </a:rPr>
              <a:t>transferencia </a:t>
            </a:r>
            <a:r>
              <a:rPr sz="1600" spc="-5" dirty="0">
                <a:latin typeface="Carlito"/>
                <a:cs typeface="Carlito"/>
              </a:rPr>
              <a:t>de significado </a:t>
            </a:r>
            <a:r>
              <a:rPr sz="1600" spc="-10" dirty="0">
                <a:latin typeface="Carlito"/>
                <a:cs typeface="Carlito"/>
              </a:rPr>
              <a:t>quiere decir  que </a:t>
            </a:r>
            <a:r>
              <a:rPr sz="1600" spc="-5" dirty="0">
                <a:latin typeface="Carlito"/>
                <a:cs typeface="Carlito"/>
              </a:rPr>
              <a:t>si no se han </a:t>
            </a:r>
            <a:r>
              <a:rPr sz="1600" spc="-10" dirty="0">
                <a:latin typeface="Carlito"/>
                <a:cs typeface="Carlito"/>
              </a:rPr>
              <a:t>transmitido </a:t>
            </a:r>
            <a:r>
              <a:rPr sz="1600" spc="-5" dirty="0">
                <a:latin typeface="Carlito"/>
                <a:cs typeface="Carlito"/>
              </a:rPr>
              <a:t>la </a:t>
            </a:r>
            <a:r>
              <a:rPr sz="1600" spc="-10" dirty="0">
                <a:latin typeface="Carlito"/>
                <a:cs typeface="Carlito"/>
              </a:rPr>
              <a:t>información </a:t>
            </a:r>
            <a:r>
              <a:rPr sz="1600" spc="-5" dirty="0">
                <a:latin typeface="Carlito"/>
                <a:cs typeface="Carlito"/>
              </a:rPr>
              <a:t>o  las ideas, la </a:t>
            </a:r>
            <a:r>
              <a:rPr sz="1600" spc="-10" dirty="0">
                <a:latin typeface="Carlito"/>
                <a:cs typeface="Carlito"/>
              </a:rPr>
              <a:t>comunicación </a:t>
            </a:r>
            <a:r>
              <a:rPr sz="1600" spc="-5" dirty="0">
                <a:latin typeface="Carlito"/>
                <a:cs typeface="Carlito"/>
              </a:rPr>
              <a:t>no se ha </a:t>
            </a:r>
            <a:r>
              <a:rPr sz="1600" spc="-10" dirty="0">
                <a:latin typeface="Carlito"/>
                <a:cs typeface="Carlito"/>
              </a:rPr>
              <a:t>llevado </a:t>
            </a:r>
            <a:r>
              <a:rPr sz="1600" spc="-5" dirty="0">
                <a:latin typeface="Carlito"/>
                <a:cs typeface="Carlito"/>
              </a:rPr>
              <a:t>a  </a:t>
            </a:r>
            <a:r>
              <a:rPr sz="1600" spc="-10" dirty="0">
                <a:latin typeface="Carlito"/>
                <a:cs typeface="Carlito"/>
              </a:rPr>
              <a:t>cabo.</a:t>
            </a:r>
            <a:endParaRPr sz="1600">
              <a:latin typeface="Carlito"/>
              <a:cs typeface="Carlito"/>
            </a:endParaRPr>
          </a:p>
          <a:p>
            <a:pPr marL="299085" marR="15240" indent="-287020">
              <a:lnSpc>
                <a:spcPts val="2880"/>
              </a:lnSpc>
              <a:spcBef>
                <a:spcPts val="25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La </a:t>
            </a:r>
            <a:r>
              <a:rPr sz="1600" i="1" spc="-10" dirty="0">
                <a:latin typeface="Carlito"/>
                <a:cs typeface="Carlito"/>
              </a:rPr>
              <a:t>comprensión </a:t>
            </a:r>
            <a:r>
              <a:rPr sz="1600" spc="-5" dirty="0">
                <a:latin typeface="Carlito"/>
                <a:cs typeface="Carlito"/>
              </a:rPr>
              <a:t>del significado </a:t>
            </a:r>
            <a:r>
              <a:rPr sz="1600" spc="-10" dirty="0">
                <a:latin typeface="Carlito"/>
                <a:cs typeface="Carlito"/>
              </a:rPr>
              <a:t>establece que  </a:t>
            </a:r>
            <a:r>
              <a:rPr sz="1600" spc="-15" dirty="0">
                <a:latin typeface="Carlito"/>
                <a:cs typeface="Carlito"/>
              </a:rPr>
              <a:t>para </a:t>
            </a:r>
            <a:r>
              <a:rPr sz="1600" spc="-5" dirty="0">
                <a:latin typeface="Carlito"/>
                <a:cs typeface="Carlito"/>
              </a:rPr>
              <a:t>que </a:t>
            </a:r>
            <a:r>
              <a:rPr sz="1600" spc="-10" dirty="0">
                <a:latin typeface="Carlito"/>
                <a:cs typeface="Carlito"/>
              </a:rPr>
              <a:t>una comunicación sea exitosa, se  debe </a:t>
            </a:r>
            <a:r>
              <a:rPr sz="1600" spc="-5" dirty="0">
                <a:latin typeface="Carlito"/>
                <a:cs typeface="Carlito"/>
              </a:rPr>
              <a:t>impartir y </a:t>
            </a:r>
            <a:r>
              <a:rPr sz="1600" spc="-10" dirty="0">
                <a:latin typeface="Carlito"/>
                <a:cs typeface="Carlito"/>
              </a:rPr>
              <a:t>entender </a:t>
            </a:r>
            <a:r>
              <a:rPr sz="1600" spc="-5" dirty="0">
                <a:latin typeface="Carlito"/>
                <a:cs typeface="Carlito"/>
              </a:rPr>
              <a:t>el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significado.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1810511"/>
            <a:ext cx="3654552" cy="158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19836"/>
            <a:ext cx="52552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Funciones de la </a:t>
            </a:r>
            <a:r>
              <a:rPr spc="-10" dirty="0"/>
              <a:t>comunicación  empresarial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5008" y="1520952"/>
            <a:ext cx="5052060" cy="745490"/>
            <a:chOff x="445008" y="1520952"/>
            <a:chExt cx="5052060" cy="745490"/>
          </a:xfrm>
        </p:grpSpPr>
        <p:sp>
          <p:nvSpPr>
            <p:cNvPr id="5" name="object 5"/>
            <p:cNvSpPr/>
            <p:nvPr/>
          </p:nvSpPr>
          <p:spPr>
            <a:xfrm>
              <a:off x="457962" y="1800606"/>
              <a:ext cx="5026660" cy="452755"/>
            </a:xfrm>
            <a:custGeom>
              <a:avLst/>
              <a:gdLst/>
              <a:ahLst/>
              <a:cxnLst/>
              <a:rect l="l" t="t" r="r" b="b"/>
              <a:pathLst>
                <a:path w="5026660" h="452755">
                  <a:moveTo>
                    <a:pt x="5026152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5026152" y="452628"/>
                  </a:lnTo>
                  <a:lnTo>
                    <a:pt x="5026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800606"/>
              <a:ext cx="5026660" cy="452755"/>
            </a:xfrm>
            <a:custGeom>
              <a:avLst/>
              <a:gdLst/>
              <a:ahLst/>
              <a:cxnLst/>
              <a:rect l="l" t="t" r="r" b="b"/>
              <a:pathLst>
                <a:path w="5026660" h="452755">
                  <a:moveTo>
                    <a:pt x="0" y="452628"/>
                  </a:moveTo>
                  <a:lnTo>
                    <a:pt x="5026152" y="452628"/>
                  </a:lnTo>
                  <a:lnTo>
                    <a:pt x="5026152" y="0"/>
                  </a:lnTo>
                  <a:lnTo>
                    <a:pt x="0" y="0"/>
                  </a:lnTo>
                  <a:lnTo>
                    <a:pt x="0" y="452628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422" y="1533906"/>
              <a:ext cx="3517900" cy="532130"/>
            </a:xfrm>
            <a:custGeom>
              <a:avLst/>
              <a:gdLst/>
              <a:ahLst/>
              <a:cxnLst/>
              <a:rect l="l" t="t" r="r" b="b"/>
              <a:pathLst>
                <a:path w="3517900" h="532130">
                  <a:moveTo>
                    <a:pt x="3428745" y="0"/>
                  </a:moveTo>
                  <a:lnTo>
                    <a:pt x="88646" y="0"/>
                  </a:lnTo>
                  <a:lnTo>
                    <a:pt x="54140" y="6975"/>
                  </a:lnTo>
                  <a:lnTo>
                    <a:pt x="25963" y="25987"/>
                  </a:lnTo>
                  <a:lnTo>
                    <a:pt x="6966" y="54167"/>
                  </a:lnTo>
                  <a:lnTo>
                    <a:pt x="0" y="88646"/>
                  </a:lnTo>
                  <a:lnTo>
                    <a:pt x="0" y="443230"/>
                  </a:lnTo>
                  <a:lnTo>
                    <a:pt x="6966" y="477708"/>
                  </a:lnTo>
                  <a:lnTo>
                    <a:pt x="25963" y="505888"/>
                  </a:lnTo>
                  <a:lnTo>
                    <a:pt x="54140" y="524900"/>
                  </a:lnTo>
                  <a:lnTo>
                    <a:pt x="88646" y="531876"/>
                  </a:lnTo>
                  <a:lnTo>
                    <a:pt x="3428745" y="531876"/>
                  </a:lnTo>
                  <a:lnTo>
                    <a:pt x="3463224" y="524900"/>
                  </a:lnTo>
                  <a:lnTo>
                    <a:pt x="3491404" y="505888"/>
                  </a:lnTo>
                  <a:lnTo>
                    <a:pt x="3510416" y="477708"/>
                  </a:lnTo>
                  <a:lnTo>
                    <a:pt x="3517391" y="443230"/>
                  </a:lnTo>
                  <a:lnTo>
                    <a:pt x="3517391" y="88646"/>
                  </a:lnTo>
                  <a:lnTo>
                    <a:pt x="3510416" y="54167"/>
                  </a:lnTo>
                  <a:lnTo>
                    <a:pt x="3491404" y="25987"/>
                  </a:lnTo>
                  <a:lnTo>
                    <a:pt x="3463224" y="6975"/>
                  </a:lnTo>
                  <a:lnTo>
                    <a:pt x="342874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9422" y="1533906"/>
              <a:ext cx="3517900" cy="532130"/>
            </a:xfrm>
            <a:custGeom>
              <a:avLst/>
              <a:gdLst/>
              <a:ahLst/>
              <a:cxnLst/>
              <a:rect l="l" t="t" r="r" b="b"/>
              <a:pathLst>
                <a:path w="3517900" h="532130">
                  <a:moveTo>
                    <a:pt x="0" y="88646"/>
                  </a:moveTo>
                  <a:lnTo>
                    <a:pt x="6966" y="54167"/>
                  </a:lnTo>
                  <a:lnTo>
                    <a:pt x="25963" y="25987"/>
                  </a:lnTo>
                  <a:lnTo>
                    <a:pt x="54140" y="6975"/>
                  </a:lnTo>
                  <a:lnTo>
                    <a:pt x="88646" y="0"/>
                  </a:lnTo>
                  <a:lnTo>
                    <a:pt x="3428745" y="0"/>
                  </a:lnTo>
                  <a:lnTo>
                    <a:pt x="3463224" y="6975"/>
                  </a:lnTo>
                  <a:lnTo>
                    <a:pt x="3491404" y="25987"/>
                  </a:lnTo>
                  <a:lnTo>
                    <a:pt x="3510416" y="54167"/>
                  </a:lnTo>
                  <a:lnTo>
                    <a:pt x="3517391" y="88646"/>
                  </a:lnTo>
                  <a:lnTo>
                    <a:pt x="3517391" y="443230"/>
                  </a:lnTo>
                  <a:lnTo>
                    <a:pt x="3510416" y="477708"/>
                  </a:lnTo>
                  <a:lnTo>
                    <a:pt x="3491404" y="505888"/>
                  </a:lnTo>
                  <a:lnTo>
                    <a:pt x="3463224" y="524900"/>
                  </a:lnTo>
                  <a:lnTo>
                    <a:pt x="3428745" y="531876"/>
                  </a:lnTo>
                  <a:lnTo>
                    <a:pt x="88646" y="531876"/>
                  </a:lnTo>
                  <a:lnTo>
                    <a:pt x="54140" y="524900"/>
                  </a:lnTo>
                  <a:lnTo>
                    <a:pt x="25963" y="505888"/>
                  </a:lnTo>
                  <a:lnTo>
                    <a:pt x="6966" y="477708"/>
                  </a:lnTo>
                  <a:lnTo>
                    <a:pt x="0" y="443230"/>
                  </a:lnTo>
                  <a:lnTo>
                    <a:pt x="0" y="886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5008" y="2337816"/>
            <a:ext cx="5052060" cy="745490"/>
            <a:chOff x="445008" y="2337816"/>
            <a:chExt cx="5052060" cy="745490"/>
          </a:xfrm>
        </p:grpSpPr>
        <p:sp>
          <p:nvSpPr>
            <p:cNvPr id="10" name="object 10"/>
            <p:cNvSpPr/>
            <p:nvPr/>
          </p:nvSpPr>
          <p:spPr>
            <a:xfrm>
              <a:off x="457962" y="2615946"/>
              <a:ext cx="5026660" cy="454659"/>
            </a:xfrm>
            <a:custGeom>
              <a:avLst/>
              <a:gdLst/>
              <a:ahLst/>
              <a:cxnLst/>
              <a:rect l="l" t="t" r="r" b="b"/>
              <a:pathLst>
                <a:path w="5026660" h="454660">
                  <a:moveTo>
                    <a:pt x="5026152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5026152" y="454151"/>
                  </a:lnTo>
                  <a:lnTo>
                    <a:pt x="5026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962" y="2615946"/>
              <a:ext cx="5026660" cy="454659"/>
            </a:xfrm>
            <a:custGeom>
              <a:avLst/>
              <a:gdLst/>
              <a:ahLst/>
              <a:cxnLst/>
              <a:rect l="l" t="t" r="r" b="b"/>
              <a:pathLst>
                <a:path w="5026660" h="454660">
                  <a:moveTo>
                    <a:pt x="0" y="454151"/>
                  </a:moveTo>
                  <a:lnTo>
                    <a:pt x="5026152" y="454151"/>
                  </a:lnTo>
                  <a:lnTo>
                    <a:pt x="5026152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422" y="2350770"/>
              <a:ext cx="3517900" cy="532130"/>
            </a:xfrm>
            <a:custGeom>
              <a:avLst/>
              <a:gdLst/>
              <a:ahLst/>
              <a:cxnLst/>
              <a:rect l="l" t="t" r="r" b="b"/>
              <a:pathLst>
                <a:path w="3517900" h="532130">
                  <a:moveTo>
                    <a:pt x="3428745" y="0"/>
                  </a:moveTo>
                  <a:lnTo>
                    <a:pt x="88646" y="0"/>
                  </a:lnTo>
                  <a:lnTo>
                    <a:pt x="54140" y="6975"/>
                  </a:lnTo>
                  <a:lnTo>
                    <a:pt x="25963" y="25987"/>
                  </a:lnTo>
                  <a:lnTo>
                    <a:pt x="6966" y="54167"/>
                  </a:lnTo>
                  <a:lnTo>
                    <a:pt x="0" y="88646"/>
                  </a:lnTo>
                  <a:lnTo>
                    <a:pt x="0" y="443230"/>
                  </a:lnTo>
                  <a:lnTo>
                    <a:pt x="6966" y="477708"/>
                  </a:lnTo>
                  <a:lnTo>
                    <a:pt x="25963" y="505888"/>
                  </a:lnTo>
                  <a:lnTo>
                    <a:pt x="54140" y="524900"/>
                  </a:lnTo>
                  <a:lnTo>
                    <a:pt x="88646" y="531876"/>
                  </a:lnTo>
                  <a:lnTo>
                    <a:pt x="3428745" y="531876"/>
                  </a:lnTo>
                  <a:lnTo>
                    <a:pt x="3463224" y="524900"/>
                  </a:lnTo>
                  <a:lnTo>
                    <a:pt x="3491404" y="505888"/>
                  </a:lnTo>
                  <a:lnTo>
                    <a:pt x="3510416" y="477708"/>
                  </a:lnTo>
                  <a:lnTo>
                    <a:pt x="3517391" y="443230"/>
                  </a:lnTo>
                  <a:lnTo>
                    <a:pt x="3517391" y="88646"/>
                  </a:lnTo>
                  <a:lnTo>
                    <a:pt x="3510416" y="54167"/>
                  </a:lnTo>
                  <a:lnTo>
                    <a:pt x="3491404" y="25987"/>
                  </a:lnTo>
                  <a:lnTo>
                    <a:pt x="3463224" y="6975"/>
                  </a:lnTo>
                  <a:lnTo>
                    <a:pt x="342874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422" y="2350770"/>
              <a:ext cx="3517900" cy="532130"/>
            </a:xfrm>
            <a:custGeom>
              <a:avLst/>
              <a:gdLst/>
              <a:ahLst/>
              <a:cxnLst/>
              <a:rect l="l" t="t" r="r" b="b"/>
              <a:pathLst>
                <a:path w="3517900" h="532130">
                  <a:moveTo>
                    <a:pt x="0" y="88646"/>
                  </a:moveTo>
                  <a:lnTo>
                    <a:pt x="6966" y="54167"/>
                  </a:lnTo>
                  <a:lnTo>
                    <a:pt x="25963" y="25987"/>
                  </a:lnTo>
                  <a:lnTo>
                    <a:pt x="54140" y="6975"/>
                  </a:lnTo>
                  <a:lnTo>
                    <a:pt x="88646" y="0"/>
                  </a:lnTo>
                  <a:lnTo>
                    <a:pt x="3428745" y="0"/>
                  </a:lnTo>
                  <a:lnTo>
                    <a:pt x="3463224" y="6975"/>
                  </a:lnTo>
                  <a:lnTo>
                    <a:pt x="3491404" y="25987"/>
                  </a:lnTo>
                  <a:lnTo>
                    <a:pt x="3510416" y="54167"/>
                  </a:lnTo>
                  <a:lnTo>
                    <a:pt x="3517391" y="88646"/>
                  </a:lnTo>
                  <a:lnTo>
                    <a:pt x="3517391" y="443230"/>
                  </a:lnTo>
                  <a:lnTo>
                    <a:pt x="3510416" y="477708"/>
                  </a:lnTo>
                  <a:lnTo>
                    <a:pt x="3491404" y="505888"/>
                  </a:lnTo>
                  <a:lnTo>
                    <a:pt x="3463224" y="524900"/>
                  </a:lnTo>
                  <a:lnTo>
                    <a:pt x="3428745" y="531876"/>
                  </a:lnTo>
                  <a:lnTo>
                    <a:pt x="88646" y="531876"/>
                  </a:lnTo>
                  <a:lnTo>
                    <a:pt x="54140" y="524900"/>
                  </a:lnTo>
                  <a:lnTo>
                    <a:pt x="25963" y="505888"/>
                  </a:lnTo>
                  <a:lnTo>
                    <a:pt x="6966" y="477708"/>
                  </a:lnTo>
                  <a:lnTo>
                    <a:pt x="0" y="443230"/>
                  </a:lnTo>
                  <a:lnTo>
                    <a:pt x="0" y="886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5008" y="3154679"/>
            <a:ext cx="5052060" cy="745490"/>
            <a:chOff x="445008" y="3154679"/>
            <a:chExt cx="5052060" cy="745490"/>
          </a:xfrm>
        </p:grpSpPr>
        <p:sp>
          <p:nvSpPr>
            <p:cNvPr id="15" name="object 15"/>
            <p:cNvSpPr/>
            <p:nvPr/>
          </p:nvSpPr>
          <p:spPr>
            <a:xfrm>
              <a:off x="457962" y="3432809"/>
              <a:ext cx="5026660" cy="454659"/>
            </a:xfrm>
            <a:custGeom>
              <a:avLst/>
              <a:gdLst/>
              <a:ahLst/>
              <a:cxnLst/>
              <a:rect l="l" t="t" r="r" b="b"/>
              <a:pathLst>
                <a:path w="5026660" h="454660">
                  <a:moveTo>
                    <a:pt x="5026152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5026152" y="454151"/>
                  </a:lnTo>
                  <a:lnTo>
                    <a:pt x="5026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962" y="3432809"/>
              <a:ext cx="5026660" cy="454659"/>
            </a:xfrm>
            <a:custGeom>
              <a:avLst/>
              <a:gdLst/>
              <a:ahLst/>
              <a:cxnLst/>
              <a:rect l="l" t="t" r="r" b="b"/>
              <a:pathLst>
                <a:path w="5026660" h="454660">
                  <a:moveTo>
                    <a:pt x="0" y="454151"/>
                  </a:moveTo>
                  <a:lnTo>
                    <a:pt x="5026152" y="454151"/>
                  </a:lnTo>
                  <a:lnTo>
                    <a:pt x="5026152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25908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9422" y="3167633"/>
              <a:ext cx="3517900" cy="530860"/>
            </a:xfrm>
            <a:custGeom>
              <a:avLst/>
              <a:gdLst/>
              <a:ahLst/>
              <a:cxnLst/>
              <a:rect l="l" t="t" r="r" b="b"/>
              <a:pathLst>
                <a:path w="3517900" h="530860">
                  <a:moveTo>
                    <a:pt x="3429000" y="0"/>
                  </a:moveTo>
                  <a:lnTo>
                    <a:pt x="88392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2" y="530352"/>
                  </a:lnTo>
                  <a:lnTo>
                    <a:pt x="3429000" y="530352"/>
                  </a:lnTo>
                  <a:lnTo>
                    <a:pt x="3463385" y="523398"/>
                  </a:lnTo>
                  <a:lnTo>
                    <a:pt x="3491483" y="504444"/>
                  </a:lnTo>
                  <a:lnTo>
                    <a:pt x="3510438" y="476345"/>
                  </a:lnTo>
                  <a:lnTo>
                    <a:pt x="3517391" y="441960"/>
                  </a:lnTo>
                  <a:lnTo>
                    <a:pt x="3517391" y="88392"/>
                  </a:lnTo>
                  <a:lnTo>
                    <a:pt x="3510438" y="54006"/>
                  </a:lnTo>
                  <a:lnTo>
                    <a:pt x="3491483" y="25908"/>
                  </a:lnTo>
                  <a:lnTo>
                    <a:pt x="3463385" y="6953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9422" y="3167633"/>
              <a:ext cx="3517900" cy="530860"/>
            </a:xfrm>
            <a:custGeom>
              <a:avLst/>
              <a:gdLst/>
              <a:ahLst/>
              <a:cxnLst/>
              <a:rect l="l" t="t" r="r" b="b"/>
              <a:pathLst>
                <a:path w="3517900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2" y="0"/>
                  </a:lnTo>
                  <a:lnTo>
                    <a:pt x="3429000" y="0"/>
                  </a:lnTo>
                  <a:lnTo>
                    <a:pt x="3463385" y="6953"/>
                  </a:lnTo>
                  <a:lnTo>
                    <a:pt x="3491483" y="25908"/>
                  </a:lnTo>
                  <a:lnTo>
                    <a:pt x="3510438" y="54006"/>
                  </a:lnTo>
                  <a:lnTo>
                    <a:pt x="3517391" y="88392"/>
                  </a:lnTo>
                  <a:lnTo>
                    <a:pt x="3517391" y="441960"/>
                  </a:lnTo>
                  <a:lnTo>
                    <a:pt x="3510438" y="476345"/>
                  </a:lnTo>
                  <a:lnTo>
                    <a:pt x="3491483" y="504444"/>
                  </a:lnTo>
                  <a:lnTo>
                    <a:pt x="3463385" y="523398"/>
                  </a:lnTo>
                  <a:lnTo>
                    <a:pt x="3429000" y="530352"/>
                  </a:lnTo>
                  <a:lnTo>
                    <a:pt x="88392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4760" y="1734771"/>
            <a:ext cx="2345640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Control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ct val="335000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Motivación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Expresión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emocional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5008" y="3970020"/>
            <a:ext cx="5052060" cy="745490"/>
            <a:chOff x="445008" y="3970020"/>
            <a:chExt cx="5052060" cy="745490"/>
          </a:xfrm>
        </p:grpSpPr>
        <p:sp>
          <p:nvSpPr>
            <p:cNvPr id="21" name="object 21"/>
            <p:cNvSpPr/>
            <p:nvPr/>
          </p:nvSpPr>
          <p:spPr>
            <a:xfrm>
              <a:off x="457962" y="4249674"/>
              <a:ext cx="5026660" cy="452755"/>
            </a:xfrm>
            <a:custGeom>
              <a:avLst/>
              <a:gdLst/>
              <a:ahLst/>
              <a:cxnLst/>
              <a:rect l="l" t="t" r="r" b="b"/>
              <a:pathLst>
                <a:path w="5026660" h="452754">
                  <a:moveTo>
                    <a:pt x="5026152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5026152" y="452627"/>
                  </a:lnTo>
                  <a:lnTo>
                    <a:pt x="5026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962" y="4249674"/>
              <a:ext cx="5026660" cy="452755"/>
            </a:xfrm>
            <a:custGeom>
              <a:avLst/>
              <a:gdLst/>
              <a:ahLst/>
              <a:cxnLst/>
              <a:rect l="l" t="t" r="r" b="b"/>
              <a:pathLst>
                <a:path w="5026660" h="452754">
                  <a:moveTo>
                    <a:pt x="0" y="452627"/>
                  </a:moveTo>
                  <a:lnTo>
                    <a:pt x="5026152" y="452627"/>
                  </a:lnTo>
                  <a:lnTo>
                    <a:pt x="5026152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ln w="25907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9422" y="3982974"/>
              <a:ext cx="3517900" cy="532130"/>
            </a:xfrm>
            <a:custGeom>
              <a:avLst/>
              <a:gdLst/>
              <a:ahLst/>
              <a:cxnLst/>
              <a:rect l="l" t="t" r="r" b="b"/>
              <a:pathLst>
                <a:path w="3517900" h="532129">
                  <a:moveTo>
                    <a:pt x="3428745" y="0"/>
                  </a:moveTo>
                  <a:lnTo>
                    <a:pt x="88646" y="0"/>
                  </a:lnTo>
                  <a:lnTo>
                    <a:pt x="54140" y="6966"/>
                  </a:lnTo>
                  <a:lnTo>
                    <a:pt x="25963" y="25963"/>
                  </a:lnTo>
                  <a:lnTo>
                    <a:pt x="6966" y="54140"/>
                  </a:lnTo>
                  <a:lnTo>
                    <a:pt x="0" y="88645"/>
                  </a:lnTo>
                  <a:lnTo>
                    <a:pt x="0" y="443230"/>
                  </a:lnTo>
                  <a:lnTo>
                    <a:pt x="6966" y="477735"/>
                  </a:lnTo>
                  <a:lnTo>
                    <a:pt x="25963" y="505912"/>
                  </a:lnTo>
                  <a:lnTo>
                    <a:pt x="54140" y="524909"/>
                  </a:lnTo>
                  <a:lnTo>
                    <a:pt x="88646" y="531876"/>
                  </a:lnTo>
                  <a:lnTo>
                    <a:pt x="3428745" y="531876"/>
                  </a:lnTo>
                  <a:lnTo>
                    <a:pt x="3463224" y="524909"/>
                  </a:lnTo>
                  <a:lnTo>
                    <a:pt x="3491404" y="505912"/>
                  </a:lnTo>
                  <a:lnTo>
                    <a:pt x="3510416" y="477735"/>
                  </a:lnTo>
                  <a:lnTo>
                    <a:pt x="3517391" y="443230"/>
                  </a:lnTo>
                  <a:lnTo>
                    <a:pt x="3517391" y="88645"/>
                  </a:lnTo>
                  <a:lnTo>
                    <a:pt x="3510416" y="54140"/>
                  </a:lnTo>
                  <a:lnTo>
                    <a:pt x="3491404" y="25963"/>
                  </a:lnTo>
                  <a:lnTo>
                    <a:pt x="3463224" y="6966"/>
                  </a:lnTo>
                  <a:lnTo>
                    <a:pt x="3428745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422" y="3982974"/>
              <a:ext cx="3517900" cy="532130"/>
            </a:xfrm>
            <a:custGeom>
              <a:avLst/>
              <a:gdLst/>
              <a:ahLst/>
              <a:cxnLst/>
              <a:rect l="l" t="t" r="r" b="b"/>
              <a:pathLst>
                <a:path w="3517900" h="532129">
                  <a:moveTo>
                    <a:pt x="0" y="88645"/>
                  </a:moveTo>
                  <a:lnTo>
                    <a:pt x="6966" y="54140"/>
                  </a:lnTo>
                  <a:lnTo>
                    <a:pt x="25963" y="25963"/>
                  </a:lnTo>
                  <a:lnTo>
                    <a:pt x="54140" y="6966"/>
                  </a:lnTo>
                  <a:lnTo>
                    <a:pt x="88646" y="0"/>
                  </a:lnTo>
                  <a:lnTo>
                    <a:pt x="3428745" y="0"/>
                  </a:lnTo>
                  <a:lnTo>
                    <a:pt x="3463224" y="6966"/>
                  </a:lnTo>
                  <a:lnTo>
                    <a:pt x="3491404" y="25963"/>
                  </a:lnTo>
                  <a:lnTo>
                    <a:pt x="3510416" y="54140"/>
                  </a:lnTo>
                  <a:lnTo>
                    <a:pt x="3517391" y="88645"/>
                  </a:lnTo>
                  <a:lnTo>
                    <a:pt x="3517391" y="443230"/>
                  </a:lnTo>
                  <a:lnTo>
                    <a:pt x="3510416" y="477735"/>
                  </a:lnTo>
                  <a:lnTo>
                    <a:pt x="3491404" y="505912"/>
                  </a:lnTo>
                  <a:lnTo>
                    <a:pt x="3463224" y="524909"/>
                  </a:lnTo>
                  <a:lnTo>
                    <a:pt x="3428745" y="531876"/>
                  </a:lnTo>
                  <a:lnTo>
                    <a:pt x="88646" y="531876"/>
                  </a:lnTo>
                  <a:lnTo>
                    <a:pt x="54140" y="524909"/>
                  </a:lnTo>
                  <a:lnTo>
                    <a:pt x="25963" y="505912"/>
                  </a:lnTo>
                  <a:lnTo>
                    <a:pt x="6966" y="477735"/>
                  </a:lnTo>
                  <a:lnTo>
                    <a:pt x="0" y="443230"/>
                  </a:lnTo>
                  <a:lnTo>
                    <a:pt x="0" y="8864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4760" y="4092041"/>
            <a:ext cx="15074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Información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31408" y="1886711"/>
            <a:ext cx="2799588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00115" y="4039311"/>
            <a:ext cx="2663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¿Puedes compartir ejemplos  </a:t>
            </a:r>
            <a:r>
              <a:rPr sz="1400" spc="-10" dirty="0">
                <a:latin typeface="Carlito"/>
                <a:cs typeface="Carlito"/>
              </a:rPr>
              <a:t>prácticos sobre </a:t>
            </a:r>
            <a:r>
              <a:rPr sz="1400" spc="-5" dirty="0">
                <a:latin typeface="Carlito"/>
                <a:cs typeface="Carlito"/>
              </a:rPr>
              <a:t>estas funciones de </a:t>
            </a:r>
            <a:r>
              <a:rPr sz="1400" dirty="0">
                <a:latin typeface="Carlito"/>
                <a:cs typeface="Carlito"/>
              </a:rPr>
              <a:t>la  </a:t>
            </a:r>
            <a:r>
              <a:rPr sz="1400" spc="-5" dirty="0">
                <a:latin typeface="Carlito"/>
                <a:cs typeface="Carlito"/>
              </a:rPr>
              <a:t>comunicación?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751</Words>
  <Application>Microsoft Office PowerPoint</Application>
  <PresentationFormat>Presentación en pantalla (16:9)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Carlito</vt:lpstr>
      <vt:lpstr>Times New Roman</vt:lpstr>
      <vt:lpstr>Trebuchet MS</vt:lpstr>
      <vt:lpstr>Wingdings 3</vt:lpstr>
      <vt:lpstr>Faceta</vt:lpstr>
      <vt:lpstr>Comunicación</vt:lpstr>
      <vt:lpstr>Logro de la Unidad</vt:lpstr>
      <vt:lpstr>Logro de la Sesión</vt:lpstr>
      <vt:lpstr>Contenido de la sesión</vt:lpstr>
      <vt:lpstr>¿Por qué es importante que las organizaciones gestionen sus comunicaciones internas y externas eficientemente?</vt:lpstr>
      <vt:lpstr>¿Dónde estamos?</vt:lpstr>
      <vt:lpstr>La comunicación</vt:lpstr>
      <vt:lpstr>Concepto de comunicación</vt:lpstr>
      <vt:lpstr>Funciones de la comunicación  empresarial</vt:lpstr>
      <vt:lpstr>La comunicación como articulador del proceso  administrativo</vt:lpstr>
      <vt:lpstr>Proceso básico de la comunicación</vt:lpstr>
      <vt:lpstr>Ruidos de la comunicación</vt:lpstr>
      <vt:lpstr>Barreras de la comunicación en la empresa</vt:lpstr>
      <vt:lpstr>Comunicación efectiva</vt:lpstr>
      <vt:lpstr>Medios electrónicos en la comunicación</vt:lpstr>
      <vt:lpstr>Desarrollaremos lo que hemos aprendido hoy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</dc:title>
  <cp:lastModifiedBy>LENOVO</cp:lastModifiedBy>
  <cp:revision>3</cp:revision>
  <dcterms:created xsi:type="dcterms:W3CDTF">2021-12-05T04:12:24Z</dcterms:created>
  <dcterms:modified xsi:type="dcterms:W3CDTF">2022-01-02T05:31:32Z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2021-12-05T00:00:00Z</vt:filetime>
  </property>
</Properties>
</file>