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2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99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01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1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08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007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4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03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28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2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0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32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9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1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27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8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73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94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8323" y="1649222"/>
            <a:ext cx="5986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Control</a:t>
            </a:r>
            <a:r>
              <a:rPr lang="es-PE" spc="-10" dirty="0" smtClean="0"/>
              <a:t> en</a:t>
            </a:r>
            <a:r>
              <a:rPr sz="3600" spc="-5" dirty="0" smtClean="0"/>
              <a:t> </a:t>
            </a:r>
            <a:r>
              <a:rPr dirty="0"/>
              <a:t>las</a:t>
            </a:r>
            <a:r>
              <a:rPr spc="-150" dirty="0"/>
              <a:t> </a:t>
            </a:r>
            <a:r>
              <a:rPr spc="-10" dirty="0"/>
              <a:t>organizaciones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3948428" y="2223897"/>
            <a:ext cx="176657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Sesión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15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950" y="2932335"/>
            <a:ext cx="2041525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endParaRPr sz="13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350" spc="-10" dirty="0">
                <a:latin typeface="Carlito"/>
                <a:cs typeface="Carlito"/>
              </a:rPr>
              <a:t>Control </a:t>
            </a:r>
            <a:r>
              <a:rPr sz="1350" dirty="0">
                <a:latin typeface="Carlito"/>
                <a:cs typeface="Carlito"/>
              </a:rPr>
              <a:t>y </a:t>
            </a:r>
            <a:r>
              <a:rPr sz="1350" spc="-5" dirty="0">
                <a:latin typeface="Carlito"/>
                <a:cs typeface="Carlito"/>
              </a:rPr>
              <a:t>toma </a:t>
            </a:r>
            <a:r>
              <a:rPr sz="1350" dirty="0">
                <a:latin typeface="Carlito"/>
                <a:cs typeface="Carlito"/>
              </a:rPr>
              <a:t>de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decisiones</a:t>
            </a:r>
            <a:endParaRPr sz="1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24746"/>
            <a:ext cx="4923333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C00000"/>
                </a:solidFill>
                <a:latin typeface="Carlito"/>
                <a:cs typeface="Carlito"/>
              </a:rPr>
              <a:t>Circuito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de </a:t>
            </a:r>
            <a:r>
              <a:rPr sz="2800" b="1" spc="-15" dirty="0">
                <a:solidFill>
                  <a:srgbClr val="C00000"/>
                </a:solidFill>
                <a:latin typeface="Carlito"/>
                <a:cs typeface="Carlito"/>
              </a:rPr>
              <a:t>realimentación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del </a:t>
            </a:r>
            <a:r>
              <a:rPr sz="2800" b="1" spc="-15" dirty="0">
                <a:solidFill>
                  <a:srgbClr val="C00000"/>
                </a:solidFill>
                <a:latin typeface="Carlito"/>
                <a:cs typeface="Carlito"/>
              </a:rPr>
              <a:t>control</a:t>
            </a:r>
            <a:r>
              <a:rPr sz="2800" b="1" spc="1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rlito"/>
                <a:cs typeface="Carlito"/>
              </a:rPr>
              <a:t>administrativo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67" y="4425797"/>
            <a:ext cx="56699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Koontz </a:t>
            </a:r>
            <a:r>
              <a:rPr sz="1100" b="1" dirty="0">
                <a:latin typeface="Carlito"/>
                <a:cs typeface="Carlito"/>
              </a:rPr>
              <a:t>H., Weihrich H., </a:t>
            </a:r>
            <a:r>
              <a:rPr sz="1100" b="1" spc="-5" dirty="0">
                <a:latin typeface="Carlito"/>
                <a:cs typeface="Carlito"/>
              </a:rPr>
              <a:t>Cannice M. </a:t>
            </a:r>
            <a:r>
              <a:rPr sz="1100" b="1" dirty="0">
                <a:latin typeface="Carlito"/>
                <a:cs typeface="Carlito"/>
              </a:rPr>
              <a:t>(2012). </a:t>
            </a:r>
            <a:r>
              <a:rPr sz="1100" b="1" i="1" spc="-5" dirty="0">
                <a:latin typeface="Carlito"/>
                <a:cs typeface="Carlito"/>
              </a:rPr>
              <a:t>Administración: </a:t>
            </a:r>
            <a:r>
              <a:rPr sz="1100" b="1" i="1" dirty="0">
                <a:latin typeface="Carlito"/>
                <a:cs typeface="Carlito"/>
              </a:rPr>
              <a:t>Una perspectiva global y empresarial.  México: McGraw</a:t>
            </a:r>
            <a:r>
              <a:rPr sz="1100" b="1" i="1" spc="-50" dirty="0">
                <a:latin typeface="Carlito"/>
                <a:cs typeface="Carlito"/>
              </a:rPr>
              <a:t> </a:t>
            </a:r>
            <a:r>
              <a:rPr sz="1100" b="1" i="1" dirty="0">
                <a:latin typeface="Carlito"/>
                <a:cs typeface="Carlito"/>
              </a:rPr>
              <a:t>Hill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2242" y="12174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28750"/>
            <a:ext cx="65817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62458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</a:rPr>
              <a:t>Tipos </a:t>
            </a:r>
            <a:r>
              <a:rPr sz="2800" spc="-5" dirty="0">
                <a:solidFill>
                  <a:srgbClr val="C00000"/>
                </a:solidFill>
              </a:rPr>
              <a:t>de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control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45400" y="1988756"/>
            <a:ext cx="1618615" cy="1214755"/>
            <a:chOff x="1045400" y="1988756"/>
            <a:chExt cx="1618615" cy="1214755"/>
          </a:xfrm>
        </p:grpSpPr>
        <p:sp>
          <p:nvSpPr>
            <p:cNvPr id="5" name="object 5"/>
            <p:cNvSpPr/>
            <p:nvPr/>
          </p:nvSpPr>
          <p:spPr>
            <a:xfrm>
              <a:off x="1058418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80" h="1188720">
                  <a:moveTo>
                    <a:pt x="1497457" y="0"/>
                  </a:moveTo>
                  <a:lnTo>
                    <a:pt x="95097" y="0"/>
                  </a:lnTo>
                  <a:lnTo>
                    <a:pt x="58078" y="7469"/>
                  </a:lnTo>
                  <a:lnTo>
                    <a:pt x="27851" y="27844"/>
                  </a:lnTo>
                  <a:lnTo>
                    <a:pt x="7472" y="58078"/>
                  </a:lnTo>
                  <a:lnTo>
                    <a:pt x="0" y="95123"/>
                  </a:lnTo>
                  <a:lnTo>
                    <a:pt x="0" y="1188720"/>
                  </a:lnTo>
                  <a:lnTo>
                    <a:pt x="1592580" y="1188720"/>
                  </a:lnTo>
                  <a:lnTo>
                    <a:pt x="1592580" y="95123"/>
                  </a:lnTo>
                  <a:lnTo>
                    <a:pt x="1585110" y="58078"/>
                  </a:lnTo>
                  <a:lnTo>
                    <a:pt x="1564735" y="27844"/>
                  </a:lnTo>
                  <a:lnTo>
                    <a:pt x="1534501" y="7469"/>
                  </a:lnTo>
                  <a:lnTo>
                    <a:pt x="149745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8418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80" h="1188720">
                  <a:moveTo>
                    <a:pt x="95097" y="0"/>
                  </a:moveTo>
                  <a:lnTo>
                    <a:pt x="1497457" y="0"/>
                  </a:lnTo>
                  <a:lnTo>
                    <a:pt x="1534501" y="7469"/>
                  </a:lnTo>
                  <a:lnTo>
                    <a:pt x="1564735" y="27844"/>
                  </a:lnTo>
                  <a:lnTo>
                    <a:pt x="1585110" y="58078"/>
                  </a:lnTo>
                  <a:lnTo>
                    <a:pt x="1592580" y="95123"/>
                  </a:lnTo>
                  <a:lnTo>
                    <a:pt x="1592580" y="1188720"/>
                  </a:lnTo>
                  <a:lnTo>
                    <a:pt x="0" y="1188720"/>
                  </a:lnTo>
                  <a:lnTo>
                    <a:pt x="0" y="95123"/>
                  </a:lnTo>
                  <a:lnTo>
                    <a:pt x="7472" y="58078"/>
                  </a:lnTo>
                  <a:lnTo>
                    <a:pt x="27851" y="27844"/>
                  </a:lnTo>
                  <a:lnTo>
                    <a:pt x="58078" y="7469"/>
                  </a:lnTo>
                  <a:lnTo>
                    <a:pt x="95097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8237" y="2024887"/>
            <a:ext cx="1136041" cy="6108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Preventivo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Concurrente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Correctivo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5400" y="3177476"/>
            <a:ext cx="1618615" cy="536575"/>
            <a:chOff x="1045400" y="3177476"/>
            <a:chExt cx="1618615" cy="536575"/>
          </a:xfrm>
        </p:grpSpPr>
        <p:sp>
          <p:nvSpPr>
            <p:cNvPr id="9" name="object 9"/>
            <p:cNvSpPr/>
            <p:nvPr/>
          </p:nvSpPr>
          <p:spPr>
            <a:xfrm>
              <a:off x="1058418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80" h="510539">
                  <a:moveTo>
                    <a:pt x="1592580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1592580" y="510540"/>
                  </a:lnTo>
                  <a:lnTo>
                    <a:pt x="159258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8418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80" h="510539">
                  <a:moveTo>
                    <a:pt x="0" y="510540"/>
                  </a:moveTo>
                  <a:lnTo>
                    <a:pt x="1592580" y="510540"/>
                  </a:lnTo>
                  <a:lnTo>
                    <a:pt x="1592580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0980" y="3156330"/>
            <a:ext cx="1001853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Según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el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momento</a:t>
            </a:r>
            <a:r>
              <a:rPr sz="12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del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1260" y="1988756"/>
            <a:ext cx="2313940" cy="1853564"/>
            <a:chOff x="2211260" y="1988756"/>
            <a:chExt cx="2313940" cy="1853564"/>
          </a:xfrm>
        </p:grpSpPr>
        <p:sp>
          <p:nvSpPr>
            <p:cNvPr id="13" name="object 13"/>
            <p:cNvSpPr/>
            <p:nvPr/>
          </p:nvSpPr>
          <p:spPr>
            <a:xfrm>
              <a:off x="2224278" y="3271266"/>
              <a:ext cx="557784" cy="557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4278" y="327126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278891"/>
                  </a:moveTo>
                  <a:lnTo>
                    <a:pt x="3649" y="233648"/>
                  </a:lnTo>
                  <a:lnTo>
                    <a:pt x="14215" y="190731"/>
                  </a:lnTo>
                  <a:lnTo>
                    <a:pt x="31125" y="150714"/>
                  </a:lnTo>
                  <a:lnTo>
                    <a:pt x="53803" y="114171"/>
                  </a:lnTo>
                  <a:lnTo>
                    <a:pt x="81676" y="81676"/>
                  </a:lnTo>
                  <a:lnTo>
                    <a:pt x="114171" y="53803"/>
                  </a:lnTo>
                  <a:lnTo>
                    <a:pt x="150714" y="31125"/>
                  </a:lnTo>
                  <a:lnTo>
                    <a:pt x="190731" y="14215"/>
                  </a:lnTo>
                  <a:lnTo>
                    <a:pt x="233648" y="3649"/>
                  </a:lnTo>
                  <a:lnTo>
                    <a:pt x="278892" y="0"/>
                  </a:lnTo>
                  <a:lnTo>
                    <a:pt x="324135" y="3649"/>
                  </a:lnTo>
                  <a:lnTo>
                    <a:pt x="367052" y="14215"/>
                  </a:lnTo>
                  <a:lnTo>
                    <a:pt x="407069" y="31125"/>
                  </a:lnTo>
                  <a:lnTo>
                    <a:pt x="443612" y="53803"/>
                  </a:lnTo>
                  <a:lnTo>
                    <a:pt x="476107" y="81676"/>
                  </a:lnTo>
                  <a:lnTo>
                    <a:pt x="503980" y="114171"/>
                  </a:lnTo>
                  <a:lnTo>
                    <a:pt x="526658" y="150714"/>
                  </a:lnTo>
                  <a:lnTo>
                    <a:pt x="543568" y="190731"/>
                  </a:lnTo>
                  <a:lnTo>
                    <a:pt x="554134" y="233648"/>
                  </a:lnTo>
                  <a:lnTo>
                    <a:pt x="557784" y="278891"/>
                  </a:lnTo>
                  <a:lnTo>
                    <a:pt x="554134" y="324135"/>
                  </a:lnTo>
                  <a:lnTo>
                    <a:pt x="543568" y="367052"/>
                  </a:lnTo>
                  <a:lnTo>
                    <a:pt x="526658" y="407069"/>
                  </a:lnTo>
                  <a:lnTo>
                    <a:pt x="503980" y="443612"/>
                  </a:lnTo>
                  <a:lnTo>
                    <a:pt x="476107" y="476107"/>
                  </a:lnTo>
                  <a:lnTo>
                    <a:pt x="443612" y="503980"/>
                  </a:lnTo>
                  <a:lnTo>
                    <a:pt x="407069" y="526658"/>
                  </a:lnTo>
                  <a:lnTo>
                    <a:pt x="367052" y="543568"/>
                  </a:lnTo>
                  <a:lnTo>
                    <a:pt x="324135" y="554134"/>
                  </a:lnTo>
                  <a:lnTo>
                    <a:pt x="278892" y="557783"/>
                  </a:lnTo>
                  <a:lnTo>
                    <a:pt x="233648" y="554134"/>
                  </a:lnTo>
                  <a:lnTo>
                    <a:pt x="190731" y="543568"/>
                  </a:lnTo>
                  <a:lnTo>
                    <a:pt x="150714" y="526658"/>
                  </a:lnTo>
                  <a:lnTo>
                    <a:pt x="114171" y="503980"/>
                  </a:lnTo>
                  <a:lnTo>
                    <a:pt x="81676" y="476107"/>
                  </a:lnTo>
                  <a:lnTo>
                    <a:pt x="53803" y="443612"/>
                  </a:lnTo>
                  <a:lnTo>
                    <a:pt x="31125" y="407069"/>
                  </a:lnTo>
                  <a:lnTo>
                    <a:pt x="14215" y="367052"/>
                  </a:lnTo>
                  <a:lnTo>
                    <a:pt x="3649" y="324135"/>
                  </a:lnTo>
                  <a:lnTo>
                    <a:pt x="0" y="278891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9222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79" h="1188720">
                  <a:moveTo>
                    <a:pt x="1497456" y="0"/>
                  </a:moveTo>
                  <a:lnTo>
                    <a:pt x="95122" y="0"/>
                  </a:lnTo>
                  <a:lnTo>
                    <a:pt x="58078" y="7469"/>
                  </a:lnTo>
                  <a:lnTo>
                    <a:pt x="27844" y="27844"/>
                  </a:lnTo>
                  <a:lnTo>
                    <a:pt x="7469" y="58078"/>
                  </a:lnTo>
                  <a:lnTo>
                    <a:pt x="0" y="95123"/>
                  </a:lnTo>
                  <a:lnTo>
                    <a:pt x="0" y="1188720"/>
                  </a:lnTo>
                  <a:lnTo>
                    <a:pt x="1592579" y="1188720"/>
                  </a:lnTo>
                  <a:lnTo>
                    <a:pt x="1592579" y="95123"/>
                  </a:lnTo>
                  <a:lnTo>
                    <a:pt x="1585110" y="58078"/>
                  </a:lnTo>
                  <a:lnTo>
                    <a:pt x="1564735" y="27844"/>
                  </a:lnTo>
                  <a:lnTo>
                    <a:pt x="1534501" y="7469"/>
                  </a:lnTo>
                  <a:lnTo>
                    <a:pt x="14974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9222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79" h="1188720">
                  <a:moveTo>
                    <a:pt x="95122" y="0"/>
                  </a:moveTo>
                  <a:lnTo>
                    <a:pt x="1497456" y="0"/>
                  </a:lnTo>
                  <a:lnTo>
                    <a:pt x="1534501" y="7469"/>
                  </a:lnTo>
                  <a:lnTo>
                    <a:pt x="1564735" y="27844"/>
                  </a:lnTo>
                  <a:lnTo>
                    <a:pt x="1585110" y="58078"/>
                  </a:lnTo>
                  <a:lnTo>
                    <a:pt x="1592579" y="95123"/>
                  </a:lnTo>
                  <a:lnTo>
                    <a:pt x="1592579" y="1188720"/>
                  </a:lnTo>
                  <a:lnTo>
                    <a:pt x="0" y="1188720"/>
                  </a:lnTo>
                  <a:lnTo>
                    <a:pt x="0" y="95123"/>
                  </a:lnTo>
                  <a:lnTo>
                    <a:pt x="7469" y="58078"/>
                  </a:lnTo>
                  <a:lnTo>
                    <a:pt x="27844" y="27844"/>
                  </a:lnTo>
                  <a:lnTo>
                    <a:pt x="58078" y="7469"/>
                  </a:lnTo>
                  <a:lnTo>
                    <a:pt x="95122" y="0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49701" y="2024887"/>
            <a:ext cx="1012699" cy="6108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Estratégico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dirty="0">
                <a:latin typeface="Carlito"/>
                <a:cs typeface="Carlito"/>
              </a:rPr>
              <a:t>De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gestión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Operativo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06204" y="3177476"/>
            <a:ext cx="1618615" cy="536575"/>
            <a:chOff x="2906204" y="3177476"/>
            <a:chExt cx="1618615" cy="536575"/>
          </a:xfrm>
        </p:grpSpPr>
        <p:sp>
          <p:nvSpPr>
            <p:cNvPr id="19" name="object 19"/>
            <p:cNvSpPr/>
            <p:nvPr/>
          </p:nvSpPr>
          <p:spPr>
            <a:xfrm>
              <a:off x="2919222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79" h="510539">
                  <a:moveTo>
                    <a:pt x="1592579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1592579" y="510540"/>
                  </a:lnTo>
                  <a:lnTo>
                    <a:pt x="1592579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9222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79" h="510539">
                  <a:moveTo>
                    <a:pt x="0" y="510540"/>
                  </a:moveTo>
                  <a:lnTo>
                    <a:pt x="1592579" y="510540"/>
                  </a:lnTo>
                  <a:lnTo>
                    <a:pt x="1592579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52368" y="3156330"/>
            <a:ext cx="1132331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Según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nivel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del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recurso</a:t>
            </a:r>
            <a:r>
              <a:rPr sz="12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en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72064" y="1988756"/>
            <a:ext cx="2313940" cy="1853564"/>
            <a:chOff x="4072064" y="1988756"/>
            <a:chExt cx="2313940" cy="1853564"/>
          </a:xfrm>
        </p:grpSpPr>
        <p:sp>
          <p:nvSpPr>
            <p:cNvPr id="23" name="object 23"/>
            <p:cNvSpPr/>
            <p:nvPr/>
          </p:nvSpPr>
          <p:spPr>
            <a:xfrm>
              <a:off x="4085082" y="3271266"/>
              <a:ext cx="557783" cy="5577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5082" y="327126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278891"/>
                  </a:moveTo>
                  <a:lnTo>
                    <a:pt x="3649" y="233648"/>
                  </a:lnTo>
                  <a:lnTo>
                    <a:pt x="14215" y="190731"/>
                  </a:lnTo>
                  <a:lnTo>
                    <a:pt x="31125" y="150714"/>
                  </a:lnTo>
                  <a:lnTo>
                    <a:pt x="53803" y="114171"/>
                  </a:lnTo>
                  <a:lnTo>
                    <a:pt x="81676" y="81676"/>
                  </a:lnTo>
                  <a:lnTo>
                    <a:pt x="114171" y="53803"/>
                  </a:lnTo>
                  <a:lnTo>
                    <a:pt x="150714" y="31125"/>
                  </a:lnTo>
                  <a:lnTo>
                    <a:pt x="190731" y="14215"/>
                  </a:lnTo>
                  <a:lnTo>
                    <a:pt x="233648" y="3649"/>
                  </a:lnTo>
                  <a:lnTo>
                    <a:pt x="278891" y="0"/>
                  </a:lnTo>
                  <a:lnTo>
                    <a:pt x="324135" y="3649"/>
                  </a:lnTo>
                  <a:lnTo>
                    <a:pt x="367052" y="14215"/>
                  </a:lnTo>
                  <a:lnTo>
                    <a:pt x="407069" y="31125"/>
                  </a:lnTo>
                  <a:lnTo>
                    <a:pt x="443612" y="53803"/>
                  </a:lnTo>
                  <a:lnTo>
                    <a:pt x="476107" y="81676"/>
                  </a:lnTo>
                  <a:lnTo>
                    <a:pt x="503980" y="114171"/>
                  </a:lnTo>
                  <a:lnTo>
                    <a:pt x="526658" y="150714"/>
                  </a:lnTo>
                  <a:lnTo>
                    <a:pt x="543568" y="190731"/>
                  </a:lnTo>
                  <a:lnTo>
                    <a:pt x="554134" y="233648"/>
                  </a:lnTo>
                  <a:lnTo>
                    <a:pt x="557783" y="278891"/>
                  </a:lnTo>
                  <a:lnTo>
                    <a:pt x="554134" y="324135"/>
                  </a:lnTo>
                  <a:lnTo>
                    <a:pt x="543568" y="367052"/>
                  </a:lnTo>
                  <a:lnTo>
                    <a:pt x="526658" y="407069"/>
                  </a:lnTo>
                  <a:lnTo>
                    <a:pt x="503980" y="443612"/>
                  </a:lnTo>
                  <a:lnTo>
                    <a:pt x="476107" y="476107"/>
                  </a:lnTo>
                  <a:lnTo>
                    <a:pt x="443612" y="503980"/>
                  </a:lnTo>
                  <a:lnTo>
                    <a:pt x="407069" y="526658"/>
                  </a:lnTo>
                  <a:lnTo>
                    <a:pt x="367052" y="543568"/>
                  </a:lnTo>
                  <a:lnTo>
                    <a:pt x="324135" y="554134"/>
                  </a:lnTo>
                  <a:lnTo>
                    <a:pt x="278891" y="557783"/>
                  </a:lnTo>
                  <a:lnTo>
                    <a:pt x="233648" y="554134"/>
                  </a:lnTo>
                  <a:lnTo>
                    <a:pt x="190731" y="543568"/>
                  </a:lnTo>
                  <a:lnTo>
                    <a:pt x="150714" y="526658"/>
                  </a:lnTo>
                  <a:lnTo>
                    <a:pt x="114171" y="503980"/>
                  </a:lnTo>
                  <a:lnTo>
                    <a:pt x="81676" y="476107"/>
                  </a:lnTo>
                  <a:lnTo>
                    <a:pt x="53803" y="443612"/>
                  </a:lnTo>
                  <a:lnTo>
                    <a:pt x="31125" y="407069"/>
                  </a:lnTo>
                  <a:lnTo>
                    <a:pt x="14215" y="367052"/>
                  </a:lnTo>
                  <a:lnTo>
                    <a:pt x="3649" y="324135"/>
                  </a:lnTo>
                  <a:lnTo>
                    <a:pt x="0" y="278891"/>
                  </a:lnTo>
                  <a:close/>
                </a:path>
              </a:pathLst>
            </a:custGeom>
            <a:ln w="25908">
              <a:solidFill>
                <a:srgbClr val="D2D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80026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79" h="1188720">
                  <a:moveTo>
                    <a:pt x="1497457" y="0"/>
                  </a:moveTo>
                  <a:lnTo>
                    <a:pt x="95123" y="0"/>
                  </a:lnTo>
                  <a:lnTo>
                    <a:pt x="58078" y="7469"/>
                  </a:lnTo>
                  <a:lnTo>
                    <a:pt x="27844" y="27844"/>
                  </a:lnTo>
                  <a:lnTo>
                    <a:pt x="7469" y="58078"/>
                  </a:lnTo>
                  <a:lnTo>
                    <a:pt x="0" y="95123"/>
                  </a:lnTo>
                  <a:lnTo>
                    <a:pt x="0" y="1188720"/>
                  </a:lnTo>
                  <a:lnTo>
                    <a:pt x="1592579" y="1188720"/>
                  </a:lnTo>
                  <a:lnTo>
                    <a:pt x="1592579" y="95123"/>
                  </a:lnTo>
                  <a:lnTo>
                    <a:pt x="1585110" y="58078"/>
                  </a:lnTo>
                  <a:lnTo>
                    <a:pt x="1564735" y="27844"/>
                  </a:lnTo>
                  <a:lnTo>
                    <a:pt x="1534501" y="7469"/>
                  </a:lnTo>
                  <a:lnTo>
                    <a:pt x="149745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80026" y="2001774"/>
              <a:ext cx="1592580" cy="1188720"/>
            </a:xfrm>
            <a:custGeom>
              <a:avLst/>
              <a:gdLst/>
              <a:ahLst/>
              <a:cxnLst/>
              <a:rect l="l" t="t" r="r" b="b"/>
              <a:pathLst>
                <a:path w="1592579" h="1188720">
                  <a:moveTo>
                    <a:pt x="95123" y="0"/>
                  </a:moveTo>
                  <a:lnTo>
                    <a:pt x="1497457" y="0"/>
                  </a:lnTo>
                  <a:lnTo>
                    <a:pt x="1534501" y="7469"/>
                  </a:lnTo>
                  <a:lnTo>
                    <a:pt x="1564735" y="27844"/>
                  </a:lnTo>
                  <a:lnTo>
                    <a:pt x="1585110" y="58078"/>
                  </a:lnTo>
                  <a:lnTo>
                    <a:pt x="1592579" y="95123"/>
                  </a:lnTo>
                  <a:lnTo>
                    <a:pt x="1592579" y="1188720"/>
                  </a:lnTo>
                  <a:lnTo>
                    <a:pt x="0" y="1188720"/>
                  </a:lnTo>
                  <a:lnTo>
                    <a:pt x="0" y="95123"/>
                  </a:lnTo>
                  <a:lnTo>
                    <a:pt x="7469" y="58078"/>
                  </a:lnTo>
                  <a:lnTo>
                    <a:pt x="27844" y="27844"/>
                  </a:lnTo>
                  <a:lnTo>
                    <a:pt x="58078" y="7469"/>
                  </a:lnTo>
                  <a:lnTo>
                    <a:pt x="95123" y="0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11014" y="2024887"/>
            <a:ext cx="1284986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Interno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Auditoría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67008" y="3177476"/>
            <a:ext cx="1618615" cy="536575"/>
            <a:chOff x="4767008" y="3177476"/>
            <a:chExt cx="1618615" cy="536575"/>
          </a:xfrm>
        </p:grpSpPr>
        <p:sp>
          <p:nvSpPr>
            <p:cNvPr id="29" name="object 29"/>
            <p:cNvSpPr/>
            <p:nvPr/>
          </p:nvSpPr>
          <p:spPr>
            <a:xfrm>
              <a:off x="4780026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79" h="510539">
                  <a:moveTo>
                    <a:pt x="1592579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1592579" y="510540"/>
                  </a:lnTo>
                  <a:lnTo>
                    <a:pt x="1592579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0026" y="3190494"/>
              <a:ext cx="1592580" cy="510540"/>
            </a:xfrm>
            <a:custGeom>
              <a:avLst/>
              <a:gdLst/>
              <a:ahLst/>
              <a:cxnLst/>
              <a:rect l="l" t="t" r="r" b="b"/>
              <a:pathLst>
                <a:path w="1592579" h="510539">
                  <a:moveTo>
                    <a:pt x="0" y="510540"/>
                  </a:moveTo>
                  <a:lnTo>
                    <a:pt x="1592579" y="510540"/>
                  </a:lnTo>
                  <a:lnTo>
                    <a:pt x="1592579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13553" y="3240151"/>
            <a:ext cx="113195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Según quién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realiza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el</a:t>
            </a:r>
            <a:r>
              <a:rPr sz="12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32868" y="1988756"/>
            <a:ext cx="2313940" cy="1853564"/>
            <a:chOff x="5932868" y="1988756"/>
            <a:chExt cx="2313940" cy="1853564"/>
          </a:xfrm>
        </p:grpSpPr>
        <p:sp>
          <p:nvSpPr>
            <p:cNvPr id="33" name="object 33"/>
            <p:cNvSpPr/>
            <p:nvPr/>
          </p:nvSpPr>
          <p:spPr>
            <a:xfrm>
              <a:off x="5945885" y="3271266"/>
              <a:ext cx="557784" cy="557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5885" y="327126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5" h="558164">
                  <a:moveTo>
                    <a:pt x="0" y="278891"/>
                  </a:moveTo>
                  <a:lnTo>
                    <a:pt x="3649" y="233648"/>
                  </a:lnTo>
                  <a:lnTo>
                    <a:pt x="14215" y="190731"/>
                  </a:lnTo>
                  <a:lnTo>
                    <a:pt x="31125" y="150714"/>
                  </a:lnTo>
                  <a:lnTo>
                    <a:pt x="53803" y="114171"/>
                  </a:lnTo>
                  <a:lnTo>
                    <a:pt x="81676" y="81676"/>
                  </a:lnTo>
                  <a:lnTo>
                    <a:pt x="114171" y="53803"/>
                  </a:lnTo>
                  <a:lnTo>
                    <a:pt x="150714" y="31125"/>
                  </a:lnTo>
                  <a:lnTo>
                    <a:pt x="190731" y="14215"/>
                  </a:lnTo>
                  <a:lnTo>
                    <a:pt x="233648" y="3649"/>
                  </a:lnTo>
                  <a:lnTo>
                    <a:pt x="278891" y="0"/>
                  </a:lnTo>
                  <a:lnTo>
                    <a:pt x="324135" y="3649"/>
                  </a:lnTo>
                  <a:lnTo>
                    <a:pt x="367052" y="14215"/>
                  </a:lnTo>
                  <a:lnTo>
                    <a:pt x="407069" y="31125"/>
                  </a:lnTo>
                  <a:lnTo>
                    <a:pt x="443612" y="53803"/>
                  </a:lnTo>
                  <a:lnTo>
                    <a:pt x="476107" y="81676"/>
                  </a:lnTo>
                  <a:lnTo>
                    <a:pt x="503980" y="114171"/>
                  </a:lnTo>
                  <a:lnTo>
                    <a:pt x="526658" y="150714"/>
                  </a:lnTo>
                  <a:lnTo>
                    <a:pt x="543568" y="190731"/>
                  </a:lnTo>
                  <a:lnTo>
                    <a:pt x="554134" y="233648"/>
                  </a:lnTo>
                  <a:lnTo>
                    <a:pt x="557784" y="278891"/>
                  </a:lnTo>
                  <a:lnTo>
                    <a:pt x="554134" y="324135"/>
                  </a:lnTo>
                  <a:lnTo>
                    <a:pt x="543568" y="367052"/>
                  </a:lnTo>
                  <a:lnTo>
                    <a:pt x="526658" y="407069"/>
                  </a:lnTo>
                  <a:lnTo>
                    <a:pt x="503980" y="443612"/>
                  </a:lnTo>
                  <a:lnTo>
                    <a:pt x="476107" y="476107"/>
                  </a:lnTo>
                  <a:lnTo>
                    <a:pt x="443612" y="503980"/>
                  </a:lnTo>
                  <a:lnTo>
                    <a:pt x="407069" y="526658"/>
                  </a:lnTo>
                  <a:lnTo>
                    <a:pt x="367052" y="543568"/>
                  </a:lnTo>
                  <a:lnTo>
                    <a:pt x="324135" y="554134"/>
                  </a:lnTo>
                  <a:lnTo>
                    <a:pt x="278891" y="557783"/>
                  </a:lnTo>
                  <a:lnTo>
                    <a:pt x="233648" y="554134"/>
                  </a:lnTo>
                  <a:lnTo>
                    <a:pt x="190731" y="543568"/>
                  </a:lnTo>
                  <a:lnTo>
                    <a:pt x="150714" y="526658"/>
                  </a:lnTo>
                  <a:lnTo>
                    <a:pt x="114171" y="503980"/>
                  </a:lnTo>
                  <a:lnTo>
                    <a:pt x="81676" y="476107"/>
                  </a:lnTo>
                  <a:lnTo>
                    <a:pt x="53803" y="443612"/>
                  </a:lnTo>
                  <a:lnTo>
                    <a:pt x="31125" y="407069"/>
                  </a:lnTo>
                  <a:lnTo>
                    <a:pt x="14215" y="367052"/>
                  </a:lnTo>
                  <a:lnTo>
                    <a:pt x="3649" y="324135"/>
                  </a:lnTo>
                  <a:lnTo>
                    <a:pt x="0" y="278891"/>
                  </a:lnTo>
                  <a:close/>
                </a:path>
              </a:pathLst>
            </a:custGeom>
            <a:ln w="25908">
              <a:solidFill>
                <a:srgbClr val="D1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2354" y="2001774"/>
              <a:ext cx="1591310" cy="1188720"/>
            </a:xfrm>
            <a:custGeom>
              <a:avLst/>
              <a:gdLst/>
              <a:ahLst/>
              <a:cxnLst/>
              <a:rect l="l" t="t" r="r" b="b"/>
              <a:pathLst>
                <a:path w="1591309" h="1188720">
                  <a:moveTo>
                    <a:pt x="1495932" y="0"/>
                  </a:moveTo>
                  <a:lnTo>
                    <a:pt x="95123" y="0"/>
                  </a:lnTo>
                  <a:lnTo>
                    <a:pt x="58078" y="7469"/>
                  </a:lnTo>
                  <a:lnTo>
                    <a:pt x="27844" y="27844"/>
                  </a:lnTo>
                  <a:lnTo>
                    <a:pt x="7469" y="58078"/>
                  </a:lnTo>
                  <a:lnTo>
                    <a:pt x="0" y="95123"/>
                  </a:lnTo>
                  <a:lnTo>
                    <a:pt x="0" y="1188720"/>
                  </a:lnTo>
                  <a:lnTo>
                    <a:pt x="1591055" y="1188720"/>
                  </a:lnTo>
                  <a:lnTo>
                    <a:pt x="1591055" y="95123"/>
                  </a:lnTo>
                  <a:lnTo>
                    <a:pt x="1583586" y="58078"/>
                  </a:lnTo>
                  <a:lnTo>
                    <a:pt x="1563211" y="27844"/>
                  </a:lnTo>
                  <a:lnTo>
                    <a:pt x="1532977" y="7469"/>
                  </a:lnTo>
                  <a:lnTo>
                    <a:pt x="14959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42354" y="2001774"/>
              <a:ext cx="1591310" cy="1188720"/>
            </a:xfrm>
            <a:custGeom>
              <a:avLst/>
              <a:gdLst/>
              <a:ahLst/>
              <a:cxnLst/>
              <a:rect l="l" t="t" r="r" b="b"/>
              <a:pathLst>
                <a:path w="1591309" h="1188720">
                  <a:moveTo>
                    <a:pt x="95123" y="0"/>
                  </a:moveTo>
                  <a:lnTo>
                    <a:pt x="1495932" y="0"/>
                  </a:lnTo>
                  <a:lnTo>
                    <a:pt x="1532977" y="7469"/>
                  </a:lnTo>
                  <a:lnTo>
                    <a:pt x="1563211" y="27844"/>
                  </a:lnTo>
                  <a:lnTo>
                    <a:pt x="1583586" y="58078"/>
                  </a:lnTo>
                  <a:lnTo>
                    <a:pt x="1591055" y="95123"/>
                  </a:lnTo>
                  <a:lnTo>
                    <a:pt x="1591055" y="1188720"/>
                  </a:lnTo>
                  <a:lnTo>
                    <a:pt x="0" y="1188720"/>
                  </a:lnTo>
                  <a:lnTo>
                    <a:pt x="0" y="95123"/>
                  </a:lnTo>
                  <a:lnTo>
                    <a:pt x="7469" y="58078"/>
                  </a:lnTo>
                  <a:lnTo>
                    <a:pt x="27844" y="27844"/>
                  </a:lnTo>
                  <a:lnTo>
                    <a:pt x="58078" y="7469"/>
                  </a:lnTo>
                  <a:lnTo>
                    <a:pt x="95123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72453" y="2024887"/>
            <a:ext cx="1361440" cy="10026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financiero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dirty="0">
                <a:latin typeface="Carlito"/>
                <a:cs typeface="Carlito"/>
              </a:rPr>
              <a:t>de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gestión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operativo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comercial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spc="-5" dirty="0">
                <a:latin typeface="Carlito"/>
                <a:cs typeface="Carlito"/>
              </a:rPr>
              <a:t>legal </a:t>
            </a:r>
            <a:r>
              <a:rPr sz="1200" dirty="0">
                <a:latin typeface="Carlito"/>
                <a:cs typeface="Carlito"/>
              </a:rPr>
              <a:t>y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ético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29336" y="3177476"/>
            <a:ext cx="1617345" cy="536575"/>
            <a:chOff x="6629336" y="3177476"/>
            <a:chExt cx="1617345" cy="536575"/>
          </a:xfrm>
        </p:grpSpPr>
        <p:sp>
          <p:nvSpPr>
            <p:cNvPr id="39" name="object 39"/>
            <p:cNvSpPr/>
            <p:nvPr/>
          </p:nvSpPr>
          <p:spPr>
            <a:xfrm>
              <a:off x="6642353" y="3190494"/>
              <a:ext cx="1591310" cy="510540"/>
            </a:xfrm>
            <a:custGeom>
              <a:avLst/>
              <a:gdLst/>
              <a:ahLst/>
              <a:cxnLst/>
              <a:rect l="l" t="t" r="r" b="b"/>
              <a:pathLst>
                <a:path w="1591309" h="510539">
                  <a:moveTo>
                    <a:pt x="1591055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1591055" y="510540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2353" y="3190494"/>
              <a:ext cx="1591310" cy="510540"/>
            </a:xfrm>
            <a:custGeom>
              <a:avLst/>
              <a:gdLst/>
              <a:ahLst/>
              <a:cxnLst/>
              <a:rect l="l" t="t" r="r" b="b"/>
              <a:pathLst>
                <a:path w="1591309" h="510539">
                  <a:moveTo>
                    <a:pt x="0" y="510540"/>
                  </a:moveTo>
                  <a:lnTo>
                    <a:pt x="1591055" y="510540"/>
                  </a:lnTo>
                  <a:lnTo>
                    <a:pt x="1591055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674866" y="3240151"/>
            <a:ext cx="97091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Según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área</a:t>
            </a:r>
            <a:r>
              <a:rPr sz="1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función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95259" y="3258311"/>
            <a:ext cx="582295" cy="584200"/>
            <a:chOff x="7795259" y="3258311"/>
            <a:chExt cx="582295" cy="584200"/>
          </a:xfrm>
        </p:grpSpPr>
        <p:sp>
          <p:nvSpPr>
            <p:cNvPr id="43" name="object 43"/>
            <p:cNvSpPr/>
            <p:nvPr/>
          </p:nvSpPr>
          <p:spPr>
            <a:xfrm>
              <a:off x="7808213" y="3271265"/>
              <a:ext cx="556259" cy="5577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8213" y="3271265"/>
              <a:ext cx="556260" cy="558165"/>
            </a:xfrm>
            <a:custGeom>
              <a:avLst/>
              <a:gdLst/>
              <a:ahLst/>
              <a:cxnLst/>
              <a:rect l="l" t="t" r="r" b="b"/>
              <a:pathLst>
                <a:path w="556259" h="558164">
                  <a:moveTo>
                    <a:pt x="0" y="278891"/>
                  </a:moveTo>
                  <a:lnTo>
                    <a:pt x="3638" y="233648"/>
                  </a:lnTo>
                  <a:lnTo>
                    <a:pt x="14173" y="190731"/>
                  </a:lnTo>
                  <a:lnTo>
                    <a:pt x="31032" y="150714"/>
                  </a:lnTo>
                  <a:lnTo>
                    <a:pt x="53644" y="114171"/>
                  </a:lnTo>
                  <a:lnTo>
                    <a:pt x="81438" y="81676"/>
                  </a:lnTo>
                  <a:lnTo>
                    <a:pt x="113842" y="53803"/>
                  </a:lnTo>
                  <a:lnTo>
                    <a:pt x="150285" y="31125"/>
                  </a:lnTo>
                  <a:lnTo>
                    <a:pt x="190195" y="14215"/>
                  </a:lnTo>
                  <a:lnTo>
                    <a:pt x="233000" y="3649"/>
                  </a:lnTo>
                  <a:lnTo>
                    <a:pt x="278129" y="0"/>
                  </a:lnTo>
                  <a:lnTo>
                    <a:pt x="323259" y="3649"/>
                  </a:lnTo>
                  <a:lnTo>
                    <a:pt x="366064" y="14215"/>
                  </a:lnTo>
                  <a:lnTo>
                    <a:pt x="405974" y="31125"/>
                  </a:lnTo>
                  <a:lnTo>
                    <a:pt x="442417" y="53803"/>
                  </a:lnTo>
                  <a:lnTo>
                    <a:pt x="474821" y="81676"/>
                  </a:lnTo>
                  <a:lnTo>
                    <a:pt x="502615" y="114171"/>
                  </a:lnTo>
                  <a:lnTo>
                    <a:pt x="525227" y="150714"/>
                  </a:lnTo>
                  <a:lnTo>
                    <a:pt x="542086" y="190731"/>
                  </a:lnTo>
                  <a:lnTo>
                    <a:pt x="552621" y="233648"/>
                  </a:lnTo>
                  <a:lnTo>
                    <a:pt x="556259" y="278891"/>
                  </a:lnTo>
                  <a:lnTo>
                    <a:pt x="552621" y="324135"/>
                  </a:lnTo>
                  <a:lnTo>
                    <a:pt x="542086" y="367052"/>
                  </a:lnTo>
                  <a:lnTo>
                    <a:pt x="525227" y="407069"/>
                  </a:lnTo>
                  <a:lnTo>
                    <a:pt x="502615" y="443612"/>
                  </a:lnTo>
                  <a:lnTo>
                    <a:pt x="474821" y="476107"/>
                  </a:lnTo>
                  <a:lnTo>
                    <a:pt x="442417" y="503980"/>
                  </a:lnTo>
                  <a:lnTo>
                    <a:pt x="405974" y="526658"/>
                  </a:lnTo>
                  <a:lnTo>
                    <a:pt x="366064" y="543568"/>
                  </a:lnTo>
                  <a:lnTo>
                    <a:pt x="323259" y="554134"/>
                  </a:lnTo>
                  <a:lnTo>
                    <a:pt x="278129" y="557783"/>
                  </a:lnTo>
                  <a:lnTo>
                    <a:pt x="233000" y="554134"/>
                  </a:lnTo>
                  <a:lnTo>
                    <a:pt x="190195" y="543568"/>
                  </a:lnTo>
                  <a:lnTo>
                    <a:pt x="150285" y="526658"/>
                  </a:lnTo>
                  <a:lnTo>
                    <a:pt x="113842" y="503980"/>
                  </a:lnTo>
                  <a:lnTo>
                    <a:pt x="81438" y="476107"/>
                  </a:lnTo>
                  <a:lnTo>
                    <a:pt x="53644" y="443612"/>
                  </a:lnTo>
                  <a:lnTo>
                    <a:pt x="31032" y="407069"/>
                  </a:lnTo>
                  <a:lnTo>
                    <a:pt x="14173" y="367052"/>
                  </a:lnTo>
                  <a:lnTo>
                    <a:pt x="3638" y="324135"/>
                  </a:lnTo>
                  <a:lnTo>
                    <a:pt x="0" y="278891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67436"/>
            <a:ext cx="53600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Requisitos </a:t>
            </a:r>
            <a:r>
              <a:rPr sz="2800" spc="-5" dirty="0">
                <a:solidFill>
                  <a:srgbClr val="C00000"/>
                </a:solidFill>
              </a:rPr>
              <a:t>del </a:t>
            </a:r>
            <a:r>
              <a:rPr sz="2800" spc="-15" dirty="0">
                <a:solidFill>
                  <a:srgbClr val="C00000"/>
                </a:solidFill>
              </a:rPr>
              <a:t>sistema </a:t>
            </a:r>
            <a:r>
              <a:rPr sz="2800" spc="-5" dirty="0">
                <a:solidFill>
                  <a:srgbClr val="C00000"/>
                </a:solidFill>
              </a:rPr>
              <a:t>de </a:t>
            </a:r>
            <a:r>
              <a:rPr sz="2800" spc="-10" dirty="0">
                <a:solidFill>
                  <a:srgbClr val="C00000"/>
                </a:solidFill>
              </a:rPr>
              <a:t>corrección  </a:t>
            </a:r>
            <a:r>
              <a:rPr sz="2800" spc="-5" dirty="0">
                <a:solidFill>
                  <a:srgbClr val="C00000"/>
                </a:solidFill>
              </a:rPr>
              <a:t>anticipada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40308" y="1057655"/>
            <a:ext cx="7417434" cy="3893820"/>
            <a:chOff x="940308" y="1057655"/>
            <a:chExt cx="7417434" cy="3893820"/>
          </a:xfrm>
        </p:grpSpPr>
        <p:sp>
          <p:nvSpPr>
            <p:cNvPr id="5" name="object 5"/>
            <p:cNvSpPr/>
            <p:nvPr/>
          </p:nvSpPr>
          <p:spPr>
            <a:xfrm>
              <a:off x="953262" y="1262633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59">
                  <a:moveTo>
                    <a:pt x="739140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7391400" y="327660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3262" y="1262633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59">
                  <a:moveTo>
                    <a:pt x="0" y="327660"/>
                  </a:moveTo>
                  <a:lnTo>
                    <a:pt x="7391400" y="327660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3594" y="1070609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510997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8" y="384048"/>
                  </a:lnTo>
                  <a:lnTo>
                    <a:pt x="5109972" y="384048"/>
                  </a:lnTo>
                  <a:lnTo>
                    <a:pt x="5134867" y="379011"/>
                  </a:lnTo>
                  <a:lnTo>
                    <a:pt x="5155215" y="365283"/>
                  </a:lnTo>
                  <a:lnTo>
                    <a:pt x="5168943" y="344935"/>
                  </a:lnTo>
                  <a:lnTo>
                    <a:pt x="5173980" y="320039"/>
                  </a:lnTo>
                  <a:lnTo>
                    <a:pt x="5173980" y="64007"/>
                  </a:lnTo>
                  <a:lnTo>
                    <a:pt x="5168943" y="39112"/>
                  </a:lnTo>
                  <a:lnTo>
                    <a:pt x="5155215" y="18764"/>
                  </a:lnTo>
                  <a:lnTo>
                    <a:pt x="5134867" y="5036"/>
                  </a:lnTo>
                  <a:lnTo>
                    <a:pt x="5109972" y="0"/>
                  </a:lnTo>
                  <a:close/>
                </a:path>
              </a:pathLst>
            </a:custGeom>
            <a:solidFill>
              <a:srgbClr val="205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3594" y="1070609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5109972" y="0"/>
                  </a:lnTo>
                  <a:lnTo>
                    <a:pt x="5134867" y="5036"/>
                  </a:lnTo>
                  <a:lnTo>
                    <a:pt x="5155215" y="18764"/>
                  </a:lnTo>
                  <a:lnTo>
                    <a:pt x="5168943" y="39112"/>
                  </a:lnTo>
                  <a:lnTo>
                    <a:pt x="5173980" y="64007"/>
                  </a:lnTo>
                  <a:lnTo>
                    <a:pt x="5173980" y="320039"/>
                  </a:lnTo>
                  <a:lnTo>
                    <a:pt x="5168943" y="344935"/>
                  </a:lnTo>
                  <a:lnTo>
                    <a:pt x="5155215" y="365283"/>
                  </a:lnTo>
                  <a:lnTo>
                    <a:pt x="5134867" y="379011"/>
                  </a:lnTo>
                  <a:lnTo>
                    <a:pt x="5109972" y="384048"/>
                  </a:lnTo>
                  <a:lnTo>
                    <a:pt x="64008" y="384048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3262" y="1852422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73914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7391400" y="327659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262" y="1852422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0" y="327659"/>
                  </a:moveTo>
                  <a:lnTo>
                    <a:pt x="7391400" y="327659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3594" y="1660397"/>
              <a:ext cx="5173980" cy="382905"/>
            </a:xfrm>
            <a:custGeom>
              <a:avLst/>
              <a:gdLst/>
              <a:ahLst/>
              <a:cxnLst/>
              <a:rect l="l" t="t" r="r" b="b"/>
              <a:pathLst>
                <a:path w="5173980" h="382905">
                  <a:moveTo>
                    <a:pt x="5110226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4"/>
                  </a:lnTo>
                  <a:lnTo>
                    <a:pt x="5110226" y="382524"/>
                  </a:lnTo>
                  <a:lnTo>
                    <a:pt x="5135028" y="377509"/>
                  </a:lnTo>
                  <a:lnTo>
                    <a:pt x="5155295" y="363839"/>
                  </a:lnTo>
                  <a:lnTo>
                    <a:pt x="5168965" y="343572"/>
                  </a:lnTo>
                  <a:lnTo>
                    <a:pt x="5173980" y="318769"/>
                  </a:lnTo>
                  <a:lnTo>
                    <a:pt x="5173980" y="63753"/>
                  </a:lnTo>
                  <a:lnTo>
                    <a:pt x="5168965" y="38951"/>
                  </a:lnTo>
                  <a:lnTo>
                    <a:pt x="5155295" y="18684"/>
                  </a:lnTo>
                  <a:lnTo>
                    <a:pt x="5135028" y="5014"/>
                  </a:lnTo>
                  <a:lnTo>
                    <a:pt x="511022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3594" y="1660397"/>
              <a:ext cx="5173980" cy="382905"/>
            </a:xfrm>
            <a:custGeom>
              <a:avLst/>
              <a:gdLst/>
              <a:ahLst/>
              <a:cxnLst/>
              <a:rect l="l" t="t" r="r" b="b"/>
              <a:pathLst>
                <a:path w="517398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5110226" y="0"/>
                  </a:lnTo>
                  <a:lnTo>
                    <a:pt x="5135028" y="5014"/>
                  </a:lnTo>
                  <a:lnTo>
                    <a:pt x="5155295" y="18684"/>
                  </a:lnTo>
                  <a:lnTo>
                    <a:pt x="5168965" y="38951"/>
                  </a:lnTo>
                  <a:lnTo>
                    <a:pt x="5173980" y="63753"/>
                  </a:lnTo>
                  <a:lnTo>
                    <a:pt x="5173980" y="318769"/>
                  </a:lnTo>
                  <a:lnTo>
                    <a:pt x="5168965" y="343572"/>
                  </a:lnTo>
                  <a:lnTo>
                    <a:pt x="5155295" y="363839"/>
                  </a:lnTo>
                  <a:lnTo>
                    <a:pt x="5135028" y="377509"/>
                  </a:lnTo>
                  <a:lnTo>
                    <a:pt x="5110226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262" y="2699766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739140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7391400" y="327660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3262" y="2699766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0" y="327660"/>
                  </a:moveTo>
                  <a:lnTo>
                    <a:pt x="7391400" y="327660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3594" y="2250186"/>
              <a:ext cx="5173980" cy="641985"/>
            </a:xfrm>
            <a:custGeom>
              <a:avLst/>
              <a:gdLst/>
              <a:ahLst/>
              <a:cxnLst/>
              <a:rect l="l" t="t" r="r" b="b"/>
              <a:pathLst>
                <a:path w="5173980" h="641985">
                  <a:moveTo>
                    <a:pt x="5067046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3"/>
                  </a:lnTo>
                  <a:lnTo>
                    <a:pt x="0" y="534669"/>
                  </a:lnTo>
                  <a:lnTo>
                    <a:pt x="8403" y="576292"/>
                  </a:lnTo>
                  <a:lnTo>
                    <a:pt x="31321" y="610282"/>
                  </a:lnTo>
                  <a:lnTo>
                    <a:pt x="65311" y="633200"/>
                  </a:lnTo>
                  <a:lnTo>
                    <a:pt x="106934" y="641603"/>
                  </a:lnTo>
                  <a:lnTo>
                    <a:pt x="5067046" y="641603"/>
                  </a:lnTo>
                  <a:lnTo>
                    <a:pt x="5108668" y="633200"/>
                  </a:lnTo>
                  <a:lnTo>
                    <a:pt x="5142658" y="610282"/>
                  </a:lnTo>
                  <a:lnTo>
                    <a:pt x="5165576" y="576292"/>
                  </a:lnTo>
                  <a:lnTo>
                    <a:pt x="5173980" y="534669"/>
                  </a:lnTo>
                  <a:lnTo>
                    <a:pt x="5173980" y="106933"/>
                  </a:lnTo>
                  <a:lnTo>
                    <a:pt x="5165576" y="65311"/>
                  </a:lnTo>
                  <a:lnTo>
                    <a:pt x="5142658" y="31321"/>
                  </a:lnTo>
                  <a:lnTo>
                    <a:pt x="5108668" y="8403"/>
                  </a:lnTo>
                  <a:lnTo>
                    <a:pt x="50670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3594" y="2250186"/>
              <a:ext cx="5173980" cy="641985"/>
            </a:xfrm>
            <a:custGeom>
              <a:avLst/>
              <a:gdLst/>
              <a:ahLst/>
              <a:cxnLst/>
              <a:rect l="l" t="t" r="r" b="b"/>
              <a:pathLst>
                <a:path w="5173980" h="641985">
                  <a:moveTo>
                    <a:pt x="0" y="106933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5067046" y="0"/>
                  </a:lnTo>
                  <a:lnTo>
                    <a:pt x="5108668" y="8403"/>
                  </a:lnTo>
                  <a:lnTo>
                    <a:pt x="5142658" y="31321"/>
                  </a:lnTo>
                  <a:lnTo>
                    <a:pt x="5165576" y="65311"/>
                  </a:lnTo>
                  <a:lnTo>
                    <a:pt x="5173980" y="106933"/>
                  </a:lnTo>
                  <a:lnTo>
                    <a:pt x="5173980" y="534669"/>
                  </a:lnTo>
                  <a:lnTo>
                    <a:pt x="5165576" y="576292"/>
                  </a:lnTo>
                  <a:lnTo>
                    <a:pt x="5142658" y="610282"/>
                  </a:lnTo>
                  <a:lnTo>
                    <a:pt x="5108668" y="633200"/>
                  </a:lnTo>
                  <a:lnTo>
                    <a:pt x="5067046" y="641603"/>
                  </a:lnTo>
                  <a:lnTo>
                    <a:pt x="106934" y="641603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69"/>
                  </a:lnTo>
                  <a:lnTo>
                    <a:pt x="0" y="10693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3262" y="3431285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73914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7391400" y="327659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3262" y="3431285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0" y="327659"/>
                  </a:moveTo>
                  <a:lnTo>
                    <a:pt x="7391400" y="327659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3594" y="3097529"/>
              <a:ext cx="5173980" cy="525780"/>
            </a:xfrm>
            <a:custGeom>
              <a:avLst/>
              <a:gdLst/>
              <a:ahLst/>
              <a:cxnLst/>
              <a:rect l="l" t="t" r="r" b="b"/>
              <a:pathLst>
                <a:path w="5173980" h="525779">
                  <a:moveTo>
                    <a:pt x="5086350" y="0"/>
                  </a:moveTo>
                  <a:lnTo>
                    <a:pt x="87630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30"/>
                  </a:lnTo>
                  <a:lnTo>
                    <a:pt x="0" y="438150"/>
                  </a:lnTo>
                  <a:lnTo>
                    <a:pt x="6887" y="472255"/>
                  </a:lnTo>
                  <a:lnTo>
                    <a:pt x="25669" y="500110"/>
                  </a:lnTo>
                  <a:lnTo>
                    <a:pt x="53524" y="518892"/>
                  </a:lnTo>
                  <a:lnTo>
                    <a:pt x="87630" y="525779"/>
                  </a:lnTo>
                  <a:lnTo>
                    <a:pt x="5086350" y="525779"/>
                  </a:lnTo>
                  <a:lnTo>
                    <a:pt x="5120455" y="518892"/>
                  </a:lnTo>
                  <a:lnTo>
                    <a:pt x="5148310" y="500110"/>
                  </a:lnTo>
                  <a:lnTo>
                    <a:pt x="5167092" y="472255"/>
                  </a:lnTo>
                  <a:lnTo>
                    <a:pt x="5173980" y="438150"/>
                  </a:lnTo>
                  <a:lnTo>
                    <a:pt x="5173980" y="87630"/>
                  </a:lnTo>
                  <a:lnTo>
                    <a:pt x="5167092" y="53524"/>
                  </a:lnTo>
                  <a:lnTo>
                    <a:pt x="5148310" y="25669"/>
                  </a:lnTo>
                  <a:lnTo>
                    <a:pt x="5120455" y="6887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3594" y="3097529"/>
              <a:ext cx="5173980" cy="525780"/>
            </a:xfrm>
            <a:custGeom>
              <a:avLst/>
              <a:gdLst/>
              <a:ahLst/>
              <a:cxnLst/>
              <a:rect l="l" t="t" r="r" b="b"/>
              <a:pathLst>
                <a:path w="5173980" h="525779">
                  <a:moveTo>
                    <a:pt x="0" y="87630"/>
                  </a:moveTo>
                  <a:lnTo>
                    <a:pt x="6887" y="53524"/>
                  </a:lnTo>
                  <a:lnTo>
                    <a:pt x="25669" y="25669"/>
                  </a:lnTo>
                  <a:lnTo>
                    <a:pt x="53524" y="6887"/>
                  </a:lnTo>
                  <a:lnTo>
                    <a:pt x="87630" y="0"/>
                  </a:lnTo>
                  <a:lnTo>
                    <a:pt x="5086350" y="0"/>
                  </a:lnTo>
                  <a:lnTo>
                    <a:pt x="5120455" y="6887"/>
                  </a:lnTo>
                  <a:lnTo>
                    <a:pt x="5148310" y="25669"/>
                  </a:lnTo>
                  <a:lnTo>
                    <a:pt x="5167092" y="53524"/>
                  </a:lnTo>
                  <a:lnTo>
                    <a:pt x="5173980" y="87630"/>
                  </a:lnTo>
                  <a:lnTo>
                    <a:pt x="5173980" y="438150"/>
                  </a:lnTo>
                  <a:lnTo>
                    <a:pt x="5167092" y="472255"/>
                  </a:lnTo>
                  <a:lnTo>
                    <a:pt x="5148310" y="500110"/>
                  </a:lnTo>
                  <a:lnTo>
                    <a:pt x="5120455" y="518892"/>
                  </a:lnTo>
                  <a:lnTo>
                    <a:pt x="5086350" y="525779"/>
                  </a:lnTo>
                  <a:lnTo>
                    <a:pt x="87630" y="525779"/>
                  </a:lnTo>
                  <a:lnTo>
                    <a:pt x="53524" y="518892"/>
                  </a:lnTo>
                  <a:lnTo>
                    <a:pt x="25669" y="500110"/>
                  </a:lnTo>
                  <a:lnTo>
                    <a:pt x="6887" y="472255"/>
                  </a:lnTo>
                  <a:lnTo>
                    <a:pt x="0" y="438150"/>
                  </a:lnTo>
                  <a:lnTo>
                    <a:pt x="0" y="876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3262" y="4021073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73914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7391400" y="327659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3262" y="4021073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0" y="327659"/>
                  </a:moveTo>
                  <a:lnTo>
                    <a:pt x="7391400" y="327659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594" y="3829050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510997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6" y="344952"/>
                  </a:lnTo>
                  <a:lnTo>
                    <a:pt x="18764" y="365298"/>
                  </a:lnTo>
                  <a:lnTo>
                    <a:pt x="39112" y="379017"/>
                  </a:lnTo>
                  <a:lnTo>
                    <a:pt x="64008" y="384047"/>
                  </a:lnTo>
                  <a:lnTo>
                    <a:pt x="5109972" y="384047"/>
                  </a:lnTo>
                  <a:lnTo>
                    <a:pt x="5134867" y="379017"/>
                  </a:lnTo>
                  <a:lnTo>
                    <a:pt x="5155215" y="365298"/>
                  </a:lnTo>
                  <a:lnTo>
                    <a:pt x="5168943" y="344952"/>
                  </a:lnTo>
                  <a:lnTo>
                    <a:pt x="5173980" y="320040"/>
                  </a:lnTo>
                  <a:lnTo>
                    <a:pt x="5173980" y="64008"/>
                  </a:lnTo>
                  <a:lnTo>
                    <a:pt x="5168943" y="39112"/>
                  </a:lnTo>
                  <a:lnTo>
                    <a:pt x="5155215" y="18764"/>
                  </a:lnTo>
                  <a:lnTo>
                    <a:pt x="5134867" y="5036"/>
                  </a:lnTo>
                  <a:lnTo>
                    <a:pt x="510997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594" y="3829050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5109972" y="0"/>
                  </a:lnTo>
                  <a:lnTo>
                    <a:pt x="5134867" y="5036"/>
                  </a:lnTo>
                  <a:lnTo>
                    <a:pt x="5155215" y="18764"/>
                  </a:lnTo>
                  <a:lnTo>
                    <a:pt x="5168943" y="39112"/>
                  </a:lnTo>
                  <a:lnTo>
                    <a:pt x="5173980" y="64008"/>
                  </a:lnTo>
                  <a:lnTo>
                    <a:pt x="5173980" y="320040"/>
                  </a:lnTo>
                  <a:lnTo>
                    <a:pt x="5168943" y="344952"/>
                  </a:lnTo>
                  <a:lnTo>
                    <a:pt x="5155215" y="365298"/>
                  </a:lnTo>
                  <a:lnTo>
                    <a:pt x="5134867" y="379017"/>
                  </a:lnTo>
                  <a:lnTo>
                    <a:pt x="5109972" y="384047"/>
                  </a:lnTo>
                  <a:lnTo>
                    <a:pt x="64008" y="384047"/>
                  </a:lnTo>
                  <a:lnTo>
                    <a:pt x="39112" y="379017"/>
                  </a:lnTo>
                  <a:lnTo>
                    <a:pt x="18764" y="365298"/>
                  </a:lnTo>
                  <a:lnTo>
                    <a:pt x="5036" y="344952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262" y="4610861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73914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7391400" y="327659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262" y="4610861"/>
              <a:ext cx="7391400" cy="327660"/>
            </a:xfrm>
            <a:custGeom>
              <a:avLst/>
              <a:gdLst/>
              <a:ahLst/>
              <a:cxnLst/>
              <a:rect l="l" t="t" r="r" b="b"/>
              <a:pathLst>
                <a:path w="7391400" h="327660">
                  <a:moveTo>
                    <a:pt x="0" y="327659"/>
                  </a:moveTo>
                  <a:lnTo>
                    <a:pt x="7391400" y="327659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3594" y="4418838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5109972" y="0"/>
                  </a:moveTo>
                  <a:lnTo>
                    <a:pt x="64008" y="0"/>
                  </a:lnTo>
                  <a:lnTo>
                    <a:pt x="39112" y="5029"/>
                  </a:lnTo>
                  <a:lnTo>
                    <a:pt x="18764" y="18745"/>
                  </a:lnTo>
                  <a:lnTo>
                    <a:pt x="5036" y="39090"/>
                  </a:lnTo>
                  <a:lnTo>
                    <a:pt x="0" y="64007"/>
                  </a:lnTo>
                  <a:lnTo>
                    <a:pt x="0" y="320040"/>
                  </a:lnTo>
                  <a:lnTo>
                    <a:pt x="5036" y="344952"/>
                  </a:lnTo>
                  <a:lnTo>
                    <a:pt x="18764" y="365298"/>
                  </a:lnTo>
                  <a:lnTo>
                    <a:pt x="39112" y="379017"/>
                  </a:lnTo>
                  <a:lnTo>
                    <a:pt x="64008" y="384048"/>
                  </a:lnTo>
                  <a:lnTo>
                    <a:pt x="5109972" y="384048"/>
                  </a:lnTo>
                  <a:lnTo>
                    <a:pt x="5134867" y="379017"/>
                  </a:lnTo>
                  <a:lnTo>
                    <a:pt x="5155215" y="365298"/>
                  </a:lnTo>
                  <a:lnTo>
                    <a:pt x="5168943" y="344952"/>
                  </a:lnTo>
                  <a:lnTo>
                    <a:pt x="5173980" y="320040"/>
                  </a:lnTo>
                  <a:lnTo>
                    <a:pt x="5173980" y="64007"/>
                  </a:lnTo>
                  <a:lnTo>
                    <a:pt x="5168943" y="39090"/>
                  </a:lnTo>
                  <a:lnTo>
                    <a:pt x="5155215" y="18745"/>
                  </a:lnTo>
                  <a:lnTo>
                    <a:pt x="5134867" y="5029"/>
                  </a:lnTo>
                  <a:lnTo>
                    <a:pt x="5109972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3594" y="4418838"/>
              <a:ext cx="5173980" cy="384175"/>
            </a:xfrm>
            <a:custGeom>
              <a:avLst/>
              <a:gdLst/>
              <a:ahLst/>
              <a:cxnLst/>
              <a:rect l="l" t="t" r="r" b="b"/>
              <a:pathLst>
                <a:path w="5173980" h="384175">
                  <a:moveTo>
                    <a:pt x="0" y="64007"/>
                  </a:moveTo>
                  <a:lnTo>
                    <a:pt x="5036" y="39090"/>
                  </a:lnTo>
                  <a:lnTo>
                    <a:pt x="18764" y="18745"/>
                  </a:lnTo>
                  <a:lnTo>
                    <a:pt x="39112" y="5029"/>
                  </a:lnTo>
                  <a:lnTo>
                    <a:pt x="64008" y="0"/>
                  </a:lnTo>
                  <a:lnTo>
                    <a:pt x="5109972" y="0"/>
                  </a:lnTo>
                  <a:lnTo>
                    <a:pt x="5134867" y="5029"/>
                  </a:lnTo>
                  <a:lnTo>
                    <a:pt x="5155215" y="18745"/>
                  </a:lnTo>
                  <a:lnTo>
                    <a:pt x="5168943" y="39090"/>
                  </a:lnTo>
                  <a:lnTo>
                    <a:pt x="5173980" y="64007"/>
                  </a:lnTo>
                  <a:lnTo>
                    <a:pt x="5173980" y="320040"/>
                  </a:lnTo>
                  <a:lnTo>
                    <a:pt x="5168943" y="344952"/>
                  </a:lnTo>
                  <a:lnTo>
                    <a:pt x="5155215" y="365298"/>
                  </a:lnTo>
                  <a:lnTo>
                    <a:pt x="5134867" y="379017"/>
                  </a:lnTo>
                  <a:lnTo>
                    <a:pt x="5109972" y="384048"/>
                  </a:lnTo>
                  <a:lnTo>
                    <a:pt x="64008" y="384048"/>
                  </a:lnTo>
                  <a:lnTo>
                    <a:pt x="39112" y="379017"/>
                  </a:lnTo>
                  <a:lnTo>
                    <a:pt x="18764" y="365298"/>
                  </a:lnTo>
                  <a:lnTo>
                    <a:pt x="5036" y="344952"/>
                  </a:lnTo>
                  <a:lnTo>
                    <a:pt x="0" y="320040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23746" y="1084910"/>
            <a:ext cx="5181854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Identificar variables de insumo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importante.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Desarrollar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sistema.</a:t>
            </a:r>
            <a:endParaRPr sz="1800" dirty="0">
              <a:latin typeface="Carlito"/>
              <a:cs typeface="Carlito"/>
            </a:endParaRPr>
          </a:p>
          <a:p>
            <a:pPr marL="19685" marR="5080" indent="5715">
              <a:lnSpc>
                <a:spcPts val="622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Seguimiento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 el modelo 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identificar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realidades.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Recopilar datos sobre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las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variables de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insumos.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Evaluar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 regularidad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variaciones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7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insumos.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Tomar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medidas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para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resolver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problemas.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296036"/>
            <a:ext cx="599805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Requisitos </a:t>
            </a:r>
            <a:r>
              <a:rPr sz="2800" spc="-5" dirty="0">
                <a:solidFill>
                  <a:srgbClr val="C00000"/>
                </a:solidFill>
              </a:rPr>
              <a:t>de los </a:t>
            </a:r>
            <a:r>
              <a:rPr sz="2800" spc="-15" dirty="0">
                <a:solidFill>
                  <a:srgbClr val="C00000"/>
                </a:solidFill>
              </a:rPr>
              <a:t>controles</a:t>
            </a:r>
            <a:r>
              <a:rPr sz="2800" spc="75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efectivos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611816" y="1112456"/>
            <a:ext cx="4689475" cy="810895"/>
            <a:chOff x="3611816" y="1112456"/>
            <a:chExt cx="4689475" cy="810895"/>
          </a:xfrm>
        </p:grpSpPr>
        <p:sp>
          <p:nvSpPr>
            <p:cNvPr id="5" name="object 5"/>
            <p:cNvSpPr/>
            <p:nvPr/>
          </p:nvSpPr>
          <p:spPr>
            <a:xfrm>
              <a:off x="3624833" y="1125474"/>
              <a:ext cx="4663440" cy="784860"/>
            </a:xfrm>
            <a:custGeom>
              <a:avLst/>
              <a:gdLst/>
              <a:ahLst/>
              <a:cxnLst/>
              <a:rect l="l" t="t" r="r" b="b"/>
              <a:pathLst>
                <a:path w="4663440" h="784860">
                  <a:moveTo>
                    <a:pt x="4271010" y="0"/>
                  </a:moveTo>
                  <a:lnTo>
                    <a:pt x="4271010" y="98171"/>
                  </a:lnTo>
                  <a:lnTo>
                    <a:pt x="0" y="98171"/>
                  </a:lnTo>
                  <a:lnTo>
                    <a:pt x="0" y="686688"/>
                  </a:lnTo>
                  <a:lnTo>
                    <a:pt x="4271010" y="686688"/>
                  </a:lnTo>
                  <a:lnTo>
                    <a:pt x="4271010" y="784859"/>
                  </a:lnTo>
                  <a:lnTo>
                    <a:pt x="4663440" y="392429"/>
                  </a:lnTo>
                  <a:lnTo>
                    <a:pt x="4271010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4833" y="1125474"/>
              <a:ext cx="4663440" cy="784860"/>
            </a:xfrm>
            <a:custGeom>
              <a:avLst/>
              <a:gdLst/>
              <a:ahLst/>
              <a:cxnLst/>
              <a:rect l="l" t="t" r="r" b="b"/>
              <a:pathLst>
                <a:path w="4663440" h="784860">
                  <a:moveTo>
                    <a:pt x="0" y="98171"/>
                  </a:moveTo>
                  <a:lnTo>
                    <a:pt x="4271010" y="98171"/>
                  </a:lnTo>
                  <a:lnTo>
                    <a:pt x="4271010" y="0"/>
                  </a:lnTo>
                  <a:lnTo>
                    <a:pt x="4663440" y="392429"/>
                  </a:lnTo>
                  <a:lnTo>
                    <a:pt x="4271010" y="784859"/>
                  </a:lnTo>
                  <a:lnTo>
                    <a:pt x="4271010" y="686688"/>
                  </a:lnTo>
                  <a:lnTo>
                    <a:pt x="0" y="686688"/>
                  </a:lnTo>
                  <a:lnTo>
                    <a:pt x="0" y="98171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0261" y="1188465"/>
            <a:ext cx="348361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controles </a:t>
            </a:r>
            <a:r>
              <a:rPr sz="1400" spc="-5" dirty="0">
                <a:latin typeface="Carlito"/>
                <a:cs typeface="Carlito"/>
              </a:rPr>
              <a:t>deben reflejar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estructura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  </a:t>
            </a:r>
            <a:r>
              <a:rPr sz="1400" spc="-10" dirty="0">
                <a:latin typeface="Carlito"/>
                <a:cs typeface="Carlito"/>
              </a:rPr>
              <a:t>organización con </a:t>
            </a:r>
            <a:r>
              <a:rPr sz="1400" spc="-5" dirty="0">
                <a:latin typeface="Carlito"/>
                <a:cs typeface="Carlito"/>
              </a:rPr>
              <a:t>sus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responsables.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" y="1112456"/>
            <a:ext cx="3485451" cy="810895"/>
            <a:chOff x="502856" y="1112456"/>
            <a:chExt cx="3134995" cy="810895"/>
          </a:xfrm>
        </p:grpSpPr>
        <p:sp>
          <p:nvSpPr>
            <p:cNvPr id="9" name="object 9"/>
            <p:cNvSpPr/>
            <p:nvPr/>
          </p:nvSpPr>
          <p:spPr>
            <a:xfrm>
              <a:off x="515874" y="1125474"/>
              <a:ext cx="3108960" cy="784860"/>
            </a:xfrm>
            <a:custGeom>
              <a:avLst/>
              <a:gdLst/>
              <a:ahLst/>
              <a:cxnLst/>
              <a:rect l="l" t="t" r="r" b="b"/>
              <a:pathLst>
                <a:path w="3108960" h="784860">
                  <a:moveTo>
                    <a:pt x="2978150" y="0"/>
                  </a:moveTo>
                  <a:lnTo>
                    <a:pt x="130810" y="0"/>
                  </a:lnTo>
                  <a:lnTo>
                    <a:pt x="79895" y="10277"/>
                  </a:lnTo>
                  <a:lnTo>
                    <a:pt x="38315" y="38306"/>
                  </a:lnTo>
                  <a:lnTo>
                    <a:pt x="10280" y="79884"/>
                  </a:lnTo>
                  <a:lnTo>
                    <a:pt x="0" y="130810"/>
                  </a:lnTo>
                  <a:lnTo>
                    <a:pt x="0" y="654050"/>
                  </a:lnTo>
                  <a:lnTo>
                    <a:pt x="10280" y="704975"/>
                  </a:lnTo>
                  <a:lnTo>
                    <a:pt x="38315" y="746553"/>
                  </a:lnTo>
                  <a:lnTo>
                    <a:pt x="79895" y="774582"/>
                  </a:lnTo>
                  <a:lnTo>
                    <a:pt x="130810" y="784859"/>
                  </a:lnTo>
                  <a:lnTo>
                    <a:pt x="2978150" y="784859"/>
                  </a:lnTo>
                  <a:lnTo>
                    <a:pt x="3029075" y="774582"/>
                  </a:lnTo>
                  <a:lnTo>
                    <a:pt x="3070653" y="746553"/>
                  </a:lnTo>
                  <a:lnTo>
                    <a:pt x="3098682" y="704975"/>
                  </a:lnTo>
                  <a:lnTo>
                    <a:pt x="3108960" y="654050"/>
                  </a:lnTo>
                  <a:lnTo>
                    <a:pt x="3108960" y="130810"/>
                  </a:lnTo>
                  <a:lnTo>
                    <a:pt x="3098682" y="79884"/>
                  </a:lnTo>
                  <a:lnTo>
                    <a:pt x="3070653" y="38306"/>
                  </a:lnTo>
                  <a:lnTo>
                    <a:pt x="3029075" y="10277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874" y="1125474"/>
              <a:ext cx="3108960" cy="784860"/>
            </a:xfrm>
            <a:custGeom>
              <a:avLst/>
              <a:gdLst/>
              <a:ahLst/>
              <a:cxnLst/>
              <a:rect l="l" t="t" r="r" b="b"/>
              <a:pathLst>
                <a:path w="3108960" h="784860">
                  <a:moveTo>
                    <a:pt x="0" y="130810"/>
                  </a:moveTo>
                  <a:lnTo>
                    <a:pt x="10280" y="79884"/>
                  </a:lnTo>
                  <a:lnTo>
                    <a:pt x="38315" y="38306"/>
                  </a:lnTo>
                  <a:lnTo>
                    <a:pt x="79895" y="10277"/>
                  </a:lnTo>
                  <a:lnTo>
                    <a:pt x="130810" y="0"/>
                  </a:lnTo>
                  <a:lnTo>
                    <a:pt x="2978150" y="0"/>
                  </a:lnTo>
                  <a:lnTo>
                    <a:pt x="3029075" y="10277"/>
                  </a:lnTo>
                  <a:lnTo>
                    <a:pt x="3070653" y="38306"/>
                  </a:lnTo>
                  <a:lnTo>
                    <a:pt x="3098682" y="79884"/>
                  </a:lnTo>
                  <a:lnTo>
                    <a:pt x="3108960" y="130810"/>
                  </a:lnTo>
                  <a:lnTo>
                    <a:pt x="3108960" y="654050"/>
                  </a:lnTo>
                  <a:lnTo>
                    <a:pt x="3098682" y="704975"/>
                  </a:lnTo>
                  <a:lnTo>
                    <a:pt x="3070653" y="746553"/>
                  </a:lnTo>
                  <a:lnTo>
                    <a:pt x="3029075" y="774582"/>
                  </a:lnTo>
                  <a:lnTo>
                    <a:pt x="2978150" y="784859"/>
                  </a:lnTo>
                  <a:lnTo>
                    <a:pt x="130810" y="784859"/>
                  </a:lnTo>
                  <a:lnTo>
                    <a:pt x="79895" y="774582"/>
                  </a:lnTo>
                  <a:lnTo>
                    <a:pt x="38315" y="746553"/>
                  </a:lnTo>
                  <a:lnTo>
                    <a:pt x="10280" y="704975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771" y="1169993"/>
            <a:ext cx="3388429" cy="6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Adaptar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controles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los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ts val="2305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planes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puestos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11816" y="1975040"/>
            <a:ext cx="4685030" cy="989330"/>
            <a:chOff x="3611816" y="1975040"/>
            <a:chExt cx="4685030" cy="989330"/>
          </a:xfrm>
        </p:grpSpPr>
        <p:sp>
          <p:nvSpPr>
            <p:cNvPr id="13" name="object 13"/>
            <p:cNvSpPr/>
            <p:nvPr/>
          </p:nvSpPr>
          <p:spPr>
            <a:xfrm>
              <a:off x="3624833" y="1988057"/>
              <a:ext cx="4658995" cy="963294"/>
            </a:xfrm>
            <a:custGeom>
              <a:avLst/>
              <a:gdLst/>
              <a:ahLst/>
              <a:cxnLst/>
              <a:rect l="l" t="t" r="r" b="b"/>
              <a:pathLst>
                <a:path w="4658995" h="963294">
                  <a:moveTo>
                    <a:pt x="4177284" y="0"/>
                  </a:moveTo>
                  <a:lnTo>
                    <a:pt x="4177284" y="120396"/>
                  </a:lnTo>
                  <a:lnTo>
                    <a:pt x="0" y="120396"/>
                  </a:lnTo>
                  <a:lnTo>
                    <a:pt x="0" y="842772"/>
                  </a:lnTo>
                  <a:lnTo>
                    <a:pt x="4177284" y="842772"/>
                  </a:lnTo>
                  <a:lnTo>
                    <a:pt x="4177284" y="963168"/>
                  </a:lnTo>
                  <a:lnTo>
                    <a:pt x="4658868" y="481584"/>
                  </a:lnTo>
                  <a:lnTo>
                    <a:pt x="4177284" y="0"/>
                  </a:lnTo>
                  <a:close/>
                </a:path>
              </a:pathLst>
            </a:custGeom>
            <a:solidFill>
              <a:srgbClr val="E8DC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4833" y="1988057"/>
              <a:ext cx="4658995" cy="963294"/>
            </a:xfrm>
            <a:custGeom>
              <a:avLst/>
              <a:gdLst/>
              <a:ahLst/>
              <a:cxnLst/>
              <a:rect l="l" t="t" r="r" b="b"/>
              <a:pathLst>
                <a:path w="4658995" h="963294">
                  <a:moveTo>
                    <a:pt x="0" y="120396"/>
                  </a:moveTo>
                  <a:lnTo>
                    <a:pt x="4177284" y="120396"/>
                  </a:lnTo>
                  <a:lnTo>
                    <a:pt x="4177284" y="0"/>
                  </a:lnTo>
                  <a:lnTo>
                    <a:pt x="4658868" y="481584"/>
                  </a:lnTo>
                  <a:lnTo>
                    <a:pt x="4177284" y="963168"/>
                  </a:lnTo>
                  <a:lnTo>
                    <a:pt x="4177284" y="842772"/>
                  </a:lnTo>
                  <a:lnTo>
                    <a:pt x="0" y="842772"/>
                  </a:lnTo>
                  <a:lnTo>
                    <a:pt x="0" y="120396"/>
                  </a:lnTo>
                  <a:close/>
                </a:path>
              </a:pathLst>
            </a:custGeom>
            <a:ln w="25908">
              <a:solidFill>
                <a:srgbClr val="E8D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20770" y="2074545"/>
            <a:ext cx="420560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controles </a:t>
            </a:r>
            <a:r>
              <a:rPr sz="1400" spc="-5" dirty="0">
                <a:latin typeface="Carlito"/>
                <a:cs typeface="Carlito"/>
              </a:rPr>
              <a:t>deben ser </a:t>
            </a:r>
            <a:r>
              <a:rPr sz="1400" spc="-10" dirty="0">
                <a:latin typeface="Carlito"/>
                <a:cs typeface="Carlito"/>
              </a:rPr>
              <a:t>claros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adaptados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cada </a:t>
            </a:r>
            <a:r>
              <a:rPr sz="1400" spc="-15" dirty="0">
                <a:latin typeface="Carlito"/>
                <a:cs typeface="Carlito"/>
              </a:rPr>
              <a:t>cargo,  </a:t>
            </a:r>
            <a:r>
              <a:rPr sz="1400" spc="-5" dirty="0">
                <a:latin typeface="Carlito"/>
                <a:cs typeface="Carlito"/>
              </a:rPr>
              <a:t>según sus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funciones.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7253" y="2073887"/>
            <a:ext cx="3471486" cy="812800"/>
            <a:chOff x="505904" y="2063432"/>
            <a:chExt cx="3132455" cy="812800"/>
          </a:xfrm>
        </p:grpSpPr>
        <p:sp>
          <p:nvSpPr>
            <p:cNvPr id="17" name="object 17"/>
            <p:cNvSpPr/>
            <p:nvPr/>
          </p:nvSpPr>
          <p:spPr>
            <a:xfrm>
              <a:off x="518921" y="2076450"/>
              <a:ext cx="3106420" cy="786765"/>
            </a:xfrm>
            <a:custGeom>
              <a:avLst/>
              <a:gdLst/>
              <a:ahLst/>
              <a:cxnLst/>
              <a:rect l="l" t="t" r="r" b="b"/>
              <a:pathLst>
                <a:path w="3106420" h="786764">
                  <a:moveTo>
                    <a:pt x="2974848" y="0"/>
                  </a:moveTo>
                  <a:lnTo>
                    <a:pt x="131064" y="0"/>
                  </a:lnTo>
                  <a:lnTo>
                    <a:pt x="80051" y="10298"/>
                  </a:lnTo>
                  <a:lnTo>
                    <a:pt x="38390" y="38385"/>
                  </a:lnTo>
                  <a:lnTo>
                    <a:pt x="10300" y="80045"/>
                  </a:lnTo>
                  <a:lnTo>
                    <a:pt x="0" y="131063"/>
                  </a:lnTo>
                  <a:lnTo>
                    <a:pt x="0" y="655319"/>
                  </a:lnTo>
                  <a:lnTo>
                    <a:pt x="10300" y="706338"/>
                  </a:lnTo>
                  <a:lnTo>
                    <a:pt x="38390" y="747998"/>
                  </a:lnTo>
                  <a:lnTo>
                    <a:pt x="80051" y="776085"/>
                  </a:lnTo>
                  <a:lnTo>
                    <a:pt x="131064" y="786383"/>
                  </a:lnTo>
                  <a:lnTo>
                    <a:pt x="2974848" y="786383"/>
                  </a:lnTo>
                  <a:lnTo>
                    <a:pt x="3025866" y="776085"/>
                  </a:lnTo>
                  <a:lnTo>
                    <a:pt x="3067526" y="747998"/>
                  </a:lnTo>
                  <a:lnTo>
                    <a:pt x="3095613" y="706338"/>
                  </a:lnTo>
                  <a:lnTo>
                    <a:pt x="3105912" y="655319"/>
                  </a:lnTo>
                  <a:lnTo>
                    <a:pt x="3105912" y="131063"/>
                  </a:lnTo>
                  <a:lnTo>
                    <a:pt x="3095613" y="80045"/>
                  </a:lnTo>
                  <a:lnTo>
                    <a:pt x="3067526" y="38385"/>
                  </a:lnTo>
                  <a:lnTo>
                    <a:pt x="3025866" y="10298"/>
                  </a:lnTo>
                  <a:lnTo>
                    <a:pt x="2974848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21" y="2076450"/>
              <a:ext cx="3106420" cy="786765"/>
            </a:xfrm>
            <a:custGeom>
              <a:avLst/>
              <a:gdLst/>
              <a:ahLst/>
              <a:cxnLst/>
              <a:rect l="l" t="t" r="r" b="b"/>
              <a:pathLst>
                <a:path w="3106420" h="786764">
                  <a:moveTo>
                    <a:pt x="0" y="131063"/>
                  </a:moveTo>
                  <a:lnTo>
                    <a:pt x="10300" y="80045"/>
                  </a:lnTo>
                  <a:lnTo>
                    <a:pt x="38390" y="38385"/>
                  </a:lnTo>
                  <a:lnTo>
                    <a:pt x="80051" y="10298"/>
                  </a:lnTo>
                  <a:lnTo>
                    <a:pt x="131064" y="0"/>
                  </a:lnTo>
                  <a:lnTo>
                    <a:pt x="2974848" y="0"/>
                  </a:lnTo>
                  <a:lnTo>
                    <a:pt x="3025866" y="10298"/>
                  </a:lnTo>
                  <a:lnTo>
                    <a:pt x="3067526" y="38385"/>
                  </a:lnTo>
                  <a:lnTo>
                    <a:pt x="3095613" y="80045"/>
                  </a:lnTo>
                  <a:lnTo>
                    <a:pt x="3105912" y="131063"/>
                  </a:lnTo>
                  <a:lnTo>
                    <a:pt x="3105912" y="655319"/>
                  </a:lnTo>
                  <a:lnTo>
                    <a:pt x="3095613" y="706338"/>
                  </a:lnTo>
                  <a:lnTo>
                    <a:pt x="3067526" y="747998"/>
                  </a:lnTo>
                  <a:lnTo>
                    <a:pt x="3025866" y="776085"/>
                  </a:lnTo>
                  <a:lnTo>
                    <a:pt x="2974848" y="786383"/>
                  </a:lnTo>
                  <a:lnTo>
                    <a:pt x="131064" y="786383"/>
                  </a:lnTo>
                  <a:lnTo>
                    <a:pt x="80051" y="776085"/>
                  </a:lnTo>
                  <a:lnTo>
                    <a:pt x="38390" y="747998"/>
                  </a:lnTo>
                  <a:lnTo>
                    <a:pt x="10300" y="706338"/>
                  </a:lnTo>
                  <a:lnTo>
                    <a:pt x="0" y="655319"/>
                  </a:lnTo>
                  <a:lnTo>
                    <a:pt x="0" y="13106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9050" y="2130567"/>
            <a:ext cx="2632152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37845" marR="5080" indent="-525780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Adaptar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controles</a:t>
            </a:r>
            <a:r>
              <a:rPr sz="2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cada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función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11816" y="3015932"/>
            <a:ext cx="4685030" cy="1077595"/>
            <a:chOff x="3611816" y="3015932"/>
            <a:chExt cx="4685030" cy="1077595"/>
          </a:xfrm>
        </p:grpSpPr>
        <p:sp>
          <p:nvSpPr>
            <p:cNvPr id="21" name="object 21"/>
            <p:cNvSpPr/>
            <p:nvPr/>
          </p:nvSpPr>
          <p:spPr>
            <a:xfrm>
              <a:off x="3624833" y="3028950"/>
              <a:ext cx="4658995" cy="1051560"/>
            </a:xfrm>
            <a:custGeom>
              <a:avLst/>
              <a:gdLst/>
              <a:ahLst/>
              <a:cxnLst/>
              <a:rect l="l" t="t" r="r" b="b"/>
              <a:pathLst>
                <a:path w="4658995" h="1051560">
                  <a:moveTo>
                    <a:pt x="4133088" y="0"/>
                  </a:moveTo>
                  <a:lnTo>
                    <a:pt x="4133088" y="131444"/>
                  </a:lnTo>
                  <a:lnTo>
                    <a:pt x="0" y="131444"/>
                  </a:lnTo>
                  <a:lnTo>
                    <a:pt x="0" y="920115"/>
                  </a:lnTo>
                  <a:lnTo>
                    <a:pt x="4133088" y="920115"/>
                  </a:lnTo>
                  <a:lnTo>
                    <a:pt x="4133088" y="1051560"/>
                  </a:lnTo>
                  <a:lnTo>
                    <a:pt x="4658868" y="525780"/>
                  </a:lnTo>
                  <a:lnTo>
                    <a:pt x="4133088" y="0"/>
                  </a:lnTo>
                  <a:close/>
                </a:path>
              </a:pathLst>
            </a:custGeom>
            <a:solidFill>
              <a:srgbClr val="E7E6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4833" y="3028950"/>
              <a:ext cx="4658995" cy="1051560"/>
            </a:xfrm>
            <a:custGeom>
              <a:avLst/>
              <a:gdLst/>
              <a:ahLst/>
              <a:cxnLst/>
              <a:rect l="l" t="t" r="r" b="b"/>
              <a:pathLst>
                <a:path w="4658995" h="1051560">
                  <a:moveTo>
                    <a:pt x="0" y="131444"/>
                  </a:moveTo>
                  <a:lnTo>
                    <a:pt x="4133088" y="131444"/>
                  </a:lnTo>
                  <a:lnTo>
                    <a:pt x="4133088" y="0"/>
                  </a:lnTo>
                  <a:lnTo>
                    <a:pt x="4658868" y="525780"/>
                  </a:lnTo>
                  <a:lnTo>
                    <a:pt x="4133088" y="1051560"/>
                  </a:lnTo>
                  <a:lnTo>
                    <a:pt x="4133088" y="920115"/>
                  </a:lnTo>
                  <a:lnTo>
                    <a:pt x="0" y="920115"/>
                  </a:lnTo>
                  <a:lnTo>
                    <a:pt x="0" y="131444"/>
                  </a:lnTo>
                  <a:close/>
                </a:path>
              </a:pathLst>
            </a:custGeom>
            <a:ln w="25908">
              <a:solidFill>
                <a:srgbClr val="E7E6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20770" y="3126740"/>
            <a:ext cx="408051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controles </a:t>
            </a:r>
            <a:r>
              <a:rPr sz="1400" spc="-5" dirty="0">
                <a:latin typeface="Carlito"/>
                <a:cs typeface="Carlito"/>
              </a:rPr>
              <a:t>deben estar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5" dirty="0">
                <a:latin typeface="Carlito"/>
                <a:cs typeface="Carlito"/>
              </a:rPr>
              <a:t>función </a:t>
            </a:r>
            <a:r>
              <a:rPr sz="1400" dirty="0">
                <a:latin typeface="Carlito"/>
                <a:cs typeface="Carlito"/>
              </a:rPr>
              <a:t>a las </a:t>
            </a:r>
            <a:r>
              <a:rPr sz="1400" spc="-5" dirty="0">
                <a:latin typeface="Carlito"/>
                <a:cs typeface="Carlito"/>
              </a:rPr>
              <a:t>necesidades  de eficiencia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efectividad de </a:t>
            </a:r>
            <a:r>
              <a:rPr sz="1400" spc="-10" dirty="0">
                <a:latin typeface="Carlito"/>
                <a:cs typeface="Carlito"/>
              </a:rPr>
              <a:t>acuerdo </a:t>
            </a:r>
            <a:r>
              <a:rPr sz="1400" dirty="0">
                <a:latin typeface="Carlito"/>
                <a:cs typeface="Carlito"/>
              </a:rPr>
              <a:t>a la </a:t>
            </a:r>
            <a:r>
              <a:rPr sz="1400" spc="-5" dirty="0">
                <a:latin typeface="Carlito"/>
                <a:cs typeface="Carlito"/>
              </a:rPr>
              <a:t>realidad de  </a:t>
            </a:r>
            <a:r>
              <a:rPr sz="1400" spc="-10" dirty="0">
                <a:latin typeface="Carlito"/>
                <a:cs typeface="Carlito"/>
              </a:rPr>
              <a:t>cada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área.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1300" y="3150044"/>
            <a:ext cx="3457059" cy="810895"/>
            <a:chOff x="505904" y="3150044"/>
            <a:chExt cx="3132455" cy="810895"/>
          </a:xfrm>
        </p:grpSpPr>
        <p:sp>
          <p:nvSpPr>
            <p:cNvPr id="25" name="object 25"/>
            <p:cNvSpPr/>
            <p:nvPr/>
          </p:nvSpPr>
          <p:spPr>
            <a:xfrm>
              <a:off x="518921" y="3163062"/>
              <a:ext cx="3106420" cy="784860"/>
            </a:xfrm>
            <a:custGeom>
              <a:avLst/>
              <a:gdLst/>
              <a:ahLst/>
              <a:cxnLst/>
              <a:rect l="l" t="t" r="r" b="b"/>
              <a:pathLst>
                <a:path w="3106420" h="784860">
                  <a:moveTo>
                    <a:pt x="2975102" y="0"/>
                  </a:moveTo>
                  <a:lnTo>
                    <a:pt x="130809" y="0"/>
                  </a:lnTo>
                  <a:lnTo>
                    <a:pt x="79895" y="10277"/>
                  </a:lnTo>
                  <a:lnTo>
                    <a:pt x="38315" y="38306"/>
                  </a:lnTo>
                  <a:lnTo>
                    <a:pt x="10280" y="79884"/>
                  </a:lnTo>
                  <a:lnTo>
                    <a:pt x="0" y="130810"/>
                  </a:lnTo>
                  <a:lnTo>
                    <a:pt x="0" y="654050"/>
                  </a:lnTo>
                  <a:lnTo>
                    <a:pt x="10280" y="704964"/>
                  </a:lnTo>
                  <a:lnTo>
                    <a:pt x="38315" y="746544"/>
                  </a:lnTo>
                  <a:lnTo>
                    <a:pt x="79895" y="774579"/>
                  </a:lnTo>
                  <a:lnTo>
                    <a:pt x="130809" y="784860"/>
                  </a:lnTo>
                  <a:lnTo>
                    <a:pt x="2975102" y="784860"/>
                  </a:lnTo>
                  <a:lnTo>
                    <a:pt x="3026027" y="774579"/>
                  </a:lnTo>
                  <a:lnTo>
                    <a:pt x="3067605" y="746544"/>
                  </a:lnTo>
                  <a:lnTo>
                    <a:pt x="3095634" y="704964"/>
                  </a:lnTo>
                  <a:lnTo>
                    <a:pt x="3105912" y="654050"/>
                  </a:lnTo>
                  <a:lnTo>
                    <a:pt x="3105912" y="130810"/>
                  </a:lnTo>
                  <a:lnTo>
                    <a:pt x="3095634" y="79884"/>
                  </a:lnTo>
                  <a:lnTo>
                    <a:pt x="3067605" y="38306"/>
                  </a:lnTo>
                  <a:lnTo>
                    <a:pt x="3026027" y="10277"/>
                  </a:lnTo>
                  <a:lnTo>
                    <a:pt x="2975102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921" y="3163062"/>
              <a:ext cx="3106420" cy="784860"/>
            </a:xfrm>
            <a:custGeom>
              <a:avLst/>
              <a:gdLst/>
              <a:ahLst/>
              <a:cxnLst/>
              <a:rect l="l" t="t" r="r" b="b"/>
              <a:pathLst>
                <a:path w="3106420" h="784860">
                  <a:moveTo>
                    <a:pt x="0" y="130810"/>
                  </a:moveTo>
                  <a:lnTo>
                    <a:pt x="10280" y="79884"/>
                  </a:lnTo>
                  <a:lnTo>
                    <a:pt x="38315" y="38306"/>
                  </a:lnTo>
                  <a:lnTo>
                    <a:pt x="79895" y="10277"/>
                  </a:lnTo>
                  <a:lnTo>
                    <a:pt x="130809" y="0"/>
                  </a:lnTo>
                  <a:lnTo>
                    <a:pt x="2975102" y="0"/>
                  </a:lnTo>
                  <a:lnTo>
                    <a:pt x="3026027" y="10277"/>
                  </a:lnTo>
                  <a:lnTo>
                    <a:pt x="3067605" y="38306"/>
                  </a:lnTo>
                  <a:lnTo>
                    <a:pt x="3095634" y="79884"/>
                  </a:lnTo>
                  <a:lnTo>
                    <a:pt x="3105912" y="130810"/>
                  </a:lnTo>
                  <a:lnTo>
                    <a:pt x="3105912" y="654050"/>
                  </a:lnTo>
                  <a:lnTo>
                    <a:pt x="3095634" y="704964"/>
                  </a:lnTo>
                  <a:lnTo>
                    <a:pt x="3067605" y="746544"/>
                  </a:lnTo>
                  <a:lnTo>
                    <a:pt x="3026027" y="774579"/>
                  </a:lnTo>
                  <a:lnTo>
                    <a:pt x="2975102" y="784860"/>
                  </a:lnTo>
                  <a:lnTo>
                    <a:pt x="130809" y="784860"/>
                  </a:lnTo>
                  <a:lnTo>
                    <a:pt x="79895" y="774579"/>
                  </a:lnTo>
                  <a:lnTo>
                    <a:pt x="38315" y="746544"/>
                  </a:lnTo>
                  <a:lnTo>
                    <a:pt x="10280" y="704964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6640" y="3351339"/>
            <a:ext cx="2110867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Diseñar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controles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11816" y="4146740"/>
            <a:ext cx="4689475" cy="810895"/>
            <a:chOff x="3611816" y="4146740"/>
            <a:chExt cx="4689475" cy="810895"/>
          </a:xfrm>
        </p:grpSpPr>
        <p:sp>
          <p:nvSpPr>
            <p:cNvPr id="29" name="object 29"/>
            <p:cNvSpPr/>
            <p:nvPr/>
          </p:nvSpPr>
          <p:spPr>
            <a:xfrm>
              <a:off x="3624833" y="4159758"/>
              <a:ext cx="4663440" cy="784860"/>
            </a:xfrm>
            <a:custGeom>
              <a:avLst/>
              <a:gdLst/>
              <a:ahLst/>
              <a:cxnLst/>
              <a:rect l="l" t="t" r="r" b="b"/>
              <a:pathLst>
                <a:path w="4663440" h="784860">
                  <a:moveTo>
                    <a:pt x="4271010" y="0"/>
                  </a:moveTo>
                  <a:lnTo>
                    <a:pt x="4271010" y="98107"/>
                  </a:lnTo>
                  <a:lnTo>
                    <a:pt x="0" y="98107"/>
                  </a:lnTo>
                  <a:lnTo>
                    <a:pt x="0" y="686752"/>
                  </a:lnTo>
                  <a:lnTo>
                    <a:pt x="4271010" y="686752"/>
                  </a:lnTo>
                  <a:lnTo>
                    <a:pt x="4271010" y="784859"/>
                  </a:lnTo>
                  <a:lnTo>
                    <a:pt x="4663440" y="392429"/>
                  </a:lnTo>
                  <a:lnTo>
                    <a:pt x="4271010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24833" y="4159758"/>
              <a:ext cx="4663440" cy="784860"/>
            </a:xfrm>
            <a:custGeom>
              <a:avLst/>
              <a:gdLst/>
              <a:ahLst/>
              <a:cxnLst/>
              <a:rect l="l" t="t" r="r" b="b"/>
              <a:pathLst>
                <a:path w="4663440" h="784860">
                  <a:moveTo>
                    <a:pt x="0" y="98107"/>
                  </a:moveTo>
                  <a:lnTo>
                    <a:pt x="4271010" y="98107"/>
                  </a:lnTo>
                  <a:lnTo>
                    <a:pt x="4271010" y="0"/>
                  </a:lnTo>
                  <a:lnTo>
                    <a:pt x="4663440" y="392429"/>
                  </a:lnTo>
                  <a:lnTo>
                    <a:pt x="4271010" y="784859"/>
                  </a:lnTo>
                  <a:lnTo>
                    <a:pt x="4271010" y="686752"/>
                  </a:lnTo>
                  <a:lnTo>
                    <a:pt x="0" y="686752"/>
                  </a:lnTo>
                  <a:lnTo>
                    <a:pt x="0" y="98107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20261" y="4223715"/>
            <a:ext cx="4015104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El </a:t>
            </a:r>
            <a:r>
              <a:rPr sz="1400" spc="-10" dirty="0">
                <a:latin typeface="Carlito"/>
                <a:cs typeface="Carlito"/>
              </a:rPr>
              <a:t>control efectivo requiere estándares </a:t>
            </a:r>
            <a:r>
              <a:rPr sz="1400" spc="-5" dirty="0">
                <a:latin typeface="Carlito"/>
                <a:cs typeface="Carlito"/>
              </a:rPr>
              <a:t>objetivos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no  subjetivos. </a:t>
            </a:r>
            <a:r>
              <a:rPr sz="1400" spc="-10" dirty="0">
                <a:latin typeface="Carlito"/>
                <a:cs typeface="Carlito"/>
              </a:rPr>
              <a:t>Por </a:t>
            </a:r>
            <a:r>
              <a:rPr sz="1400" spc="-5" dirty="0">
                <a:latin typeface="Carlito"/>
                <a:cs typeface="Carlito"/>
              </a:rPr>
              <a:t>ejemplo, </a:t>
            </a:r>
            <a:r>
              <a:rPr sz="1400" spc="-10" dirty="0">
                <a:latin typeface="Carlito"/>
                <a:cs typeface="Carlito"/>
              </a:rPr>
              <a:t>esto </a:t>
            </a:r>
            <a:r>
              <a:rPr sz="1400" dirty="0">
                <a:latin typeface="Carlito"/>
                <a:cs typeface="Carlito"/>
              </a:rPr>
              <a:t>es </a:t>
            </a:r>
            <a:r>
              <a:rPr sz="1400" spc="-5" dirty="0">
                <a:latin typeface="Carlito"/>
                <a:cs typeface="Carlito"/>
              </a:rPr>
              <a:t>muy </a:t>
            </a:r>
            <a:r>
              <a:rPr sz="1400" spc="-10" dirty="0">
                <a:latin typeface="Carlito"/>
                <a:cs typeface="Carlito"/>
              </a:rPr>
              <a:t>importante </a:t>
            </a:r>
            <a:r>
              <a:rPr sz="1400" dirty="0">
                <a:latin typeface="Carlito"/>
                <a:cs typeface="Carlito"/>
              </a:rPr>
              <a:t>en el 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-10" dirty="0">
                <a:latin typeface="Carlito"/>
                <a:cs typeface="Carlito"/>
              </a:rPr>
              <a:t> productos.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5667" y="4146803"/>
            <a:ext cx="3442248" cy="810895"/>
            <a:chOff x="502919" y="4146803"/>
            <a:chExt cx="3134995" cy="810895"/>
          </a:xfrm>
        </p:grpSpPr>
        <p:sp>
          <p:nvSpPr>
            <p:cNvPr id="33" name="object 33"/>
            <p:cNvSpPr/>
            <p:nvPr/>
          </p:nvSpPr>
          <p:spPr>
            <a:xfrm>
              <a:off x="515873" y="4159757"/>
              <a:ext cx="3108960" cy="784860"/>
            </a:xfrm>
            <a:custGeom>
              <a:avLst/>
              <a:gdLst/>
              <a:ahLst/>
              <a:cxnLst/>
              <a:rect l="l" t="t" r="r" b="b"/>
              <a:pathLst>
                <a:path w="3108960" h="784860">
                  <a:moveTo>
                    <a:pt x="2978150" y="0"/>
                  </a:moveTo>
                  <a:lnTo>
                    <a:pt x="130810" y="0"/>
                  </a:lnTo>
                  <a:lnTo>
                    <a:pt x="79895" y="10280"/>
                  </a:lnTo>
                  <a:lnTo>
                    <a:pt x="38315" y="38315"/>
                  </a:lnTo>
                  <a:lnTo>
                    <a:pt x="10280" y="79895"/>
                  </a:lnTo>
                  <a:lnTo>
                    <a:pt x="0" y="130809"/>
                  </a:lnTo>
                  <a:lnTo>
                    <a:pt x="0" y="654049"/>
                  </a:lnTo>
                  <a:lnTo>
                    <a:pt x="10280" y="704964"/>
                  </a:lnTo>
                  <a:lnTo>
                    <a:pt x="38315" y="746544"/>
                  </a:lnTo>
                  <a:lnTo>
                    <a:pt x="79895" y="774579"/>
                  </a:lnTo>
                  <a:lnTo>
                    <a:pt x="130810" y="784859"/>
                  </a:lnTo>
                  <a:lnTo>
                    <a:pt x="2978150" y="784859"/>
                  </a:lnTo>
                  <a:lnTo>
                    <a:pt x="3029075" y="774579"/>
                  </a:lnTo>
                  <a:lnTo>
                    <a:pt x="3070653" y="746544"/>
                  </a:lnTo>
                  <a:lnTo>
                    <a:pt x="3098682" y="704964"/>
                  </a:lnTo>
                  <a:lnTo>
                    <a:pt x="3108960" y="654049"/>
                  </a:lnTo>
                  <a:lnTo>
                    <a:pt x="3108960" y="130809"/>
                  </a:lnTo>
                  <a:lnTo>
                    <a:pt x="3098682" y="79895"/>
                  </a:lnTo>
                  <a:lnTo>
                    <a:pt x="3070653" y="38315"/>
                  </a:lnTo>
                  <a:lnTo>
                    <a:pt x="3029075" y="1028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5873" y="4159757"/>
              <a:ext cx="3108960" cy="784860"/>
            </a:xfrm>
            <a:custGeom>
              <a:avLst/>
              <a:gdLst/>
              <a:ahLst/>
              <a:cxnLst/>
              <a:rect l="l" t="t" r="r" b="b"/>
              <a:pathLst>
                <a:path w="3108960" h="784860">
                  <a:moveTo>
                    <a:pt x="0" y="130809"/>
                  </a:moveTo>
                  <a:lnTo>
                    <a:pt x="10280" y="79895"/>
                  </a:lnTo>
                  <a:lnTo>
                    <a:pt x="38315" y="38315"/>
                  </a:lnTo>
                  <a:lnTo>
                    <a:pt x="79895" y="10280"/>
                  </a:lnTo>
                  <a:lnTo>
                    <a:pt x="130810" y="0"/>
                  </a:lnTo>
                  <a:lnTo>
                    <a:pt x="2978150" y="0"/>
                  </a:lnTo>
                  <a:lnTo>
                    <a:pt x="3029075" y="10280"/>
                  </a:lnTo>
                  <a:lnTo>
                    <a:pt x="3070653" y="38315"/>
                  </a:lnTo>
                  <a:lnTo>
                    <a:pt x="3098682" y="79895"/>
                  </a:lnTo>
                  <a:lnTo>
                    <a:pt x="3108960" y="130809"/>
                  </a:lnTo>
                  <a:lnTo>
                    <a:pt x="3108960" y="654049"/>
                  </a:lnTo>
                  <a:lnTo>
                    <a:pt x="3098682" y="704964"/>
                  </a:lnTo>
                  <a:lnTo>
                    <a:pt x="3070653" y="746544"/>
                  </a:lnTo>
                  <a:lnTo>
                    <a:pt x="3029075" y="774579"/>
                  </a:lnTo>
                  <a:lnTo>
                    <a:pt x="2978150" y="784859"/>
                  </a:lnTo>
                  <a:lnTo>
                    <a:pt x="130810" y="784859"/>
                  </a:lnTo>
                  <a:lnTo>
                    <a:pt x="79895" y="774579"/>
                  </a:lnTo>
                  <a:lnTo>
                    <a:pt x="38315" y="746544"/>
                  </a:lnTo>
                  <a:lnTo>
                    <a:pt x="10280" y="704964"/>
                  </a:lnTo>
                  <a:lnTo>
                    <a:pt x="0" y="654049"/>
                  </a:lnTo>
                  <a:lnTo>
                    <a:pt x="0" y="13080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4481" y="4388815"/>
            <a:ext cx="2856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Objetividad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controles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743" y="87802"/>
            <a:ext cx="54838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Requisitos </a:t>
            </a:r>
            <a:r>
              <a:rPr sz="2800" spc="-5" dirty="0">
                <a:solidFill>
                  <a:srgbClr val="C00000"/>
                </a:solidFill>
              </a:rPr>
              <a:t>de los </a:t>
            </a:r>
            <a:r>
              <a:rPr sz="2800" spc="-15" dirty="0">
                <a:solidFill>
                  <a:srgbClr val="C00000"/>
                </a:solidFill>
              </a:rPr>
              <a:t>controles</a:t>
            </a:r>
            <a:r>
              <a:rPr sz="2800" spc="75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efectivos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873944" y="1036256"/>
            <a:ext cx="5241633" cy="884236"/>
            <a:chOff x="3873944" y="1036256"/>
            <a:chExt cx="4826635" cy="818515"/>
          </a:xfrm>
        </p:grpSpPr>
        <p:sp>
          <p:nvSpPr>
            <p:cNvPr id="5" name="object 5"/>
            <p:cNvSpPr/>
            <p:nvPr/>
          </p:nvSpPr>
          <p:spPr>
            <a:xfrm>
              <a:off x="3886962" y="1049274"/>
              <a:ext cx="4800600" cy="792480"/>
            </a:xfrm>
            <a:custGeom>
              <a:avLst/>
              <a:gdLst/>
              <a:ahLst/>
              <a:cxnLst/>
              <a:rect l="l" t="t" r="r" b="b"/>
              <a:pathLst>
                <a:path w="4800600" h="792480">
                  <a:moveTo>
                    <a:pt x="4404360" y="0"/>
                  </a:moveTo>
                  <a:lnTo>
                    <a:pt x="4404360" y="99060"/>
                  </a:lnTo>
                  <a:lnTo>
                    <a:pt x="0" y="99060"/>
                  </a:lnTo>
                  <a:lnTo>
                    <a:pt x="0" y="693420"/>
                  </a:lnTo>
                  <a:lnTo>
                    <a:pt x="4404360" y="693420"/>
                  </a:lnTo>
                  <a:lnTo>
                    <a:pt x="4404360" y="792479"/>
                  </a:lnTo>
                  <a:lnTo>
                    <a:pt x="4800599" y="396239"/>
                  </a:lnTo>
                  <a:lnTo>
                    <a:pt x="4404360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6962" y="1049274"/>
              <a:ext cx="4800600" cy="792480"/>
            </a:xfrm>
            <a:custGeom>
              <a:avLst/>
              <a:gdLst/>
              <a:ahLst/>
              <a:cxnLst/>
              <a:rect l="l" t="t" r="r" b="b"/>
              <a:pathLst>
                <a:path w="4800600" h="792480">
                  <a:moveTo>
                    <a:pt x="0" y="99060"/>
                  </a:moveTo>
                  <a:lnTo>
                    <a:pt x="4404360" y="99060"/>
                  </a:lnTo>
                  <a:lnTo>
                    <a:pt x="4404360" y="0"/>
                  </a:lnTo>
                  <a:lnTo>
                    <a:pt x="4800599" y="396239"/>
                  </a:lnTo>
                  <a:lnTo>
                    <a:pt x="4404360" y="792479"/>
                  </a:lnTo>
                  <a:lnTo>
                    <a:pt x="4404360" y="693420"/>
                  </a:lnTo>
                  <a:lnTo>
                    <a:pt x="0" y="693420"/>
                  </a:lnTo>
                  <a:lnTo>
                    <a:pt x="0" y="99060"/>
                  </a:lnTo>
                  <a:close/>
                </a:path>
              </a:pathLst>
            </a:custGeom>
            <a:ln w="25907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82897" y="1113789"/>
            <a:ext cx="4176395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En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controles hay </a:t>
            </a:r>
            <a:r>
              <a:rPr sz="1400" spc="-5" dirty="0">
                <a:latin typeface="Carlito"/>
                <a:cs typeface="Carlito"/>
              </a:rPr>
              <a:t>que tener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10" dirty="0">
                <a:latin typeface="Carlito"/>
                <a:cs typeface="Carlito"/>
              </a:rPr>
              <a:t>cuenta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cambios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</a:t>
            </a:r>
            <a:endParaRPr sz="1400">
              <a:latin typeface="Carlito"/>
              <a:cs typeface="Carlito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rlito"/>
                <a:cs typeface="Carlito"/>
              </a:rPr>
              <a:t>planes </a:t>
            </a:r>
            <a:r>
              <a:rPr sz="1400" dirty="0">
                <a:latin typeface="Carlito"/>
                <a:cs typeface="Carlito"/>
              </a:rPr>
              <a:t>y las </a:t>
            </a:r>
            <a:r>
              <a:rPr sz="1400" spc="-10" dirty="0">
                <a:latin typeface="Carlito"/>
                <a:cs typeface="Carlito"/>
              </a:rPr>
              <a:t>circunstancias imprevistas.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544" y="1036256"/>
            <a:ext cx="3226435" cy="817244"/>
            <a:chOff x="673544" y="1036256"/>
            <a:chExt cx="3226435" cy="817244"/>
          </a:xfrm>
        </p:grpSpPr>
        <p:sp>
          <p:nvSpPr>
            <p:cNvPr id="9" name="object 9"/>
            <p:cNvSpPr/>
            <p:nvPr/>
          </p:nvSpPr>
          <p:spPr>
            <a:xfrm>
              <a:off x="686561" y="1049274"/>
              <a:ext cx="3200400" cy="791210"/>
            </a:xfrm>
            <a:custGeom>
              <a:avLst/>
              <a:gdLst/>
              <a:ahLst/>
              <a:cxnLst/>
              <a:rect l="l" t="t" r="r" b="b"/>
              <a:pathLst>
                <a:path w="3200400" h="791210">
                  <a:moveTo>
                    <a:pt x="3068574" y="0"/>
                  </a:moveTo>
                  <a:lnTo>
                    <a:pt x="131825" y="0"/>
                  </a:lnTo>
                  <a:lnTo>
                    <a:pt x="90157" y="6723"/>
                  </a:lnTo>
                  <a:lnTo>
                    <a:pt x="53969" y="25444"/>
                  </a:lnTo>
                  <a:lnTo>
                    <a:pt x="25433" y="53986"/>
                  </a:lnTo>
                  <a:lnTo>
                    <a:pt x="6720" y="90172"/>
                  </a:lnTo>
                  <a:lnTo>
                    <a:pt x="0" y="131825"/>
                  </a:lnTo>
                  <a:lnTo>
                    <a:pt x="0" y="659129"/>
                  </a:lnTo>
                  <a:lnTo>
                    <a:pt x="6720" y="700783"/>
                  </a:lnTo>
                  <a:lnTo>
                    <a:pt x="25433" y="736969"/>
                  </a:lnTo>
                  <a:lnTo>
                    <a:pt x="53969" y="765511"/>
                  </a:lnTo>
                  <a:lnTo>
                    <a:pt x="90157" y="784232"/>
                  </a:lnTo>
                  <a:lnTo>
                    <a:pt x="131825" y="790955"/>
                  </a:lnTo>
                  <a:lnTo>
                    <a:pt x="3068574" y="790955"/>
                  </a:lnTo>
                  <a:lnTo>
                    <a:pt x="3110227" y="784232"/>
                  </a:lnTo>
                  <a:lnTo>
                    <a:pt x="3146413" y="765511"/>
                  </a:lnTo>
                  <a:lnTo>
                    <a:pt x="3174955" y="736969"/>
                  </a:lnTo>
                  <a:lnTo>
                    <a:pt x="3193676" y="700783"/>
                  </a:lnTo>
                  <a:lnTo>
                    <a:pt x="3200400" y="659129"/>
                  </a:lnTo>
                  <a:lnTo>
                    <a:pt x="3200400" y="131825"/>
                  </a:lnTo>
                  <a:lnTo>
                    <a:pt x="3193676" y="90172"/>
                  </a:lnTo>
                  <a:lnTo>
                    <a:pt x="3174955" y="53986"/>
                  </a:lnTo>
                  <a:lnTo>
                    <a:pt x="3146413" y="25444"/>
                  </a:lnTo>
                  <a:lnTo>
                    <a:pt x="3110227" y="6723"/>
                  </a:lnTo>
                  <a:lnTo>
                    <a:pt x="306857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1" y="1049274"/>
              <a:ext cx="3200400" cy="791210"/>
            </a:xfrm>
            <a:custGeom>
              <a:avLst/>
              <a:gdLst/>
              <a:ahLst/>
              <a:cxnLst/>
              <a:rect l="l" t="t" r="r" b="b"/>
              <a:pathLst>
                <a:path w="3200400" h="791210">
                  <a:moveTo>
                    <a:pt x="0" y="131825"/>
                  </a:moveTo>
                  <a:lnTo>
                    <a:pt x="6720" y="90172"/>
                  </a:lnTo>
                  <a:lnTo>
                    <a:pt x="25433" y="53986"/>
                  </a:lnTo>
                  <a:lnTo>
                    <a:pt x="53969" y="25444"/>
                  </a:lnTo>
                  <a:lnTo>
                    <a:pt x="90157" y="6723"/>
                  </a:lnTo>
                  <a:lnTo>
                    <a:pt x="131825" y="0"/>
                  </a:lnTo>
                  <a:lnTo>
                    <a:pt x="3068574" y="0"/>
                  </a:lnTo>
                  <a:lnTo>
                    <a:pt x="3110227" y="6723"/>
                  </a:lnTo>
                  <a:lnTo>
                    <a:pt x="3146413" y="25444"/>
                  </a:lnTo>
                  <a:lnTo>
                    <a:pt x="3174955" y="53986"/>
                  </a:lnTo>
                  <a:lnTo>
                    <a:pt x="3193676" y="90172"/>
                  </a:lnTo>
                  <a:lnTo>
                    <a:pt x="3200400" y="131825"/>
                  </a:lnTo>
                  <a:lnTo>
                    <a:pt x="3200400" y="659129"/>
                  </a:lnTo>
                  <a:lnTo>
                    <a:pt x="3193676" y="700783"/>
                  </a:lnTo>
                  <a:lnTo>
                    <a:pt x="3174955" y="736969"/>
                  </a:lnTo>
                  <a:lnTo>
                    <a:pt x="3146413" y="765511"/>
                  </a:lnTo>
                  <a:lnTo>
                    <a:pt x="3110227" y="784232"/>
                  </a:lnTo>
                  <a:lnTo>
                    <a:pt x="3068574" y="790955"/>
                  </a:lnTo>
                  <a:lnTo>
                    <a:pt x="131825" y="790955"/>
                  </a:lnTo>
                  <a:lnTo>
                    <a:pt x="90157" y="784232"/>
                  </a:lnTo>
                  <a:lnTo>
                    <a:pt x="53969" y="765511"/>
                  </a:lnTo>
                  <a:lnTo>
                    <a:pt x="25433" y="736969"/>
                  </a:lnTo>
                  <a:lnTo>
                    <a:pt x="6720" y="700783"/>
                  </a:lnTo>
                  <a:lnTo>
                    <a:pt x="0" y="659129"/>
                  </a:lnTo>
                  <a:lnTo>
                    <a:pt x="0" y="13182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4351" y="1125092"/>
            <a:ext cx="2877185" cy="579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0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Asegurar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flexibilidad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de los 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controles</a:t>
            </a:r>
            <a:endParaRPr sz="19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5468" y="1906460"/>
            <a:ext cx="5254306" cy="1128395"/>
            <a:chOff x="3875468" y="1906460"/>
            <a:chExt cx="4817745" cy="1128395"/>
          </a:xfrm>
        </p:grpSpPr>
        <p:sp>
          <p:nvSpPr>
            <p:cNvPr id="13" name="object 13"/>
            <p:cNvSpPr/>
            <p:nvPr/>
          </p:nvSpPr>
          <p:spPr>
            <a:xfrm>
              <a:off x="3888485" y="1919478"/>
              <a:ext cx="4791710" cy="1102360"/>
            </a:xfrm>
            <a:custGeom>
              <a:avLst/>
              <a:gdLst/>
              <a:ahLst/>
              <a:cxnLst/>
              <a:rect l="l" t="t" r="r" b="b"/>
              <a:pathLst>
                <a:path w="4791709" h="1102360">
                  <a:moveTo>
                    <a:pt x="4240530" y="0"/>
                  </a:moveTo>
                  <a:lnTo>
                    <a:pt x="4240530" y="137795"/>
                  </a:lnTo>
                  <a:lnTo>
                    <a:pt x="0" y="137795"/>
                  </a:lnTo>
                  <a:lnTo>
                    <a:pt x="0" y="964057"/>
                  </a:lnTo>
                  <a:lnTo>
                    <a:pt x="4240530" y="964057"/>
                  </a:lnTo>
                  <a:lnTo>
                    <a:pt x="4240530" y="1101852"/>
                  </a:lnTo>
                  <a:lnTo>
                    <a:pt x="4791456" y="550926"/>
                  </a:lnTo>
                  <a:lnTo>
                    <a:pt x="4240530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8485" y="1919478"/>
              <a:ext cx="4791710" cy="1102360"/>
            </a:xfrm>
            <a:custGeom>
              <a:avLst/>
              <a:gdLst/>
              <a:ahLst/>
              <a:cxnLst/>
              <a:rect l="l" t="t" r="r" b="b"/>
              <a:pathLst>
                <a:path w="4791709" h="1102360">
                  <a:moveTo>
                    <a:pt x="0" y="137795"/>
                  </a:moveTo>
                  <a:lnTo>
                    <a:pt x="4240530" y="137795"/>
                  </a:lnTo>
                  <a:lnTo>
                    <a:pt x="4240530" y="0"/>
                  </a:lnTo>
                  <a:lnTo>
                    <a:pt x="4791456" y="550926"/>
                  </a:lnTo>
                  <a:lnTo>
                    <a:pt x="4240530" y="1101852"/>
                  </a:lnTo>
                  <a:lnTo>
                    <a:pt x="4240530" y="964057"/>
                  </a:lnTo>
                  <a:lnTo>
                    <a:pt x="0" y="964057"/>
                  </a:lnTo>
                  <a:lnTo>
                    <a:pt x="0" y="137795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4421" y="2023059"/>
            <a:ext cx="4190365" cy="8255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15" dirty="0">
                <a:latin typeface="Carlito"/>
                <a:cs typeface="Carlito"/>
              </a:rPr>
              <a:t>Por </a:t>
            </a:r>
            <a:r>
              <a:rPr sz="1400" spc="-5" dirty="0">
                <a:latin typeface="Carlito"/>
                <a:cs typeface="Carlito"/>
              </a:rPr>
              <a:t>ejemplo, </a:t>
            </a:r>
            <a:r>
              <a:rPr sz="1400" dirty="0">
                <a:latin typeface="Carlito"/>
                <a:cs typeface="Carlito"/>
              </a:rPr>
              <a:t>un </a:t>
            </a:r>
            <a:r>
              <a:rPr sz="1400" spc="-5" dirty="0">
                <a:latin typeface="Carlito"/>
                <a:cs typeface="Carlito"/>
              </a:rPr>
              <a:t>sistema de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estricto no encaja </a:t>
            </a:r>
            <a:r>
              <a:rPr sz="1400" dirty="0">
                <a:latin typeface="Carlito"/>
                <a:cs typeface="Carlito"/>
              </a:rPr>
              <a:t>en  </a:t>
            </a:r>
            <a:r>
              <a:rPr sz="1400" spc="-5" dirty="0">
                <a:latin typeface="Carlito"/>
                <a:cs typeface="Carlito"/>
              </a:rPr>
              <a:t>una </a:t>
            </a:r>
            <a:r>
              <a:rPr sz="1400" spc="-10" dirty="0">
                <a:latin typeface="Carlito"/>
                <a:cs typeface="Carlito"/>
              </a:rPr>
              <a:t>cultura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abierta </a:t>
            </a:r>
            <a:r>
              <a:rPr sz="1400" dirty="0">
                <a:latin typeface="Carlito"/>
                <a:cs typeface="Carlito"/>
              </a:rPr>
              <a:t>y ágil. </a:t>
            </a:r>
            <a:r>
              <a:rPr sz="1400" spc="-5" dirty="0">
                <a:latin typeface="Carlito"/>
                <a:cs typeface="Carlito"/>
              </a:rPr>
              <a:t>En una  </a:t>
            </a:r>
            <a:r>
              <a:rPr sz="1400" spc="-10" dirty="0">
                <a:latin typeface="Carlito"/>
                <a:cs typeface="Carlito"/>
              </a:rPr>
              <a:t>organización jerárquica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ausencia de </a:t>
            </a:r>
            <a:r>
              <a:rPr sz="1400" spc="-10" dirty="0">
                <a:latin typeface="Carlito"/>
                <a:cs typeface="Carlito"/>
              </a:rPr>
              <a:t>controles genera  </a:t>
            </a:r>
            <a:r>
              <a:rPr sz="1400" spc="-5" dirty="0">
                <a:latin typeface="Carlito"/>
                <a:cs typeface="Carlito"/>
              </a:rPr>
              <a:t>caos </a:t>
            </a:r>
            <a:r>
              <a:rPr sz="1400" dirty="0">
                <a:latin typeface="Carlito"/>
                <a:cs typeface="Carlito"/>
              </a:rPr>
              <a:t>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incertidumbre.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1164" y="2061908"/>
            <a:ext cx="3220720" cy="818515"/>
            <a:chOff x="681164" y="2061908"/>
            <a:chExt cx="3220720" cy="818515"/>
          </a:xfrm>
        </p:grpSpPr>
        <p:sp>
          <p:nvSpPr>
            <p:cNvPr id="17" name="object 17"/>
            <p:cNvSpPr/>
            <p:nvPr/>
          </p:nvSpPr>
          <p:spPr>
            <a:xfrm>
              <a:off x="694181" y="2074925"/>
              <a:ext cx="3194685" cy="792480"/>
            </a:xfrm>
            <a:custGeom>
              <a:avLst/>
              <a:gdLst/>
              <a:ahLst/>
              <a:cxnLst/>
              <a:rect l="l" t="t" r="r" b="b"/>
              <a:pathLst>
                <a:path w="3194685" h="792480">
                  <a:moveTo>
                    <a:pt x="3062223" y="0"/>
                  </a:moveTo>
                  <a:lnTo>
                    <a:pt x="132080" y="0"/>
                  </a:lnTo>
                  <a:lnTo>
                    <a:pt x="90331" y="6738"/>
                  </a:lnTo>
                  <a:lnTo>
                    <a:pt x="54073" y="25497"/>
                  </a:lnTo>
                  <a:lnTo>
                    <a:pt x="25482" y="54095"/>
                  </a:lnTo>
                  <a:lnTo>
                    <a:pt x="6733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3" y="702129"/>
                  </a:lnTo>
                  <a:lnTo>
                    <a:pt x="25482" y="738384"/>
                  </a:lnTo>
                  <a:lnTo>
                    <a:pt x="54073" y="766982"/>
                  </a:lnTo>
                  <a:lnTo>
                    <a:pt x="90331" y="785741"/>
                  </a:lnTo>
                  <a:lnTo>
                    <a:pt x="132080" y="792480"/>
                  </a:lnTo>
                  <a:lnTo>
                    <a:pt x="3062223" y="792480"/>
                  </a:lnTo>
                  <a:lnTo>
                    <a:pt x="3103953" y="785741"/>
                  </a:lnTo>
                  <a:lnTo>
                    <a:pt x="3140208" y="766982"/>
                  </a:lnTo>
                  <a:lnTo>
                    <a:pt x="3168806" y="738384"/>
                  </a:lnTo>
                  <a:lnTo>
                    <a:pt x="3187565" y="702129"/>
                  </a:lnTo>
                  <a:lnTo>
                    <a:pt x="3194304" y="660400"/>
                  </a:lnTo>
                  <a:lnTo>
                    <a:pt x="3194304" y="132080"/>
                  </a:lnTo>
                  <a:lnTo>
                    <a:pt x="3187565" y="90350"/>
                  </a:lnTo>
                  <a:lnTo>
                    <a:pt x="3168806" y="54095"/>
                  </a:lnTo>
                  <a:lnTo>
                    <a:pt x="3140208" y="25497"/>
                  </a:lnTo>
                  <a:lnTo>
                    <a:pt x="3103953" y="6738"/>
                  </a:lnTo>
                  <a:lnTo>
                    <a:pt x="306222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4181" y="2074925"/>
              <a:ext cx="3194685" cy="792480"/>
            </a:xfrm>
            <a:custGeom>
              <a:avLst/>
              <a:gdLst/>
              <a:ahLst/>
              <a:cxnLst/>
              <a:rect l="l" t="t" r="r" b="b"/>
              <a:pathLst>
                <a:path w="3194685" h="792480">
                  <a:moveTo>
                    <a:pt x="0" y="132080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80" y="0"/>
                  </a:lnTo>
                  <a:lnTo>
                    <a:pt x="3062223" y="0"/>
                  </a:lnTo>
                  <a:lnTo>
                    <a:pt x="3103953" y="6738"/>
                  </a:lnTo>
                  <a:lnTo>
                    <a:pt x="3140208" y="25497"/>
                  </a:lnTo>
                  <a:lnTo>
                    <a:pt x="3168806" y="54095"/>
                  </a:lnTo>
                  <a:lnTo>
                    <a:pt x="3187565" y="90350"/>
                  </a:lnTo>
                  <a:lnTo>
                    <a:pt x="3194304" y="132080"/>
                  </a:lnTo>
                  <a:lnTo>
                    <a:pt x="3194304" y="660400"/>
                  </a:lnTo>
                  <a:lnTo>
                    <a:pt x="3187565" y="702129"/>
                  </a:lnTo>
                  <a:lnTo>
                    <a:pt x="3168806" y="738384"/>
                  </a:lnTo>
                  <a:lnTo>
                    <a:pt x="3140208" y="766982"/>
                  </a:lnTo>
                  <a:lnTo>
                    <a:pt x="3103953" y="785741"/>
                  </a:lnTo>
                  <a:lnTo>
                    <a:pt x="3062223" y="792480"/>
                  </a:lnTo>
                  <a:lnTo>
                    <a:pt x="132080" y="792480"/>
                  </a:lnTo>
                  <a:lnTo>
                    <a:pt x="90331" y="785741"/>
                  </a:lnTo>
                  <a:lnTo>
                    <a:pt x="54073" y="766982"/>
                  </a:lnTo>
                  <a:lnTo>
                    <a:pt x="25482" y="738384"/>
                  </a:lnTo>
                  <a:lnTo>
                    <a:pt x="6733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2138" y="2140871"/>
            <a:ext cx="3250261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Ajustar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sistema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r>
              <a:rPr sz="19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900" dirty="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cultura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de la</a:t>
            </a:r>
            <a:r>
              <a:rPr sz="19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organización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75468" y="3087560"/>
            <a:ext cx="5268532" cy="1065530"/>
            <a:chOff x="3875468" y="3087560"/>
            <a:chExt cx="4820920" cy="1065530"/>
          </a:xfrm>
        </p:grpSpPr>
        <p:sp>
          <p:nvSpPr>
            <p:cNvPr id="21" name="object 21"/>
            <p:cNvSpPr/>
            <p:nvPr/>
          </p:nvSpPr>
          <p:spPr>
            <a:xfrm>
              <a:off x="3888485" y="3100578"/>
              <a:ext cx="4794885" cy="1039494"/>
            </a:xfrm>
            <a:custGeom>
              <a:avLst/>
              <a:gdLst/>
              <a:ahLst/>
              <a:cxnLst/>
              <a:rect l="l" t="t" r="r" b="b"/>
              <a:pathLst>
                <a:path w="4794884" h="1039495">
                  <a:moveTo>
                    <a:pt x="4274820" y="0"/>
                  </a:moveTo>
                  <a:lnTo>
                    <a:pt x="4274820" y="129921"/>
                  </a:lnTo>
                  <a:lnTo>
                    <a:pt x="0" y="129921"/>
                  </a:lnTo>
                  <a:lnTo>
                    <a:pt x="0" y="909447"/>
                  </a:lnTo>
                  <a:lnTo>
                    <a:pt x="4274820" y="909447"/>
                  </a:lnTo>
                  <a:lnTo>
                    <a:pt x="4274820" y="1039368"/>
                  </a:lnTo>
                  <a:lnTo>
                    <a:pt x="4794504" y="519684"/>
                  </a:lnTo>
                  <a:lnTo>
                    <a:pt x="4274820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8485" y="3100578"/>
              <a:ext cx="4794885" cy="1039494"/>
            </a:xfrm>
            <a:custGeom>
              <a:avLst/>
              <a:gdLst/>
              <a:ahLst/>
              <a:cxnLst/>
              <a:rect l="l" t="t" r="r" b="b"/>
              <a:pathLst>
                <a:path w="4794884" h="1039495">
                  <a:moveTo>
                    <a:pt x="0" y="129921"/>
                  </a:moveTo>
                  <a:lnTo>
                    <a:pt x="4274820" y="129921"/>
                  </a:lnTo>
                  <a:lnTo>
                    <a:pt x="4274820" y="0"/>
                  </a:lnTo>
                  <a:lnTo>
                    <a:pt x="4794504" y="519684"/>
                  </a:lnTo>
                  <a:lnTo>
                    <a:pt x="4274820" y="1039368"/>
                  </a:lnTo>
                  <a:lnTo>
                    <a:pt x="4274820" y="909447"/>
                  </a:lnTo>
                  <a:lnTo>
                    <a:pt x="0" y="909447"/>
                  </a:lnTo>
                  <a:lnTo>
                    <a:pt x="0" y="129921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3914" y="3196844"/>
            <a:ext cx="437261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controles </a:t>
            </a:r>
            <a:r>
              <a:rPr sz="1400" spc="-5" dirty="0">
                <a:latin typeface="Carlito"/>
                <a:cs typeface="Carlito"/>
              </a:rPr>
              <a:t>deben valer sus costos, </a:t>
            </a:r>
            <a:r>
              <a:rPr sz="1400" dirty="0">
                <a:latin typeface="Carlito"/>
                <a:cs typeface="Carlito"/>
              </a:rPr>
              <a:t>es </a:t>
            </a:r>
            <a:r>
              <a:rPr sz="1400" spc="-5" dirty="0">
                <a:latin typeface="Carlito"/>
                <a:cs typeface="Carlito"/>
              </a:rPr>
              <a:t>difícil determinar  si vale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pena un sistema de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5" dirty="0">
                <a:latin typeface="Carlito"/>
                <a:cs typeface="Carlito"/>
              </a:rPr>
              <a:t>particular </a:t>
            </a:r>
            <a:r>
              <a:rPr sz="1400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cuanto  cuesta.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8116" y="3211004"/>
            <a:ext cx="3223895" cy="818515"/>
            <a:chOff x="678116" y="3211004"/>
            <a:chExt cx="3223895" cy="818515"/>
          </a:xfrm>
        </p:grpSpPr>
        <p:sp>
          <p:nvSpPr>
            <p:cNvPr id="25" name="object 25"/>
            <p:cNvSpPr/>
            <p:nvPr/>
          </p:nvSpPr>
          <p:spPr>
            <a:xfrm>
              <a:off x="691134" y="3224022"/>
              <a:ext cx="3197860" cy="792480"/>
            </a:xfrm>
            <a:custGeom>
              <a:avLst/>
              <a:gdLst/>
              <a:ahLst/>
              <a:cxnLst/>
              <a:rect l="l" t="t" r="r" b="b"/>
              <a:pathLst>
                <a:path w="3197860" h="792479">
                  <a:moveTo>
                    <a:pt x="3065271" y="0"/>
                  </a:moveTo>
                  <a:lnTo>
                    <a:pt x="132079" y="0"/>
                  </a:lnTo>
                  <a:lnTo>
                    <a:pt x="90331" y="6738"/>
                  </a:lnTo>
                  <a:lnTo>
                    <a:pt x="54073" y="25497"/>
                  </a:lnTo>
                  <a:lnTo>
                    <a:pt x="25482" y="54095"/>
                  </a:lnTo>
                  <a:lnTo>
                    <a:pt x="6733" y="90350"/>
                  </a:lnTo>
                  <a:lnTo>
                    <a:pt x="0" y="132079"/>
                  </a:lnTo>
                  <a:lnTo>
                    <a:pt x="0" y="660399"/>
                  </a:lnTo>
                  <a:lnTo>
                    <a:pt x="6733" y="702148"/>
                  </a:lnTo>
                  <a:lnTo>
                    <a:pt x="25482" y="738406"/>
                  </a:lnTo>
                  <a:lnTo>
                    <a:pt x="54073" y="766997"/>
                  </a:lnTo>
                  <a:lnTo>
                    <a:pt x="90331" y="785746"/>
                  </a:lnTo>
                  <a:lnTo>
                    <a:pt x="132079" y="792479"/>
                  </a:lnTo>
                  <a:lnTo>
                    <a:pt x="3065271" y="792479"/>
                  </a:lnTo>
                  <a:lnTo>
                    <a:pt x="3107001" y="785746"/>
                  </a:lnTo>
                  <a:lnTo>
                    <a:pt x="3143256" y="766997"/>
                  </a:lnTo>
                  <a:lnTo>
                    <a:pt x="3171854" y="738406"/>
                  </a:lnTo>
                  <a:lnTo>
                    <a:pt x="3190613" y="702148"/>
                  </a:lnTo>
                  <a:lnTo>
                    <a:pt x="3197352" y="660399"/>
                  </a:lnTo>
                  <a:lnTo>
                    <a:pt x="3197352" y="132079"/>
                  </a:lnTo>
                  <a:lnTo>
                    <a:pt x="3190613" y="90350"/>
                  </a:lnTo>
                  <a:lnTo>
                    <a:pt x="3171854" y="54095"/>
                  </a:lnTo>
                  <a:lnTo>
                    <a:pt x="3143256" y="25497"/>
                  </a:lnTo>
                  <a:lnTo>
                    <a:pt x="3107001" y="6738"/>
                  </a:lnTo>
                  <a:lnTo>
                    <a:pt x="306527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134" y="3224022"/>
              <a:ext cx="3197860" cy="792480"/>
            </a:xfrm>
            <a:custGeom>
              <a:avLst/>
              <a:gdLst/>
              <a:ahLst/>
              <a:cxnLst/>
              <a:rect l="l" t="t" r="r" b="b"/>
              <a:pathLst>
                <a:path w="3197860" h="792479">
                  <a:moveTo>
                    <a:pt x="0" y="132079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79" y="0"/>
                  </a:lnTo>
                  <a:lnTo>
                    <a:pt x="3065271" y="0"/>
                  </a:lnTo>
                  <a:lnTo>
                    <a:pt x="3107001" y="6738"/>
                  </a:lnTo>
                  <a:lnTo>
                    <a:pt x="3143256" y="25497"/>
                  </a:lnTo>
                  <a:lnTo>
                    <a:pt x="3171854" y="54095"/>
                  </a:lnTo>
                  <a:lnTo>
                    <a:pt x="3190613" y="90350"/>
                  </a:lnTo>
                  <a:lnTo>
                    <a:pt x="3197352" y="132079"/>
                  </a:lnTo>
                  <a:lnTo>
                    <a:pt x="3197352" y="660399"/>
                  </a:lnTo>
                  <a:lnTo>
                    <a:pt x="3190613" y="702148"/>
                  </a:lnTo>
                  <a:lnTo>
                    <a:pt x="3171854" y="738406"/>
                  </a:lnTo>
                  <a:lnTo>
                    <a:pt x="3143256" y="766997"/>
                  </a:lnTo>
                  <a:lnTo>
                    <a:pt x="3107001" y="785746"/>
                  </a:lnTo>
                  <a:lnTo>
                    <a:pt x="3065271" y="792479"/>
                  </a:lnTo>
                  <a:lnTo>
                    <a:pt x="132079" y="792479"/>
                  </a:lnTo>
                  <a:lnTo>
                    <a:pt x="90331" y="785746"/>
                  </a:lnTo>
                  <a:lnTo>
                    <a:pt x="54073" y="766997"/>
                  </a:lnTo>
                  <a:lnTo>
                    <a:pt x="25482" y="738406"/>
                  </a:lnTo>
                  <a:lnTo>
                    <a:pt x="6733" y="702148"/>
                  </a:lnTo>
                  <a:lnTo>
                    <a:pt x="0" y="660399"/>
                  </a:lnTo>
                  <a:lnTo>
                    <a:pt x="0" y="132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8009" y="3433648"/>
            <a:ext cx="3094888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Ser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económicamente</a:t>
            </a:r>
            <a:r>
              <a:rPr sz="19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viable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86961" y="4107383"/>
            <a:ext cx="5242813" cy="902767"/>
            <a:chOff x="3886961" y="4217670"/>
            <a:chExt cx="5097397" cy="792480"/>
          </a:xfrm>
        </p:grpSpPr>
        <p:sp>
          <p:nvSpPr>
            <p:cNvPr id="29" name="object 29"/>
            <p:cNvSpPr/>
            <p:nvPr/>
          </p:nvSpPr>
          <p:spPr>
            <a:xfrm>
              <a:off x="3886961" y="4217670"/>
              <a:ext cx="5097397" cy="792480"/>
            </a:xfrm>
            <a:custGeom>
              <a:avLst/>
              <a:gdLst/>
              <a:ahLst/>
              <a:cxnLst/>
              <a:rect l="l" t="t" r="r" b="b"/>
              <a:pathLst>
                <a:path w="4800600" h="792479">
                  <a:moveTo>
                    <a:pt x="4404360" y="0"/>
                  </a:moveTo>
                  <a:lnTo>
                    <a:pt x="4404360" y="99059"/>
                  </a:lnTo>
                  <a:lnTo>
                    <a:pt x="0" y="99059"/>
                  </a:lnTo>
                  <a:lnTo>
                    <a:pt x="0" y="693419"/>
                  </a:lnTo>
                  <a:lnTo>
                    <a:pt x="4404360" y="693419"/>
                  </a:lnTo>
                  <a:lnTo>
                    <a:pt x="4404360" y="792479"/>
                  </a:lnTo>
                  <a:lnTo>
                    <a:pt x="4800599" y="396239"/>
                  </a:lnTo>
                  <a:lnTo>
                    <a:pt x="4404360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86962" y="4217670"/>
              <a:ext cx="5097396" cy="792480"/>
            </a:xfrm>
            <a:custGeom>
              <a:avLst/>
              <a:gdLst/>
              <a:ahLst/>
              <a:cxnLst/>
              <a:rect l="l" t="t" r="r" b="b"/>
              <a:pathLst>
                <a:path w="4800600" h="792479">
                  <a:moveTo>
                    <a:pt x="0" y="99059"/>
                  </a:moveTo>
                  <a:lnTo>
                    <a:pt x="4404360" y="99059"/>
                  </a:lnTo>
                  <a:lnTo>
                    <a:pt x="4404360" y="0"/>
                  </a:lnTo>
                  <a:lnTo>
                    <a:pt x="4800599" y="396239"/>
                  </a:lnTo>
                  <a:lnTo>
                    <a:pt x="4404360" y="792479"/>
                  </a:lnTo>
                  <a:lnTo>
                    <a:pt x="4404360" y="693419"/>
                  </a:lnTo>
                  <a:lnTo>
                    <a:pt x="0" y="693419"/>
                  </a:lnTo>
                  <a:lnTo>
                    <a:pt x="0" y="99059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82896" y="4283151"/>
            <a:ext cx="4880103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marR="34925" indent="-114300" algn="r">
              <a:lnSpc>
                <a:spcPts val="1610"/>
              </a:lnSpc>
              <a:spcBef>
                <a:spcPts val="105"/>
              </a:spcBef>
              <a:buFont typeface="Arial"/>
              <a:buChar char="•"/>
              <a:tabLst>
                <a:tab pos="114300" algn="l"/>
              </a:tabLst>
            </a:pPr>
            <a:r>
              <a:rPr sz="1400" spc="-5" dirty="0">
                <a:latin typeface="Carlito"/>
                <a:cs typeface="Carlito"/>
              </a:rPr>
              <a:t>El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debe </a:t>
            </a:r>
            <a:r>
              <a:rPr sz="1400" spc="-10" dirty="0">
                <a:latin typeface="Carlito"/>
                <a:cs typeface="Carlito"/>
              </a:rPr>
              <a:t>ayudar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determinar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fallas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quién </a:t>
            </a:r>
            <a:r>
              <a:rPr sz="1400" dirty="0">
                <a:latin typeface="Carlito"/>
                <a:cs typeface="Carlito"/>
              </a:rPr>
              <a:t>es</a:t>
            </a:r>
            <a:r>
              <a:rPr sz="1400" spc="-5" dirty="0">
                <a:latin typeface="Carlito"/>
                <a:cs typeface="Carlito"/>
              </a:rPr>
              <a:t> su</a:t>
            </a:r>
            <a:endParaRPr sz="1400" dirty="0">
              <a:latin typeface="Carlito"/>
              <a:cs typeface="Carlito"/>
            </a:endParaRPr>
          </a:p>
          <a:p>
            <a:pPr marR="5080" algn="r">
              <a:lnSpc>
                <a:spcPts val="1610"/>
              </a:lnSpc>
            </a:pPr>
            <a:r>
              <a:rPr sz="1400" spc="-5" dirty="0">
                <a:latin typeface="Carlito"/>
                <a:cs typeface="Carlito"/>
              </a:rPr>
              <a:t>responsable </a:t>
            </a:r>
            <a:r>
              <a:rPr sz="1400" spc="-10" dirty="0">
                <a:latin typeface="Carlito"/>
                <a:cs typeface="Carlito"/>
              </a:rPr>
              <a:t>con </a:t>
            </a:r>
            <a:r>
              <a:rPr sz="1400" dirty="0">
                <a:latin typeface="Carlito"/>
                <a:cs typeface="Carlito"/>
              </a:rPr>
              <a:t>el </a:t>
            </a:r>
            <a:r>
              <a:rPr sz="1400" spc="-5" dirty="0">
                <a:latin typeface="Carlito"/>
                <a:cs typeface="Carlito"/>
              </a:rPr>
              <a:t>fin de </a:t>
            </a:r>
            <a:r>
              <a:rPr sz="1400" spc="-10" dirty="0">
                <a:latin typeface="Carlito"/>
                <a:cs typeface="Carlito"/>
              </a:rPr>
              <a:t>garantizará </a:t>
            </a:r>
            <a:r>
              <a:rPr sz="1400" spc="-5" dirty="0">
                <a:latin typeface="Carlito"/>
                <a:cs typeface="Carlito"/>
              </a:rPr>
              <a:t>una acción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correctiva.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3608" y="4113276"/>
            <a:ext cx="3226435" cy="817244"/>
            <a:chOff x="673608" y="4113276"/>
            <a:chExt cx="3226435" cy="817244"/>
          </a:xfrm>
        </p:grpSpPr>
        <p:sp>
          <p:nvSpPr>
            <p:cNvPr id="33" name="object 33"/>
            <p:cNvSpPr/>
            <p:nvPr/>
          </p:nvSpPr>
          <p:spPr>
            <a:xfrm>
              <a:off x="686562" y="4126230"/>
              <a:ext cx="3200400" cy="791210"/>
            </a:xfrm>
            <a:custGeom>
              <a:avLst/>
              <a:gdLst/>
              <a:ahLst/>
              <a:cxnLst/>
              <a:rect l="l" t="t" r="r" b="b"/>
              <a:pathLst>
                <a:path w="3200400" h="791210">
                  <a:moveTo>
                    <a:pt x="3068574" y="0"/>
                  </a:moveTo>
                  <a:lnTo>
                    <a:pt x="131825" y="0"/>
                  </a:lnTo>
                  <a:lnTo>
                    <a:pt x="90157" y="6720"/>
                  </a:lnTo>
                  <a:lnTo>
                    <a:pt x="53969" y="25433"/>
                  </a:lnTo>
                  <a:lnTo>
                    <a:pt x="25433" y="53969"/>
                  </a:lnTo>
                  <a:lnTo>
                    <a:pt x="6720" y="90157"/>
                  </a:lnTo>
                  <a:lnTo>
                    <a:pt x="0" y="131826"/>
                  </a:lnTo>
                  <a:lnTo>
                    <a:pt x="0" y="659130"/>
                  </a:lnTo>
                  <a:lnTo>
                    <a:pt x="6720" y="700798"/>
                  </a:lnTo>
                  <a:lnTo>
                    <a:pt x="25433" y="736986"/>
                  </a:lnTo>
                  <a:lnTo>
                    <a:pt x="53969" y="765522"/>
                  </a:lnTo>
                  <a:lnTo>
                    <a:pt x="90157" y="784235"/>
                  </a:lnTo>
                  <a:lnTo>
                    <a:pt x="131825" y="790956"/>
                  </a:lnTo>
                  <a:lnTo>
                    <a:pt x="3068574" y="790956"/>
                  </a:lnTo>
                  <a:lnTo>
                    <a:pt x="3110227" y="784235"/>
                  </a:lnTo>
                  <a:lnTo>
                    <a:pt x="3146413" y="765522"/>
                  </a:lnTo>
                  <a:lnTo>
                    <a:pt x="3174955" y="736986"/>
                  </a:lnTo>
                  <a:lnTo>
                    <a:pt x="3193676" y="700798"/>
                  </a:lnTo>
                  <a:lnTo>
                    <a:pt x="3200400" y="659130"/>
                  </a:lnTo>
                  <a:lnTo>
                    <a:pt x="3200400" y="131826"/>
                  </a:lnTo>
                  <a:lnTo>
                    <a:pt x="3193676" y="90157"/>
                  </a:lnTo>
                  <a:lnTo>
                    <a:pt x="3174955" y="53969"/>
                  </a:lnTo>
                  <a:lnTo>
                    <a:pt x="3146413" y="25433"/>
                  </a:lnTo>
                  <a:lnTo>
                    <a:pt x="3110227" y="6720"/>
                  </a:lnTo>
                  <a:lnTo>
                    <a:pt x="306857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562" y="4126230"/>
              <a:ext cx="3200400" cy="791210"/>
            </a:xfrm>
            <a:custGeom>
              <a:avLst/>
              <a:gdLst/>
              <a:ahLst/>
              <a:cxnLst/>
              <a:rect l="l" t="t" r="r" b="b"/>
              <a:pathLst>
                <a:path w="3200400" h="791210">
                  <a:moveTo>
                    <a:pt x="0" y="131826"/>
                  </a:moveTo>
                  <a:lnTo>
                    <a:pt x="6720" y="90157"/>
                  </a:lnTo>
                  <a:lnTo>
                    <a:pt x="25433" y="53969"/>
                  </a:lnTo>
                  <a:lnTo>
                    <a:pt x="53969" y="25433"/>
                  </a:lnTo>
                  <a:lnTo>
                    <a:pt x="90157" y="6720"/>
                  </a:lnTo>
                  <a:lnTo>
                    <a:pt x="131825" y="0"/>
                  </a:lnTo>
                  <a:lnTo>
                    <a:pt x="3068574" y="0"/>
                  </a:lnTo>
                  <a:lnTo>
                    <a:pt x="3110227" y="6720"/>
                  </a:lnTo>
                  <a:lnTo>
                    <a:pt x="3146413" y="25433"/>
                  </a:lnTo>
                  <a:lnTo>
                    <a:pt x="3174955" y="53969"/>
                  </a:lnTo>
                  <a:lnTo>
                    <a:pt x="3193676" y="90157"/>
                  </a:lnTo>
                  <a:lnTo>
                    <a:pt x="3200400" y="131826"/>
                  </a:lnTo>
                  <a:lnTo>
                    <a:pt x="3200400" y="659130"/>
                  </a:lnTo>
                  <a:lnTo>
                    <a:pt x="3193676" y="700798"/>
                  </a:lnTo>
                  <a:lnTo>
                    <a:pt x="3174955" y="736986"/>
                  </a:lnTo>
                  <a:lnTo>
                    <a:pt x="3146413" y="765522"/>
                  </a:lnTo>
                  <a:lnTo>
                    <a:pt x="3110227" y="784235"/>
                  </a:lnTo>
                  <a:lnTo>
                    <a:pt x="3068574" y="790956"/>
                  </a:lnTo>
                  <a:lnTo>
                    <a:pt x="131825" y="790956"/>
                  </a:lnTo>
                  <a:lnTo>
                    <a:pt x="90157" y="784235"/>
                  </a:lnTo>
                  <a:lnTo>
                    <a:pt x="53969" y="765522"/>
                  </a:lnTo>
                  <a:lnTo>
                    <a:pt x="25433" y="736986"/>
                  </a:lnTo>
                  <a:lnTo>
                    <a:pt x="6720" y="700798"/>
                  </a:lnTo>
                  <a:lnTo>
                    <a:pt x="0" y="659130"/>
                  </a:lnTo>
                  <a:lnTo>
                    <a:pt x="0" y="13182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0389" y="4220362"/>
            <a:ext cx="2881147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Controles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que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conduzcan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acciones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correctivas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9621" y="518286"/>
            <a:ext cx="58794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100" b="0" spc="-25" dirty="0">
                <a:latin typeface="Carlito"/>
                <a:cs typeface="Carlito"/>
              </a:rPr>
              <a:t>Vamos </a:t>
            </a:r>
            <a:r>
              <a:rPr sz="2100" b="0" dirty="0">
                <a:latin typeface="Carlito"/>
                <a:cs typeface="Carlito"/>
              </a:rPr>
              <a:t>a </a:t>
            </a:r>
            <a:r>
              <a:rPr sz="2100" b="0" spc="-15" dirty="0">
                <a:latin typeface="Carlito"/>
                <a:cs typeface="Carlito"/>
              </a:rPr>
              <a:t>conversar </a:t>
            </a:r>
            <a:r>
              <a:rPr sz="2100" b="0" spc="-10" dirty="0">
                <a:latin typeface="Carlito"/>
                <a:cs typeface="Carlito"/>
              </a:rPr>
              <a:t>sobre </a:t>
            </a:r>
            <a:r>
              <a:rPr sz="2100" b="0" dirty="0">
                <a:latin typeface="Carlito"/>
                <a:cs typeface="Carlito"/>
              </a:rPr>
              <a:t>lo </a:t>
            </a:r>
            <a:r>
              <a:rPr sz="2100" b="0" spc="-5" dirty="0">
                <a:latin typeface="Carlito"/>
                <a:cs typeface="Carlito"/>
              </a:rPr>
              <a:t>que hemos aprendido</a:t>
            </a:r>
            <a:r>
              <a:rPr sz="2100" b="0" spc="30" dirty="0">
                <a:latin typeface="Carlito"/>
                <a:cs typeface="Carlito"/>
              </a:rPr>
              <a:t> </a:t>
            </a:r>
            <a:r>
              <a:rPr sz="2100" b="0" spc="-10" dirty="0">
                <a:latin typeface="Carlito"/>
                <a:cs typeface="Carlito"/>
              </a:rPr>
              <a:t>hoy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619" y="3624846"/>
            <a:ext cx="8783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800" y="1414272"/>
            <a:ext cx="7086600" cy="2605278"/>
            <a:chOff x="1066800" y="1414272"/>
            <a:chExt cx="6480175" cy="2304415"/>
          </a:xfrm>
        </p:grpSpPr>
        <p:sp>
          <p:nvSpPr>
            <p:cNvPr id="6" name="object 6"/>
            <p:cNvSpPr/>
            <p:nvPr/>
          </p:nvSpPr>
          <p:spPr>
            <a:xfrm>
              <a:off x="1066800" y="3369564"/>
              <a:ext cx="338328" cy="348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0190" y="1427226"/>
              <a:ext cx="6014085" cy="1310640"/>
            </a:xfrm>
            <a:custGeom>
              <a:avLst/>
              <a:gdLst/>
              <a:ahLst/>
              <a:cxnLst/>
              <a:rect l="l" t="t" r="r" b="b"/>
              <a:pathLst>
                <a:path w="6014084" h="1310639">
                  <a:moveTo>
                    <a:pt x="0" y="21462"/>
                  </a:moveTo>
                  <a:lnTo>
                    <a:pt x="1692" y="13126"/>
                  </a:lnTo>
                  <a:lnTo>
                    <a:pt x="6302" y="6302"/>
                  </a:lnTo>
                  <a:lnTo>
                    <a:pt x="13126" y="1692"/>
                  </a:lnTo>
                  <a:lnTo>
                    <a:pt x="21462" y="0"/>
                  </a:lnTo>
                  <a:lnTo>
                    <a:pt x="5992241" y="0"/>
                  </a:lnTo>
                  <a:lnTo>
                    <a:pt x="6000577" y="1692"/>
                  </a:lnTo>
                  <a:lnTo>
                    <a:pt x="6007401" y="6302"/>
                  </a:lnTo>
                  <a:lnTo>
                    <a:pt x="6012011" y="13126"/>
                  </a:lnTo>
                  <a:lnTo>
                    <a:pt x="6013704" y="21462"/>
                  </a:lnTo>
                  <a:lnTo>
                    <a:pt x="6013704" y="601853"/>
                  </a:lnTo>
                  <a:lnTo>
                    <a:pt x="6012011" y="610189"/>
                  </a:lnTo>
                  <a:lnTo>
                    <a:pt x="6007401" y="617013"/>
                  </a:lnTo>
                  <a:lnTo>
                    <a:pt x="6000577" y="621623"/>
                  </a:lnTo>
                  <a:lnTo>
                    <a:pt x="5992241" y="623316"/>
                  </a:lnTo>
                  <a:lnTo>
                    <a:pt x="21462" y="623316"/>
                  </a:lnTo>
                  <a:lnTo>
                    <a:pt x="13126" y="621623"/>
                  </a:lnTo>
                  <a:lnTo>
                    <a:pt x="6302" y="617013"/>
                  </a:lnTo>
                  <a:lnTo>
                    <a:pt x="1692" y="610189"/>
                  </a:lnTo>
                  <a:lnTo>
                    <a:pt x="0" y="601853"/>
                  </a:lnTo>
                  <a:lnTo>
                    <a:pt x="0" y="21462"/>
                  </a:lnTo>
                  <a:close/>
                </a:path>
                <a:path w="6014084" h="1310639">
                  <a:moveTo>
                    <a:pt x="0" y="710311"/>
                  </a:moveTo>
                  <a:lnTo>
                    <a:pt x="1674" y="701921"/>
                  </a:lnTo>
                  <a:lnTo>
                    <a:pt x="6254" y="695102"/>
                  </a:lnTo>
                  <a:lnTo>
                    <a:pt x="13073" y="690522"/>
                  </a:lnTo>
                  <a:lnTo>
                    <a:pt x="21462" y="688848"/>
                  </a:lnTo>
                  <a:lnTo>
                    <a:pt x="5992241" y="688848"/>
                  </a:lnTo>
                  <a:lnTo>
                    <a:pt x="6000630" y="690522"/>
                  </a:lnTo>
                  <a:lnTo>
                    <a:pt x="6007449" y="695102"/>
                  </a:lnTo>
                  <a:lnTo>
                    <a:pt x="6012029" y="701921"/>
                  </a:lnTo>
                  <a:lnTo>
                    <a:pt x="6013704" y="710311"/>
                  </a:lnTo>
                  <a:lnTo>
                    <a:pt x="6013704" y="1289177"/>
                  </a:lnTo>
                  <a:lnTo>
                    <a:pt x="6012029" y="1297566"/>
                  </a:lnTo>
                  <a:lnTo>
                    <a:pt x="6007449" y="1304385"/>
                  </a:lnTo>
                  <a:lnTo>
                    <a:pt x="6000630" y="1308965"/>
                  </a:lnTo>
                  <a:lnTo>
                    <a:pt x="5992241" y="1310640"/>
                  </a:lnTo>
                  <a:lnTo>
                    <a:pt x="21462" y="1310640"/>
                  </a:lnTo>
                  <a:lnTo>
                    <a:pt x="13073" y="1308965"/>
                  </a:lnTo>
                  <a:lnTo>
                    <a:pt x="6254" y="1304385"/>
                  </a:lnTo>
                  <a:lnTo>
                    <a:pt x="1674" y="1297566"/>
                  </a:lnTo>
                  <a:lnTo>
                    <a:pt x="0" y="1289177"/>
                  </a:lnTo>
                  <a:lnTo>
                    <a:pt x="0" y="710311"/>
                  </a:lnTo>
                  <a:close/>
                </a:path>
              </a:pathLst>
            </a:custGeom>
            <a:ln w="25908">
              <a:solidFill>
                <a:srgbClr val="BA213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3874" y="1600327"/>
            <a:ext cx="6457126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Mencione los </a:t>
            </a:r>
            <a:r>
              <a:rPr sz="1500" spc="-10" dirty="0">
                <a:latin typeface="Carlito"/>
                <a:cs typeface="Carlito"/>
              </a:rPr>
              <a:t>procesos </a:t>
            </a:r>
            <a:r>
              <a:rPr sz="1500" dirty="0">
                <a:latin typeface="Carlito"/>
                <a:cs typeface="Carlito"/>
              </a:rPr>
              <a:t>de una </a:t>
            </a:r>
            <a:r>
              <a:rPr sz="1500" spc="-10" dirty="0">
                <a:latin typeface="Carlito"/>
                <a:cs typeface="Carlito"/>
              </a:rPr>
              <a:t>control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administrativo.</a:t>
            </a: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La </a:t>
            </a:r>
            <a:r>
              <a:rPr sz="1500" spc="-10" dirty="0">
                <a:latin typeface="Carlito"/>
                <a:cs typeface="Carlito"/>
              </a:rPr>
              <a:t>mayoría </a:t>
            </a:r>
            <a:r>
              <a:rPr sz="1500" dirty="0">
                <a:latin typeface="Carlito"/>
                <a:cs typeface="Carlito"/>
              </a:rPr>
              <a:t>de los </a:t>
            </a:r>
            <a:r>
              <a:rPr sz="1500" spc="-10" dirty="0">
                <a:latin typeface="Carlito"/>
                <a:cs typeface="Carlito"/>
              </a:rPr>
              <a:t>controles </a:t>
            </a:r>
            <a:r>
              <a:rPr sz="1500" dirty="0">
                <a:latin typeface="Carlito"/>
                <a:cs typeface="Carlito"/>
              </a:rPr>
              <a:t>del </a:t>
            </a:r>
            <a:r>
              <a:rPr sz="1500" spc="-5" dirty="0">
                <a:latin typeface="Carlito"/>
                <a:cs typeface="Carlito"/>
              </a:rPr>
              <a:t>desempeño </a:t>
            </a:r>
            <a:r>
              <a:rPr sz="1500" dirty="0">
                <a:latin typeface="Carlito"/>
                <a:cs typeface="Carlito"/>
              </a:rPr>
              <a:t>en las </a:t>
            </a:r>
            <a:r>
              <a:rPr sz="1500" spc="-5" dirty="0">
                <a:latin typeface="Carlito"/>
                <a:cs typeface="Carlito"/>
              </a:rPr>
              <a:t>empresas </a:t>
            </a:r>
            <a:r>
              <a:rPr sz="1500" dirty="0">
                <a:latin typeface="Carlito"/>
                <a:cs typeface="Carlito"/>
              </a:rPr>
              <a:t>tienden a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ser</a:t>
            </a:r>
            <a:endParaRPr sz="15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financieros. ¿Deberían serlo?¿Qué </a:t>
            </a:r>
            <a:r>
              <a:rPr sz="1500" dirty="0">
                <a:latin typeface="Carlito"/>
                <a:cs typeface="Carlito"/>
              </a:rPr>
              <a:t>más </a:t>
            </a:r>
            <a:r>
              <a:rPr sz="1500" spc="-5" dirty="0">
                <a:latin typeface="Carlito"/>
                <a:cs typeface="Carlito"/>
              </a:rPr>
              <a:t>sugeriría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usted?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438" y="3431794"/>
            <a:ext cx="3150362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</a:t>
            </a:r>
            <a:r>
              <a:rPr sz="1350" spc="-5" dirty="0">
                <a:latin typeface="Carlito"/>
                <a:cs typeface="Carlito"/>
              </a:rPr>
              <a:t>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2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participar</a:t>
            </a:r>
            <a:endParaRPr sz="1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7342" y="876935"/>
            <a:ext cx="15991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100" spc="-15" dirty="0"/>
              <a:t>Recuerda</a:t>
            </a:r>
            <a:endParaRPr sz="21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130681" y="1657350"/>
            <a:ext cx="7112634" cy="2676525"/>
            <a:chOff x="1130808" y="900683"/>
            <a:chExt cx="7112634" cy="2676525"/>
          </a:xfrm>
        </p:grpSpPr>
        <p:sp>
          <p:nvSpPr>
            <p:cNvPr id="5" name="object 5"/>
            <p:cNvSpPr/>
            <p:nvPr/>
          </p:nvSpPr>
          <p:spPr>
            <a:xfrm>
              <a:off x="1143762" y="913637"/>
              <a:ext cx="7086600" cy="2650490"/>
            </a:xfrm>
            <a:custGeom>
              <a:avLst/>
              <a:gdLst/>
              <a:ahLst/>
              <a:cxnLst/>
              <a:rect l="l" t="t" r="r" b="b"/>
              <a:pathLst>
                <a:path w="7086600" h="2650490">
                  <a:moveTo>
                    <a:pt x="6995286" y="0"/>
                  </a:moveTo>
                  <a:lnTo>
                    <a:pt x="91274" y="0"/>
                  </a:lnTo>
                  <a:lnTo>
                    <a:pt x="55748" y="7177"/>
                  </a:lnTo>
                  <a:lnTo>
                    <a:pt x="26735" y="26749"/>
                  </a:lnTo>
                  <a:lnTo>
                    <a:pt x="7173" y="55774"/>
                  </a:lnTo>
                  <a:lnTo>
                    <a:pt x="0" y="91312"/>
                  </a:lnTo>
                  <a:lnTo>
                    <a:pt x="0" y="2558923"/>
                  </a:lnTo>
                  <a:lnTo>
                    <a:pt x="7173" y="2594461"/>
                  </a:lnTo>
                  <a:lnTo>
                    <a:pt x="26735" y="2623486"/>
                  </a:lnTo>
                  <a:lnTo>
                    <a:pt x="55748" y="2643058"/>
                  </a:lnTo>
                  <a:lnTo>
                    <a:pt x="91274" y="2650236"/>
                  </a:lnTo>
                  <a:lnTo>
                    <a:pt x="6995286" y="2650236"/>
                  </a:lnTo>
                  <a:lnTo>
                    <a:pt x="7030825" y="2643058"/>
                  </a:lnTo>
                  <a:lnTo>
                    <a:pt x="7059850" y="2623486"/>
                  </a:lnTo>
                  <a:lnTo>
                    <a:pt x="7079422" y="2594461"/>
                  </a:lnTo>
                  <a:lnTo>
                    <a:pt x="7086600" y="2558923"/>
                  </a:lnTo>
                  <a:lnTo>
                    <a:pt x="7086600" y="91312"/>
                  </a:lnTo>
                  <a:lnTo>
                    <a:pt x="7079422" y="55774"/>
                  </a:lnTo>
                  <a:lnTo>
                    <a:pt x="7059850" y="26749"/>
                  </a:lnTo>
                  <a:lnTo>
                    <a:pt x="7030825" y="7177"/>
                  </a:lnTo>
                  <a:lnTo>
                    <a:pt x="6995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762" y="913637"/>
              <a:ext cx="7086600" cy="2650490"/>
            </a:xfrm>
            <a:custGeom>
              <a:avLst/>
              <a:gdLst/>
              <a:ahLst/>
              <a:cxnLst/>
              <a:rect l="l" t="t" r="r" b="b"/>
              <a:pathLst>
                <a:path w="7086600" h="2650490">
                  <a:moveTo>
                    <a:pt x="0" y="91312"/>
                  </a:moveTo>
                  <a:lnTo>
                    <a:pt x="7173" y="55774"/>
                  </a:lnTo>
                  <a:lnTo>
                    <a:pt x="26735" y="26749"/>
                  </a:lnTo>
                  <a:lnTo>
                    <a:pt x="55748" y="7177"/>
                  </a:lnTo>
                  <a:lnTo>
                    <a:pt x="91274" y="0"/>
                  </a:lnTo>
                  <a:lnTo>
                    <a:pt x="6995286" y="0"/>
                  </a:lnTo>
                  <a:lnTo>
                    <a:pt x="7030825" y="7177"/>
                  </a:lnTo>
                  <a:lnTo>
                    <a:pt x="7059850" y="26749"/>
                  </a:lnTo>
                  <a:lnTo>
                    <a:pt x="7079422" y="55774"/>
                  </a:lnTo>
                  <a:lnTo>
                    <a:pt x="7086600" y="91312"/>
                  </a:lnTo>
                  <a:lnTo>
                    <a:pt x="7086600" y="2558923"/>
                  </a:lnTo>
                  <a:lnTo>
                    <a:pt x="7079422" y="2594461"/>
                  </a:lnTo>
                  <a:lnTo>
                    <a:pt x="7059850" y="2623486"/>
                  </a:lnTo>
                  <a:lnTo>
                    <a:pt x="7030825" y="2643058"/>
                  </a:lnTo>
                  <a:lnTo>
                    <a:pt x="6995286" y="2650236"/>
                  </a:lnTo>
                  <a:lnTo>
                    <a:pt x="91274" y="2650236"/>
                  </a:lnTo>
                  <a:lnTo>
                    <a:pt x="55748" y="2643058"/>
                  </a:lnTo>
                  <a:lnTo>
                    <a:pt x="26735" y="2623486"/>
                  </a:lnTo>
                  <a:lnTo>
                    <a:pt x="7173" y="2594461"/>
                  </a:lnTo>
                  <a:lnTo>
                    <a:pt x="0" y="2558923"/>
                  </a:lnTo>
                  <a:lnTo>
                    <a:pt x="0" y="91312"/>
                  </a:lnTo>
                  <a:close/>
                </a:path>
              </a:pathLst>
            </a:custGeom>
            <a:ln w="25907">
              <a:solidFill>
                <a:srgbClr val="BA213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9895" y="2038350"/>
            <a:ext cx="6474206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rlito"/>
                <a:cs typeface="Carlito"/>
              </a:rPr>
              <a:t>Esta </a:t>
            </a:r>
            <a:r>
              <a:rPr sz="1600" spc="-10" dirty="0">
                <a:latin typeface="Carlito"/>
                <a:cs typeface="Carlito"/>
              </a:rPr>
              <a:t>semana </a:t>
            </a:r>
            <a:r>
              <a:rPr sz="1600" spc="-5" dirty="0">
                <a:latin typeface="Carlito"/>
                <a:cs typeface="Carlito"/>
              </a:rPr>
              <a:t>no tienes </a:t>
            </a:r>
            <a:r>
              <a:rPr sz="1600" spc="-10" dirty="0">
                <a:latin typeface="Carlito"/>
                <a:cs typeface="Carlito"/>
              </a:rPr>
              <a:t>una </a:t>
            </a:r>
            <a:r>
              <a:rPr sz="1600" spc="-5" dirty="0">
                <a:latin typeface="Carlito"/>
                <a:cs typeface="Carlito"/>
              </a:rPr>
              <a:t>actividad especial </a:t>
            </a:r>
            <a:r>
              <a:rPr sz="1600" spc="-15" dirty="0">
                <a:latin typeface="Carlito"/>
                <a:cs typeface="Carlito"/>
              </a:rPr>
              <a:t>pero recuerda </a:t>
            </a:r>
            <a:r>
              <a:rPr sz="1600" spc="-10" dirty="0">
                <a:latin typeface="Carlito"/>
                <a:cs typeface="Carlito"/>
              </a:rPr>
              <a:t>que debes  </a:t>
            </a:r>
            <a:r>
              <a:rPr sz="1600" spc="-15" dirty="0">
                <a:latin typeface="Carlito"/>
                <a:cs typeface="Carlito"/>
              </a:rPr>
              <a:t>avanzar </a:t>
            </a:r>
            <a:r>
              <a:rPr sz="1600" spc="-5" dirty="0">
                <a:latin typeface="Carlito"/>
                <a:cs typeface="Carlito"/>
              </a:rPr>
              <a:t>y </a:t>
            </a:r>
            <a:r>
              <a:rPr lang="es-PE" sz="1600" spc="-15" dirty="0" smtClean="0">
                <a:latin typeface="Carlito"/>
                <a:cs typeface="Carlito"/>
              </a:rPr>
              <a:t>estudiar para tu examen final</a:t>
            </a:r>
            <a:r>
              <a:rPr sz="1600" b="1" spc="-5" dirty="0" smtClean="0"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  <a:p>
            <a:pPr marL="299085" lvl="0" indent="-287020"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PE" sz="1600" dirty="0" smtClean="0"/>
              <a:t>Aprovecha </a:t>
            </a:r>
            <a:r>
              <a:rPr lang="es-PE" sz="1600" dirty="0"/>
              <a:t>el tiempo para revisar las actividades con los grupos formados.</a:t>
            </a: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4345" y="666750"/>
            <a:ext cx="2534921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5" dirty="0">
                <a:solidFill>
                  <a:srgbClr val="249F83"/>
                </a:solidFill>
              </a:rPr>
              <a:t>de </a:t>
            </a:r>
            <a:r>
              <a:rPr sz="2000" spc="10" dirty="0">
                <a:solidFill>
                  <a:srgbClr val="249F83"/>
                </a:solidFill>
              </a:rPr>
              <a:t>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Unidad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276350"/>
            <a:ext cx="3733420" cy="497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rlito"/>
                <a:cs typeface="Carlito"/>
              </a:rPr>
              <a:t>Al finalizar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unidad, el estudiante describe los </a:t>
            </a:r>
            <a:r>
              <a:rPr sz="1000" spc="5" dirty="0">
                <a:latin typeface="Carlito"/>
                <a:cs typeface="Carlito"/>
              </a:rPr>
              <a:t>tipos </a:t>
            </a:r>
            <a:r>
              <a:rPr sz="1000" dirty="0">
                <a:latin typeface="Carlito"/>
                <a:cs typeface="Carlito"/>
              </a:rPr>
              <a:t>de</a:t>
            </a:r>
            <a:r>
              <a:rPr sz="1000" spc="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control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rlito"/>
                <a:cs typeface="Carlito"/>
              </a:rPr>
              <a:t>en la empresa y la importancia de la </a:t>
            </a:r>
            <a:r>
              <a:rPr sz="1000" spc="-5" dirty="0">
                <a:latin typeface="Carlito"/>
                <a:cs typeface="Carlito"/>
              </a:rPr>
              <a:t>toma </a:t>
            </a:r>
            <a:r>
              <a:rPr sz="1000" dirty="0">
                <a:latin typeface="Carlito"/>
                <a:cs typeface="Carlito"/>
              </a:rPr>
              <a:t>de decisiones</a:t>
            </a:r>
            <a:r>
              <a:rPr sz="1000" spc="1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eficaz.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4946" y="1965762"/>
            <a:ext cx="3726054" cy="22142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061210">
              <a:lnSpc>
                <a:spcPct val="100000"/>
              </a:lnSpc>
              <a:spcBef>
                <a:spcPts val="1440"/>
              </a:spcBef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51800"/>
              </a:lnSpc>
              <a:spcBef>
                <a:spcPts val="45"/>
              </a:spcBef>
            </a:pPr>
            <a:r>
              <a:rPr sz="1000" dirty="0">
                <a:latin typeface="Carlito"/>
                <a:cs typeface="Carlito"/>
              </a:rPr>
              <a:t>La administración resulta ser una de las disciplinas </a:t>
            </a:r>
            <a:r>
              <a:rPr sz="1000" spc="5" dirty="0">
                <a:latin typeface="Carlito"/>
                <a:cs typeface="Carlito"/>
              </a:rPr>
              <a:t>más  </a:t>
            </a:r>
            <a:r>
              <a:rPr sz="1000" spc="-5" dirty="0">
                <a:latin typeface="Carlito"/>
                <a:cs typeface="Carlito"/>
              </a:rPr>
              <a:t>relevantes </a:t>
            </a:r>
            <a:r>
              <a:rPr sz="1000" dirty="0">
                <a:latin typeface="Carlito"/>
                <a:cs typeface="Carlito"/>
              </a:rPr>
              <a:t>de las </a:t>
            </a:r>
            <a:r>
              <a:rPr sz="1000" spc="5" dirty="0">
                <a:latin typeface="Carlito"/>
                <a:cs typeface="Carlito"/>
              </a:rPr>
              <a:t>ciencias </a:t>
            </a:r>
            <a:r>
              <a:rPr sz="1000" dirty="0">
                <a:latin typeface="Carlito"/>
                <a:cs typeface="Carlito"/>
              </a:rPr>
              <a:t>administrativas. Ha </a:t>
            </a:r>
            <a:r>
              <a:rPr sz="1000" spc="5" dirty="0">
                <a:latin typeface="Carlito"/>
                <a:cs typeface="Carlito"/>
              </a:rPr>
              <a:t>permitido  </a:t>
            </a:r>
            <a:r>
              <a:rPr sz="1000" dirty="0">
                <a:latin typeface="Carlito"/>
                <a:cs typeface="Carlito"/>
              </a:rPr>
              <a:t>trascender </a:t>
            </a: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la </a:t>
            </a:r>
            <a:r>
              <a:rPr sz="1000" spc="-5" dirty="0">
                <a:latin typeface="Carlito"/>
                <a:cs typeface="Carlito"/>
              </a:rPr>
              <a:t>práctica </a:t>
            </a:r>
            <a:r>
              <a:rPr sz="1000" dirty="0">
                <a:latin typeface="Carlito"/>
                <a:cs typeface="Carlito"/>
              </a:rPr>
              <a:t>de las empresas y </a:t>
            </a: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los </a:t>
            </a:r>
            <a:r>
              <a:rPr sz="1000" spc="5" dirty="0">
                <a:latin typeface="Carlito"/>
                <a:cs typeface="Carlito"/>
              </a:rPr>
              <a:t>modelos </a:t>
            </a:r>
            <a:r>
              <a:rPr sz="1000" dirty="0">
                <a:latin typeface="Carlito"/>
                <a:cs typeface="Carlito"/>
              </a:rPr>
              <a:t>a  seguir </a:t>
            </a:r>
            <a:r>
              <a:rPr sz="1000" spc="-5" dirty="0">
                <a:latin typeface="Carlito"/>
                <a:cs typeface="Carlito"/>
              </a:rPr>
              <a:t>inherentes </a:t>
            </a:r>
            <a:r>
              <a:rPr sz="1000" dirty="0">
                <a:latin typeface="Carlito"/>
                <a:cs typeface="Carlito"/>
              </a:rPr>
              <a:t>a las escuelas que </a:t>
            </a:r>
            <a:r>
              <a:rPr sz="1000" spc="5" dirty="0">
                <a:latin typeface="Carlito"/>
                <a:cs typeface="Carlito"/>
              </a:rPr>
              <a:t>los </a:t>
            </a:r>
            <a:r>
              <a:rPr sz="1000" spc="-5" dirty="0">
                <a:latin typeface="Carlito"/>
                <a:cs typeface="Carlito"/>
              </a:rPr>
              <a:t>sustentan, </a:t>
            </a:r>
            <a:r>
              <a:rPr sz="1000" spc="5" dirty="0">
                <a:latin typeface="Carlito"/>
                <a:cs typeface="Carlito"/>
              </a:rPr>
              <a:t>donde </a:t>
            </a:r>
            <a:r>
              <a:rPr sz="1000" dirty="0">
                <a:latin typeface="Carlito"/>
                <a:cs typeface="Carlito"/>
              </a:rPr>
              <a:t>los  </a:t>
            </a:r>
            <a:r>
              <a:rPr sz="1000" spc="-5" dirty="0">
                <a:latin typeface="Carlito"/>
                <a:cs typeface="Carlito"/>
              </a:rPr>
              <a:t>líderes </a:t>
            </a:r>
            <a:r>
              <a:rPr sz="1000" dirty="0">
                <a:latin typeface="Carlito"/>
                <a:cs typeface="Carlito"/>
              </a:rPr>
              <a:t>empresariales </a:t>
            </a:r>
            <a:r>
              <a:rPr sz="1000" spc="5" dirty="0">
                <a:latin typeface="Carlito"/>
                <a:cs typeface="Carlito"/>
              </a:rPr>
              <a:t>han </a:t>
            </a:r>
            <a:r>
              <a:rPr sz="1000" dirty="0">
                <a:latin typeface="Carlito"/>
                <a:cs typeface="Carlito"/>
              </a:rPr>
              <a:t>aprendido a </a:t>
            </a:r>
            <a:r>
              <a:rPr sz="1000" spc="5" dirty="0">
                <a:latin typeface="Carlito"/>
                <a:cs typeface="Carlito"/>
              </a:rPr>
              <a:t>tomar sus </a:t>
            </a:r>
            <a:r>
              <a:rPr sz="1000" dirty="0">
                <a:latin typeface="Carlito"/>
                <a:cs typeface="Carlito"/>
              </a:rPr>
              <a:t>decisiones en  base a la </a:t>
            </a:r>
            <a:r>
              <a:rPr sz="1000" spc="-5" dirty="0">
                <a:latin typeface="Carlito"/>
                <a:cs typeface="Carlito"/>
              </a:rPr>
              <a:t>naturaleza</a:t>
            </a:r>
            <a:r>
              <a:rPr sz="1000" spc="3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actividad industrial, comercial y de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servicios que se han </a:t>
            </a:r>
            <a:r>
              <a:rPr sz="1000" spc="-5" dirty="0">
                <a:latin typeface="Carlito"/>
                <a:cs typeface="Carlito"/>
              </a:rPr>
              <a:t>venido </a:t>
            </a:r>
            <a:r>
              <a:rPr sz="1000" dirty="0">
                <a:latin typeface="Carlito"/>
                <a:cs typeface="Carlito"/>
              </a:rPr>
              <a:t>dando a </a:t>
            </a:r>
            <a:r>
              <a:rPr sz="1000" spc="-10" dirty="0">
                <a:latin typeface="Carlito"/>
                <a:cs typeface="Carlito"/>
              </a:rPr>
              <a:t>través </a:t>
            </a:r>
            <a:r>
              <a:rPr sz="1000" dirty="0">
                <a:latin typeface="Carlito"/>
                <a:cs typeface="Carlito"/>
              </a:rPr>
              <a:t>del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tiempo.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819150"/>
            <a:ext cx="23858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Sesión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428750"/>
            <a:ext cx="39801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400"/>
              </a:lnSpc>
              <a:spcBef>
                <a:spcPts val="95"/>
              </a:spcBef>
            </a:pPr>
            <a:r>
              <a:rPr sz="1050" spc="5" dirty="0">
                <a:latin typeface="Carlito"/>
                <a:cs typeface="Carlito"/>
              </a:rPr>
              <a:t>Al </a:t>
            </a:r>
            <a:r>
              <a:rPr sz="1050" dirty="0">
                <a:latin typeface="Carlito"/>
                <a:cs typeface="Carlito"/>
              </a:rPr>
              <a:t>finalizar la sesión, el estudiante describe la </a:t>
            </a:r>
            <a:r>
              <a:rPr sz="1050" spc="5" dirty="0">
                <a:latin typeface="Carlito"/>
                <a:cs typeface="Carlito"/>
              </a:rPr>
              <a:t>importancia del </a:t>
            </a:r>
            <a:r>
              <a:rPr sz="1050" spc="-5" dirty="0">
                <a:latin typeface="Carlito"/>
                <a:cs typeface="Carlito"/>
              </a:rPr>
              <a:t>control </a:t>
            </a:r>
            <a:r>
              <a:rPr sz="1050" dirty="0">
                <a:latin typeface="Carlito"/>
                <a:cs typeface="Carlito"/>
              </a:rPr>
              <a:t>en  las organizaciones para la toma </a:t>
            </a:r>
            <a:r>
              <a:rPr sz="1050" spc="5" dirty="0">
                <a:latin typeface="Carlito"/>
                <a:cs typeface="Carlito"/>
              </a:rPr>
              <a:t>de </a:t>
            </a:r>
            <a:r>
              <a:rPr sz="1050" dirty="0">
                <a:latin typeface="Carlito"/>
                <a:cs typeface="Carlito"/>
              </a:rPr>
              <a:t>decisiones</a:t>
            </a:r>
            <a:r>
              <a:rPr sz="1050" spc="-105" dirty="0">
                <a:latin typeface="Carlito"/>
                <a:cs typeface="Carlito"/>
              </a:rPr>
              <a:t> </a:t>
            </a:r>
            <a:r>
              <a:rPr sz="1050" dirty="0">
                <a:latin typeface="Carlito"/>
                <a:cs typeface="Carlito"/>
              </a:rPr>
              <a:t>eficaz.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1" y="2571749"/>
            <a:ext cx="1599056" cy="3291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" dirty="0">
                <a:solidFill>
                  <a:srgbClr val="685292"/>
                </a:solidFill>
                <a:latin typeface="Carlito"/>
                <a:cs typeface="Carlito"/>
              </a:rPr>
              <a:t>I</a:t>
            </a: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mpor</a:t>
            </a:r>
            <a:r>
              <a:rPr sz="2000" b="1" spc="-10" dirty="0">
                <a:solidFill>
                  <a:srgbClr val="685292"/>
                </a:solidFill>
                <a:latin typeface="Carlito"/>
                <a:cs typeface="Carlito"/>
              </a:rPr>
              <a:t>t</a:t>
            </a:r>
            <a:r>
              <a:rPr sz="2000" b="1" spc="5" dirty="0">
                <a:solidFill>
                  <a:srgbClr val="685292"/>
                </a:solidFill>
                <a:latin typeface="Carlito"/>
                <a:cs typeface="Carlito"/>
              </a:rPr>
              <a:t>a</a:t>
            </a: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nci</a:t>
            </a:r>
            <a:r>
              <a:rPr sz="2000" b="1" spc="15" dirty="0">
                <a:solidFill>
                  <a:srgbClr val="685292"/>
                </a:solidFill>
                <a:latin typeface="Carlito"/>
                <a:cs typeface="Carlito"/>
              </a:rPr>
              <a:t>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578" y="2997276"/>
            <a:ext cx="4154170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400"/>
              </a:lnSpc>
              <a:spcBef>
                <a:spcPts val="95"/>
              </a:spcBef>
            </a:pPr>
            <a:r>
              <a:rPr sz="1050" dirty="0">
                <a:latin typeface="Carlito"/>
                <a:cs typeface="Carlito"/>
              </a:rPr>
              <a:t>Es </a:t>
            </a:r>
            <a:r>
              <a:rPr sz="1050" spc="5" dirty="0">
                <a:latin typeface="Carlito"/>
                <a:cs typeface="Carlito"/>
              </a:rPr>
              <a:t>de suma importancia </a:t>
            </a:r>
            <a:r>
              <a:rPr sz="1050" spc="-5" dirty="0">
                <a:latin typeface="Carlito"/>
                <a:cs typeface="Carlito"/>
              </a:rPr>
              <a:t>para </a:t>
            </a:r>
            <a:r>
              <a:rPr sz="1050" dirty="0">
                <a:latin typeface="Carlito"/>
                <a:cs typeface="Carlito"/>
              </a:rPr>
              <a:t>los estudiantes </a:t>
            </a:r>
            <a:r>
              <a:rPr sz="1050" spc="5" dirty="0">
                <a:latin typeface="Carlito"/>
                <a:cs typeface="Carlito"/>
              </a:rPr>
              <a:t>de </a:t>
            </a:r>
            <a:r>
              <a:rPr sz="1050" dirty="0">
                <a:latin typeface="Carlito"/>
                <a:cs typeface="Carlito"/>
              </a:rPr>
              <a:t>las </a:t>
            </a:r>
            <a:r>
              <a:rPr sz="1050" spc="-5" dirty="0">
                <a:latin typeface="Carlito"/>
                <a:cs typeface="Carlito"/>
              </a:rPr>
              <a:t>carreras </a:t>
            </a:r>
            <a:r>
              <a:rPr sz="1050" spc="5" dirty="0">
                <a:latin typeface="Carlito"/>
                <a:cs typeface="Carlito"/>
              </a:rPr>
              <a:t>relacionados a  </a:t>
            </a:r>
            <a:r>
              <a:rPr sz="1050" dirty="0">
                <a:latin typeface="Carlito"/>
                <a:cs typeface="Carlito"/>
              </a:rPr>
              <a:t>los negocios </a:t>
            </a:r>
            <a:r>
              <a:rPr sz="1050" spc="5" dirty="0">
                <a:latin typeface="Carlito"/>
                <a:cs typeface="Carlito"/>
              </a:rPr>
              <a:t>adquirir capacidades </a:t>
            </a:r>
            <a:r>
              <a:rPr sz="1050" dirty="0">
                <a:latin typeface="Carlito"/>
                <a:cs typeface="Carlito"/>
              </a:rPr>
              <a:t>para el control </a:t>
            </a:r>
            <a:r>
              <a:rPr sz="1050" spc="5" dirty="0">
                <a:latin typeface="Carlito"/>
                <a:cs typeface="Carlito"/>
              </a:rPr>
              <a:t>de </a:t>
            </a:r>
            <a:r>
              <a:rPr sz="1050" dirty="0">
                <a:latin typeface="Carlito"/>
                <a:cs typeface="Carlito"/>
              </a:rPr>
              <a:t>los recursos  empresariales </a:t>
            </a:r>
            <a:r>
              <a:rPr sz="1050" spc="5" dirty="0">
                <a:latin typeface="Carlito"/>
                <a:cs typeface="Carlito"/>
              </a:rPr>
              <a:t>porque les </a:t>
            </a:r>
            <a:r>
              <a:rPr sz="1050" dirty="0">
                <a:latin typeface="Carlito"/>
                <a:cs typeface="Carlito"/>
              </a:rPr>
              <a:t>permitirá contribuir </a:t>
            </a:r>
            <a:r>
              <a:rPr sz="1050" spc="5" dirty="0">
                <a:latin typeface="Carlito"/>
                <a:cs typeface="Carlito"/>
              </a:rPr>
              <a:t>a </a:t>
            </a:r>
            <a:r>
              <a:rPr sz="1050" dirty="0">
                <a:latin typeface="Carlito"/>
                <a:cs typeface="Carlito"/>
              </a:rPr>
              <a:t>la gestión eficiente </a:t>
            </a:r>
            <a:r>
              <a:rPr sz="1050" spc="5" dirty="0">
                <a:latin typeface="Carlito"/>
                <a:cs typeface="Carlito"/>
              </a:rPr>
              <a:t>de </a:t>
            </a:r>
            <a:r>
              <a:rPr sz="1050" dirty="0">
                <a:latin typeface="Carlito"/>
                <a:cs typeface="Carlito"/>
              </a:rPr>
              <a:t>las  organizaciones.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971550"/>
            <a:ext cx="30509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569FC5"/>
                </a:solidFill>
              </a:rPr>
              <a:t>Contenido </a:t>
            </a:r>
            <a:r>
              <a:rPr sz="2000" spc="10" dirty="0">
                <a:solidFill>
                  <a:srgbClr val="569FC5"/>
                </a:solidFill>
              </a:rPr>
              <a:t>de la</a:t>
            </a:r>
            <a:r>
              <a:rPr sz="2000" spc="-60" dirty="0">
                <a:solidFill>
                  <a:srgbClr val="569FC5"/>
                </a:solidFill>
              </a:rPr>
              <a:t> </a:t>
            </a:r>
            <a:r>
              <a:rPr sz="2000" spc="5" dirty="0">
                <a:solidFill>
                  <a:srgbClr val="569FC5"/>
                </a:solidFill>
              </a:rPr>
              <a:t>sesión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1657350"/>
            <a:ext cx="2898522" cy="122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dirty="0">
                <a:latin typeface="Carlito"/>
                <a:cs typeface="Carlito"/>
              </a:rPr>
              <a:t>en las </a:t>
            </a:r>
            <a:r>
              <a:rPr sz="1400" spc="-10" dirty="0">
                <a:latin typeface="Carlito"/>
                <a:cs typeface="Carlito"/>
              </a:rPr>
              <a:t>organizaciones: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666750" indent="-196850">
              <a:lnSpc>
                <a:spcPct val="100000"/>
              </a:lnSpc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15" baseline="1984" dirty="0">
                <a:latin typeface="Carlito"/>
                <a:cs typeface="Carlito"/>
              </a:rPr>
              <a:t>Fundamentos </a:t>
            </a:r>
            <a:r>
              <a:rPr sz="2100" spc="-7" baseline="1984" dirty="0">
                <a:latin typeface="Carlito"/>
                <a:cs typeface="Carlito"/>
              </a:rPr>
              <a:t>del</a:t>
            </a:r>
            <a:r>
              <a:rPr sz="2100" baseline="1984" dirty="0">
                <a:latin typeface="Carlito"/>
                <a:cs typeface="Carlito"/>
              </a:rPr>
              <a:t> </a:t>
            </a:r>
            <a:r>
              <a:rPr sz="2100" spc="-15" baseline="1984" dirty="0">
                <a:latin typeface="Carlito"/>
                <a:cs typeface="Carlito"/>
              </a:rPr>
              <a:t>control</a:t>
            </a:r>
            <a:endParaRPr sz="2100" baseline="1984" dirty="0">
              <a:latin typeface="Carlito"/>
              <a:cs typeface="Carlito"/>
            </a:endParaRPr>
          </a:p>
          <a:p>
            <a:pPr marL="666750" indent="-19685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666750" algn="l"/>
              </a:tabLst>
            </a:pPr>
            <a:r>
              <a:rPr sz="2100" spc="-7" baseline="1984" dirty="0">
                <a:latin typeface="Carlito"/>
                <a:cs typeface="Carlito"/>
              </a:rPr>
              <a:t>Tipos básicos de</a:t>
            </a:r>
            <a:r>
              <a:rPr sz="2100" spc="-30" baseline="1984" dirty="0">
                <a:latin typeface="Carlito"/>
                <a:cs typeface="Carlito"/>
              </a:rPr>
              <a:t> </a:t>
            </a:r>
            <a:r>
              <a:rPr sz="2100" spc="-15" baseline="1984" dirty="0">
                <a:latin typeface="Carlito"/>
                <a:cs typeface="Carlito"/>
              </a:rPr>
              <a:t>control</a:t>
            </a:r>
            <a:endParaRPr sz="2100" baseline="1984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1269447"/>
            <a:ext cx="6420231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latin typeface="Carlito"/>
                <a:cs typeface="Carlito"/>
              </a:rPr>
              <a:t>¿Cómo </a:t>
            </a:r>
            <a:r>
              <a:rPr sz="2000" b="0" spc="-10" dirty="0">
                <a:latin typeface="Carlito"/>
                <a:cs typeface="Carlito"/>
              </a:rPr>
              <a:t>un/a </a:t>
            </a:r>
            <a:r>
              <a:rPr sz="2000" b="0" spc="-15" dirty="0">
                <a:latin typeface="Carlito"/>
                <a:cs typeface="Carlito"/>
              </a:rPr>
              <a:t>profesor/a </a:t>
            </a:r>
            <a:r>
              <a:rPr sz="2000" b="0" dirty="0">
                <a:latin typeface="Carlito"/>
                <a:cs typeface="Carlito"/>
              </a:rPr>
              <a:t>puede </a:t>
            </a:r>
            <a:r>
              <a:rPr sz="2000" b="0" spc="-10" dirty="0">
                <a:latin typeface="Carlito"/>
                <a:cs typeface="Carlito"/>
              </a:rPr>
              <a:t>controlar </a:t>
            </a:r>
            <a:r>
              <a:rPr sz="2000" b="0" dirty="0">
                <a:latin typeface="Carlito"/>
                <a:cs typeface="Carlito"/>
              </a:rPr>
              <a:t>el </a:t>
            </a:r>
            <a:r>
              <a:rPr sz="2000" b="0" spc="-10" dirty="0">
                <a:latin typeface="Carlito"/>
                <a:cs typeface="Carlito"/>
              </a:rPr>
              <a:t>avance </a:t>
            </a:r>
            <a:r>
              <a:rPr sz="2000" b="0" spc="-5" dirty="0">
                <a:latin typeface="Carlito"/>
                <a:cs typeface="Carlito"/>
              </a:rPr>
              <a:t>de</a:t>
            </a:r>
            <a:r>
              <a:rPr sz="2000" b="0" spc="-10" dirty="0">
                <a:latin typeface="Carlito"/>
                <a:cs typeface="Carlito"/>
              </a:rPr>
              <a:t> los</a:t>
            </a:r>
            <a:endParaRPr sz="2000" dirty="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2000" b="0" spc="-5" dirty="0">
                <a:latin typeface="Carlito"/>
                <a:cs typeface="Carlito"/>
              </a:rPr>
              <a:t>aprendizajes </a:t>
            </a:r>
            <a:r>
              <a:rPr sz="2000" b="0" dirty="0">
                <a:latin typeface="Carlito"/>
                <a:cs typeface="Carlito"/>
              </a:rPr>
              <a:t>de </a:t>
            </a:r>
            <a:r>
              <a:rPr sz="2000" b="0" spc="-5" dirty="0">
                <a:latin typeface="Carlito"/>
                <a:cs typeface="Carlito"/>
              </a:rPr>
              <a:t>sus</a:t>
            </a:r>
            <a:r>
              <a:rPr sz="2000" b="0" spc="-30" dirty="0">
                <a:latin typeface="Carlito"/>
                <a:cs typeface="Carlito"/>
              </a:rPr>
              <a:t> </a:t>
            </a:r>
            <a:r>
              <a:rPr sz="2000" b="0" spc="-5" dirty="0">
                <a:latin typeface="Carlito"/>
                <a:cs typeface="Carlito"/>
              </a:rPr>
              <a:t>estudiantes?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928" y="4617902"/>
            <a:ext cx="10307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00" y="2317466"/>
            <a:ext cx="5562600" cy="2602371"/>
            <a:chOff x="985284" y="2321010"/>
            <a:chExt cx="5562600" cy="2602371"/>
          </a:xfrm>
        </p:grpSpPr>
        <p:sp>
          <p:nvSpPr>
            <p:cNvPr id="6" name="object 6"/>
            <p:cNvSpPr/>
            <p:nvPr/>
          </p:nvSpPr>
          <p:spPr>
            <a:xfrm>
              <a:off x="985284" y="4574386"/>
              <a:ext cx="338328" cy="348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8884" y="2321010"/>
              <a:ext cx="3429000" cy="2276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6742" y="4781550"/>
            <a:ext cx="2698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Arial"/>
                <a:cs typeface="Arial"/>
              </a:rPr>
              <a:t>¡Compartamos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nuestra</a:t>
            </a:r>
            <a:r>
              <a:rPr sz="15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opinión!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4" y="101346"/>
            <a:ext cx="2989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¿Donde</a:t>
            </a:r>
            <a:r>
              <a:rPr sz="2400" spc="-8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estamos?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904" y="1040891"/>
            <a:ext cx="2613660" cy="1868805"/>
            <a:chOff x="755904" y="1040891"/>
            <a:chExt cx="2613660" cy="1868805"/>
          </a:xfrm>
        </p:grpSpPr>
        <p:sp>
          <p:nvSpPr>
            <p:cNvPr id="4" name="object 4"/>
            <p:cNvSpPr/>
            <p:nvPr/>
          </p:nvSpPr>
          <p:spPr>
            <a:xfrm>
              <a:off x="755904" y="1040891"/>
              <a:ext cx="2613660" cy="1868805"/>
            </a:xfrm>
            <a:custGeom>
              <a:avLst/>
              <a:gdLst/>
              <a:ahLst/>
              <a:cxnLst/>
              <a:rect l="l" t="t" r="r" b="b"/>
              <a:pathLst>
                <a:path w="2613660" h="1868805">
                  <a:moveTo>
                    <a:pt x="2613660" y="0"/>
                  </a:moveTo>
                  <a:lnTo>
                    <a:pt x="0" y="0"/>
                  </a:lnTo>
                  <a:lnTo>
                    <a:pt x="0" y="1868423"/>
                  </a:lnTo>
                  <a:lnTo>
                    <a:pt x="2613660" y="1868423"/>
                  </a:lnTo>
                  <a:lnTo>
                    <a:pt x="2613660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964" y="2121408"/>
              <a:ext cx="1390015" cy="608330"/>
            </a:xfrm>
            <a:custGeom>
              <a:avLst/>
              <a:gdLst/>
              <a:ahLst/>
              <a:cxnLst/>
              <a:rect l="l" t="t" r="r" b="b"/>
              <a:pathLst>
                <a:path w="1390014" h="608330">
                  <a:moveTo>
                    <a:pt x="1389888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389888" y="608076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8387" y="695402"/>
            <a:ext cx="1911528" cy="20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Función de</a:t>
            </a:r>
            <a:r>
              <a:rPr sz="1200" b="1" spc="-4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Planificación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487" y="2153411"/>
            <a:ext cx="1311123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905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  (Propósito,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objetivos,  análisis del</a:t>
            </a:r>
            <a:r>
              <a:rPr sz="105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entorno)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2011" y="2101583"/>
            <a:ext cx="923925" cy="688975"/>
            <a:chOff x="2382011" y="2101583"/>
            <a:chExt cx="923925" cy="688975"/>
          </a:xfrm>
        </p:grpSpPr>
        <p:sp>
          <p:nvSpPr>
            <p:cNvPr id="9" name="object 9"/>
            <p:cNvSpPr/>
            <p:nvPr/>
          </p:nvSpPr>
          <p:spPr>
            <a:xfrm>
              <a:off x="2382011" y="2101583"/>
              <a:ext cx="923569" cy="688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2115" y="2286012"/>
              <a:ext cx="783323" cy="362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4683" y="2121408"/>
              <a:ext cx="843280" cy="608330"/>
            </a:xfrm>
            <a:custGeom>
              <a:avLst/>
              <a:gdLst/>
              <a:ahLst/>
              <a:cxnLst/>
              <a:rect l="l" t="t" r="r" b="b"/>
              <a:pathLst>
                <a:path w="843279" h="608330">
                  <a:moveTo>
                    <a:pt x="842771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842771" y="608076"/>
                  </a:lnTo>
                  <a:lnTo>
                    <a:pt x="842771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75560" y="2324226"/>
            <a:ext cx="659878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Estrategia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4963" y="1181100"/>
            <a:ext cx="2018030" cy="521334"/>
          </a:xfrm>
          <a:custGeom>
            <a:avLst/>
            <a:gdLst/>
            <a:ahLst/>
            <a:cxnLst/>
            <a:rect l="l" t="t" r="r" b="b"/>
            <a:pathLst>
              <a:path w="2018030" h="521335">
                <a:moveTo>
                  <a:pt x="2017776" y="0"/>
                </a:moveTo>
                <a:lnTo>
                  <a:pt x="0" y="0"/>
                </a:lnTo>
                <a:lnTo>
                  <a:pt x="0" y="521208"/>
                </a:lnTo>
                <a:lnTo>
                  <a:pt x="2017776" y="521208"/>
                </a:lnTo>
                <a:lnTo>
                  <a:pt x="201777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0861" y="1330182"/>
            <a:ext cx="155289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</a:t>
            </a:r>
            <a:r>
              <a:rPr sz="105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Estratégica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19855" y="1030224"/>
            <a:ext cx="1685925" cy="1865630"/>
            <a:chOff x="3419855" y="1030224"/>
            <a:chExt cx="1685925" cy="1865630"/>
          </a:xfrm>
        </p:grpSpPr>
        <p:sp>
          <p:nvSpPr>
            <p:cNvPr id="16" name="object 16"/>
            <p:cNvSpPr/>
            <p:nvPr/>
          </p:nvSpPr>
          <p:spPr>
            <a:xfrm>
              <a:off x="3419855" y="1030224"/>
              <a:ext cx="1685925" cy="1865630"/>
            </a:xfrm>
            <a:custGeom>
              <a:avLst/>
              <a:gdLst/>
              <a:ahLst/>
              <a:cxnLst/>
              <a:rect l="l" t="t" r="r" b="b"/>
              <a:pathLst>
                <a:path w="1685925" h="1865630">
                  <a:moveTo>
                    <a:pt x="1685544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1685544" y="1865376"/>
                  </a:lnTo>
                  <a:lnTo>
                    <a:pt x="1685544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1483" y="1170432"/>
              <a:ext cx="1524000" cy="538480"/>
            </a:xfrm>
            <a:custGeom>
              <a:avLst/>
              <a:gdLst/>
              <a:ahLst/>
              <a:cxnLst/>
              <a:rect l="l" t="t" r="r" b="b"/>
              <a:pathLst>
                <a:path w="1524000" h="538480">
                  <a:moveTo>
                    <a:pt x="1524000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524000" y="5379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12946" y="681609"/>
            <a:ext cx="18576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Función de</a:t>
            </a:r>
            <a:r>
              <a:rPr sz="1200" b="1" spc="-8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Organización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9855" y="1257680"/>
            <a:ext cx="18924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690" marR="452755" indent="11112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Estructura  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iza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na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1484" y="2153411"/>
            <a:ext cx="1524000" cy="573405"/>
          </a:xfrm>
          <a:custGeom>
            <a:avLst/>
            <a:gdLst/>
            <a:ahLst/>
            <a:cxnLst/>
            <a:rect l="l" t="t" r="r" b="b"/>
            <a:pathLst>
              <a:path w="1524000" h="573405">
                <a:moveTo>
                  <a:pt x="1524000" y="0"/>
                </a:moveTo>
                <a:lnTo>
                  <a:pt x="0" y="0"/>
                </a:lnTo>
                <a:lnTo>
                  <a:pt x="0" y="573024"/>
                </a:lnTo>
                <a:lnTo>
                  <a:pt x="1524000" y="573024"/>
                </a:lnTo>
                <a:lnTo>
                  <a:pt x="1524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91484" y="2153411"/>
            <a:ext cx="1524000" cy="5734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Diseño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96511" y="1040891"/>
            <a:ext cx="4203700" cy="1854835"/>
            <a:chOff x="4096511" y="1040891"/>
            <a:chExt cx="4203700" cy="1854835"/>
          </a:xfrm>
        </p:grpSpPr>
        <p:sp>
          <p:nvSpPr>
            <p:cNvPr id="23" name="object 23"/>
            <p:cNvSpPr/>
            <p:nvPr/>
          </p:nvSpPr>
          <p:spPr>
            <a:xfrm>
              <a:off x="4096511" y="1690077"/>
              <a:ext cx="310959" cy="640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7095" y="1709165"/>
              <a:ext cx="114300" cy="445770"/>
            </a:xfrm>
            <a:custGeom>
              <a:avLst/>
              <a:gdLst/>
              <a:ahLst/>
              <a:cxnLst/>
              <a:rect l="l" t="t" r="r" b="b"/>
              <a:pathLst>
                <a:path w="114300" h="445769">
                  <a:moveTo>
                    <a:pt x="38100" y="331216"/>
                  </a:moveTo>
                  <a:lnTo>
                    <a:pt x="0" y="331216"/>
                  </a:lnTo>
                  <a:lnTo>
                    <a:pt x="57150" y="445516"/>
                  </a:lnTo>
                  <a:lnTo>
                    <a:pt x="104775" y="350266"/>
                  </a:lnTo>
                  <a:lnTo>
                    <a:pt x="38100" y="350266"/>
                  </a:lnTo>
                  <a:lnTo>
                    <a:pt x="38100" y="331216"/>
                  </a:lnTo>
                  <a:close/>
                </a:path>
                <a:path w="114300" h="445769">
                  <a:moveTo>
                    <a:pt x="76200" y="0"/>
                  </a:moveTo>
                  <a:lnTo>
                    <a:pt x="38100" y="0"/>
                  </a:lnTo>
                  <a:lnTo>
                    <a:pt x="38100" y="350266"/>
                  </a:lnTo>
                  <a:lnTo>
                    <a:pt x="76200" y="350266"/>
                  </a:lnTo>
                  <a:lnTo>
                    <a:pt x="76200" y="0"/>
                  </a:lnTo>
                  <a:close/>
                </a:path>
                <a:path w="114300" h="445769">
                  <a:moveTo>
                    <a:pt x="114300" y="331216"/>
                  </a:moveTo>
                  <a:lnTo>
                    <a:pt x="76200" y="331216"/>
                  </a:lnTo>
                  <a:lnTo>
                    <a:pt x="76200" y="350266"/>
                  </a:lnTo>
                  <a:lnTo>
                    <a:pt x="104775" y="350266"/>
                  </a:lnTo>
                  <a:lnTo>
                    <a:pt x="114300" y="331216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8072" y="1040891"/>
              <a:ext cx="3152140" cy="1854835"/>
            </a:xfrm>
            <a:custGeom>
              <a:avLst/>
              <a:gdLst/>
              <a:ahLst/>
              <a:cxnLst/>
              <a:rect l="l" t="t" r="r" b="b"/>
              <a:pathLst>
                <a:path w="3152140" h="1854835">
                  <a:moveTo>
                    <a:pt x="3151631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151631" y="1854707"/>
                  </a:lnTo>
                  <a:lnTo>
                    <a:pt x="3151631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0575" y="1181099"/>
              <a:ext cx="2364105" cy="538480"/>
            </a:xfrm>
            <a:custGeom>
              <a:avLst/>
              <a:gdLst/>
              <a:ahLst/>
              <a:cxnLst/>
              <a:rect l="l" t="t" r="r" b="b"/>
              <a:pathLst>
                <a:path w="2364104" h="538480">
                  <a:moveTo>
                    <a:pt x="2363724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2363724" y="537972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84925" y="681609"/>
            <a:ext cx="17914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Función de</a:t>
            </a:r>
            <a:r>
              <a:rPr sz="1200" b="1" spc="-6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Dirección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6946" y="1349120"/>
            <a:ext cx="82258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Personas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99276" y="2162555"/>
            <a:ext cx="730250" cy="554990"/>
          </a:xfrm>
          <a:custGeom>
            <a:avLst/>
            <a:gdLst/>
            <a:ahLst/>
            <a:cxnLst/>
            <a:rect l="l" t="t" r="r" b="b"/>
            <a:pathLst>
              <a:path w="730250" h="554989">
                <a:moveTo>
                  <a:pt x="729996" y="0"/>
                </a:moveTo>
                <a:lnTo>
                  <a:pt x="0" y="0"/>
                </a:lnTo>
                <a:lnTo>
                  <a:pt x="0" y="554736"/>
                </a:lnTo>
                <a:lnTo>
                  <a:pt x="729996" y="554736"/>
                </a:lnTo>
                <a:lnTo>
                  <a:pt x="72999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9276" y="2339086"/>
            <a:ext cx="7302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Liderazgo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0067" y="1304607"/>
            <a:ext cx="5317490" cy="1412875"/>
            <a:chOff x="2830067" y="1304607"/>
            <a:chExt cx="5317490" cy="1412875"/>
          </a:xfrm>
        </p:grpSpPr>
        <p:sp>
          <p:nvSpPr>
            <p:cNvPr id="32" name="object 32"/>
            <p:cNvSpPr/>
            <p:nvPr/>
          </p:nvSpPr>
          <p:spPr>
            <a:xfrm>
              <a:off x="4972811" y="1316799"/>
              <a:ext cx="551700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5610" y="1390141"/>
              <a:ext cx="356235" cy="114300"/>
            </a:xfrm>
            <a:custGeom>
              <a:avLst/>
              <a:gdLst/>
              <a:ahLst/>
              <a:cxnLst/>
              <a:rect l="l" t="t" r="r" b="b"/>
              <a:pathLst>
                <a:path w="356235" h="114300">
                  <a:moveTo>
                    <a:pt x="243331" y="0"/>
                  </a:moveTo>
                  <a:lnTo>
                    <a:pt x="242103" y="38112"/>
                  </a:lnTo>
                  <a:lnTo>
                    <a:pt x="261112" y="38735"/>
                  </a:lnTo>
                  <a:lnTo>
                    <a:pt x="259968" y="76835"/>
                  </a:lnTo>
                  <a:lnTo>
                    <a:pt x="240856" y="76835"/>
                  </a:lnTo>
                  <a:lnTo>
                    <a:pt x="239649" y="114300"/>
                  </a:lnTo>
                  <a:lnTo>
                    <a:pt x="320986" y="76835"/>
                  </a:lnTo>
                  <a:lnTo>
                    <a:pt x="259968" y="76835"/>
                  </a:lnTo>
                  <a:lnTo>
                    <a:pt x="240876" y="76210"/>
                  </a:lnTo>
                  <a:lnTo>
                    <a:pt x="322343" y="76210"/>
                  </a:lnTo>
                  <a:lnTo>
                    <a:pt x="355726" y="60833"/>
                  </a:lnTo>
                  <a:lnTo>
                    <a:pt x="243331" y="0"/>
                  </a:lnTo>
                  <a:close/>
                </a:path>
                <a:path w="356235" h="114300">
                  <a:moveTo>
                    <a:pt x="242103" y="38112"/>
                  </a:moveTo>
                  <a:lnTo>
                    <a:pt x="240876" y="76210"/>
                  </a:lnTo>
                  <a:lnTo>
                    <a:pt x="259968" y="76835"/>
                  </a:lnTo>
                  <a:lnTo>
                    <a:pt x="261112" y="38735"/>
                  </a:lnTo>
                  <a:lnTo>
                    <a:pt x="242103" y="38112"/>
                  </a:lnTo>
                  <a:close/>
                </a:path>
                <a:path w="356235" h="114300">
                  <a:moveTo>
                    <a:pt x="1269" y="30225"/>
                  </a:moveTo>
                  <a:lnTo>
                    <a:pt x="0" y="68325"/>
                  </a:lnTo>
                  <a:lnTo>
                    <a:pt x="240876" y="76210"/>
                  </a:lnTo>
                  <a:lnTo>
                    <a:pt x="242103" y="38112"/>
                  </a:lnTo>
                  <a:lnTo>
                    <a:pt x="1269" y="302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30067" y="1304607"/>
              <a:ext cx="813841" cy="3109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3374" y="1382902"/>
              <a:ext cx="617855" cy="114300"/>
            </a:xfrm>
            <a:custGeom>
              <a:avLst/>
              <a:gdLst/>
              <a:ahLst/>
              <a:cxnLst/>
              <a:rect l="l" t="t" r="r" b="b"/>
              <a:pathLst>
                <a:path w="617854" h="114300">
                  <a:moveTo>
                    <a:pt x="580229" y="37973"/>
                  </a:moveTo>
                  <a:lnTo>
                    <a:pt x="522477" y="37973"/>
                  </a:lnTo>
                  <a:lnTo>
                    <a:pt x="522604" y="76073"/>
                  </a:lnTo>
                  <a:lnTo>
                    <a:pt x="503597" y="76170"/>
                  </a:lnTo>
                  <a:lnTo>
                    <a:pt x="503809" y="114300"/>
                  </a:lnTo>
                  <a:lnTo>
                    <a:pt x="617854" y="56514"/>
                  </a:lnTo>
                  <a:lnTo>
                    <a:pt x="580229" y="37973"/>
                  </a:lnTo>
                  <a:close/>
                </a:path>
                <a:path w="617854" h="114300">
                  <a:moveTo>
                    <a:pt x="503385" y="38070"/>
                  </a:moveTo>
                  <a:lnTo>
                    <a:pt x="0" y="40639"/>
                  </a:lnTo>
                  <a:lnTo>
                    <a:pt x="254" y="78739"/>
                  </a:lnTo>
                  <a:lnTo>
                    <a:pt x="503597" y="76170"/>
                  </a:lnTo>
                  <a:lnTo>
                    <a:pt x="503385" y="38070"/>
                  </a:lnTo>
                  <a:close/>
                </a:path>
                <a:path w="617854" h="114300">
                  <a:moveTo>
                    <a:pt x="522477" y="37973"/>
                  </a:moveTo>
                  <a:lnTo>
                    <a:pt x="503385" y="38070"/>
                  </a:lnTo>
                  <a:lnTo>
                    <a:pt x="503597" y="76170"/>
                  </a:lnTo>
                  <a:lnTo>
                    <a:pt x="522604" y="76073"/>
                  </a:lnTo>
                  <a:lnTo>
                    <a:pt x="522477" y="37973"/>
                  </a:lnTo>
                  <a:close/>
                </a:path>
                <a:path w="617854" h="114300">
                  <a:moveTo>
                    <a:pt x="503174" y="0"/>
                  </a:moveTo>
                  <a:lnTo>
                    <a:pt x="503385" y="38070"/>
                  </a:lnTo>
                  <a:lnTo>
                    <a:pt x="580229" y="37973"/>
                  </a:lnTo>
                  <a:lnTo>
                    <a:pt x="50317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68896" y="2162555"/>
              <a:ext cx="978535" cy="554990"/>
            </a:xfrm>
            <a:custGeom>
              <a:avLst/>
              <a:gdLst/>
              <a:ahLst/>
              <a:cxnLst/>
              <a:rect l="l" t="t" r="r" b="b"/>
              <a:pathLst>
                <a:path w="978534" h="554989">
                  <a:moveTo>
                    <a:pt x="978407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978407" y="554736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462771" y="3898391"/>
            <a:ext cx="483234" cy="365760"/>
            <a:chOff x="8462771" y="3898391"/>
            <a:chExt cx="483234" cy="365760"/>
          </a:xfrm>
        </p:grpSpPr>
        <p:sp>
          <p:nvSpPr>
            <p:cNvPr id="38" name="object 38"/>
            <p:cNvSpPr/>
            <p:nvPr/>
          </p:nvSpPr>
          <p:spPr>
            <a:xfrm>
              <a:off x="8475725" y="3911345"/>
              <a:ext cx="457200" cy="340360"/>
            </a:xfrm>
            <a:custGeom>
              <a:avLst/>
              <a:gdLst/>
              <a:ahLst/>
              <a:cxnLst/>
              <a:rect l="l" t="t" r="r" b="b"/>
              <a:pathLst>
                <a:path w="457200" h="340360">
                  <a:moveTo>
                    <a:pt x="169925" y="0"/>
                  </a:moveTo>
                  <a:lnTo>
                    <a:pt x="0" y="169925"/>
                  </a:lnTo>
                  <a:lnTo>
                    <a:pt x="169925" y="339851"/>
                  </a:lnTo>
                  <a:lnTo>
                    <a:pt x="169925" y="254888"/>
                  </a:lnTo>
                  <a:lnTo>
                    <a:pt x="457200" y="254888"/>
                  </a:lnTo>
                  <a:lnTo>
                    <a:pt x="457200" y="84962"/>
                  </a:lnTo>
                  <a:lnTo>
                    <a:pt x="169925" y="84962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75725" y="3911345"/>
              <a:ext cx="457200" cy="340360"/>
            </a:xfrm>
            <a:custGeom>
              <a:avLst/>
              <a:gdLst/>
              <a:ahLst/>
              <a:cxnLst/>
              <a:rect l="l" t="t" r="r" b="b"/>
              <a:pathLst>
                <a:path w="457200" h="340360">
                  <a:moveTo>
                    <a:pt x="457200" y="254888"/>
                  </a:moveTo>
                  <a:lnTo>
                    <a:pt x="169925" y="254888"/>
                  </a:lnTo>
                  <a:lnTo>
                    <a:pt x="169925" y="339851"/>
                  </a:lnTo>
                  <a:lnTo>
                    <a:pt x="0" y="169925"/>
                  </a:lnTo>
                  <a:lnTo>
                    <a:pt x="169925" y="0"/>
                  </a:lnTo>
                  <a:lnTo>
                    <a:pt x="169925" y="84962"/>
                  </a:lnTo>
                  <a:lnTo>
                    <a:pt x="457200" y="84962"/>
                  </a:lnTo>
                  <a:lnTo>
                    <a:pt x="457200" y="25488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68895" y="2339086"/>
            <a:ext cx="9785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Comunicación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3603" y="2165604"/>
            <a:ext cx="1143000" cy="551815"/>
          </a:xfrm>
          <a:custGeom>
            <a:avLst/>
            <a:gdLst/>
            <a:ahLst/>
            <a:cxnLst/>
            <a:rect l="l" t="t" r="r" b="b"/>
            <a:pathLst>
              <a:path w="1143000" h="551814">
                <a:moveTo>
                  <a:pt x="1143000" y="0"/>
                </a:moveTo>
                <a:lnTo>
                  <a:pt x="0" y="0"/>
                </a:lnTo>
                <a:lnTo>
                  <a:pt x="0" y="551688"/>
                </a:lnTo>
                <a:lnTo>
                  <a:pt x="1143000" y="551688"/>
                </a:lnTo>
                <a:lnTo>
                  <a:pt x="1143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61523" y="2168970"/>
            <a:ext cx="1232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 marR="95885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Comp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o 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  individual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6008" y="1516405"/>
            <a:ext cx="7481570" cy="3560166"/>
            <a:chOff x="826008" y="1516405"/>
            <a:chExt cx="7481570" cy="3560166"/>
          </a:xfrm>
        </p:grpSpPr>
        <p:sp>
          <p:nvSpPr>
            <p:cNvPr id="44" name="object 44"/>
            <p:cNvSpPr/>
            <p:nvPr/>
          </p:nvSpPr>
          <p:spPr>
            <a:xfrm>
              <a:off x="7363967" y="1556016"/>
              <a:ext cx="312458" cy="7833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5314" y="1691259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4" h="471805">
                  <a:moveTo>
                    <a:pt x="0" y="357377"/>
                  </a:moveTo>
                  <a:lnTo>
                    <a:pt x="57022" y="471677"/>
                  </a:lnTo>
                  <a:lnTo>
                    <a:pt x="104806" y="376427"/>
                  </a:lnTo>
                  <a:lnTo>
                    <a:pt x="38100" y="376427"/>
                  </a:lnTo>
                  <a:lnTo>
                    <a:pt x="38117" y="357420"/>
                  </a:lnTo>
                  <a:lnTo>
                    <a:pt x="0" y="357377"/>
                  </a:lnTo>
                  <a:close/>
                </a:path>
                <a:path w="114934" h="471805">
                  <a:moveTo>
                    <a:pt x="38117" y="357420"/>
                  </a:moveTo>
                  <a:lnTo>
                    <a:pt x="38100" y="376427"/>
                  </a:lnTo>
                  <a:lnTo>
                    <a:pt x="76200" y="376427"/>
                  </a:lnTo>
                  <a:lnTo>
                    <a:pt x="76217" y="357462"/>
                  </a:lnTo>
                  <a:lnTo>
                    <a:pt x="38117" y="357420"/>
                  </a:lnTo>
                  <a:close/>
                </a:path>
                <a:path w="114934" h="471805">
                  <a:moveTo>
                    <a:pt x="76217" y="357462"/>
                  </a:moveTo>
                  <a:lnTo>
                    <a:pt x="76200" y="376427"/>
                  </a:lnTo>
                  <a:lnTo>
                    <a:pt x="104806" y="376427"/>
                  </a:lnTo>
                  <a:lnTo>
                    <a:pt x="114300" y="357504"/>
                  </a:lnTo>
                  <a:lnTo>
                    <a:pt x="76217" y="357462"/>
                  </a:lnTo>
                  <a:close/>
                </a:path>
                <a:path w="114934" h="471805">
                  <a:moveTo>
                    <a:pt x="38336" y="114342"/>
                  </a:moveTo>
                  <a:lnTo>
                    <a:pt x="38117" y="357420"/>
                  </a:lnTo>
                  <a:lnTo>
                    <a:pt x="76217" y="357462"/>
                  </a:lnTo>
                  <a:lnTo>
                    <a:pt x="76436" y="114384"/>
                  </a:lnTo>
                  <a:lnTo>
                    <a:pt x="38336" y="114342"/>
                  </a:lnTo>
                  <a:close/>
                </a:path>
                <a:path w="114934" h="471805">
                  <a:moveTo>
                    <a:pt x="104997" y="95250"/>
                  </a:moveTo>
                  <a:lnTo>
                    <a:pt x="38353" y="95250"/>
                  </a:lnTo>
                  <a:lnTo>
                    <a:pt x="76453" y="95376"/>
                  </a:lnTo>
                  <a:lnTo>
                    <a:pt x="76436" y="114384"/>
                  </a:lnTo>
                  <a:lnTo>
                    <a:pt x="114553" y="114426"/>
                  </a:lnTo>
                  <a:lnTo>
                    <a:pt x="104997" y="95250"/>
                  </a:lnTo>
                  <a:close/>
                </a:path>
                <a:path w="114934" h="471805">
                  <a:moveTo>
                    <a:pt x="38353" y="95250"/>
                  </a:moveTo>
                  <a:lnTo>
                    <a:pt x="38336" y="114342"/>
                  </a:lnTo>
                  <a:lnTo>
                    <a:pt x="76436" y="114384"/>
                  </a:lnTo>
                  <a:lnTo>
                    <a:pt x="76453" y="95376"/>
                  </a:lnTo>
                  <a:lnTo>
                    <a:pt x="38353" y="95250"/>
                  </a:lnTo>
                  <a:close/>
                </a:path>
                <a:path w="114934" h="471805">
                  <a:moveTo>
                    <a:pt x="57530" y="0"/>
                  </a:moveTo>
                  <a:lnTo>
                    <a:pt x="253" y="114300"/>
                  </a:lnTo>
                  <a:lnTo>
                    <a:pt x="38336" y="114342"/>
                  </a:lnTo>
                  <a:lnTo>
                    <a:pt x="38353" y="95250"/>
                  </a:lnTo>
                  <a:lnTo>
                    <a:pt x="104997" y="95250"/>
                  </a:lnTo>
                  <a:lnTo>
                    <a:pt x="5753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98919" y="1557553"/>
              <a:ext cx="310959" cy="6659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99377" y="169151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169"/>
                  </a:lnTo>
                  <a:lnTo>
                    <a:pt x="75565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2996" y="1652016"/>
              <a:ext cx="310959" cy="6812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3325" y="1691513"/>
              <a:ext cx="114300" cy="466090"/>
            </a:xfrm>
            <a:custGeom>
              <a:avLst/>
              <a:gdLst/>
              <a:ahLst/>
              <a:cxnLst/>
              <a:rect l="l" t="t" r="r" b="b"/>
              <a:pathLst>
                <a:path w="114300" h="466089">
                  <a:moveTo>
                    <a:pt x="0" y="351409"/>
                  </a:moveTo>
                  <a:lnTo>
                    <a:pt x="57023" y="465836"/>
                  </a:lnTo>
                  <a:lnTo>
                    <a:pt x="104806" y="370586"/>
                  </a:lnTo>
                  <a:lnTo>
                    <a:pt x="38100" y="370586"/>
                  </a:lnTo>
                  <a:lnTo>
                    <a:pt x="38126" y="351493"/>
                  </a:lnTo>
                  <a:lnTo>
                    <a:pt x="0" y="351409"/>
                  </a:lnTo>
                  <a:close/>
                </a:path>
                <a:path w="114300" h="466089">
                  <a:moveTo>
                    <a:pt x="38126" y="351493"/>
                  </a:moveTo>
                  <a:lnTo>
                    <a:pt x="38100" y="370586"/>
                  </a:lnTo>
                  <a:lnTo>
                    <a:pt x="76200" y="370586"/>
                  </a:lnTo>
                  <a:lnTo>
                    <a:pt x="76226" y="351578"/>
                  </a:lnTo>
                  <a:lnTo>
                    <a:pt x="38126" y="351493"/>
                  </a:lnTo>
                  <a:close/>
                </a:path>
                <a:path w="114300" h="466089">
                  <a:moveTo>
                    <a:pt x="76226" y="351578"/>
                  </a:moveTo>
                  <a:lnTo>
                    <a:pt x="76200" y="370586"/>
                  </a:lnTo>
                  <a:lnTo>
                    <a:pt x="104806" y="370586"/>
                  </a:lnTo>
                  <a:lnTo>
                    <a:pt x="114300" y="351663"/>
                  </a:lnTo>
                  <a:lnTo>
                    <a:pt x="76226" y="351578"/>
                  </a:lnTo>
                  <a:close/>
                </a:path>
                <a:path w="114300" h="466089">
                  <a:moveTo>
                    <a:pt x="76708" y="0"/>
                  </a:moveTo>
                  <a:lnTo>
                    <a:pt x="38608" y="0"/>
                  </a:lnTo>
                  <a:lnTo>
                    <a:pt x="38126" y="351493"/>
                  </a:lnTo>
                  <a:lnTo>
                    <a:pt x="76226" y="351578"/>
                  </a:lnTo>
                  <a:lnTo>
                    <a:pt x="7670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20696" y="1516405"/>
              <a:ext cx="310959" cy="6659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0644" y="1650365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297"/>
                  </a:lnTo>
                  <a:lnTo>
                    <a:pt x="75565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4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42644" y="1559026"/>
              <a:ext cx="310959" cy="6675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42720" y="169405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170"/>
                  </a:lnTo>
                  <a:lnTo>
                    <a:pt x="75565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01" y="95123"/>
                  </a:moveTo>
                  <a:lnTo>
                    <a:pt x="38100" y="95123"/>
                  </a:ln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01" y="95123"/>
                  </a:lnTo>
                  <a:close/>
                </a:path>
                <a:path w="114300" h="471805">
                  <a:moveTo>
                    <a:pt x="38100" y="95123"/>
                  </a:move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lnTo>
                    <a:pt x="38100" y="95123"/>
                  </a:lnTo>
                  <a:close/>
                </a:path>
                <a:path w="114300" h="471805">
                  <a:moveTo>
                    <a:pt x="57404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123"/>
                  </a:lnTo>
                  <a:lnTo>
                    <a:pt x="104701" y="95123"/>
                  </a:lnTo>
                  <a:lnTo>
                    <a:pt x="5740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2180" y="2315006"/>
              <a:ext cx="349034" cy="2561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45613" y="2382011"/>
              <a:ext cx="179705" cy="868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6008" y="4250436"/>
              <a:ext cx="7481570" cy="826135"/>
            </a:xfrm>
            <a:custGeom>
              <a:avLst/>
              <a:gdLst/>
              <a:ahLst/>
              <a:cxnLst/>
              <a:rect l="l" t="t" r="r" b="b"/>
              <a:pathLst>
                <a:path w="7481570" h="826135">
                  <a:moveTo>
                    <a:pt x="7481316" y="0"/>
                  </a:moveTo>
                  <a:lnTo>
                    <a:pt x="0" y="0"/>
                  </a:lnTo>
                  <a:lnTo>
                    <a:pt x="0" y="826007"/>
                  </a:lnTo>
                  <a:lnTo>
                    <a:pt x="7481316" y="826007"/>
                  </a:lnTo>
                  <a:lnTo>
                    <a:pt x="7481316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909878" y="3946042"/>
            <a:ext cx="146754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Función de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control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8596" y="4355591"/>
            <a:ext cx="2399030" cy="647700"/>
          </a:xfrm>
          <a:prstGeom prst="rect">
            <a:avLst/>
          </a:prstGeom>
          <a:solidFill>
            <a:srgbClr val="4945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  <a:spcBef>
                <a:spcPts val="71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r>
              <a:rPr sz="105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estratégico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20239" y="3592067"/>
            <a:ext cx="4554220" cy="802005"/>
            <a:chOff x="1920239" y="3592067"/>
            <a:chExt cx="4554220" cy="802005"/>
          </a:xfrm>
        </p:grpSpPr>
        <p:sp>
          <p:nvSpPr>
            <p:cNvPr id="60" name="object 60"/>
            <p:cNvSpPr/>
            <p:nvPr/>
          </p:nvSpPr>
          <p:spPr>
            <a:xfrm>
              <a:off x="1920239" y="3593591"/>
              <a:ext cx="312458" cy="7818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21458" y="3728465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870"/>
                  </a:moveTo>
                  <a:lnTo>
                    <a:pt x="56896" y="471284"/>
                  </a:lnTo>
                  <a:lnTo>
                    <a:pt x="104762" y="376059"/>
                  </a:lnTo>
                  <a:lnTo>
                    <a:pt x="76073" y="376059"/>
                  </a:lnTo>
                  <a:lnTo>
                    <a:pt x="37973" y="375996"/>
                  </a:lnTo>
                  <a:lnTo>
                    <a:pt x="38007" y="356941"/>
                  </a:lnTo>
                  <a:lnTo>
                    <a:pt x="0" y="356870"/>
                  </a:lnTo>
                  <a:close/>
                </a:path>
                <a:path w="114935" h="471804">
                  <a:moveTo>
                    <a:pt x="38007" y="356941"/>
                  </a:moveTo>
                  <a:lnTo>
                    <a:pt x="37973" y="375996"/>
                  </a:lnTo>
                  <a:lnTo>
                    <a:pt x="76073" y="376059"/>
                  </a:lnTo>
                  <a:lnTo>
                    <a:pt x="76107" y="357013"/>
                  </a:lnTo>
                  <a:lnTo>
                    <a:pt x="38007" y="356941"/>
                  </a:lnTo>
                  <a:close/>
                </a:path>
                <a:path w="114935" h="471804">
                  <a:moveTo>
                    <a:pt x="76107" y="357013"/>
                  </a:moveTo>
                  <a:lnTo>
                    <a:pt x="76073" y="376059"/>
                  </a:lnTo>
                  <a:lnTo>
                    <a:pt x="104762" y="376059"/>
                  </a:lnTo>
                  <a:lnTo>
                    <a:pt x="114300" y="357085"/>
                  </a:lnTo>
                  <a:lnTo>
                    <a:pt x="76107" y="357013"/>
                  </a:lnTo>
                  <a:close/>
                </a:path>
                <a:path w="114935" h="471804">
                  <a:moveTo>
                    <a:pt x="38446" y="114257"/>
                  </a:moveTo>
                  <a:lnTo>
                    <a:pt x="38007" y="356941"/>
                  </a:lnTo>
                  <a:lnTo>
                    <a:pt x="76107" y="357013"/>
                  </a:lnTo>
                  <a:lnTo>
                    <a:pt x="76546" y="114342"/>
                  </a:lnTo>
                  <a:lnTo>
                    <a:pt x="38446" y="114257"/>
                  </a:lnTo>
                  <a:close/>
                </a:path>
                <a:path w="114935" h="471804">
                  <a:moveTo>
                    <a:pt x="105145" y="95250"/>
                  </a:moveTo>
                  <a:lnTo>
                    <a:pt x="76581" y="95250"/>
                  </a:lnTo>
                  <a:lnTo>
                    <a:pt x="76546" y="114342"/>
                  </a:lnTo>
                  <a:lnTo>
                    <a:pt x="114681" y="114427"/>
                  </a:lnTo>
                  <a:lnTo>
                    <a:pt x="105145" y="95250"/>
                  </a:lnTo>
                  <a:close/>
                </a:path>
                <a:path w="114935" h="471804">
                  <a:moveTo>
                    <a:pt x="76581" y="95250"/>
                  </a:moveTo>
                  <a:lnTo>
                    <a:pt x="38481" y="95250"/>
                  </a:lnTo>
                  <a:lnTo>
                    <a:pt x="38446" y="114257"/>
                  </a:lnTo>
                  <a:lnTo>
                    <a:pt x="76546" y="114342"/>
                  </a:lnTo>
                  <a:lnTo>
                    <a:pt x="76581" y="95250"/>
                  </a:lnTo>
                  <a:close/>
                </a:path>
                <a:path w="114935" h="471804">
                  <a:moveTo>
                    <a:pt x="57785" y="0"/>
                  </a:moveTo>
                  <a:lnTo>
                    <a:pt x="381" y="114173"/>
                  </a:lnTo>
                  <a:lnTo>
                    <a:pt x="38446" y="114257"/>
                  </a:lnTo>
                  <a:lnTo>
                    <a:pt x="38481" y="95250"/>
                  </a:lnTo>
                  <a:lnTo>
                    <a:pt x="105145" y="95250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10227" y="3592067"/>
              <a:ext cx="312458" cy="781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11573" y="3726941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933"/>
                  </a:moveTo>
                  <a:lnTo>
                    <a:pt x="56896" y="471335"/>
                  </a:lnTo>
                  <a:lnTo>
                    <a:pt x="104761" y="376123"/>
                  </a:lnTo>
                  <a:lnTo>
                    <a:pt x="76200" y="376123"/>
                  </a:lnTo>
                  <a:lnTo>
                    <a:pt x="38100" y="376047"/>
                  </a:lnTo>
                  <a:lnTo>
                    <a:pt x="38134" y="357005"/>
                  </a:lnTo>
                  <a:lnTo>
                    <a:pt x="0" y="356933"/>
                  </a:lnTo>
                  <a:close/>
                </a:path>
                <a:path w="114935" h="471804">
                  <a:moveTo>
                    <a:pt x="38134" y="357005"/>
                  </a:moveTo>
                  <a:lnTo>
                    <a:pt x="38100" y="376047"/>
                  </a:lnTo>
                  <a:lnTo>
                    <a:pt x="76200" y="376123"/>
                  </a:lnTo>
                  <a:lnTo>
                    <a:pt x="76234" y="357077"/>
                  </a:lnTo>
                  <a:lnTo>
                    <a:pt x="38134" y="357005"/>
                  </a:lnTo>
                  <a:close/>
                </a:path>
                <a:path w="114935" h="471804">
                  <a:moveTo>
                    <a:pt x="76234" y="357077"/>
                  </a:moveTo>
                  <a:lnTo>
                    <a:pt x="76200" y="376123"/>
                  </a:lnTo>
                  <a:lnTo>
                    <a:pt x="104761" y="376123"/>
                  </a:lnTo>
                  <a:lnTo>
                    <a:pt x="114300" y="357149"/>
                  </a:lnTo>
                  <a:lnTo>
                    <a:pt x="76234" y="357077"/>
                  </a:lnTo>
                  <a:close/>
                </a:path>
                <a:path w="114935" h="471804">
                  <a:moveTo>
                    <a:pt x="38573" y="114342"/>
                  </a:moveTo>
                  <a:lnTo>
                    <a:pt x="38134" y="357005"/>
                  </a:lnTo>
                  <a:lnTo>
                    <a:pt x="76234" y="357077"/>
                  </a:lnTo>
                  <a:lnTo>
                    <a:pt x="76673" y="114384"/>
                  </a:lnTo>
                  <a:lnTo>
                    <a:pt x="38573" y="114342"/>
                  </a:lnTo>
                  <a:close/>
                </a:path>
                <a:path w="114935" h="471804">
                  <a:moveTo>
                    <a:pt x="105145" y="95250"/>
                  </a:moveTo>
                  <a:lnTo>
                    <a:pt x="38608" y="95250"/>
                  </a:lnTo>
                  <a:lnTo>
                    <a:pt x="76708" y="95377"/>
                  </a:lnTo>
                  <a:lnTo>
                    <a:pt x="76673" y="114384"/>
                  </a:lnTo>
                  <a:lnTo>
                    <a:pt x="114680" y="114427"/>
                  </a:lnTo>
                  <a:lnTo>
                    <a:pt x="105145" y="95250"/>
                  </a:lnTo>
                  <a:close/>
                </a:path>
                <a:path w="114935" h="471804">
                  <a:moveTo>
                    <a:pt x="38608" y="95250"/>
                  </a:moveTo>
                  <a:lnTo>
                    <a:pt x="38573" y="114342"/>
                  </a:lnTo>
                  <a:lnTo>
                    <a:pt x="76673" y="114384"/>
                  </a:lnTo>
                  <a:lnTo>
                    <a:pt x="76708" y="95377"/>
                  </a:lnTo>
                  <a:lnTo>
                    <a:pt x="38608" y="95250"/>
                  </a:lnTo>
                  <a:close/>
                </a:path>
                <a:path w="114935" h="471804">
                  <a:moveTo>
                    <a:pt x="57785" y="0"/>
                  </a:moveTo>
                  <a:lnTo>
                    <a:pt x="380" y="114300"/>
                  </a:lnTo>
                  <a:lnTo>
                    <a:pt x="38573" y="114342"/>
                  </a:lnTo>
                  <a:lnTo>
                    <a:pt x="38608" y="95250"/>
                  </a:lnTo>
                  <a:lnTo>
                    <a:pt x="105145" y="95250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61531" y="3611879"/>
              <a:ext cx="312458" cy="7818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62750" y="3746626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920"/>
                  </a:moveTo>
                  <a:lnTo>
                    <a:pt x="56896" y="471335"/>
                  </a:lnTo>
                  <a:lnTo>
                    <a:pt x="104756" y="376123"/>
                  </a:lnTo>
                  <a:lnTo>
                    <a:pt x="76073" y="376123"/>
                  </a:lnTo>
                  <a:lnTo>
                    <a:pt x="37973" y="376047"/>
                  </a:lnTo>
                  <a:lnTo>
                    <a:pt x="38007" y="356992"/>
                  </a:lnTo>
                  <a:lnTo>
                    <a:pt x="0" y="356920"/>
                  </a:lnTo>
                  <a:close/>
                </a:path>
                <a:path w="114935" h="471804">
                  <a:moveTo>
                    <a:pt x="38007" y="356992"/>
                  </a:moveTo>
                  <a:lnTo>
                    <a:pt x="37973" y="376047"/>
                  </a:lnTo>
                  <a:lnTo>
                    <a:pt x="76073" y="376123"/>
                  </a:lnTo>
                  <a:lnTo>
                    <a:pt x="76107" y="357064"/>
                  </a:lnTo>
                  <a:lnTo>
                    <a:pt x="38007" y="356992"/>
                  </a:lnTo>
                  <a:close/>
                </a:path>
                <a:path w="114935" h="471804">
                  <a:moveTo>
                    <a:pt x="76107" y="357064"/>
                  </a:moveTo>
                  <a:lnTo>
                    <a:pt x="76073" y="376123"/>
                  </a:lnTo>
                  <a:lnTo>
                    <a:pt x="104756" y="376123"/>
                  </a:lnTo>
                  <a:lnTo>
                    <a:pt x="114300" y="357136"/>
                  </a:lnTo>
                  <a:lnTo>
                    <a:pt x="76107" y="357064"/>
                  </a:lnTo>
                  <a:close/>
                </a:path>
                <a:path w="114935" h="471804">
                  <a:moveTo>
                    <a:pt x="38446" y="114342"/>
                  </a:moveTo>
                  <a:lnTo>
                    <a:pt x="38007" y="356992"/>
                  </a:lnTo>
                  <a:lnTo>
                    <a:pt x="76107" y="357064"/>
                  </a:lnTo>
                  <a:lnTo>
                    <a:pt x="76546" y="114384"/>
                  </a:lnTo>
                  <a:lnTo>
                    <a:pt x="38446" y="114342"/>
                  </a:lnTo>
                  <a:close/>
                </a:path>
                <a:path w="114935" h="471804">
                  <a:moveTo>
                    <a:pt x="105145" y="95250"/>
                  </a:moveTo>
                  <a:lnTo>
                    <a:pt x="38481" y="95250"/>
                  </a:lnTo>
                  <a:lnTo>
                    <a:pt x="76581" y="95377"/>
                  </a:lnTo>
                  <a:lnTo>
                    <a:pt x="76546" y="114384"/>
                  </a:lnTo>
                  <a:lnTo>
                    <a:pt x="114681" y="114427"/>
                  </a:lnTo>
                  <a:lnTo>
                    <a:pt x="105145" y="95250"/>
                  </a:lnTo>
                  <a:close/>
                </a:path>
                <a:path w="114935" h="471804">
                  <a:moveTo>
                    <a:pt x="38481" y="95250"/>
                  </a:moveTo>
                  <a:lnTo>
                    <a:pt x="38446" y="114342"/>
                  </a:lnTo>
                  <a:lnTo>
                    <a:pt x="76546" y="114384"/>
                  </a:lnTo>
                  <a:lnTo>
                    <a:pt x="76581" y="95377"/>
                  </a:lnTo>
                  <a:lnTo>
                    <a:pt x="38481" y="95250"/>
                  </a:lnTo>
                  <a:close/>
                </a:path>
                <a:path w="114935" h="471804">
                  <a:moveTo>
                    <a:pt x="57785" y="0"/>
                  </a:moveTo>
                  <a:lnTo>
                    <a:pt x="381" y="114300"/>
                  </a:lnTo>
                  <a:lnTo>
                    <a:pt x="38446" y="114342"/>
                  </a:lnTo>
                  <a:lnTo>
                    <a:pt x="38481" y="95250"/>
                  </a:lnTo>
                  <a:lnTo>
                    <a:pt x="105145" y="95250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491484" y="4355591"/>
            <a:ext cx="4655820" cy="291465"/>
          </a:xfrm>
          <a:prstGeom prst="rect">
            <a:avLst/>
          </a:prstGeom>
          <a:solidFill>
            <a:srgbClr val="49452A"/>
          </a:solidFill>
        </p:spPr>
        <p:txBody>
          <a:bodyPr vert="horz" wrap="square" lIns="0" tIns="5841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59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Control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05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gestión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91484" y="4747259"/>
            <a:ext cx="4655820" cy="256540"/>
          </a:xfrm>
          <a:prstGeom prst="rect">
            <a:avLst/>
          </a:prstGeom>
          <a:solidFill>
            <a:srgbClr val="49452A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0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Control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0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Operativo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77240" y="3293364"/>
            <a:ext cx="7600315" cy="489584"/>
            <a:chOff x="777240" y="3293364"/>
            <a:chExt cx="7600315" cy="489584"/>
          </a:xfrm>
        </p:grpSpPr>
        <p:sp>
          <p:nvSpPr>
            <p:cNvPr id="69" name="object 69"/>
            <p:cNvSpPr/>
            <p:nvPr/>
          </p:nvSpPr>
          <p:spPr>
            <a:xfrm>
              <a:off x="777240" y="3293364"/>
              <a:ext cx="7600188" cy="4892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45535" y="3361982"/>
              <a:ext cx="2862072" cy="4007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8962" y="3335274"/>
              <a:ext cx="7481570" cy="370840"/>
            </a:xfrm>
            <a:custGeom>
              <a:avLst/>
              <a:gdLst/>
              <a:ahLst/>
              <a:cxnLst/>
              <a:rect l="l" t="t" r="r" b="b"/>
              <a:pathLst>
                <a:path w="7481570" h="370839">
                  <a:moveTo>
                    <a:pt x="7481316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481316" y="370331"/>
                  </a:lnTo>
                  <a:lnTo>
                    <a:pt x="748131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8962" y="3335274"/>
              <a:ext cx="7481570" cy="370840"/>
            </a:xfrm>
            <a:custGeom>
              <a:avLst/>
              <a:gdLst/>
              <a:ahLst/>
              <a:cxnLst/>
              <a:rect l="l" t="t" r="r" b="b"/>
              <a:pathLst>
                <a:path w="7481570" h="370839">
                  <a:moveTo>
                    <a:pt x="0" y="370331"/>
                  </a:moveTo>
                  <a:lnTo>
                    <a:pt x="7481316" y="370331"/>
                  </a:lnTo>
                  <a:lnTo>
                    <a:pt x="7481316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268217" y="3407409"/>
            <a:ext cx="34311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Recursos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capacidades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 la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 organización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958339" y="2732532"/>
            <a:ext cx="4552315" cy="802005"/>
            <a:chOff x="1958339" y="2732532"/>
            <a:chExt cx="4552315" cy="802005"/>
          </a:xfrm>
        </p:grpSpPr>
        <p:sp>
          <p:nvSpPr>
            <p:cNvPr id="75" name="object 75"/>
            <p:cNvSpPr/>
            <p:nvPr/>
          </p:nvSpPr>
          <p:spPr>
            <a:xfrm>
              <a:off x="1958339" y="2734056"/>
              <a:ext cx="310959" cy="78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58415" y="2868676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869"/>
                  </a:moveTo>
                  <a:lnTo>
                    <a:pt x="56895" y="471297"/>
                  </a:lnTo>
                  <a:lnTo>
                    <a:pt x="104722" y="376174"/>
                  </a:lnTo>
                  <a:lnTo>
                    <a:pt x="76072" y="376174"/>
                  </a:lnTo>
                  <a:lnTo>
                    <a:pt x="37972" y="376047"/>
                  </a:lnTo>
                  <a:lnTo>
                    <a:pt x="38016" y="356954"/>
                  </a:lnTo>
                  <a:lnTo>
                    <a:pt x="0" y="356869"/>
                  </a:lnTo>
                  <a:close/>
                </a:path>
                <a:path w="114935" h="471804">
                  <a:moveTo>
                    <a:pt x="38016" y="356954"/>
                  </a:moveTo>
                  <a:lnTo>
                    <a:pt x="37972" y="376047"/>
                  </a:lnTo>
                  <a:lnTo>
                    <a:pt x="76072" y="376174"/>
                  </a:lnTo>
                  <a:lnTo>
                    <a:pt x="76116" y="357039"/>
                  </a:lnTo>
                  <a:lnTo>
                    <a:pt x="38016" y="356954"/>
                  </a:lnTo>
                  <a:close/>
                </a:path>
                <a:path w="114935" h="471804">
                  <a:moveTo>
                    <a:pt x="76116" y="357039"/>
                  </a:moveTo>
                  <a:lnTo>
                    <a:pt x="76072" y="376174"/>
                  </a:lnTo>
                  <a:lnTo>
                    <a:pt x="104722" y="376174"/>
                  </a:lnTo>
                  <a:lnTo>
                    <a:pt x="114300" y="357124"/>
                  </a:lnTo>
                  <a:lnTo>
                    <a:pt x="76116" y="357039"/>
                  </a:lnTo>
                  <a:close/>
                </a:path>
                <a:path w="114935" h="471804">
                  <a:moveTo>
                    <a:pt x="38565" y="114257"/>
                  </a:moveTo>
                  <a:lnTo>
                    <a:pt x="38016" y="356954"/>
                  </a:lnTo>
                  <a:lnTo>
                    <a:pt x="76116" y="357039"/>
                  </a:lnTo>
                  <a:lnTo>
                    <a:pt x="76665" y="114342"/>
                  </a:lnTo>
                  <a:lnTo>
                    <a:pt x="38565" y="114257"/>
                  </a:lnTo>
                  <a:close/>
                </a:path>
                <a:path w="114935" h="471804">
                  <a:moveTo>
                    <a:pt x="105145" y="95250"/>
                  </a:moveTo>
                  <a:lnTo>
                    <a:pt x="38607" y="95250"/>
                  </a:lnTo>
                  <a:lnTo>
                    <a:pt x="76707" y="95376"/>
                  </a:lnTo>
                  <a:lnTo>
                    <a:pt x="76665" y="114342"/>
                  </a:lnTo>
                  <a:lnTo>
                    <a:pt x="114681" y="114426"/>
                  </a:lnTo>
                  <a:lnTo>
                    <a:pt x="105145" y="95250"/>
                  </a:lnTo>
                  <a:close/>
                </a:path>
                <a:path w="114935" h="471804">
                  <a:moveTo>
                    <a:pt x="38607" y="95250"/>
                  </a:moveTo>
                  <a:lnTo>
                    <a:pt x="38565" y="114257"/>
                  </a:lnTo>
                  <a:lnTo>
                    <a:pt x="76665" y="114342"/>
                  </a:lnTo>
                  <a:lnTo>
                    <a:pt x="76707" y="95376"/>
                  </a:lnTo>
                  <a:lnTo>
                    <a:pt x="38607" y="95250"/>
                  </a:lnTo>
                  <a:close/>
                </a:path>
                <a:path w="114935" h="471804">
                  <a:moveTo>
                    <a:pt x="57784" y="0"/>
                  </a:moveTo>
                  <a:lnTo>
                    <a:pt x="381" y="114173"/>
                  </a:lnTo>
                  <a:lnTo>
                    <a:pt x="38565" y="114257"/>
                  </a:lnTo>
                  <a:lnTo>
                    <a:pt x="38607" y="95250"/>
                  </a:lnTo>
                  <a:lnTo>
                    <a:pt x="105145" y="95250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8327" y="2732532"/>
              <a:ext cx="310959" cy="78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48530" y="2867279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869"/>
                  </a:moveTo>
                  <a:lnTo>
                    <a:pt x="56896" y="471296"/>
                  </a:lnTo>
                  <a:lnTo>
                    <a:pt x="104785" y="376046"/>
                  </a:lnTo>
                  <a:lnTo>
                    <a:pt x="76200" y="376046"/>
                  </a:lnTo>
                  <a:lnTo>
                    <a:pt x="38100" y="375919"/>
                  </a:lnTo>
                  <a:lnTo>
                    <a:pt x="38134" y="356954"/>
                  </a:lnTo>
                  <a:lnTo>
                    <a:pt x="0" y="356869"/>
                  </a:lnTo>
                  <a:close/>
                </a:path>
                <a:path w="114935" h="471804">
                  <a:moveTo>
                    <a:pt x="38134" y="356954"/>
                  </a:moveTo>
                  <a:lnTo>
                    <a:pt x="38100" y="375919"/>
                  </a:lnTo>
                  <a:lnTo>
                    <a:pt x="76200" y="376046"/>
                  </a:lnTo>
                  <a:lnTo>
                    <a:pt x="76234" y="357039"/>
                  </a:lnTo>
                  <a:lnTo>
                    <a:pt x="38134" y="356954"/>
                  </a:lnTo>
                  <a:close/>
                </a:path>
                <a:path w="114935" h="471804">
                  <a:moveTo>
                    <a:pt x="76234" y="357039"/>
                  </a:moveTo>
                  <a:lnTo>
                    <a:pt x="76200" y="376046"/>
                  </a:lnTo>
                  <a:lnTo>
                    <a:pt x="104785" y="376046"/>
                  </a:lnTo>
                  <a:lnTo>
                    <a:pt x="114300" y="357123"/>
                  </a:lnTo>
                  <a:lnTo>
                    <a:pt x="76234" y="357039"/>
                  </a:lnTo>
                  <a:close/>
                </a:path>
                <a:path w="114935" h="471804">
                  <a:moveTo>
                    <a:pt x="38573" y="114257"/>
                  </a:moveTo>
                  <a:lnTo>
                    <a:pt x="38134" y="356954"/>
                  </a:lnTo>
                  <a:lnTo>
                    <a:pt x="76234" y="357039"/>
                  </a:lnTo>
                  <a:lnTo>
                    <a:pt x="76673" y="114342"/>
                  </a:lnTo>
                  <a:lnTo>
                    <a:pt x="38573" y="114257"/>
                  </a:lnTo>
                  <a:close/>
                </a:path>
                <a:path w="114935" h="471804">
                  <a:moveTo>
                    <a:pt x="105251" y="95250"/>
                  </a:moveTo>
                  <a:lnTo>
                    <a:pt x="76708" y="95250"/>
                  </a:lnTo>
                  <a:lnTo>
                    <a:pt x="76673" y="114342"/>
                  </a:lnTo>
                  <a:lnTo>
                    <a:pt x="114808" y="114426"/>
                  </a:lnTo>
                  <a:lnTo>
                    <a:pt x="105251" y="95250"/>
                  </a:lnTo>
                  <a:close/>
                </a:path>
                <a:path w="114935" h="471804">
                  <a:moveTo>
                    <a:pt x="76708" y="95250"/>
                  </a:moveTo>
                  <a:lnTo>
                    <a:pt x="38608" y="95250"/>
                  </a:lnTo>
                  <a:lnTo>
                    <a:pt x="38573" y="114257"/>
                  </a:lnTo>
                  <a:lnTo>
                    <a:pt x="76673" y="114342"/>
                  </a:lnTo>
                  <a:lnTo>
                    <a:pt x="76708" y="95250"/>
                  </a:lnTo>
                  <a:close/>
                </a:path>
                <a:path w="114935" h="471804">
                  <a:moveTo>
                    <a:pt x="57785" y="0"/>
                  </a:moveTo>
                  <a:lnTo>
                    <a:pt x="508" y="114172"/>
                  </a:lnTo>
                  <a:lnTo>
                    <a:pt x="38573" y="114257"/>
                  </a:lnTo>
                  <a:lnTo>
                    <a:pt x="38608" y="95250"/>
                  </a:lnTo>
                  <a:lnTo>
                    <a:pt x="105251" y="95250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99631" y="2752344"/>
              <a:ext cx="310959" cy="7818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99707" y="2886964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5" h="471804">
                  <a:moveTo>
                    <a:pt x="0" y="356869"/>
                  </a:moveTo>
                  <a:lnTo>
                    <a:pt x="56895" y="471297"/>
                  </a:lnTo>
                  <a:lnTo>
                    <a:pt x="104785" y="376047"/>
                  </a:lnTo>
                  <a:lnTo>
                    <a:pt x="76072" y="376047"/>
                  </a:lnTo>
                  <a:lnTo>
                    <a:pt x="37972" y="375919"/>
                  </a:lnTo>
                  <a:lnTo>
                    <a:pt x="38015" y="356954"/>
                  </a:lnTo>
                  <a:lnTo>
                    <a:pt x="0" y="356869"/>
                  </a:lnTo>
                  <a:close/>
                </a:path>
                <a:path w="114935" h="471804">
                  <a:moveTo>
                    <a:pt x="38015" y="356954"/>
                  </a:moveTo>
                  <a:lnTo>
                    <a:pt x="37972" y="375919"/>
                  </a:lnTo>
                  <a:lnTo>
                    <a:pt x="76072" y="376047"/>
                  </a:lnTo>
                  <a:lnTo>
                    <a:pt x="76115" y="357039"/>
                  </a:lnTo>
                  <a:lnTo>
                    <a:pt x="38015" y="356954"/>
                  </a:lnTo>
                  <a:close/>
                </a:path>
                <a:path w="114935" h="471804">
                  <a:moveTo>
                    <a:pt x="76115" y="357039"/>
                  </a:moveTo>
                  <a:lnTo>
                    <a:pt x="76072" y="376047"/>
                  </a:lnTo>
                  <a:lnTo>
                    <a:pt x="104785" y="376047"/>
                  </a:lnTo>
                  <a:lnTo>
                    <a:pt x="114300" y="357124"/>
                  </a:lnTo>
                  <a:lnTo>
                    <a:pt x="76115" y="357039"/>
                  </a:lnTo>
                  <a:close/>
                </a:path>
                <a:path w="114935" h="471804">
                  <a:moveTo>
                    <a:pt x="38607" y="95123"/>
                  </a:moveTo>
                  <a:lnTo>
                    <a:pt x="38015" y="356954"/>
                  </a:lnTo>
                  <a:lnTo>
                    <a:pt x="76115" y="357039"/>
                  </a:lnTo>
                  <a:lnTo>
                    <a:pt x="76707" y="95250"/>
                  </a:lnTo>
                  <a:lnTo>
                    <a:pt x="38607" y="95123"/>
                  </a:lnTo>
                  <a:close/>
                </a:path>
                <a:path w="114935" h="471804">
                  <a:moveTo>
                    <a:pt x="105082" y="95123"/>
                  </a:moveTo>
                  <a:lnTo>
                    <a:pt x="38607" y="95123"/>
                  </a:lnTo>
                  <a:lnTo>
                    <a:pt x="76707" y="95250"/>
                  </a:lnTo>
                  <a:lnTo>
                    <a:pt x="76664" y="114342"/>
                  </a:lnTo>
                  <a:lnTo>
                    <a:pt x="114680" y="114427"/>
                  </a:lnTo>
                  <a:lnTo>
                    <a:pt x="105082" y="95123"/>
                  </a:lnTo>
                  <a:close/>
                </a:path>
                <a:path w="114935" h="471804">
                  <a:moveTo>
                    <a:pt x="76665" y="114257"/>
                  </a:moveTo>
                  <a:lnTo>
                    <a:pt x="38564" y="114257"/>
                  </a:lnTo>
                  <a:lnTo>
                    <a:pt x="76664" y="114342"/>
                  </a:lnTo>
                  <a:close/>
                </a:path>
                <a:path w="114935" h="471804">
                  <a:moveTo>
                    <a:pt x="57784" y="0"/>
                  </a:moveTo>
                  <a:lnTo>
                    <a:pt x="380" y="114173"/>
                  </a:lnTo>
                  <a:lnTo>
                    <a:pt x="38564" y="114257"/>
                  </a:lnTo>
                  <a:lnTo>
                    <a:pt x="38607" y="95123"/>
                  </a:lnTo>
                  <a:lnTo>
                    <a:pt x="105082" y="95123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838" y="1857578"/>
            <a:ext cx="2362962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Control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104" y="448132"/>
            <a:ext cx="371449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</a:rPr>
              <a:t>Concepto </a:t>
            </a:r>
            <a:r>
              <a:rPr sz="2800" spc="-5" dirty="0">
                <a:solidFill>
                  <a:srgbClr val="C00000"/>
                </a:solidFill>
              </a:rPr>
              <a:t>de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control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705104" y="1267205"/>
            <a:ext cx="4084954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La función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control </a:t>
            </a:r>
            <a:r>
              <a:rPr sz="1800" dirty="0">
                <a:latin typeface="Carlito"/>
                <a:cs typeface="Carlito"/>
              </a:rPr>
              <a:t>es un  </a:t>
            </a:r>
            <a:r>
              <a:rPr sz="1800" spc="-10" dirty="0">
                <a:latin typeface="Carlito"/>
                <a:cs typeface="Carlito"/>
              </a:rPr>
              <a:t>componente importante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gestión  </a:t>
            </a:r>
            <a:r>
              <a:rPr sz="1800" spc="-5" dirty="0">
                <a:latin typeface="Carlito"/>
                <a:cs typeface="Carlito"/>
              </a:rPr>
              <a:t>empresarial.</a:t>
            </a:r>
            <a:endParaRPr sz="18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Permite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dirty="0">
                <a:latin typeface="Carlito"/>
                <a:cs typeface="Carlito"/>
              </a:rPr>
              <a:t>medición y </a:t>
            </a:r>
            <a:r>
              <a:rPr sz="1800" spc="-10" dirty="0">
                <a:latin typeface="Carlito"/>
                <a:cs typeface="Carlito"/>
              </a:rPr>
              <a:t>corrección </a:t>
            </a:r>
            <a:r>
              <a:rPr sz="1800" dirty="0">
                <a:latin typeface="Carlito"/>
                <a:cs typeface="Carlito"/>
              </a:rPr>
              <a:t>del  </a:t>
            </a:r>
            <a:r>
              <a:rPr sz="1800" spc="-5" dirty="0">
                <a:latin typeface="Carlito"/>
                <a:cs typeface="Carlito"/>
              </a:rPr>
              <a:t>uso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los </a:t>
            </a:r>
            <a:r>
              <a:rPr sz="1800" spc="-10" dirty="0">
                <a:latin typeface="Carlito"/>
                <a:cs typeface="Carlito"/>
              </a:rPr>
              <a:t>recursos </a:t>
            </a:r>
            <a:r>
              <a:rPr sz="1800" dirty="0">
                <a:latin typeface="Carlito"/>
                <a:cs typeface="Carlito"/>
              </a:rPr>
              <a:t>y del </a:t>
            </a:r>
            <a:r>
              <a:rPr sz="1800" spc="-5" dirty="0">
                <a:latin typeface="Carlito"/>
                <a:cs typeface="Carlito"/>
              </a:rPr>
              <a:t>desempeño </a:t>
            </a:r>
            <a:r>
              <a:rPr sz="1800" dirty="0">
                <a:latin typeface="Carlito"/>
                <a:cs typeface="Carlito"/>
              </a:rPr>
              <a:t>de 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fuerza laboral con </a:t>
            </a:r>
            <a:r>
              <a:rPr sz="1800" dirty="0">
                <a:latin typeface="Carlito"/>
                <a:cs typeface="Carlito"/>
              </a:rPr>
              <a:t>el fin de </a:t>
            </a:r>
            <a:r>
              <a:rPr sz="1800" spc="-15" dirty="0">
                <a:latin typeface="Carlito"/>
                <a:cs typeface="Carlito"/>
              </a:rPr>
              <a:t>garantizar 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los </a:t>
            </a:r>
            <a:r>
              <a:rPr sz="1800" spc="-10" dirty="0">
                <a:latin typeface="Carlito"/>
                <a:cs typeface="Carlito"/>
              </a:rPr>
              <a:t>objetivos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empresa </a:t>
            </a:r>
            <a:r>
              <a:rPr sz="1800" dirty="0">
                <a:latin typeface="Carlito"/>
                <a:cs typeface="Carlito"/>
              </a:rPr>
              <a:t>se  </a:t>
            </a:r>
            <a:r>
              <a:rPr sz="1800" spc="-10" dirty="0">
                <a:latin typeface="Carlito"/>
                <a:cs typeface="Carlito"/>
              </a:rPr>
              <a:t>logren.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51147"/>
            <a:ext cx="5165090" cy="830580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33655" rIns="0" bIns="0" rtlCol="0">
            <a:spAutoFit/>
          </a:bodyPr>
          <a:lstStyle/>
          <a:p>
            <a:pPr marL="151130" marR="145415" indent="2540" algn="ctr">
              <a:lnSpc>
                <a:spcPct val="100000"/>
              </a:lnSpc>
              <a:spcBef>
                <a:spcPts val="265"/>
              </a:spcBef>
            </a:pPr>
            <a:r>
              <a:rPr sz="1600" i="1" spc="-5" dirty="0">
                <a:latin typeface="Carlito"/>
                <a:cs typeface="Carlito"/>
              </a:rPr>
              <a:t>Un </a:t>
            </a:r>
            <a:r>
              <a:rPr sz="1600" i="1" spc="-10" dirty="0">
                <a:latin typeface="Carlito"/>
                <a:cs typeface="Carlito"/>
              </a:rPr>
              <a:t>control </a:t>
            </a:r>
            <a:r>
              <a:rPr sz="1600" i="1" spc="-5" dirty="0">
                <a:latin typeface="Carlito"/>
                <a:cs typeface="Carlito"/>
              </a:rPr>
              <a:t>es </a:t>
            </a:r>
            <a:r>
              <a:rPr sz="1600" i="1" dirty="0">
                <a:latin typeface="Carlito"/>
                <a:cs typeface="Carlito"/>
              </a:rPr>
              <a:t>la </a:t>
            </a:r>
            <a:r>
              <a:rPr sz="1600" i="1" spc="-10" dirty="0">
                <a:latin typeface="Carlito"/>
                <a:cs typeface="Carlito"/>
              </a:rPr>
              <a:t>evaluación </a:t>
            </a:r>
            <a:r>
              <a:rPr sz="1600" i="1" spc="-5" dirty="0">
                <a:latin typeface="Carlito"/>
                <a:cs typeface="Carlito"/>
              </a:rPr>
              <a:t>de </a:t>
            </a:r>
            <a:r>
              <a:rPr sz="1600" i="1" spc="-10" dirty="0">
                <a:latin typeface="Carlito"/>
                <a:cs typeface="Carlito"/>
              </a:rPr>
              <a:t>una acción para detectar  </a:t>
            </a:r>
            <a:r>
              <a:rPr sz="1600" i="1" spc="-5" dirty="0">
                <a:latin typeface="Carlito"/>
                <a:cs typeface="Carlito"/>
              </a:rPr>
              <a:t>posibles desvíos </a:t>
            </a:r>
            <a:r>
              <a:rPr sz="1600" i="1" spc="-10" dirty="0">
                <a:latin typeface="Carlito"/>
                <a:cs typeface="Carlito"/>
              </a:rPr>
              <a:t>respecto </a:t>
            </a:r>
            <a:r>
              <a:rPr sz="1600" i="1" spc="-5" dirty="0">
                <a:latin typeface="Carlito"/>
                <a:cs typeface="Carlito"/>
              </a:rPr>
              <a:t>de lo </a:t>
            </a:r>
            <a:r>
              <a:rPr sz="1600" i="1" spc="-10" dirty="0">
                <a:latin typeface="Carlito"/>
                <a:cs typeface="Carlito"/>
              </a:rPr>
              <a:t>planeado, </a:t>
            </a:r>
            <a:r>
              <a:rPr sz="1600" i="1" spc="-5" dirty="0">
                <a:latin typeface="Carlito"/>
                <a:cs typeface="Carlito"/>
              </a:rPr>
              <a:t>desvíos </a:t>
            </a:r>
            <a:r>
              <a:rPr sz="1600" i="1" spc="-10" dirty="0">
                <a:latin typeface="Carlito"/>
                <a:cs typeface="Carlito"/>
              </a:rPr>
              <a:t>que </a:t>
            </a:r>
            <a:r>
              <a:rPr sz="1600" i="1" spc="-5" dirty="0">
                <a:latin typeface="Carlito"/>
                <a:cs typeface="Carlito"/>
              </a:rPr>
              <a:t>serán  </a:t>
            </a:r>
            <a:r>
              <a:rPr sz="1600" i="1" spc="-10" dirty="0">
                <a:latin typeface="Carlito"/>
                <a:cs typeface="Carlito"/>
              </a:rPr>
              <a:t>corregidos </a:t>
            </a:r>
            <a:r>
              <a:rPr sz="1600" i="1" spc="-5" dirty="0">
                <a:latin typeface="Carlito"/>
                <a:cs typeface="Carlito"/>
              </a:rPr>
              <a:t>cuando </a:t>
            </a:r>
            <a:r>
              <a:rPr sz="1600" i="1" spc="-20" dirty="0">
                <a:latin typeface="Carlito"/>
                <a:cs typeface="Carlito"/>
              </a:rPr>
              <a:t>excedan </a:t>
            </a:r>
            <a:r>
              <a:rPr sz="1600" i="1" spc="-5" dirty="0">
                <a:latin typeface="Carlito"/>
                <a:cs typeface="Carlito"/>
              </a:rPr>
              <a:t>los límites</a:t>
            </a:r>
            <a:r>
              <a:rPr sz="1600" i="1" spc="9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admitidos.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1565147"/>
            <a:ext cx="296418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6036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</a:rPr>
              <a:t>Proceso </a:t>
            </a:r>
            <a:r>
              <a:rPr sz="2800" spc="-5" dirty="0">
                <a:solidFill>
                  <a:srgbClr val="C00000"/>
                </a:solidFill>
              </a:rPr>
              <a:t>de </a:t>
            </a:r>
            <a:r>
              <a:rPr sz="2800" spc="-15" dirty="0">
                <a:solidFill>
                  <a:srgbClr val="C00000"/>
                </a:solidFill>
              </a:rPr>
              <a:t>control</a:t>
            </a:r>
            <a:r>
              <a:rPr sz="2800" spc="-5" dirty="0">
                <a:solidFill>
                  <a:srgbClr val="C00000"/>
                </a:solidFill>
              </a:rPr>
              <a:t> básico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873944" y="963104"/>
            <a:ext cx="4826635" cy="1228725"/>
            <a:chOff x="3873944" y="963104"/>
            <a:chExt cx="4826635" cy="1228725"/>
          </a:xfrm>
        </p:grpSpPr>
        <p:sp>
          <p:nvSpPr>
            <p:cNvPr id="5" name="object 5"/>
            <p:cNvSpPr/>
            <p:nvPr/>
          </p:nvSpPr>
          <p:spPr>
            <a:xfrm>
              <a:off x="3886962" y="976121"/>
              <a:ext cx="4800600" cy="1202690"/>
            </a:xfrm>
            <a:custGeom>
              <a:avLst/>
              <a:gdLst/>
              <a:ahLst/>
              <a:cxnLst/>
              <a:rect l="l" t="t" r="r" b="b"/>
              <a:pathLst>
                <a:path w="4800600" h="1202689">
                  <a:moveTo>
                    <a:pt x="4199382" y="0"/>
                  </a:moveTo>
                  <a:lnTo>
                    <a:pt x="4199382" y="150240"/>
                  </a:lnTo>
                  <a:lnTo>
                    <a:pt x="0" y="150240"/>
                  </a:lnTo>
                  <a:lnTo>
                    <a:pt x="0" y="1052195"/>
                  </a:lnTo>
                  <a:lnTo>
                    <a:pt x="4199382" y="1052195"/>
                  </a:lnTo>
                  <a:lnTo>
                    <a:pt x="4199382" y="1202435"/>
                  </a:lnTo>
                  <a:lnTo>
                    <a:pt x="4800599" y="601217"/>
                  </a:lnTo>
                  <a:lnTo>
                    <a:pt x="4199382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6962" y="976121"/>
              <a:ext cx="4800600" cy="1202690"/>
            </a:xfrm>
            <a:custGeom>
              <a:avLst/>
              <a:gdLst/>
              <a:ahLst/>
              <a:cxnLst/>
              <a:rect l="l" t="t" r="r" b="b"/>
              <a:pathLst>
                <a:path w="4800600" h="1202689">
                  <a:moveTo>
                    <a:pt x="0" y="150240"/>
                  </a:moveTo>
                  <a:lnTo>
                    <a:pt x="4199382" y="150240"/>
                  </a:lnTo>
                  <a:lnTo>
                    <a:pt x="4199382" y="0"/>
                  </a:lnTo>
                  <a:lnTo>
                    <a:pt x="4800599" y="601217"/>
                  </a:lnTo>
                  <a:lnTo>
                    <a:pt x="4199382" y="1202435"/>
                  </a:lnTo>
                  <a:lnTo>
                    <a:pt x="4199382" y="1052195"/>
                  </a:lnTo>
                  <a:lnTo>
                    <a:pt x="0" y="1052195"/>
                  </a:lnTo>
                  <a:lnTo>
                    <a:pt x="0" y="150240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82897" y="1091311"/>
            <a:ext cx="413829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Se establecen criterios de desempeño que </a:t>
            </a:r>
            <a:r>
              <a:rPr sz="1400" dirty="0">
                <a:latin typeface="Carlito"/>
                <a:cs typeface="Carlito"/>
              </a:rPr>
              <a:t>son </a:t>
            </a:r>
            <a:r>
              <a:rPr sz="1400" spc="-5" dirty="0">
                <a:latin typeface="Carlito"/>
                <a:cs typeface="Carlito"/>
              </a:rPr>
              <a:t>medidas  </a:t>
            </a:r>
            <a:r>
              <a:rPr sz="1400" spc="-10" dirty="0">
                <a:latin typeface="Carlito"/>
                <a:cs typeface="Carlito"/>
              </a:rPr>
              <a:t>para </a:t>
            </a:r>
            <a:r>
              <a:rPr sz="1400" dirty="0">
                <a:latin typeface="Carlito"/>
                <a:cs typeface="Carlito"/>
              </a:rPr>
              <a:t>vigilar la </a:t>
            </a:r>
            <a:r>
              <a:rPr sz="1400" spc="-5" dirty="0">
                <a:latin typeface="Carlito"/>
                <a:cs typeface="Carlito"/>
              </a:rPr>
              <a:t>ejecución de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planes.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78" y="961580"/>
            <a:ext cx="3731401" cy="1228725"/>
            <a:chOff x="673544" y="961580"/>
            <a:chExt cx="3226435" cy="1228725"/>
          </a:xfrm>
        </p:grpSpPr>
        <p:sp>
          <p:nvSpPr>
            <p:cNvPr id="9" name="object 9"/>
            <p:cNvSpPr/>
            <p:nvPr/>
          </p:nvSpPr>
          <p:spPr>
            <a:xfrm>
              <a:off x="686561" y="974597"/>
              <a:ext cx="3200400" cy="1202690"/>
            </a:xfrm>
            <a:custGeom>
              <a:avLst/>
              <a:gdLst/>
              <a:ahLst/>
              <a:cxnLst/>
              <a:rect l="l" t="t" r="r" b="b"/>
              <a:pathLst>
                <a:path w="3200400" h="1202689">
                  <a:moveTo>
                    <a:pt x="2999993" y="0"/>
                  </a:moveTo>
                  <a:lnTo>
                    <a:pt x="200406" y="0"/>
                  </a:lnTo>
                  <a:lnTo>
                    <a:pt x="154454" y="5296"/>
                  </a:lnTo>
                  <a:lnTo>
                    <a:pt x="112272" y="20380"/>
                  </a:lnTo>
                  <a:lnTo>
                    <a:pt x="75062" y="44047"/>
                  </a:lnTo>
                  <a:lnTo>
                    <a:pt x="44027" y="75089"/>
                  </a:lnTo>
                  <a:lnTo>
                    <a:pt x="20369" y="112300"/>
                  </a:lnTo>
                  <a:lnTo>
                    <a:pt x="5292" y="154474"/>
                  </a:lnTo>
                  <a:lnTo>
                    <a:pt x="0" y="200405"/>
                  </a:lnTo>
                  <a:lnTo>
                    <a:pt x="0" y="1002029"/>
                  </a:lnTo>
                  <a:lnTo>
                    <a:pt x="5292" y="1047961"/>
                  </a:lnTo>
                  <a:lnTo>
                    <a:pt x="20369" y="1090135"/>
                  </a:lnTo>
                  <a:lnTo>
                    <a:pt x="44027" y="1127346"/>
                  </a:lnTo>
                  <a:lnTo>
                    <a:pt x="75062" y="1158388"/>
                  </a:lnTo>
                  <a:lnTo>
                    <a:pt x="112272" y="1182055"/>
                  </a:lnTo>
                  <a:lnTo>
                    <a:pt x="154454" y="1197139"/>
                  </a:lnTo>
                  <a:lnTo>
                    <a:pt x="200406" y="1202435"/>
                  </a:lnTo>
                  <a:lnTo>
                    <a:pt x="2999993" y="1202435"/>
                  </a:lnTo>
                  <a:lnTo>
                    <a:pt x="3045925" y="1197139"/>
                  </a:lnTo>
                  <a:lnTo>
                    <a:pt x="3088099" y="1182055"/>
                  </a:lnTo>
                  <a:lnTo>
                    <a:pt x="3125310" y="1158388"/>
                  </a:lnTo>
                  <a:lnTo>
                    <a:pt x="3156352" y="1127346"/>
                  </a:lnTo>
                  <a:lnTo>
                    <a:pt x="3180019" y="1090135"/>
                  </a:lnTo>
                  <a:lnTo>
                    <a:pt x="3195103" y="1047961"/>
                  </a:lnTo>
                  <a:lnTo>
                    <a:pt x="3200400" y="1002029"/>
                  </a:lnTo>
                  <a:lnTo>
                    <a:pt x="3200400" y="200405"/>
                  </a:lnTo>
                  <a:lnTo>
                    <a:pt x="3195103" y="154474"/>
                  </a:lnTo>
                  <a:lnTo>
                    <a:pt x="3180019" y="112300"/>
                  </a:lnTo>
                  <a:lnTo>
                    <a:pt x="3156352" y="75089"/>
                  </a:lnTo>
                  <a:lnTo>
                    <a:pt x="3125310" y="44047"/>
                  </a:lnTo>
                  <a:lnTo>
                    <a:pt x="3088099" y="20380"/>
                  </a:lnTo>
                  <a:lnTo>
                    <a:pt x="3045925" y="5296"/>
                  </a:lnTo>
                  <a:lnTo>
                    <a:pt x="299999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1" y="974597"/>
              <a:ext cx="3200400" cy="1202690"/>
            </a:xfrm>
            <a:custGeom>
              <a:avLst/>
              <a:gdLst/>
              <a:ahLst/>
              <a:cxnLst/>
              <a:rect l="l" t="t" r="r" b="b"/>
              <a:pathLst>
                <a:path w="3200400" h="1202689">
                  <a:moveTo>
                    <a:pt x="0" y="200405"/>
                  </a:moveTo>
                  <a:lnTo>
                    <a:pt x="5292" y="154474"/>
                  </a:lnTo>
                  <a:lnTo>
                    <a:pt x="20369" y="112300"/>
                  </a:lnTo>
                  <a:lnTo>
                    <a:pt x="44027" y="75089"/>
                  </a:lnTo>
                  <a:lnTo>
                    <a:pt x="75062" y="44047"/>
                  </a:lnTo>
                  <a:lnTo>
                    <a:pt x="112272" y="20380"/>
                  </a:lnTo>
                  <a:lnTo>
                    <a:pt x="154454" y="5296"/>
                  </a:lnTo>
                  <a:lnTo>
                    <a:pt x="200406" y="0"/>
                  </a:lnTo>
                  <a:lnTo>
                    <a:pt x="2999993" y="0"/>
                  </a:lnTo>
                  <a:lnTo>
                    <a:pt x="3045925" y="5296"/>
                  </a:lnTo>
                  <a:lnTo>
                    <a:pt x="3088099" y="20380"/>
                  </a:lnTo>
                  <a:lnTo>
                    <a:pt x="3125310" y="44047"/>
                  </a:lnTo>
                  <a:lnTo>
                    <a:pt x="3156352" y="75089"/>
                  </a:lnTo>
                  <a:lnTo>
                    <a:pt x="3180019" y="112300"/>
                  </a:lnTo>
                  <a:lnTo>
                    <a:pt x="3195103" y="154474"/>
                  </a:lnTo>
                  <a:lnTo>
                    <a:pt x="3200400" y="200405"/>
                  </a:lnTo>
                  <a:lnTo>
                    <a:pt x="3200400" y="1002029"/>
                  </a:lnTo>
                  <a:lnTo>
                    <a:pt x="3195103" y="1047961"/>
                  </a:lnTo>
                  <a:lnTo>
                    <a:pt x="3180019" y="1090135"/>
                  </a:lnTo>
                  <a:lnTo>
                    <a:pt x="3156352" y="1127346"/>
                  </a:lnTo>
                  <a:lnTo>
                    <a:pt x="3125310" y="1158388"/>
                  </a:lnTo>
                  <a:lnTo>
                    <a:pt x="3088099" y="1182055"/>
                  </a:lnTo>
                  <a:lnTo>
                    <a:pt x="3045925" y="1197139"/>
                  </a:lnTo>
                  <a:lnTo>
                    <a:pt x="2999993" y="1202435"/>
                  </a:lnTo>
                  <a:lnTo>
                    <a:pt x="200406" y="1202435"/>
                  </a:lnTo>
                  <a:lnTo>
                    <a:pt x="154454" y="1197139"/>
                  </a:lnTo>
                  <a:lnTo>
                    <a:pt x="112272" y="1182055"/>
                  </a:lnTo>
                  <a:lnTo>
                    <a:pt x="75062" y="1158388"/>
                  </a:lnTo>
                  <a:lnTo>
                    <a:pt x="44027" y="1127346"/>
                  </a:lnTo>
                  <a:lnTo>
                    <a:pt x="20369" y="1090135"/>
                  </a:lnTo>
                  <a:lnTo>
                    <a:pt x="5292" y="1047961"/>
                  </a:lnTo>
                  <a:lnTo>
                    <a:pt x="0" y="1002029"/>
                  </a:lnTo>
                  <a:lnTo>
                    <a:pt x="0" y="20040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4800" y="1351914"/>
            <a:ext cx="38100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1. </a:t>
            </a:r>
            <a:r>
              <a:rPr sz="2300" spc="-5" dirty="0">
                <a:solidFill>
                  <a:srgbClr val="FFFFFF"/>
                </a:solidFill>
                <a:latin typeface="Carlito"/>
                <a:cs typeface="Carlito"/>
              </a:rPr>
              <a:t>Establecer</a:t>
            </a:r>
            <a:r>
              <a:rPr sz="23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estándares</a:t>
            </a:r>
            <a:endParaRPr sz="23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3944" y="2302700"/>
            <a:ext cx="4826635" cy="1196975"/>
            <a:chOff x="3873944" y="2302700"/>
            <a:chExt cx="4826635" cy="1196975"/>
          </a:xfrm>
        </p:grpSpPr>
        <p:sp>
          <p:nvSpPr>
            <p:cNvPr id="13" name="object 13"/>
            <p:cNvSpPr/>
            <p:nvPr/>
          </p:nvSpPr>
          <p:spPr>
            <a:xfrm>
              <a:off x="3886962" y="2315718"/>
              <a:ext cx="4800600" cy="1170940"/>
            </a:xfrm>
            <a:custGeom>
              <a:avLst/>
              <a:gdLst/>
              <a:ahLst/>
              <a:cxnLst/>
              <a:rect l="l" t="t" r="r" b="b"/>
              <a:pathLst>
                <a:path w="4800600" h="1170939">
                  <a:moveTo>
                    <a:pt x="4215384" y="0"/>
                  </a:moveTo>
                  <a:lnTo>
                    <a:pt x="4215384" y="146304"/>
                  </a:lnTo>
                  <a:lnTo>
                    <a:pt x="0" y="146304"/>
                  </a:lnTo>
                  <a:lnTo>
                    <a:pt x="0" y="1024127"/>
                  </a:lnTo>
                  <a:lnTo>
                    <a:pt x="4215384" y="1024127"/>
                  </a:lnTo>
                  <a:lnTo>
                    <a:pt x="4215384" y="1170432"/>
                  </a:lnTo>
                  <a:lnTo>
                    <a:pt x="4800599" y="585215"/>
                  </a:lnTo>
                  <a:lnTo>
                    <a:pt x="4215384" y="0"/>
                  </a:lnTo>
                  <a:close/>
                </a:path>
              </a:pathLst>
            </a:custGeom>
            <a:solidFill>
              <a:srgbClr val="E8E0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962" y="2315718"/>
              <a:ext cx="4800600" cy="1170940"/>
            </a:xfrm>
            <a:custGeom>
              <a:avLst/>
              <a:gdLst/>
              <a:ahLst/>
              <a:cxnLst/>
              <a:rect l="l" t="t" r="r" b="b"/>
              <a:pathLst>
                <a:path w="4800600" h="1170939">
                  <a:moveTo>
                    <a:pt x="0" y="146304"/>
                  </a:moveTo>
                  <a:lnTo>
                    <a:pt x="4215384" y="146304"/>
                  </a:lnTo>
                  <a:lnTo>
                    <a:pt x="4215384" y="0"/>
                  </a:lnTo>
                  <a:lnTo>
                    <a:pt x="4800599" y="585215"/>
                  </a:lnTo>
                  <a:lnTo>
                    <a:pt x="4215384" y="1170432"/>
                  </a:lnTo>
                  <a:lnTo>
                    <a:pt x="4215384" y="1024127"/>
                  </a:lnTo>
                  <a:lnTo>
                    <a:pt x="0" y="1024127"/>
                  </a:lnTo>
                  <a:lnTo>
                    <a:pt x="0" y="146304"/>
                  </a:lnTo>
                  <a:close/>
                </a:path>
              </a:pathLst>
            </a:custGeom>
            <a:ln w="25908">
              <a:solidFill>
                <a:srgbClr val="E8E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2897" y="2428113"/>
            <a:ext cx="36480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latin typeface="Carlito"/>
                <a:cs typeface="Carlito"/>
              </a:rPr>
              <a:t>Son </a:t>
            </a:r>
            <a:r>
              <a:rPr sz="1400" spc="-5" dirty="0">
                <a:latin typeface="Carlito"/>
                <a:cs typeface="Carlito"/>
              </a:rPr>
              <a:t>alertas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tiene </a:t>
            </a:r>
            <a:r>
              <a:rPr sz="1400" dirty="0">
                <a:latin typeface="Carlito"/>
                <a:cs typeface="Carlito"/>
              </a:rPr>
              <a:t>visión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futuro para prevenir  </a:t>
            </a:r>
            <a:r>
              <a:rPr sz="1400" spc="-5" dirty="0">
                <a:latin typeface="Carlito"/>
                <a:cs typeface="Carlito"/>
              </a:rPr>
              <a:t>desviaciones en </a:t>
            </a:r>
            <a:r>
              <a:rPr sz="1400" dirty="0">
                <a:latin typeface="Carlito"/>
                <a:cs typeface="Carlito"/>
              </a:rPr>
              <a:t>el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desempeño.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632" y="2285936"/>
            <a:ext cx="3716347" cy="1229995"/>
            <a:chOff x="673544" y="2285936"/>
            <a:chExt cx="3226435" cy="1229995"/>
          </a:xfrm>
        </p:grpSpPr>
        <p:sp>
          <p:nvSpPr>
            <p:cNvPr id="17" name="object 17"/>
            <p:cNvSpPr/>
            <p:nvPr/>
          </p:nvSpPr>
          <p:spPr>
            <a:xfrm>
              <a:off x="686561" y="2298953"/>
              <a:ext cx="3200400" cy="1203960"/>
            </a:xfrm>
            <a:custGeom>
              <a:avLst/>
              <a:gdLst/>
              <a:ahLst/>
              <a:cxnLst/>
              <a:rect l="l" t="t" r="r" b="b"/>
              <a:pathLst>
                <a:path w="3200400" h="1203960">
                  <a:moveTo>
                    <a:pt x="2999740" y="0"/>
                  </a:moveTo>
                  <a:lnTo>
                    <a:pt x="200659" y="0"/>
                  </a:lnTo>
                  <a:lnTo>
                    <a:pt x="154650" y="5296"/>
                  </a:lnTo>
                  <a:lnTo>
                    <a:pt x="112415" y="20386"/>
                  </a:lnTo>
                  <a:lnTo>
                    <a:pt x="75157" y="44067"/>
                  </a:lnTo>
                  <a:lnTo>
                    <a:pt x="44083" y="75136"/>
                  </a:lnTo>
                  <a:lnTo>
                    <a:pt x="20395" y="112393"/>
                  </a:lnTo>
                  <a:lnTo>
                    <a:pt x="5299" y="154634"/>
                  </a:lnTo>
                  <a:lnTo>
                    <a:pt x="0" y="200659"/>
                  </a:lnTo>
                  <a:lnTo>
                    <a:pt x="0" y="1003300"/>
                  </a:lnTo>
                  <a:lnTo>
                    <a:pt x="5299" y="1049325"/>
                  </a:lnTo>
                  <a:lnTo>
                    <a:pt x="20395" y="1091566"/>
                  </a:lnTo>
                  <a:lnTo>
                    <a:pt x="44083" y="1128823"/>
                  </a:lnTo>
                  <a:lnTo>
                    <a:pt x="75157" y="1159892"/>
                  </a:lnTo>
                  <a:lnTo>
                    <a:pt x="112415" y="1183573"/>
                  </a:lnTo>
                  <a:lnTo>
                    <a:pt x="154650" y="1198663"/>
                  </a:lnTo>
                  <a:lnTo>
                    <a:pt x="200659" y="1203959"/>
                  </a:lnTo>
                  <a:lnTo>
                    <a:pt x="2999740" y="1203959"/>
                  </a:lnTo>
                  <a:lnTo>
                    <a:pt x="3045765" y="1198663"/>
                  </a:lnTo>
                  <a:lnTo>
                    <a:pt x="3088006" y="1183573"/>
                  </a:lnTo>
                  <a:lnTo>
                    <a:pt x="3125263" y="1159892"/>
                  </a:lnTo>
                  <a:lnTo>
                    <a:pt x="3156332" y="1128823"/>
                  </a:lnTo>
                  <a:lnTo>
                    <a:pt x="3180013" y="1091566"/>
                  </a:lnTo>
                  <a:lnTo>
                    <a:pt x="3195103" y="1049325"/>
                  </a:lnTo>
                  <a:lnTo>
                    <a:pt x="3200400" y="1003300"/>
                  </a:lnTo>
                  <a:lnTo>
                    <a:pt x="3200400" y="200659"/>
                  </a:lnTo>
                  <a:lnTo>
                    <a:pt x="3195103" y="154634"/>
                  </a:lnTo>
                  <a:lnTo>
                    <a:pt x="3180013" y="112393"/>
                  </a:lnTo>
                  <a:lnTo>
                    <a:pt x="3156332" y="75136"/>
                  </a:lnTo>
                  <a:lnTo>
                    <a:pt x="3125263" y="44067"/>
                  </a:lnTo>
                  <a:lnTo>
                    <a:pt x="3088006" y="20386"/>
                  </a:lnTo>
                  <a:lnTo>
                    <a:pt x="3045765" y="5296"/>
                  </a:lnTo>
                  <a:lnTo>
                    <a:pt x="2999740" y="0"/>
                  </a:lnTo>
                  <a:close/>
                </a:path>
              </a:pathLst>
            </a:custGeom>
            <a:solidFill>
              <a:srgbClr val="BC9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561" y="2298953"/>
              <a:ext cx="3200400" cy="1203960"/>
            </a:xfrm>
            <a:custGeom>
              <a:avLst/>
              <a:gdLst/>
              <a:ahLst/>
              <a:cxnLst/>
              <a:rect l="l" t="t" r="r" b="b"/>
              <a:pathLst>
                <a:path w="3200400" h="1203960">
                  <a:moveTo>
                    <a:pt x="0" y="200659"/>
                  </a:moveTo>
                  <a:lnTo>
                    <a:pt x="5299" y="154634"/>
                  </a:lnTo>
                  <a:lnTo>
                    <a:pt x="20395" y="112393"/>
                  </a:lnTo>
                  <a:lnTo>
                    <a:pt x="44083" y="75136"/>
                  </a:lnTo>
                  <a:lnTo>
                    <a:pt x="75157" y="44067"/>
                  </a:lnTo>
                  <a:lnTo>
                    <a:pt x="112415" y="20386"/>
                  </a:lnTo>
                  <a:lnTo>
                    <a:pt x="154650" y="5296"/>
                  </a:lnTo>
                  <a:lnTo>
                    <a:pt x="200659" y="0"/>
                  </a:lnTo>
                  <a:lnTo>
                    <a:pt x="2999740" y="0"/>
                  </a:lnTo>
                  <a:lnTo>
                    <a:pt x="3045765" y="5296"/>
                  </a:lnTo>
                  <a:lnTo>
                    <a:pt x="3088006" y="20386"/>
                  </a:lnTo>
                  <a:lnTo>
                    <a:pt x="3125263" y="44067"/>
                  </a:lnTo>
                  <a:lnTo>
                    <a:pt x="3156332" y="75136"/>
                  </a:lnTo>
                  <a:lnTo>
                    <a:pt x="3180013" y="112393"/>
                  </a:lnTo>
                  <a:lnTo>
                    <a:pt x="3195103" y="154634"/>
                  </a:lnTo>
                  <a:lnTo>
                    <a:pt x="3200400" y="200659"/>
                  </a:lnTo>
                  <a:lnTo>
                    <a:pt x="3200400" y="1003300"/>
                  </a:lnTo>
                  <a:lnTo>
                    <a:pt x="3195103" y="1049325"/>
                  </a:lnTo>
                  <a:lnTo>
                    <a:pt x="3180013" y="1091566"/>
                  </a:lnTo>
                  <a:lnTo>
                    <a:pt x="3156332" y="1128823"/>
                  </a:lnTo>
                  <a:lnTo>
                    <a:pt x="3125263" y="1159892"/>
                  </a:lnTo>
                  <a:lnTo>
                    <a:pt x="3088006" y="1183573"/>
                  </a:lnTo>
                  <a:lnTo>
                    <a:pt x="3045765" y="1198663"/>
                  </a:lnTo>
                  <a:lnTo>
                    <a:pt x="2999740" y="1203959"/>
                  </a:lnTo>
                  <a:lnTo>
                    <a:pt x="200659" y="1203959"/>
                  </a:lnTo>
                  <a:lnTo>
                    <a:pt x="154650" y="1198663"/>
                  </a:lnTo>
                  <a:lnTo>
                    <a:pt x="112415" y="1183573"/>
                  </a:lnTo>
                  <a:lnTo>
                    <a:pt x="75157" y="1159892"/>
                  </a:lnTo>
                  <a:lnTo>
                    <a:pt x="44083" y="1128823"/>
                  </a:lnTo>
                  <a:lnTo>
                    <a:pt x="20395" y="1091566"/>
                  </a:lnTo>
                  <a:lnTo>
                    <a:pt x="5299" y="1049325"/>
                  </a:lnTo>
                  <a:lnTo>
                    <a:pt x="0" y="1003300"/>
                  </a:lnTo>
                  <a:lnTo>
                    <a:pt x="0" y="2006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4800" y="2517140"/>
            <a:ext cx="3398951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8575">
              <a:lnSpc>
                <a:spcPts val="2530"/>
              </a:lnSpc>
              <a:spcBef>
                <a:spcPts val="380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2. Medir el desempeño  </a:t>
            </a:r>
            <a:r>
              <a:rPr sz="2300" spc="-20" dirty="0">
                <a:solidFill>
                  <a:srgbClr val="FFFFFF"/>
                </a:solidFill>
                <a:latin typeface="Carlito"/>
                <a:cs typeface="Carlito"/>
              </a:rPr>
              <a:t>contra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estos</a:t>
            </a:r>
            <a:r>
              <a:rPr sz="23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estándares</a:t>
            </a:r>
            <a:endParaRPr sz="23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75468" y="3610292"/>
            <a:ext cx="4820920" cy="1334135"/>
            <a:chOff x="3875468" y="3610292"/>
            <a:chExt cx="4820920" cy="1334135"/>
          </a:xfrm>
        </p:grpSpPr>
        <p:sp>
          <p:nvSpPr>
            <p:cNvPr id="21" name="object 21"/>
            <p:cNvSpPr/>
            <p:nvPr/>
          </p:nvSpPr>
          <p:spPr>
            <a:xfrm>
              <a:off x="3888485" y="3623309"/>
              <a:ext cx="4794885" cy="1308100"/>
            </a:xfrm>
            <a:custGeom>
              <a:avLst/>
              <a:gdLst/>
              <a:ahLst/>
              <a:cxnLst/>
              <a:rect l="l" t="t" r="r" b="b"/>
              <a:pathLst>
                <a:path w="4794884" h="1308100">
                  <a:moveTo>
                    <a:pt x="4140708" y="0"/>
                  </a:moveTo>
                  <a:lnTo>
                    <a:pt x="4140708" y="163448"/>
                  </a:lnTo>
                  <a:lnTo>
                    <a:pt x="0" y="163448"/>
                  </a:lnTo>
                  <a:lnTo>
                    <a:pt x="0" y="1144142"/>
                  </a:lnTo>
                  <a:lnTo>
                    <a:pt x="4140708" y="1144142"/>
                  </a:lnTo>
                  <a:lnTo>
                    <a:pt x="4140708" y="1307592"/>
                  </a:lnTo>
                  <a:lnTo>
                    <a:pt x="4794504" y="653795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8485" y="3623309"/>
              <a:ext cx="4794885" cy="1308100"/>
            </a:xfrm>
            <a:custGeom>
              <a:avLst/>
              <a:gdLst/>
              <a:ahLst/>
              <a:cxnLst/>
              <a:rect l="l" t="t" r="r" b="b"/>
              <a:pathLst>
                <a:path w="4794884" h="1308100">
                  <a:moveTo>
                    <a:pt x="0" y="163448"/>
                  </a:moveTo>
                  <a:lnTo>
                    <a:pt x="4140708" y="163448"/>
                  </a:lnTo>
                  <a:lnTo>
                    <a:pt x="4140708" y="0"/>
                  </a:lnTo>
                  <a:lnTo>
                    <a:pt x="4794504" y="653795"/>
                  </a:lnTo>
                  <a:lnTo>
                    <a:pt x="4140708" y="1307592"/>
                  </a:lnTo>
                  <a:lnTo>
                    <a:pt x="4140708" y="1144142"/>
                  </a:lnTo>
                  <a:lnTo>
                    <a:pt x="0" y="1144142"/>
                  </a:lnTo>
                  <a:lnTo>
                    <a:pt x="0" y="163448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3914" y="3752189"/>
            <a:ext cx="4421886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latin typeface="Carlito"/>
                <a:cs typeface="Carlito"/>
              </a:rPr>
              <a:t>Es </a:t>
            </a:r>
            <a:r>
              <a:rPr sz="1400" spc="-5" dirty="0">
                <a:latin typeface="Carlito"/>
                <a:cs typeface="Carlito"/>
              </a:rPr>
              <a:t>aplicar medidas </a:t>
            </a:r>
            <a:r>
              <a:rPr sz="1400" spc="-10" dirty="0">
                <a:latin typeface="Carlito"/>
                <a:cs typeface="Carlito"/>
              </a:rPr>
              <a:t>correctivas </a:t>
            </a:r>
            <a:r>
              <a:rPr sz="1400" dirty="0">
                <a:latin typeface="Carlito"/>
                <a:cs typeface="Carlito"/>
              </a:rPr>
              <a:t>en la asignación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los</a:t>
            </a: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rlito"/>
                <a:cs typeface="Carlito"/>
              </a:rPr>
              <a:t>deberes individuales </a:t>
            </a:r>
            <a:r>
              <a:rPr sz="1400" dirty="0">
                <a:latin typeface="Carlito"/>
                <a:cs typeface="Carlito"/>
              </a:rPr>
              <a:t>o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grupo.</a:t>
            </a:r>
            <a:endParaRPr sz="1400" dirty="0">
              <a:latin typeface="Carlito"/>
              <a:cs typeface="Carlito"/>
            </a:endParaRPr>
          </a:p>
          <a:p>
            <a:pPr marL="127000" marR="5080" indent="-114300">
              <a:lnSpc>
                <a:spcPts val="1540"/>
              </a:lnSpc>
              <a:spcBef>
                <a:spcPts val="29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Es en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puntos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donde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puede modificar  planes </a:t>
            </a:r>
            <a:r>
              <a:rPr sz="1400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metas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reasignar </a:t>
            </a:r>
            <a:r>
              <a:rPr sz="1400" dirty="0">
                <a:latin typeface="Carlito"/>
                <a:cs typeface="Carlito"/>
              </a:rPr>
              <a:t>o </a:t>
            </a:r>
            <a:r>
              <a:rPr sz="1400" spc="-5" dirty="0">
                <a:latin typeface="Carlito"/>
                <a:cs typeface="Carlito"/>
              </a:rPr>
              <a:t>ajustar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recursos.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3632" y="3662171"/>
            <a:ext cx="3717808" cy="1229995"/>
            <a:chOff x="678180" y="3662171"/>
            <a:chExt cx="3223260" cy="1229995"/>
          </a:xfrm>
        </p:grpSpPr>
        <p:sp>
          <p:nvSpPr>
            <p:cNvPr id="25" name="object 25"/>
            <p:cNvSpPr/>
            <p:nvPr/>
          </p:nvSpPr>
          <p:spPr>
            <a:xfrm>
              <a:off x="691134" y="3675125"/>
              <a:ext cx="3197860" cy="1203960"/>
            </a:xfrm>
            <a:custGeom>
              <a:avLst/>
              <a:gdLst/>
              <a:ahLst/>
              <a:cxnLst/>
              <a:rect l="l" t="t" r="r" b="b"/>
              <a:pathLst>
                <a:path w="3197860" h="1203960">
                  <a:moveTo>
                    <a:pt x="2996691" y="0"/>
                  </a:moveTo>
                  <a:lnTo>
                    <a:pt x="200659" y="0"/>
                  </a:lnTo>
                  <a:lnTo>
                    <a:pt x="154650" y="5296"/>
                  </a:lnTo>
                  <a:lnTo>
                    <a:pt x="112415" y="20386"/>
                  </a:lnTo>
                  <a:lnTo>
                    <a:pt x="75157" y="44067"/>
                  </a:lnTo>
                  <a:lnTo>
                    <a:pt x="44083" y="75136"/>
                  </a:lnTo>
                  <a:lnTo>
                    <a:pt x="20395" y="112393"/>
                  </a:lnTo>
                  <a:lnTo>
                    <a:pt x="5299" y="154634"/>
                  </a:lnTo>
                  <a:lnTo>
                    <a:pt x="0" y="200660"/>
                  </a:lnTo>
                  <a:lnTo>
                    <a:pt x="0" y="1003300"/>
                  </a:lnTo>
                  <a:lnTo>
                    <a:pt x="5299" y="1049309"/>
                  </a:lnTo>
                  <a:lnTo>
                    <a:pt x="20395" y="1091544"/>
                  </a:lnTo>
                  <a:lnTo>
                    <a:pt x="44083" y="1128802"/>
                  </a:lnTo>
                  <a:lnTo>
                    <a:pt x="75157" y="1159876"/>
                  </a:lnTo>
                  <a:lnTo>
                    <a:pt x="112415" y="1183564"/>
                  </a:lnTo>
                  <a:lnTo>
                    <a:pt x="154650" y="1198660"/>
                  </a:lnTo>
                  <a:lnTo>
                    <a:pt x="200659" y="1203960"/>
                  </a:lnTo>
                  <a:lnTo>
                    <a:pt x="2996691" y="1203960"/>
                  </a:lnTo>
                  <a:lnTo>
                    <a:pt x="3042717" y="1198660"/>
                  </a:lnTo>
                  <a:lnTo>
                    <a:pt x="3084958" y="1183564"/>
                  </a:lnTo>
                  <a:lnTo>
                    <a:pt x="3122215" y="1159876"/>
                  </a:lnTo>
                  <a:lnTo>
                    <a:pt x="3153284" y="1128802"/>
                  </a:lnTo>
                  <a:lnTo>
                    <a:pt x="3176965" y="1091544"/>
                  </a:lnTo>
                  <a:lnTo>
                    <a:pt x="3192055" y="1049309"/>
                  </a:lnTo>
                  <a:lnTo>
                    <a:pt x="3197352" y="1003300"/>
                  </a:lnTo>
                  <a:lnTo>
                    <a:pt x="3197352" y="200660"/>
                  </a:lnTo>
                  <a:lnTo>
                    <a:pt x="3192055" y="154634"/>
                  </a:lnTo>
                  <a:lnTo>
                    <a:pt x="3176965" y="112393"/>
                  </a:lnTo>
                  <a:lnTo>
                    <a:pt x="3153284" y="75136"/>
                  </a:lnTo>
                  <a:lnTo>
                    <a:pt x="3122215" y="44067"/>
                  </a:lnTo>
                  <a:lnTo>
                    <a:pt x="3084958" y="20386"/>
                  </a:lnTo>
                  <a:lnTo>
                    <a:pt x="3042717" y="5296"/>
                  </a:lnTo>
                  <a:lnTo>
                    <a:pt x="299669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134" y="3675125"/>
              <a:ext cx="3197860" cy="1203960"/>
            </a:xfrm>
            <a:custGeom>
              <a:avLst/>
              <a:gdLst/>
              <a:ahLst/>
              <a:cxnLst/>
              <a:rect l="l" t="t" r="r" b="b"/>
              <a:pathLst>
                <a:path w="3197860" h="1203960">
                  <a:moveTo>
                    <a:pt x="0" y="200660"/>
                  </a:moveTo>
                  <a:lnTo>
                    <a:pt x="5299" y="154634"/>
                  </a:lnTo>
                  <a:lnTo>
                    <a:pt x="20395" y="112393"/>
                  </a:lnTo>
                  <a:lnTo>
                    <a:pt x="44083" y="75136"/>
                  </a:lnTo>
                  <a:lnTo>
                    <a:pt x="75157" y="44067"/>
                  </a:lnTo>
                  <a:lnTo>
                    <a:pt x="112415" y="20386"/>
                  </a:lnTo>
                  <a:lnTo>
                    <a:pt x="154650" y="5296"/>
                  </a:lnTo>
                  <a:lnTo>
                    <a:pt x="200659" y="0"/>
                  </a:lnTo>
                  <a:lnTo>
                    <a:pt x="2996691" y="0"/>
                  </a:lnTo>
                  <a:lnTo>
                    <a:pt x="3042717" y="5296"/>
                  </a:lnTo>
                  <a:lnTo>
                    <a:pt x="3084958" y="20386"/>
                  </a:lnTo>
                  <a:lnTo>
                    <a:pt x="3122215" y="44067"/>
                  </a:lnTo>
                  <a:lnTo>
                    <a:pt x="3153284" y="75136"/>
                  </a:lnTo>
                  <a:lnTo>
                    <a:pt x="3176965" y="112393"/>
                  </a:lnTo>
                  <a:lnTo>
                    <a:pt x="3192055" y="154634"/>
                  </a:lnTo>
                  <a:lnTo>
                    <a:pt x="3197352" y="200660"/>
                  </a:lnTo>
                  <a:lnTo>
                    <a:pt x="3197352" y="1003300"/>
                  </a:lnTo>
                  <a:lnTo>
                    <a:pt x="3192055" y="1049309"/>
                  </a:lnTo>
                  <a:lnTo>
                    <a:pt x="3176965" y="1091544"/>
                  </a:lnTo>
                  <a:lnTo>
                    <a:pt x="3153284" y="1128802"/>
                  </a:lnTo>
                  <a:lnTo>
                    <a:pt x="3122215" y="1159876"/>
                  </a:lnTo>
                  <a:lnTo>
                    <a:pt x="3084958" y="1183564"/>
                  </a:lnTo>
                  <a:lnTo>
                    <a:pt x="3042717" y="1198660"/>
                  </a:lnTo>
                  <a:lnTo>
                    <a:pt x="2996691" y="1203960"/>
                  </a:lnTo>
                  <a:lnTo>
                    <a:pt x="200659" y="1203960"/>
                  </a:lnTo>
                  <a:lnTo>
                    <a:pt x="154650" y="1198660"/>
                  </a:lnTo>
                  <a:lnTo>
                    <a:pt x="112415" y="1183564"/>
                  </a:lnTo>
                  <a:lnTo>
                    <a:pt x="75157" y="1159876"/>
                  </a:lnTo>
                  <a:lnTo>
                    <a:pt x="44083" y="1128802"/>
                  </a:lnTo>
                  <a:lnTo>
                    <a:pt x="20395" y="1091544"/>
                  </a:lnTo>
                  <a:lnTo>
                    <a:pt x="5299" y="1049309"/>
                  </a:lnTo>
                  <a:lnTo>
                    <a:pt x="0" y="1003300"/>
                  </a:lnTo>
                  <a:lnTo>
                    <a:pt x="0" y="200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4800" y="3733291"/>
            <a:ext cx="3657599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48615">
              <a:lnSpc>
                <a:spcPct val="91600"/>
              </a:lnSpc>
              <a:spcBef>
                <a:spcPts val="335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3.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Corregir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las  </a:t>
            </a:r>
            <a:r>
              <a:rPr sz="2300" spc="-5" dirty="0">
                <a:solidFill>
                  <a:srgbClr val="FFFFFF"/>
                </a:solidFill>
                <a:latin typeface="Carlito"/>
                <a:cs typeface="Carlito"/>
              </a:rPr>
              <a:t>variaciones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de los 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estándares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3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rlito"/>
                <a:cs typeface="Carlito"/>
              </a:rPr>
              <a:t>planes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864</Words>
  <Application>Microsoft Office PowerPoint</Application>
  <PresentationFormat>Presentación en pantalla (16:9)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Carlito</vt:lpstr>
      <vt:lpstr>Times New Roman</vt:lpstr>
      <vt:lpstr>Trebuchet MS</vt:lpstr>
      <vt:lpstr>Wingdings 3</vt:lpstr>
      <vt:lpstr>Faceta</vt:lpstr>
      <vt:lpstr>Control en las organizaciones</vt:lpstr>
      <vt:lpstr>Logro de la Unidad</vt:lpstr>
      <vt:lpstr>Logro de la Sesión</vt:lpstr>
      <vt:lpstr>Contenido de la sesión</vt:lpstr>
      <vt:lpstr>¿Cómo un/a profesor/a puede controlar el avance de los aprendizajes de sus estudiantes?</vt:lpstr>
      <vt:lpstr>¿Donde estamos?</vt:lpstr>
      <vt:lpstr>Control</vt:lpstr>
      <vt:lpstr>Concepto de control</vt:lpstr>
      <vt:lpstr>Proceso de control básico</vt:lpstr>
      <vt:lpstr>Presentación de PowerPoint</vt:lpstr>
      <vt:lpstr>Tipos de control</vt:lpstr>
      <vt:lpstr>Requisitos del sistema de corrección  anticipada</vt:lpstr>
      <vt:lpstr>Requisitos de los controles efectivos</vt:lpstr>
      <vt:lpstr>Requisitos de los controles efectivos</vt:lpstr>
      <vt:lpstr>Vamos a conversar sobre lo que hemos aprendido hoy</vt:lpstr>
      <vt:lpstr>Recuerda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evolución de la administración Sesión 3</dc:title>
  <dc:creator>OTILIA</dc:creator>
  <cp:lastModifiedBy>LENOVO</cp:lastModifiedBy>
  <cp:revision>6</cp:revision>
  <dcterms:created xsi:type="dcterms:W3CDTF">2021-12-05T04:14:06Z</dcterms:created>
  <dcterms:modified xsi:type="dcterms:W3CDTF">2022-01-11T17:57:56Z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2021-12-05T00:00:00Z</vt:filetime>
  </property>
</Properties>
</file>