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4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44150-BBA6-40DC-B4E0-25F027F0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90D99-4129-46B1-AB3C-5B735485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8B241-7320-4EC2-8AB1-75CFBD2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AADC8-112E-4914-B1C2-7934E362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02FFD-81D4-4062-914C-DD3A61F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1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A3934-EE77-4E76-8463-F66DC1D7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4EE5B0-4993-4FFF-8219-1941EAC4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188EB-82BA-4591-8E41-D2C8A2BF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04F01-4609-4B99-B3C1-D3B7EE12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24DE0-6394-468B-925E-4F00D9E3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6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61B7ED-BD19-4377-B8BC-1001826C3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BE0073-E1CB-414B-A44A-EBFCFAF0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8D880-1B46-4B46-A3F9-B325BF92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CCB5E-A256-4D66-AAC3-A458827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FFD03-5714-4ADA-A1EB-AE769377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4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A1CD-C3E9-4050-A3E3-D995BB51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2154D-2D40-43EE-9051-BD6D26EF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0C890-CDC6-41F0-B972-47EFD66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58671-6C0F-4E8C-B099-2DD4274D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30AEE-9915-4647-81BC-A778BE3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8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2A7F-55A6-4A99-856F-8F747CD8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D2097-F04C-4C38-BAA6-B8E8A5E2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10903-3043-4FC5-990C-9C340728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E0039-DA41-4C9E-A3EC-448744FD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458D8-1F2F-4FE6-95C6-1B7141D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45D2C-B813-4F7E-B515-7DDB1F6A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B78C4-304F-4D3C-8B15-9022EA91F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12D027-0EDE-405A-B35A-2B37E1F7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D2A3B-6AA8-4FA5-9B6C-0E31AC4C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29174F-FC70-4D44-80C7-E1507C42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CE423-E3D7-4843-9A04-54274B16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913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98294-7AAD-40D7-9448-DAB9F9C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326EF-930B-4E6A-8361-D9A36F93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F8658-DEB5-441D-BA6E-CCABE320B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B7C14F-0EE3-4AA2-9569-FD2D96F02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9B5D5E-594F-49C5-BFC4-CCF2EFCA5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748E85-EEAE-40DC-816C-3AAB7B60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B01B18-8DA4-4C06-9675-1C93D616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97F2C3-4D75-4F7C-AF7C-6D151CC4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66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AF9E-2B6F-4970-8151-A7C46EEB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2CDFA4-D950-43AA-BAB2-CA89D9C3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F9EC34-7FED-474F-B4D4-5498295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85CFB9-5DCC-4D0E-B852-BC7AD8E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2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19A052-33A9-4989-AA91-BBEE41DB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5C9987-94C2-40BF-B89A-D69E0B13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48A176-1E9D-4103-9FDD-EDCB9AA2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7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0EAD1-A143-42C9-8B42-60EFD269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96DF0-61FE-44F7-A3AF-E65EB4E5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A721B-C179-4BF4-BFB6-E5BD74A5C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BFD880-F28A-4706-BA0D-B0032A87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7A4181-A821-4B8F-A6CD-23FA3219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76D29-9F88-4E03-B786-80D3338F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45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891FE-06F4-4F71-A51D-12ADE25A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F37D48-291C-4F71-AB85-4DF605FB3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001F48-FB52-4C39-97F0-7B2F50BE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EC8277-509C-4F10-9D30-8C97E49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86E60-D6B1-404B-8440-48799658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6B252-82FB-46D0-81FF-D68309B9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01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76BACF-DC36-4B58-87BB-03927D75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2BA3A-327B-4B29-8B84-292C11A3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FF969-C5F5-4DAA-9C60-D3CB2DFA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4E4E-8966-4334-8A16-9CFECA5E2CEE}" type="datetimeFigureOut">
              <a:rPr lang="es-PE" smtClean="0"/>
              <a:t>16/12/2021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3F138-C47E-4450-A3D5-587F7D1CD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CAF36-4B44-48DA-B5BE-672810E82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D89A-0C95-482E-8772-67AE1ADA7F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6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3529D09-1056-46E1-9218-55F9D5A72619}"/>
              </a:ext>
            </a:extLst>
          </p:cNvPr>
          <p:cNvSpPr txBox="1">
            <a:spLocks/>
          </p:cNvSpPr>
          <p:nvPr/>
        </p:nvSpPr>
        <p:spPr>
          <a:xfrm>
            <a:off x="1604210" y="547907"/>
            <a:ext cx="8361424" cy="568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s-ES" sz="2800" b="1">
                <a:solidFill>
                  <a:schemeClr val="accent2">
                    <a:lumMod val="75000"/>
                  </a:schemeClr>
                </a:solidFill>
              </a:rPr>
              <a:t>AÑO DEL BICENTENARIO DEL PERÚ: 200 AÑOS </a:t>
            </a:r>
            <a:br>
              <a:rPr lang="es-ES" sz="28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800" b="1">
                <a:solidFill>
                  <a:schemeClr val="accent2">
                    <a:lumMod val="75000"/>
                  </a:schemeClr>
                </a:solidFill>
              </a:rPr>
              <a:t>DE INDEPENDENCIA</a:t>
            </a:r>
            <a:r>
              <a:rPr lang="es-PE" sz="2800" b="1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s-419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20D8DD-0A87-4A8D-9410-9D6175019EB0}"/>
              </a:ext>
            </a:extLst>
          </p:cNvPr>
          <p:cNvSpPr txBox="1"/>
          <p:nvPr/>
        </p:nvSpPr>
        <p:spPr>
          <a:xfrm>
            <a:off x="524332" y="940624"/>
            <a:ext cx="439824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CARRERA:</a:t>
            </a:r>
          </a:p>
          <a:p>
            <a:pPr marL="0" indent="0">
              <a:buNone/>
            </a:pPr>
            <a:r>
              <a:rPr lang="es-ES" sz="2000" dirty="0"/>
              <a:t>INGENIERIA DE SISTEMAS</a:t>
            </a:r>
          </a:p>
          <a:p>
            <a:pPr marL="0" indent="0"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Curso:</a:t>
            </a:r>
          </a:p>
          <a:p>
            <a:pPr marL="0" indent="0">
              <a:buNone/>
            </a:pPr>
            <a:r>
              <a:rPr lang="es-ES" sz="2000" dirty="0" err="1"/>
              <a:t>Analisis</a:t>
            </a:r>
            <a:r>
              <a:rPr lang="es-ES" sz="2000" dirty="0"/>
              <a:t> de Sistemas</a:t>
            </a:r>
          </a:p>
          <a:p>
            <a:pPr marL="0" indent="0"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Ciclo: </a:t>
            </a:r>
          </a:p>
          <a:p>
            <a:pPr marL="0" indent="0">
              <a:buNone/>
            </a:pPr>
            <a:r>
              <a:rPr lang="es-ES" sz="2000" dirty="0"/>
              <a:t>VI</a:t>
            </a:r>
          </a:p>
          <a:p>
            <a:pPr marL="0" indent="0"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Año:</a:t>
            </a:r>
          </a:p>
          <a:p>
            <a:pPr marL="0" indent="0">
              <a:buNone/>
            </a:pPr>
            <a:r>
              <a:rPr lang="es-ES" sz="2000" dirty="0"/>
              <a:t>Cañete_Lima_Perú 2021</a:t>
            </a:r>
          </a:p>
          <a:p>
            <a:pPr marL="0" indent="0"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Docente:</a:t>
            </a:r>
          </a:p>
          <a:p>
            <a:r>
              <a:rPr lang="es-PE" sz="2000" dirty="0"/>
              <a:t>Mg. Miriam </a:t>
            </a:r>
            <a:r>
              <a:rPr lang="es-PE" sz="2000" dirty="0" err="1"/>
              <a:t>Angoma</a:t>
            </a:r>
            <a:r>
              <a:rPr lang="es-PE" sz="2000" dirty="0"/>
              <a:t> </a:t>
            </a:r>
            <a:r>
              <a:rPr lang="es-PE" sz="2000" dirty="0" err="1"/>
              <a:t>Astucuri</a:t>
            </a:r>
            <a:endParaRPr lang="es-PE" sz="2000" dirty="0"/>
          </a:p>
          <a:p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Integrantes:</a:t>
            </a:r>
          </a:p>
          <a:p>
            <a:r>
              <a:rPr lang="es-ES" dirty="0"/>
              <a:t>DE LA CRUZ ORTIZ, Daniel</a:t>
            </a:r>
          </a:p>
          <a:p>
            <a:r>
              <a:rPr lang="es-ES" dirty="0"/>
              <a:t>LOZA QUISPE, Gonzalo</a:t>
            </a:r>
          </a:p>
          <a:p>
            <a:r>
              <a:rPr lang="es-ES" dirty="0"/>
              <a:t>MOSCOSO TUPAC, Omar</a:t>
            </a:r>
          </a:p>
          <a:p>
            <a:pPr marL="0" indent="0">
              <a:buNone/>
            </a:pPr>
            <a:r>
              <a:rPr lang="es-ES" dirty="0"/>
              <a:t>RAMOS ALMEYDA, Cesar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D4ADF3-C2F8-490F-A914-239EA291F084}"/>
              </a:ext>
            </a:extLst>
          </p:cNvPr>
          <p:cNvSpPr/>
          <p:nvPr/>
        </p:nvSpPr>
        <p:spPr>
          <a:xfrm>
            <a:off x="4237009" y="1297646"/>
            <a:ext cx="742148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4200" b="1" cap="none" spc="0" dirty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UNIVERSIDAD NACIONAL DE CAÑETE</a:t>
            </a:r>
            <a:endParaRPr lang="es-419" sz="4200" b="1" cap="none" spc="0" dirty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CB1E04-D1BF-4E68-B74F-D2E9D58C0329}"/>
              </a:ext>
            </a:extLst>
          </p:cNvPr>
          <p:cNvSpPr/>
          <p:nvPr/>
        </p:nvSpPr>
        <p:spPr>
          <a:xfrm>
            <a:off x="4047693" y="5534423"/>
            <a:ext cx="710831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000" b="1" cap="none" spc="0" dirty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 </a:t>
            </a: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</a:rPr>
              <a:t>TEMA: Ingeniería en Requisitos en Metodologías Agiles</a:t>
            </a:r>
            <a:endParaRPr lang="es-419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2" descr="Qué es el Ingenieria de Requisitos? - Congreso Internacional de  Innovaciones Digitales Disruptivas">
            <a:extLst>
              <a:ext uri="{FF2B5EF4-FFF2-40B4-BE49-F238E27FC236}">
                <a16:creationId xmlns:a16="http://schemas.microsoft.com/office/drawing/2014/main" id="{5A7B5471-E9EF-4238-9B39-9CD5917E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94" y="2770269"/>
            <a:ext cx="5091113" cy="2676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60B96-4FD7-4355-911E-FE9465E2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12" y="723507"/>
            <a:ext cx="7946176" cy="50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BFA2A73-C43D-4DF3-9678-F5F1C4E8295B}"/>
              </a:ext>
            </a:extLst>
          </p:cNvPr>
          <p:cNvSpPr/>
          <p:nvPr/>
        </p:nvSpPr>
        <p:spPr>
          <a:xfrm>
            <a:off x="4641573" y="64597"/>
            <a:ext cx="2908853" cy="887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/>
              <a:t>R.E. EN METODOLOGÍAS AGILES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73D1413-9E34-4160-BF69-7F5EB68EC4F8}"/>
              </a:ext>
            </a:extLst>
          </p:cNvPr>
          <p:cNvSpPr/>
          <p:nvPr/>
        </p:nvSpPr>
        <p:spPr>
          <a:xfrm>
            <a:off x="1033669" y="1429544"/>
            <a:ext cx="1709530" cy="437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Scrum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B75A3D-A951-4B68-8746-CCEDF0FC4C13}"/>
              </a:ext>
            </a:extLst>
          </p:cNvPr>
          <p:cNvSpPr/>
          <p:nvPr/>
        </p:nvSpPr>
        <p:spPr>
          <a:xfrm>
            <a:off x="3853897" y="1429543"/>
            <a:ext cx="1709530" cy="437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XP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250812-28C6-4F0C-97C2-28B4A80E1BEF}"/>
              </a:ext>
            </a:extLst>
          </p:cNvPr>
          <p:cNvSpPr/>
          <p:nvPr/>
        </p:nvSpPr>
        <p:spPr>
          <a:xfrm>
            <a:off x="6628573" y="1429542"/>
            <a:ext cx="1709530" cy="437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Crystal clear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809D7C-C7A5-4EE2-AE94-121A00B81B74}"/>
              </a:ext>
            </a:extLst>
          </p:cNvPr>
          <p:cNvSpPr/>
          <p:nvPr/>
        </p:nvSpPr>
        <p:spPr>
          <a:xfrm>
            <a:off x="9448801" y="1429544"/>
            <a:ext cx="1709530" cy="437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KANBAN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F9F721A-ABD6-4E73-9DE3-DDF4C81EF8F8}"/>
              </a:ext>
            </a:extLst>
          </p:cNvPr>
          <p:cNvSpPr/>
          <p:nvPr/>
        </p:nvSpPr>
        <p:spPr>
          <a:xfrm>
            <a:off x="675032" y="2178290"/>
            <a:ext cx="2426804" cy="16614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300" dirty="0"/>
              <a:t>Los requisitos se recolectan en el backlog (lista priorizada de características a implementar)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300" dirty="0"/>
              <a:t>En cada sprint(iteración) se implementan las tareas más prioritarias.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D7F0C24-D7FE-471E-A093-FE722972EE12}"/>
              </a:ext>
            </a:extLst>
          </p:cNvPr>
          <p:cNvSpPr/>
          <p:nvPr/>
        </p:nvSpPr>
        <p:spPr>
          <a:xfrm>
            <a:off x="3495260" y="2178289"/>
            <a:ext cx="2426804" cy="12893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No habla explícitamente de técnicas de 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Usa entrevistas, brainstroming, priorización e historias de usuario.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65965D2-F904-487F-975B-4DFDB5B4DC82}"/>
              </a:ext>
            </a:extLst>
          </p:cNvPr>
          <p:cNvSpPr/>
          <p:nvPr/>
        </p:nvSpPr>
        <p:spPr>
          <a:xfrm>
            <a:off x="6269936" y="2178289"/>
            <a:ext cx="2426804" cy="1916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Se usan iteraciones cortas que presentan un feedback constante generando correcciones en el desarrollo.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Se implementa un rol cliente/usuario quien participa de forma activa con las validación y verificación de los requisitos.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03C9BDB-8F10-4D73-B46D-57165656DC78}"/>
              </a:ext>
            </a:extLst>
          </p:cNvPr>
          <p:cNvSpPr/>
          <p:nvPr/>
        </p:nvSpPr>
        <p:spPr>
          <a:xfrm>
            <a:off x="9090165" y="2178289"/>
            <a:ext cx="2426804" cy="16614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Se centra mas en la experimentación y mejora continua.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Busca entender cual es el flujo de trabajo con respecto a un proyecto especifico y dividir el trabajo en bloques.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DE792CB-F0C0-4C7F-87A8-3668C05BBD5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888434" y="952493"/>
            <a:ext cx="4207566" cy="47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BE4AB2-6E80-4301-B134-2DAC0783091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708662" y="952493"/>
            <a:ext cx="1387338" cy="47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306C287-897F-4788-961D-24903A3E3A4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952493"/>
            <a:ext cx="1387338" cy="4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1105CC5-7752-4E40-A8CE-BEB098668BC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6096000" y="952493"/>
            <a:ext cx="4207566" cy="47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3039482-DF49-4551-8E59-D16A28575750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7483338" y="1866865"/>
            <a:ext cx="0" cy="311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D58B40F-9E0F-4594-AC40-34D1AD17CCE2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708662" y="1866866"/>
            <a:ext cx="0" cy="31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D7BD1F8-6330-46F1-A0BF-C88476CBD41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888434" y="1866867"/>
            <a:ext cx="0" cy="31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5AA1937-080C-4FA6-AF34-807101800E9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10303566" y="1866867"/>
            <a:ext cx="1" cy="31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39AD66C-5EDC-4905-95CF-0CD44C005E54}"/>
              </a:ext>
            </a:extLst>
          </p:cNvPr>
          <p:cNvSpPr/>
          <p:nvPr/>
        </p:nvSpPr>
        <p:spPr>
          <a:xfrm>
            <a:off x="6268246" y="4280701"/>
            <a:ext cx="2513202" cy="1386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Son apropiadas para entornos ligeros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Al estar diseñada para el cambio experimenta reducción de costo.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Presenta una planificación más transparente para los clientes</a:t>
            </a:r>
            <a:endParaRPr lang="es-PE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B87383E-852F-4888-8403-F3CF6FFBA12D}"/>
              </a:ext>
            </a:extLst>
          </p:cNvPr>
          <p:cNvSpPr/>
          <p:nvPr/>
        </p:nvSpPr>
        <p:spPr>
          <a:xfrm>
            <a:off x="6246647" y="5852623"/>
            <a:ext cx="2599601" cy="7513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Delimita el alcance del proyecto con el cliente.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Puede no ser factible para proyectos muy grandes</a:t>
            </a:r>
            <a:endParaRPr lang="es-PE" sz="12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A28F52F-4990-4A4F-AA4B-84E0939D1C24}"/>
              </a:ext>
            </a:extLst>
          </p:cNvPr>
          <p:cNvSpPr/>
          <p:nvPr/>
        </p:nvSpPr>
        <p:spPr>
          <a:xfrm>
            <a:off x="9046965" y="4055773"/>
            <a:ext cx="2513202" cy="11822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Estímulo del rendimiento.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Organización y colaboración.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Fácil de manejar.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Evitar el manejo excesivo de materiales.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D4FAEC5-DFD8-4C65-8DD2-EEB7405E932A}"/>
              </a:ext>
            </a:extLst>
          </p:cNvPr>
          <p:cNvSpPr/>
          <p:nvPr/>
        </p:nvSpPr>
        <p:spPr>
          <a:xfrm>
            <a:off x="9046965" y="5379277"/>
            <a:ext cx="2599601" cy="935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No es una técnica específica del desarrollo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Retrasos de entrega y de espera entre operaciones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F686E29-D8D1-4985-B922-81A7E2D4FE34}"/>
              </a:ext>
            </a:extLst>
          </p:cNvPr>
          <p:cNvSpPr/>
          <p:nvPr/>
        </p:nvSpPr>
        <p:spPr>
          <a:xfrm>
            <a:off x="3446328" y="3715774"/>
            <a:ext cx="2513202" cy="868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Fomenta la comunicación entre los clientes y los desarrolladores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Permite ahorrar mucho tiempo y, por lo tanto, dinero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0F32254-48CC-4E92-BBE6-25A93577395A}"/>
              </a:ext>
            </a:extLst>
          </p:cNvPr>
          <p:cNvSpPr/>
          <p:nvPr/>
        </p:nvSpPr>
        <p:spPr>
          <a:xfrm>
            <a:off x="3403128" y="4798818"/>
            <a:ext cx="2599601" cy="868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Dificultad para documentar: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Fuerte dependencia de las personas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Posibles “roces” con el cliente:</a:t>
            </a:r>
            <a:endParaRPr lang="es-PE" sz="12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57636E50-F96F-4C6C-A0BA-FAF9185930DC}"/>
              </a:ext>
            </a:extLst>
          </p:cNvPr>
          <p:cNvSpPr/>
          <p:nvPr/>
        </p:nvSpPr>
        <p:spPr>
          <a:xfrm>
            <a:off x="675032" y="4044366"/>
            <a:ext cx="2513202" cy="10789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Mayor productividad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Cumplimiento de expectativas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Programación Organizada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Reducción de riesgos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4E39223-3772-48E4-B299-83B8611337A4}"/>
              </a:ext>
            </a:extLst>
          </p:cNvPr>
          <p:cNvSpPr/>
          <p:nvPr/>
        </p:nvSpPr>
        <p:spPr>
          <a:xfrm>
            <a:off x="631832" y="5352270"/>
            <a:ext cx="2599601" cy="10120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Dificultad de aplicación en grandes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 necesario que el equipo de trabajo sea auto organizado: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68544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0DFEDC4-B8C3-4C64-B561-F99027631540}"/>
              </a:ext>
            </a:extLst>
          </p:cNvPr>
          <p:cNvSpPr/>
          <p:nvPr/>
        </p:nvSpPr>
        <p:spPr>
          <a:xfrm>
            <a:off x="3604079" y="44819"/>
            <a:ext cx="4061637" cy="922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INGENIERIA DE REQUISITOS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DE854A3-69EC-4CD5-9B40-B4E3351A1F38}"/>
              </a:ext>
            </a:extLst>
          </p:cNvPr>
          <p:cNvSpPr/>
          <p:nvPr/>
        </p:nvSpPr>
        <p:spPr>
          <a:xfrm>
            <a:off x="8569540" y="1090776"/>
            <a:ext cx="3494566" cy="662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Product Owner</a:t>
            </a:r>
          </a:p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(Recolector de Requisitos)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FFB9F8-06E6-457D-B232-03D20E20F583}"/>
              </a:ext>
            </a:extLst>
          </p:cNvPr>
          <p:cNvSpPr/>
          <p:nvPr/>
        </p:nvSpPr>
        <p:spPr>
          <a:xfrm>
            <a:off x="7824856" y="2337943"/>
            <a:ext cx="2945219" cy="662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Scrum Master</a:t>
            </a:r>
          </a:p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(Líder del equipo)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F61763-AC33-4198-8305-DF972B27C303}"/>
              </a:ext>
            </a:extLst>
          </p:cNvPr>
          <p:cNvSpPr/>
          <p:nvPr/>
        </p:nvSpPr>
        <p:spPr>
          <a:xfrm>
            <a:off x="9221248" y="3073735"/>
            <a:ext cx="2860160" cy="662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Developer Team</a:t>
            </a:r>
          </a:p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(Equipo de Desarrollo)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5DC2C0E-CB8D-4957-A8F3-391F0BE98864}"/>
              </a:ext>
            </a:extLst>
          </p:cNvPr>
          <p:cNvSpPr/>
          <p:nvPr/>
        </p:nvSpPr>
        <p:spPr>
          <a:xfrm>
            <a:off x="8785735" y="166423"/>
            <a:ext cx="3062177" cy="662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Metodología Scrum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0840257-5D9E-4CFF-B88B-F0B25FE140D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0316823" y="828781"/>
            <a:ext cx="1" cy="26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B3C0EE2-4DC3-4F4B-A01D-22C8707701E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9297466" y="1753134"/>
            <a:ext cx="1019357" cy="58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D39F625-768C-4650-BD76-CE478BE0DAF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16823" y="1753134"/>
            <a:ext cx="334505" cy="132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A4C1AEE-D689-4959-A23C-8C2935BA8B02}"/>
              </a:ext>
            </a:extLst>
          </p:cNvPr>
          <p:cNvSpPr txBox="1"/>
          <p:nvPr/>
        </p:nvSpPr>
        <p:spPr>
          <a:xfrm>
            <a:off x="8084046" y="1935229"/>
            <a:ext cx="42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Necesidades  del Cliente (BackLog)</a:t>
            </a:r>
            <a:endParaRPr lang="es-PE" dirty="0">
              <a:latin typeface="Century Gothic" panose="020B0502020202020204" pitchFamily="34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20413C2-499D-4557-AC14-42B9CCDC22EC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>
            <a:off x="9297466" y="3000301"/>
            <a:ext cx="684855" cy="127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92B5DD2-01F2-4575-B2CF-220B9C716B86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 flipH="1">
            <a:off x="9982321" y="3736093"/>
            <a:ext cx="669007" cy="54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899DAE4-6DD2-4B65-B5DF-780915738150}"/>
              </a:ext>
            </a:extLst>
          </p:cNvPr>
          <p:cNvSpPr txBox="1"/>
          <p:nvPr/>
        </p:nvSpPr>
        <p:spPr>
          <a:xfrm>
            <a:off x="7883234" y="4278466"/>
            <a:ext cx="419817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Requisitos a Construir en un periodo de tiempo(Product BackLog)</a:t>
            </a:r>
            <a:endParaRPr lang="es-PE" dirty="0">
              <a:latin typeface="Century Gothic" panose="020B0502020202020204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EA1269-4885-443D-871A-4F3A6AC19D6A}"/>
              </a:ext>
            </a:extLst>
          </p:cNvPr>
          <p:cNvSpPr txBox="1"/>
          <p:nvPr/>
        </p:nvSpPr>
        <p:spPr>
          <a:xfrm>
            <a:off x="9438754" y="3856029"/>
            <a:ext cx="13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Meeting</a:t>
            </a:r>
            <a:endParaRPr lang="es-PE" dirty="0">
              <a:latin typeface="Century Gothic" panose="020B0502020202020204" pitchFamily="34" charset="0"/>
            </a:endParaRP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070E14DB-1E3E-44C8-A4D9-4C894E30AD2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7665716" y="497602"/>
            <a:ext cx="1120019" cy="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4CD28945-D080-4806-B09E-775EC693ED82}"/>
              </a:ext>
            </a:extLst>
          </p:cNvPr>
          <p:cNvSpPr/>
          <p:nvPr/>
        </p:nvSpPr>
        <p:spPr>
          <a:xfrm>
            <a:off x="4401032" y="1225800"/>
            <a:ext cx="3062177" cy="662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Kanban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1E8B0C0E-C9D2-4B87-99C8-A77AC725E41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5932121" y="967115"/>
            <a:ext cx="0" cy="25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e damos 10 razones para usar la metodología Kanban en tu organización">
            <a:extLst>
              <a:ext uri="{FF2B5EF4-FFF2-40B4-BE49-F238E27FC236}">
                <a16:creationId xmlns:a16="http://schemas.microsoft.com/office/drawing/2014/main" id="{4E5E909E-6220-4697-85BF-EB397A71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99" y="3236896"/>
            <a:ext cx="3604641" cy="2523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A91E96A-CCAE-4EA3-893D-B25D201481C3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>
            <a:off x="5932121" y="1888158"/>
            <a:ext cx="0" cy="2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86132202-97BB-4A65-86B8-DBB03677F7AD}"/>
              </a:ext>
            </a:extLst>
          </p:cNvPr>
          <p:cNvSpPr txBox="1"/>
          <p:nvPr/>
        </p:nvSpPr>
        <p:spPr>
          <a:xfrm>
            <a:off x="4107955" y="2100862"/>
            <a:ext cx="3648331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Requisitos como Tareas a realizar, en proceso o realizado</a:t>
            </a:r>
            <a:endParaRPr lang="es-PE" dirty="0">
              <a:latin typeface="Century Gothic" panose="020B0502020202020204" pitchFamily="34" charset="0"/>
            </a:endParaRPr>
          </a:p>
        </p:txBody>
      </p:sp>
      <p:pic>
        <p:nvPicPr>
          <p:cNvPr id="1030" name="Picture 6" descr="11 de Los Mejores Scrum Boards (Tablero Scrum) Para Aumentar la  Productividad de tu Equipo">
            <a:extLst>
              <a:ext uri="{FF2B5EF4-FFF2-40B4-BE49-F238E27FC236}">
                <a16:creationId xmlns:a16="http://schemas.microsoft.com/office/drawing/2014/main" id="{23EA783B-18EE-4860-892C-D80F7D8C8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6"/>
          <a:stretch/>
        </p:blipFill>
        <p:spPr bwMode="auto">
          <a:xfrm>
            <a:off x="8333135" y="5070169"/>
            <a:ext cx="3298371" cy="155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DD354A91-3BF5-48E0-A79E-CC9872F8B41B}"/>
              </a:ext>
            </a:extLst>
          </p:cNvPr>
          <p:cNvSpPr/>
          <p:nvPr/>
        </p:nvSpPr>
        <p:spPr>
          <a:xfrm>
            <a:off x="32318" y="1412902"/>
            <a:ext cx="3663299" cy="58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PLANIFICACIÓN</a:t>
            </a:r>
            <a:endParaRPr lang="es-PE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0" name="Rectángulo: esquinas redondeadas 119">
            <a:extLst>
              <a:ext uri="{FF2B5EF4-FFF2-40B4-BE49-F238E27FC236}">
                <a16:creationId xmlns:a16="http://schemas.microsoft.com/office/drawing/2014/main" id="{8F0C7306-001B-40B6-A3B8-384988715147}"/>
              </a:ext>
            </a:extLst>
          </p:cNvPr>
          <p:cNvSpPr/>
          <p:nvPr/>
        </p:nvSpPr>
        <p:spPr>
          <a:xfrm>
            <a:off x="344087" y="174788"/>
            <a:ext cx="3062177" cy="662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Metodología XP</a:t>
            </a:r>
            <a:endParaRPr lang="es-PE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865119CC-28E4-4466-B04D-A93D0481C7F7}"/>
              </a:ext>
            </a:extLst>
          </p:cNvPr>
          <p:cNvSpPr/>
          <p:nvPr/>
        </p:nvSpPr>
        <p:spPr>
          <a:xfrm>
            <a:off x="116888" y="2315640"/>
            <a:ext cx="2945220" cy="58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DISEÑO</a:t>
            </a:r>
            <a:endParaRPr lang="es-PE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5AE473BE-0934-4C8E-B0F3-CBA38B6667E7}"/>
              </a:ext>
            </a:extLst>
          </p:cNvPr>
          <p:cNvSpPr/>
          <p:nvPr/>
        </p:nvSpPr>
        <p:spPr>
          <a:xfrm>
            <a:off x="136925" y="3209325"/>
            <a:ext cx="2945220" cy="58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CODIFICACIÓN</a:t>
            </a:r>
            <a:endParaRPr lang="es-PE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F5667B-408A-4F4D-835B-8AABC2DFDF18}"/>
              </a:ext>
            </a:extLst>
          </p:cNvPr>
          <p:cNvSpPr/>
          <p:nvPr/>
        </p:nvSpPr>
        <p:spPr>
          <a:xfrm>
            <a:off x="136925" y="4125356"/>
            <a:ext cx="2945220" cy="58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PRUEBAS</a:t>
            </a:r>
            <a:endParaRPr lang="es-PE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C1FB5BBB-36BD-4870-8448-27F34EA288D2}"/>
              </a:ext>
            </a:extLst>
          </p:cNvPr>
          <p:cNvSpPr/>
          <p:nvPr/>
        </p:nvSpPr>
        <p:spPr>
          <a:xfrm>
            <a:off x="116888" y="5070169"/>
            <a:ext cx="2945220" cy="58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LANZAMIENTO</a:t>
            </a:r>
            <a:endParaRPr lang="es-PE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29" name="Flecha: hacia abajo 1028">
            <a:extLst>
              <a:ext uri="{FF2B5EF4-FFF2-40B4-BE49-F238E27FC236}">
                <a16:creationId xmlns:a16="http://schemas.microsoft.com/office/drawing/2014/main" id="{374B087E-1B70-4990-B8F0-A1C4806D7141}"/>
              </a:ext>
            </a:extLst>
          </p:cNvPr>
          <p:cNvSpPr/>
          <p:nvPr/>
        </p:nvSpPr>
        <p:spPr>
          <a:xfrm>
            <a:off x="1257341" y="2008875"/>
            <a:ext cx="566661" cy="29568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6" name="Flecha: hacia abajo 135">
            <a:extLst>
              <a:ext uri="{FF2B5EF4-FFF2-40B4-BE49-F238E27FC236}">
                <a16:creationId xmlns:a16="http://schemas.microsoft.com/office/drawing/2014/main" id="{925982F2-7E98-4015-8253-E0DBD7BFA9E7}"/>
              </a:ext>
            </a:extLst>
          </p:cNvPr>
          <p:cNvSpPr/>
          <p:nvPr/>
        </p:nvSpPr>
        <p:spPr>
          <a:xfrm>
            <a:off x="1257340" y="2913639"/>
            <a:ext cx="566661" cy="29568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7" name="Flecha: hacia abajo 136">
            <a:extLst>
              <a:ext uri="{FF2B5EF4-FFF2-40B4-BE49-F238E27FC236}">
                <a16:creationId xmlns:a16="http://schemas.microsoft.com/office/drawing/2014/main" id="{CB413645-2238-46B0-A869-C972A59E72D1}"/>
              </a:ext>
            </a:extLst>
          </p:cNvPr>
          <p:cNvSpPr/>
          <p:nvPr/>
        </p:nvSpPr>
        <p:spPr>
          <a:xfrm>
            <a:off x="1257339" y="3817347"/>
            <a:ext cx="566661" cy="29568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8" name="Flecha: hacia abajo 137">
            <a:extLst>
              <a:ext uri="{FF2B5EF4-FFF2-40B4-BE49-F238E27FC236}">
                <a16:creationId xmlns:a16="http://schemas.microsoft.com/office/drawing/2014/main" id="{953FE4E8-7DAC-444D-84CE-C50B51298FB8}"/>
              </a:ext>
            </a:extLst>
          </p:cNvPr>
          <p:cNvSpPr/>
          <p:nvPr/>
        </p:nvSpPr>
        <p:spPr>
          <a:xfrm>
            <a:off x="1257338" y="4745701"/>
            <a:ext cx="566661" cy="29568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32" name="Flecha: doblada hacia arriba 1031">
            <a:extLst>
              <a:ext uri="{FF2B5EF4-FFF2-40B4-BE49-F238E27FC236}">
                <a16:creationId xmlns:a16="http://schemas.microsoft.com/office/drawing/2014/main" id="{D32DC366-4DB8-4E0B-A4D5-734FB2E98C73}"/>
              </a:ext>
            </a:extLst>
          </p:cNvPr>
          <p:cNvSpPr/>
          <p:nvPr/>
        </p:nvSpPr>
        <p:spPr>
          <a:xfrm>
            <a:off x="3077056" y="2008876"/>
            <a:ext cx="786601" cy="2523248"/>
          </a:xfrm>
          <a:prstGeom prst="bentUpArrow">
            <a:avLst>
              <a:gd name="adj1" fmla="val 25000"/>
              <a:gd name="adj2" fmla="val 33086"/>
              <a:gd name="adj3" fmla="val 445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F5E7AB76-02EB-4F69-AF19-1B6196A4F4D4}"/>
              </a:ext>
            </a:extLst>
          </p:cNvPr>
          <p:cNvCxnSpPr>
            <a:cxnSpLocks/>
            <a:stCxn id="120" idx="2"/>
            <a:endCxn id="119" idx="0"/>
          </p:cNvCxnSpPr>
          <p:nvPr/>
        </p:nvCxnSpPr>
        <p:spPr>
          <a:xfrm flipH="1">
            <a:off x="1863968" y="837146"/>
            <a:ext cx="11208" cy="57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anban vs Scrum: Conoce sus diferencias | Itnove">
            <a:extLst>
              <a:ext uri="{FF2B5EF4-FFF2-40B4-BE49-F238E27FC236}">
                <a16:creationId xmlns:a16="http://schemas.microsoft.com/office/drawing/2014/main" id="{2DE2D930-C888-4DA1-AA08-A60E022E6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 bwMode="auto">
          <a:xfrm>
            <a:off x="324416" y="173157"/>
            <a:ext cx="11434447" cy="61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1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860340A-8B37-49B3-BD8F-E4DDC0218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09368"/>
              </p:ext>
            </p:extLst>
          </p:nvPr>
        </p:nvGraphicFramePr>
        <p:xfrm>
          <a:off x="1949893" y="911050"/>
          <a:ext cx="8887638" cy="46285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43819">
                  <a:extLst>
                    <a:ext uri="{9D8B030D-6E8A-4147-A177-3AD203B41FA5}">
                      <a16:colId xmlns:a16="http://schemas.microsoft.com/office/drawing/2014/main" val="1458323616"/>
                    </a:ext>
                  </a:extLst>
                </a:gridCol>
                <a:gridCol w="4443819">
                  <a:extLst>
                    <a:ext uri="{9D8B030D-6E8A-4147-A177-3AD203B41FA5}">
                      <a16:colId xmlns:a16="http://schemas.microsoft.com/office/drawing/2014/main" val="1206956808"/>
                    </a:ext>
                  </a:extLst>
                </a:gridCol>
              </a:tblGrid>
              <a:tr h="523223">
                <a:tc>
                  <a:txBody>
                    <a:bodyPr/>
                    <a:lstStyle/>
                    <a:p>
                      <a:r>
                        <a:rPr lang="es-ES" sz="2000" dirty="0"/>
                        <a:t>SCRUM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XP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10695"/>
                  </a:ext>
                </a:extLst>
              </a:tr>
              <a:tr h="925702">
                <a:tc>
                  <a:txBody>
                    <a:bodyPr/>
                    <a:lstStyle/>
                    <a:p>
                      <a:r>
                        <a:rPr lang="es-ES" sz="2000" dirty="0"/>
                        <a:t>Cada miembro trabaja de forma individual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Trabajan en pareja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55311"/>
                  </a:ext>
                </a:extLst>
              </a:tr>
              <a:tr h="523223">
                <a:tc>
                  <a:txBody>
                    <a:bodyPr/>
                    <a:lstStyle/>
                    <a:p>
                      <a:r>
                        <a:rPr lang="es-ES" sz="2000" dirty="0"/>
                        <a:t>Se origina en 1986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 origina a finales de los 90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06499"/>
                  </a:ext>
                </a:extLst>
              </a:tr>
              <a:tr h="925702">
                <a:tc>
                  <a:txBody>
                    <a:bodyPr/>
                    <a:lstStyle/>
                    <a:p>
                      <a:r>
                        <a:rPr lang="es-ES" sz="2000" dirty="0"/>
                        <a:t>Periodo de entrega son de 2 a 4 semanas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Periodo de entrega de 1 a 3 semanas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1551"/>
                  </a:ext>
                </a:extLst>
              </a:tr>
              <a:tr h="1730661">
                <a:tc>
                  <a:txBody>
                    <a:bodyPr/>
                    <a:lstStyle/>
                    <a:p>
                      <a:r>
                        <a:rPr lang="es-ES" sz="2000" dirty="0"/>
                        <a:t>Tareas finalizadas, funcionales y apartadas.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Tareas susceptibles a modificaciones durante todo el desarrollo del proyecto e incluso después.</a:t>
                      </a:r>
                      <a:endParaRPr lang="es-PE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2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9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463</Words>
  <Application>Microsoft Office PowerPoint</Application>
  <PresentationFormat>Panorámica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loza</dc:creator>
  <cp:lastModifiedBy>gonzalo loza</cp:lastModifiedBy>
  <cp:revision>26</cp:revision>
  <dcterms:created xsi:type="dcterms:W3CDTF">2021-12-16T13:54:50Z</dcterms:created>
  <dcterms:modified xsi:type="dcterms:W3CDTF">2021-12-16T15:32:15Z</dcterms:modified>
</cp:coreProperties>
</file>