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5" r:id="rId8"/>
    <p:sldId id="284" r:id="rId9"/>
    <p:sldId id="2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Style>
        <a:tcBdr>
          <a:left>
            <a:ln w="19050">
              <a:solidFill>
                <a:srgbClr val="FFFFFF">
                  <a:alpha val="100000"/>
                </a:srgbClr>
              </a:solidFill>
              <a:prstDash val="solid"/>
            </a:ln>
          </a:left>
          <a:right>
            <a:ln w="19050">
              <a:solidFill>
                <a:srgbClr val="FFFFFF">
                  <a:alpha val="100000"/>
                </a:srgbClr>
              </a:solidFill>
              <a:prstDash val="solid"/>
            </a:ln>
          </a:right>
          <a:top>
            <a:ln w="19050">
              <a:solidFill>
                <a:srgbClr val="FFFFFF">
                  <a:alpha val="100000"/>
                </a:srgbClr>
              </a:solidFill>
              <a:prstDash val="solid"/>
            </a:ln>
          </a:top>
          <a:bottom>
            <a:ln w="19050">
              <a:solidFill>
                <a:srgbClr val="FFFFFF">
                  <a:alpha val="100000"/>
                </a:srgbClr>
              </a:solidFill>
              <a:prstDash val="solid"/>
            </a:ln>
          </a:bottom>
          <a:insideH>
            <a:ln w="19050">
              <a:solidFill>
                <a:srgbClr val="FFFFFF">
                  <a:alpha val="100000"/>
                </a:srgbClr>
              </a:solidFill>
              <a:prstDash val="solid"/>
            </a:ln>
          </a:insideH>
          <a:insideV>
            <a:ln w="19050">
              <a:solidFill>
                <a:srgbClr val="FFFFFF">
                  <a:alpha val="100000"/>
                </a:srgbClr>
              </a:solidFill>
              <a:prstDash val="solid"/>
            </a:ln>
          </a:insideV>
        </a:tcBdr>
        <a:fill>
          <a:solidFill>
            <a:schemeClr val="accent1">
              <a:alpha val="100000"/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alpha val="100000"/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100000"/>
              <a:tint val="40000"/>
            </a:schemeClr>
          </a:solidFill>
        </a:fill>
      </a:tcStyle>
    </a:band1V>
    <a:band2V>
      <a:tcStyle>
        <a:tcBdr/>
      </a:tcStyle>
    </a:band2V>
    <a:lastCol>
      <a:tcStyle>
        <a:tcBdr/>
        <a:fill>
          <a:solidFill>
            <a:schemeClr val="accent1">
              <a:alpha val="100000"/>
            </a:schemeClr>
          </a:solidFill>
        </a:fill>
      </a:tcStyle>
    </a:lastCol>
    <a:firstCol>
      <a:tcStyle>
        <a:tcBdr/>
        <a:fill>
          <a:solidFill>
            <a:schemeClr val="accent1">
              <a:alpha val="100000"/>
            </a:schemeClr>
          </a:solidFill>
        </a:fill>
      </a:tcStyle>
    </a:firstCol>
    <a:lastRow>
      <a:tcStyle>
        <a:tcBdr>
          <a:top>
            <a:ln w="19050">
              <a:solidFill>
                <a:srgbClr val="FFFFFF">
                  <a:alpha val="100000"/>
                </a:srgbClr>
              </a:solidFill>
              <a:prstDash val="solid"/>
            </a:ln>
          </a:top>
        </a:tcBdr>
        <a:fill>
          <a:solidFill>
            <a:schemeClr val="accent1">
              <a:alpha val="100000"/>
            </a:schemeClr>
          </a:solidFill>
        </a:fill>
      </a:tcStyle>
    </a:lastRow>
    <a:firstRow>
      <a:tcStyle>
        <a:tcBdr>
          <a:bottom>
            <a:ln w="19050">
              <a:solidFill>
                <a:srgbClr val="FFFFFF">
                  <a:alpha val="100000"/>
                </a:srgbClr>
              </a:solidFill>
              <a:prstDash val="solid"/>
            </a:ln>
          </a:bottom>
        </a:tcBdr>
        <a:fill>
          <a:solidFill>
            <a:schemeClr val="accent1">
              <a:alpha val="10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75" d="100"/>
          <a:sy n="75" d="100"/>
        </p:scale>
        <p:origin x="840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83281" y="2572205"/>
            <a:ext cx="7225437" cy="197739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4950" b="1">
                <a:solidFill>
                  <a:srgbClr val="4C678E">
                    <a:alpha val="100000"/>
                  </a:srgb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cs typeface="Noto Sans SC"/>
              </a:rPr>
              <a:t>超级月亮：天文奇观与地理知识科普</a:t>
            </a:r>
          </a:p>
        </p:txBody>
        <p:extLst mod="1">
          <p:ext uri="http://schemas.baidu.com/office/drawing/2023/templateData">
            <bd:templateData xmlns:bd="http://schemas.baidu.com/office/drawing/2023/templateData" xmlns="">eyJfdGVtcGxhdGVEYXRhIjp7ImNvbnRlbnRUeXBlIjoiJHRpdGxlIiwibGluZUNvdW50IjoiMiIsIndvcmRDb3VudCI6IjEwIn0sInRhZyI6IiR0aXRsZSJ9</bd:templateData>
          </p:ext>
        </p:extLst>
      </p:sp>
      <p:grpSp>
        <p:nvGrpSpPr>
          <p:cNvPr id="4" name="Group 4"/>
          <p:cNvGrpSpPr/>
          <p:nvPr/>
        </p:nvGrpSpPr>
        <p:grpSpPr>
          <a:xfrm>
            <a:off x="3791053" y="4879211"/>
            <a:ext cx="4609893" cy="434059"/>
            <a:chOff x="3791053" y="4879211"/>
            <a:chExt cx="4609893" cy="434059"/>
          </a:xfrm>
        </p:grpSpPr>
        <p:sp>
          <p:nvSpPr>
            <p:cNvPr id="5" name="AutoShape 5"/>
            <p:cNvSpPr/>
            <p:nvPr/>
          </p:nvSpPr>
          <p:spPr>
            <a:xfrm>
              <a:off x="3791053" y="4879211"/>
              <a:ext cx="2056587" cy="434059"/>
            </a:xfrm>
            <a:prstGeom prst="rect">
              <a:avLst/>
            </a:prstGeom>
            <a:noFill/>
            <a:ln/>
          </p:spPr>
          <p:txBody>
            <a:bodyPr vert="horz" wrap="square" lIns="66008" tIns="33052" rIns="66008" bIns="33052" rtlCol="0" anchor="ctr" anchorCtr="1">
              <a:noAutofit/>
            </a:bodyPr>
            <a:lstStyle/>
            <a:p>
              <a:pPr algn="l">
                <a:lnSpc>
                  <a:spcPct val="120000"/>
                </a:lnSpc>
                <a:defRPr/>
              </a:pPr>
              <a:r>
                <a:rPr lang="en-US" sz="1800" dirty="0">
                  <a:solidFill>
                    <a:srgbClr val="4C678E">
                      <a:alpha val="100000"/>
                    </a:srgb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Noto Sans SC"/>
                </a:rPr>
                <a:t>汇报人：11</a:t>
              </a:r>
              <a:r>
                <a:rPr lang="zh-CN" altLang="en-US" sz="1800" dirty="0">
                  <a:solidFill>
                    <a:srgbClr val="4C678E">
                      <a:alpha val="100000"/>
                    </a:srgb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Noto Sans SC"/>
                </a:rPr>
                <a:t>、</a:t>
              </a:r>
              <a:r>
                <a:rPr lang="en-US" altLang="zh-CN" dirty="0">
                  <a:solidFill>
                    <a:srgbClr val="4C678E">
                      <a:alpha val="100000"/>
                    </a:srgb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Noto Sans SC"/>
                </a:rPr>
                <a:t>22</a:t>
              </a:r>
              <a:endParaRPr lang="en-US" sz="1100" dirty="0">
                <a:latin typeface="思源黑体 Medium" panose="020B0600000000000000" pitchFamily="34" charset="-122"/>
                <a:ea typeface="思源黑体 Medium" panose="020B0600000000000000" pitchFamily="34" charset="-122"/>
              </a:endParaRPr>
            </a:p>
          </p:txBody>
        </p:sp>
        <p:sp>
          <p:nvSpPr>
            <p:cNvPr id="6" name="AutoShape 6"/>
            <p:cNvSpPr/>
            <p:nvPr/>
          </p:nvSpPr>
          <p:spPr>
            <a:xfrm>
              <a:off x="6323803" y="4879211"/>
              <a:ext cx="2077143" cy="419156"/>
            </a:xfrm>
            <a:prstGeom prst="rect">
              <a:avLst/>
            </a:prstGeom>
            <a:noFill/>
            <a:ln/>
          </p:spPr>
          <p:txBody>
            <a:bodyPr vert="horz" wrap="square" lIns="66008" tIns="33052" rIns="66008" bIns="33052" rtlCol="0" anchor="ctr" anchorCtr="1">
              <a:noAutofit/>
            </a:bodyPr>
            <a:lstStyle/>
            <a:p>
              <a:pPr algn="l">
                <a:lnSpc>
                  <a:spcPct val="120000"/>
                </a:lnSpc>
                <a:defRPr/>
              </a:pPr>
              <a:r>
                <a:rPr lang="en-US" sz="1800">
                  <a:solidFill>
                    <a:srgbClr val="4C678E">
                      <a:alpha val="100000"/>
                    </a:srgbClr>
                  </a:solidFill>
                  <a:latin typeface="思源黑体 Medium" panose="020B0600000000000000" pitchFamily="34" charset="-122"/>
                  <a:ea typeface="思源黑体 Medium" panose="020B0600000000000000" pitchFamily="34" charset="-122"/>
                  <a:cs typeface="Noto Sans SC"/>
                </a:rPr>
                <a:t>2025-09-16</a:t>
              </a:r>
              <a:endParaRPr lang="en-US" sz="1100">
                <a:latin typeface="思源黑体 Medium" panose="020B0600000000000000" pitchFamily="34" charset="-122"/>
                <a:ea typeface="思源黑体 Medium" panose="020B0600000000000000" pitchFamily="34" charset="-122"/>
              </a:endParaRPr>
            </a:p>
          </p:txBody>
        </p:sp>
      </p:grpSp>
    </p:spTree>
  </p:cSld>
  <p:clrMapOvr>
    <a:masterClrMapping/>
  </p:clrMapOvr>
  <p:extLst mod="1">
    <p:ext uri="http://schemas.baidu.com/office/drawing/2023/templateData">
      <bd:templateData xmlns:bd="http://schemas.baidu.com/office/drawing/2023/templateData" xmlns="">eyJtZCI6Iui2hee6p+aciOS6ru+8muWkqeaWh+Wlh+inguS4juWcsOeQhuefpeivhuenkeaZriIsInRwbGlkIjoiODYiLCJ0cGxOYW1lIjoidGl0bGVfODZzaW1wbGVibHVlIiwiZWRpdGVkIjoiZmFsc2UifQ==</bd:templateData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29056" y="2526030"/>
            <a:ext cx="7644490" cy="1805940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4500" b="1">
                <a:solidFill>
                  <a:schemeClr val="accent1">
                    <a:alpha val="100000"/>
                  </a:schemeClr>
                </a:solidFill>
                <a:latin typeface="Noto Sans SC"/>
                <a:ea typeface="Noto Sans SC"/>
                <a:cs typeface="Noto Sans SC"/>
              </a:rPr>
              <a:t>超级月亮的基本概念</a:t>
            </a:r>
          </a:p>
        </p:txBody>
        <p:extLst>
          <p:ext uri="http://schemas.baidu.com/office/drawing/2023/templateData">
            <bd:templateData xmlns:bd="http://schemas.baidu.com/office/drawing/2023/templateData" xmlns="">eyJfdGVtcGxhdGVEYXRhIjp7ImNvbnRlbnRUeXBlIjoiJHRpdGxlIiwibGluZUNvdW50IjoiMiIsIndvcmRDb3VudCI6IjEyIn0sInRhZyI6IiR0aXRsZSJ9</bd:templateData>
          </p:ext>
        </p:extLst>
      </p:sp>
    </p:spTree>
  </p:cSld>
  <p:clrMapOvr>
    <a:masterClrMapping/>
  </p:clrMapOvr>
  <p:extLst>
    <p:ext uri="http://schemas.baidu.com/office/drawing/2023/templateData">
      <bd:templateData xmlns:bd="http://schemas.baidu.com/office/drawing/2023/templateData" xmlns="">eyJtZCI6IiMjIOi2hee6p+aciOS6rueahOWfuuacrOamguW/tSIsInRwbGlkIjoiODYiLCJ0cGxOYW1lIjoiaDJ0aXRsZV84NnNpbXBsZWJsdWUiLCJlZGl0ZWQiOiJmYWxzZSJ9</bd:templateData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90411" y="1213594"/>
            <a:ext cx="4422256" cy="5187205"/>
          </a:xfrm>
          <a:prstGeom prst="rect">
            <a:avLst/>
          </a:prstGeom>
          <a:solidFill>
            <a:schemeClr val="lt2">
              <a:alpha val="100000"/>
            </a:schemeClr>
          </a:solidFill>
          <a:ln/>
        </p:spPr>
        <p:txBody>
          <a:bodyPr/>
          <a:lstStyle/>
          <a:p>
            <a:endParaRPr lang="zh-CN" altLang="en-US"/>
          </a:p>
        </p:txBody>
        <p:extLst mod="1">
          <p:ext uri="http://schemas.baidu.com/office/drawing/2023/templateData">
            <bd:templateData xmlns:bd="http://schemas.baidu.com/office/drawing/2023/templateData" xmlns="">eyJ0YWciOiJub0VkaXQifQ==</bd:templateData>
          </p:ext>
        </p:extLst>
      </p:sp>
      <p:sp>
        <p:nvSpPr>
          <p:cNvPr id="3" name="TextBox 3"/>
          <p:cNvSpPr txBox="1"/>
          <p:nvPr/>
        </p:nvSpPr>
        <p:spPr>
          <a:xfrm>
            <a:off x="621138" y="1434529"/>
            <a:ext cx="3097028" cy="447675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1" dirty="0">
                <a:solidFill>
                  <a:schemeClr val="accent1">
                    <a:alpha val="100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cs typeface="Noto Sans SC"/>
              </a:rPr>
              <a:t>定义</a:t>
            </a:r>
            <a:endParaRPr lang="en-US" sz="2400" b="1" dirty="0">
              <a:solidFill>
                <a:schemeClr val="accent1">
                  <a:alpha val="100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  <a:cs typeface="Noto Sans SC"/>
            </a:endParaRPr>
          </a:p>
        </p:txBody>
        <p:extLst mod="1">
          <p:ext uri="http://schemas.baidu.com/office/drawing/2023/templateData">
            <bd:templateData xmlns:bd="http://schemas.baidu.com/office/drawing/2023/templateData" xmlns="">eyJfdGVtcGxhdGVEYXRhIjp7ImNvbnRlbnRUeXBlIjoiJGl0ZW0xX3RpdGxlIiwibGluZUNvdW50IjoiMSIsIndvcmRDb3VudCI6IjgifSwidGFnIjoiJGl0ZW0xX3RpdGxlIn0=</bd:templateData>
          </p:ext>
        </p:extLst>
      </p:sp>
      <p:sp>
        <p:nvSpPr>
          <p:cNvPr id="4" name="TextBox 4"/>
          <p:cNvSpPr txBox="1"/>
          <p:nvPr/>
        </p:nvSpPr>
        <p:spPr>
          <a:xfrm>
            <a:off x="476023" y="1909319"/>
            <a:ext cx="4336645" cy="4365282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marL="342900" indent="-342900"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/>
              <a:t>超级月亮（</a:t>
            </a:r>
            <a:r>
              <a:rPr lang="en-US" altLang="zh-CN" sz="2400" b="1" dirty="0">
                <a:latin typeface="NewComputerModern10" panose="00000500000000000000" pitchFamily="50" charset="0"/>
              </a:rPr>
              <a:t>Supermoon</a:t>
            </a:r>
            <a:r>
              <a:rPr lang="zh-CN" altLang="en-US" sz="2400" b="1" dirty="0"/>
              <a:t>）是一种</a:t>
            </a:r>
            <a:r>
              <a:rPr lang="zh-CN" altLang="en-US" sz="2400" b="1" u="sng" dirty="0"/>
              <a:t>新月</a:t>
            </a:r>
            <a:r>
              <a:rPr lang="zh-CN" altLang="en-US" sz="2400" b="1" dirty="0"/>
              <a:t>或</a:t>
            </a:r>
            <a:r>
              <a:rPr lang="zh-CN" altLang="en-US" sz="2400" b="1" u="sng" dirty="0"/>
              <a:t>满月</a:t>
            </a:r>
            <a:r>
              <a:rPr lang="zh-CN" altLang="en-US" sz="2400" b="1" dirty="0"/>
              <a:t>时月亮位于</a:t>
            </a:r>
            <a:r>
              <a:rPr lang="zh-CN" altLang="en-US" sz="2400" b="1" u="sng" dirty="0"/>
              <a:t>近地点</a:t>
            </a:r>
            <a:r>
              <a:rPr lang="zh-CN" altLang="en-US" sz="1600" dirty="0">
                <a:latin typeface="NewComputerModern10" panose="00000500000000000000" pitchFamily="50" charset="0"/>
              </a:rPr>
              <a:t>（</a:t>
            </a:r>
            <a:r>
              <a:rPr lang="en-US" altLang="zh-CN" sz="1600" i="1" dirty="0">
                <a:latin typeface="NewComputerModern10" panose="00000500000000000000" pitchFamily="50" charset="0"/>
              </a:rPr>
              <a:t>d ≈ </a:t>
            </a:r>
            <a:r>
              <a:rPr lang="en-US" altLang="zh-CN" sz="1600" dirty="0">
                <a:latin typeface="NewComputerModern10" panose="00000500000000000000" pitchFamily="50" charset="0"/>
              </a:rPr>
              <a:t>356</a:t>
            </a:r>
            <a:r>
              <a:rPr lang="en-US" altLang="zh-CN" sz="1600" i="1" dirty="0">
                <a:latin typeface="NewComputerModern10" panose="00000500000000000000" pitchFamily="50" charset="0"/>
              </a:rPr>
              <a:t>,</a:t>
            </a:r>
            <a:r>
              <a:rPr lang="en-US" altLang="zh-CN" sz="1600" dirty="0">
                <a:latin typeface="NewComputerModern10" panose="00000500000000000000" pitchFamily="50" charset="0"/>
              </a:rPr>
              <a:t>500</a:t>
            </a:r>
            <a:r>
              <a:rPr lang="en-US" altLang="zh-CN" sz="1600" i="1" dirty="0">
                <a:latin typeface="NewComputerModern10" panose="00000500000000000000" pitchFamily="50" charset="0"/>
              </a:rPr>
              <a:t>−</a:t>
            </a:r>
            <a:r>
              <a:rPr lang="en-US" altLang="zh-CN" sz="1600" dirty="0">
                <a:latin typeface="NewComputerModern10" panose="00000500000000000000" pitchFamily="50" charset="0"/>
              </a:rPr>
              <a:t>360</a:t>
            </a:r>
            <a:r>
              <a:rPr lang="en-US" altLang="zh-CN" sz="1600" i="1" dirty="0">
                <a:latin typeface="NewComputerModern10" panose="00000500000000000000" pitchFamily="50" charset="0"/>
              </a:rPr>
              <a:t>,</a:t>
            </a:r>
            <a:r>
              <a:rPr lang="en-US" altLang="zh-CN" sz="1600" dirty="0">
                <a:latin typeface="NewComputerModern10" panose="00000500000000000000" pitchFamily="50" charset="0"/>
              </a:rPr>
              <a:t>000 km</a:t>
            </a:r>
            <a:r>
              <a:rPr lang="zh-CN" altLang="en-US" sz="1600" dirty="0">
                <a:latin typeface="NewComputerModern10" panose="00000500000000000000" pitchFamily="50" charset="0"/>
              </a:rPr>
              <a:t>）</a:t>
            </a:r>
            <a:r>
              <a:rPr lang="zh-CN" altLang="en-US" sz="2400" b="1" dirty="0"/>
              <a:t>附近的现象，也称</a:t>
            </a:r>
            <a:r>
              <a:rPr lang="zh-CN" altLang="en-US" sz="2400" b="1" dirty="0"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近点朔望月。</a:t>
            </a:r>
            <a:endParaRPr lang="en-US" altLang="zh-CN" sz="2400" b="1" dirty="0">
              <a:latin typeface="思源黑体 Medium" panose="020B0600000000000000" pitchFamily="34" charset="-122"/>
              <a:ea typeface="思源黑体 Medium" panose="020B0600000000000000" pitchFamily="34" charset="-122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相反的现象，</a:t>
            </a:r>
            <a:r>
              <a:rPr lang="zh-CN" altLang="en-US" sz="2400" b="1" dirty="0"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远点朔望月</a:t>
            </a:r>
            <a:r>
              <a:rPr lang="zh-CN" altLang="en-US" sz="2400" b="1" dirty="0"/>
              <a:t>，即远地点附近的新月和满月，称为最小月亮</a:t>
            </a:r>
            <a:endParaRPr lang="en-US" sz="2400" b="1" dirty="0"/>
          </a:p>
        </p:txBody>
        <p:extLst mod="1">
          <p:ext uri="http://schemas.baidu.com/office/drawing/2023/templateData">
            <bd:templateData xmlns:bd="http://schemas.baidu.com/office/drawing/2023/templateData" xmlns="">eyJfdGVtcGxhdGVEYXRhIjp7ImNvbnRlbnRUeXBlIjoiJGl0ZW0xX2MiLCJsaW5lQ291bnQiOiI3Iiwid29yZENvdW50IjoiMTQifSwidGFnIjoiJGl0ZW0xX2MifQ==</bd:templateData>
          </p:ext>
        </p:extLst>
      </p:sp>
      <p:sp>
        <p:nvSpPr>
          <p:cNvPr id="5" name="TextBox 5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 dirty="0" err="1">
                <a:solidFill>
                  <a:schemeClr val="dk2">
                    <a:alpha val="100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cs typeface="Noto Sans SC"/>
              </a:rPr>
              <a:t>定义与形成原理</a:t>
            </a:r>
            <a:endParaRPr lang="en-US" sz="3000" b="1" dirty="0">
              <a:solidFill>
                <a:schemeClr val="dk2">
                  <a:alpha val="100000"/>
                </a:schemeClr>
              </a:solidFill>
              <a:latin typeface="思源黑体 Medium" panose="020B0600000000000000" pitchFamily="34" charset="-122"/>
              <a:ea typeface="思源黑体 Medium" panose="020B0600000000000000" pitchFamily="34" charset="-122"/>
              <a:cs typeface="Noto Sans SC"/>
            </a:endParaRPr>
          </a:p>
        </p:txBody>
        <p:extLst mod="1">
          <p:ext uri="http://schemas.baidu.com/office/drawing/2023/templateData">
            <bd:templateData xmlns:bd="http://schemas.baidu.com/office/drawing/2023/templateData" xmlns="">eyJfdGVtcGxhdGVEYXRhIjp7ImNvbnRlbnRUeXBlIjoiJHRpdGxlIiwibGluZUNvdW50IjoiMSIsIndvcmRDb3VudCI6IjI4In0sInRhZyI6IiR0aXRsZSJ9</bd:templateData>
          </p:ext>
        </p:extLst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283E787-F1D2-1EB4-45E0-59C3239504CD}"/>
              </a:ext>
            </a:extLst>
          </p:cNvPr>
          <p:cNvSpPr txBox="1"/>
          <p:nvPr/>
        </p:nvSpPr>
        <p:spPr>
          <a:xfrm>
            <a:off x="6606249" y="5194459"/>
            <a:ext cx="6097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i="0" dirty="0">
                <a:solidFill>
                  <a:srgbClr val="202122"/>
                </a:solidFill>
                <a:effectLst/>
                <a:latin typeface="+mn-ea"/>
              </a:rPr>
              <a:t>月球在</a:t>
            </a:r>
            <a:r>
              <a:rPr lang="zh-CN" altLang="en-US" sz="2400" i="0" u="none" strike="noStrike" dirty="0">
                <a:solidFill>
                  <a:srgbClr val="3366CC"/>
                </a:solidFill>
                <a:effectLst/>
                <a:latin typeface="+mn-ea"/>
              </a:rPr>
              <a:t>近地点</a:t>
            </a:r>
            <a:r>
              <a:rPr lang="zh-CN" altLang="en-US" sz="2400" i="0" dirty="0">
                <a:solidFill>
                  <a:srgbClr val="202122"/>
                </a:solidFill>
                <a:effectLst/>
                <a:latin typeface="+mn-ea"/>
              </a:rPr>
              <a:t>和</a:t>
            </a:r>
            <a:r>
              <a:rPr lang="zh-CN" altLang="en-US" sz="2400" i="0" u="none" strike="noStrike" dirty="0">
                <a:solidFill>
                  <a:srgbClr val="3366CC"/>
                </a:solidFill>
                <a:effectLst/>
                <a:latin typeface="+mn-ea"/>
              </a:rPr>
              <a:t>远地点</a:t>
            </a:r>
            <a:r>
              <a:rPr lang="zh-CN" altLang="en-US" sz="2400" i="0" dirty="0">
                <a:solidFill>
                  <a:srgbClr val="202122"/>
                </a:solidFill>
                <a:effectLst/>
                <a:latin typeface="+mn-ea"/>
              </a:rPr>
              <a:t>的大小比较。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583CBDD-57FA-4576-F219-A3AC320C5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862" y="1362570"/>
            <a:ext cx="60960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55973BAB-77DE-53F3-5E11-FDE1FF541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394" y="838200"/>
            <a:ext cx="6988467" cy="423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http://schemas.baidu.com/office/drawing/2023/templateData">
      <bd:templateData xmlns:bd="http://schemas.baidu.com/office/drawing/2023/templateData" xmlns="">eyJtZCI6IiMjIOWkqeaWh+WumuS5ieS4juW9ouaIkOWOn+eQhlxuIyMjIOaciOeQg+i9qOmBk+akreWchueJueaAp1xu6LaF57qn5pyI5Lqu546w6LGh5rqQ5LqO5pyI55CD57uV5Zyw55CD5YWs6L2s6L2o6YGT55qE5qSt5ZyG5b2i54m55b6B77yM5b2T5pyI55CD6L+Q6KGM6Iez6L+R5Zyw54K577yI6Led5Zyw55CD5pyA6L+R54K577yJ5pe25oGw6YCi5ruh5pyI55u45L2N77yM5q2k5pe25pyI55CD6KeG55u05b6E5q+U6L+c5Zyw54K55ruh5pyI5aKe5aSnMTQl77yM5Lqu5bqm5o+Q5Y2HMzAl44CCXG4jIyMg5r2u5rGQ5Yqb5Y+g5Yqg5pWI5bqUXG7ov5HlnLDngrnmu6HmnIjml7bvvIzmnIjnkIPlr7nlnLDnkIPnmoTlvJXlipvkvZznlKjlop7lvLrvvIzlj6/og73lr7zoh7Tmm7TmmL7okZfnmoTmva7msZDnjrDosaHvvIjlpoLlpKfmva7vvInvvIzov5nlr7nmsr/mtbflnLDljLrnmoTmsLTmlofop4LmtYvlkozmtbfmtIvmtLvliqjlhbfmnInph43opoHlj4LogIPku7flgLzjgIJcbiMjIyDlkajmnJ/mgKfop4Tlvotcbui2hee6p+aciOS6ruW5s+Wdh+avj+W5tOWHuueOsDQtNuasoe+8jOWFtumXtOmalOWRqOacn+S4juaciOeQg+i9qOmBk+eahOi/keeCueaciO+8iDI3LjU15aSp77yJ5ZKM5pyU5pyb5pyI77yIMjkuNTPlpKnvvInnmoTlpI3lkIjlkajmnJ/nm7jlhbPvvIzlj6/pgJrov4flpKnkvZPlipvlrabmqKHlnovnsr7noa7pooTmtYvjgIIiLCJ0cGxpZCI6Ijg2IiwidHBsTmFtZSI6Imxpc3QzX0ltZzEwIiwiZWRpdGVkIjoiZmFsc2UifQ==</bd:templateData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2000" y="3920067"/>
            <a:ext cx="10287000" cy="2317408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 marL="228600" lvl="1" indent="-228600">
              <a:lnSpc>
                <a:spcPct val="150000"/>
              </a:lnSpc>
              <a:buFont typeface="Arial"/>
              <a:buChar char="•"/>
            </a:pPr>
            <a:r>
              <a:rPr lang="en-US" b="1" dirty="0" err="1">
                <a:solidFill>
                  <a:schemeClr val="dk1">
                    <a:alpha val="100000"/>
                  </a:schemeClr>
                </a:solidFill>
                <a:latin typeface="NewComputerModern10" panose="00000500000000000000" pitchFamily="50" charset="0"/>
                <a:ea typeface="思源黑体 Medium" panose="020B0600000000000000" pitchFamily="34" charset="-122"/>
                <a:cs typeface="Noto Sans SC"/>
              </a:rPr>
              <a:t>地月距离波动显著</a:t>
            </a:r>
            <a:r>
              <a:rPr lang="en-US" dirty="0">
                <a:solidFill>
                  <a:schemeClr val="dk1">
                    <a:alpha val="100000"/>
                  </a:schemeClr>
                </a:solidFill>
                <a:latin typeface="NewComputerModern10" panose="00000500000000000000" pitchFamily="50" charset="0"/>
                <a:ea typeface="思源黑体 Medium" panose="020B0600000000000000" pitchFamily="34" charset="-122"/>
                <a:cs typeface="Noto Sans SC"/>
              </a:rPr>
              <a:t>: 近地点（36.3万公里）与远地点（40.5万公里）相差达4.2万公里，导致超级月亮时视直径增大14%、亮度提升30%。</a:t>
            </a:r>
          </a:p>
          <a:p>
            <a:pPr marL="228600" lvl="1" indent="-228600">
              <a:lnSpc>
                <a:spcPct val="150000"/>
              </a:lnSpc>
              <a:buFont typeface="Arial"/>
              <a:buChar char="•"/>
            </a:pPr>
            <a:r>
              <a:rPr lang="en-US" b="1" dirty="0" err="1">
                <a:solidFill>
                  <a:schemeClr val="dk1">
                    <a:alpha val="100000"/>
                  </a:schemeClr>
                </a:solidFill>
                <a:latin typeface="NewComputerModern10" panose="00000500000000000000" pitchFamily="50" charset="0"/>
                <a:ea typeface="思源黑体 Medium" panose="020B0600000000000000" pitchFamily="34" charset="-122"/>
                <a:cs typeface="Noto Sans SC"/>
              </a:rPr>
              <a:t>轨道特性影响观测</a:t>
            </a:r>
            <a:r>
              <a:rPr lang="en-US" dirty="0">
                <a:solidFill>
                  <a:schemeClr val="dk1">
                    <a:alpha val="100000"/>
                  </a:schemeClr>
                </a:solidFill>
                <a:latin typeface="NewComputerModern10" panose="00000500000000000000" pitchFamily="50" charset="0"/>
                <a:ea typeface="思源黑体 Medium" panose="020B0600000000000000" pitchFamily="34" charset="-122"/>
                <a:cs typeface="Noto Sans SC"/>
              </a:rPr>
              <a:t>: </a:t>
            </a:r>
            <a:r>
              <a:rPr lang="zh-CN" altLang="en-US" dirty="0">
                <a:solidFill>
                  <a:schemeClr val="dk1">
                    <a:alpha val="100000"/>
                  </a:schemeClr>
                </a:solidFill>
                <a:latin typeface="NewComputerModern10" panose="00000500000000000000" pitchFamily="50" charset="0"/>
                <a:ea typeface="思源黑体 Medium" panose="020B0600000000000000" pitchFamily="34" charset="-122"/>
                <a:cs typeface="Noto Sans SC"/>
              </a:rPr>
              <a:t>月球</a:t>
            </a:r>
            <a:r>
              <a:rPr lang="en-US" dirty="0">
                <a:solidFill>
                  <a:schemeClr val="dk1">
                    <a:alpha val="100000"/>
                  </a:schemeClr>
                </a:solidFill>
                <a:latin typeface="NewComputerModern10" panose="00000500000000000000" pitchFamily="50" charset="0"/>
                <a:ea typeface="思源黑体 Medium" panose="020B0600000000000000" pitchFamily="34" charset="-122"/>
                <a:cs typeface="Noto Sans SC"/>
              </a:rPr>
              <a:t>轨道偏心率0.0549（波动范围0.026-0.077）导致距离变化幅度达3.4万公里，每年触发4-6次超级月亮现象。</a:t>
            </a:r>
          </a:p>
        </p:txBody>
        <p:extLst mod="1">
          <p:ext uri="http://schemas.baidu.com/office/drawing/2023/templateData">
            <bd:templateData xmlns:bd="http://schemas.baidu.com/office/drawing/2023/templateData" xmlns="">eyJfdGVtcGxhdGVEYXRhIjp7ImNvbnRlbnRUeXBlIjoiJHRleHQiLCJsaW5lQ291bnQiOiIxMiIsIndvcmRDb3VudCI6IjI2In0sInRhZyI6IiR0ZXh0In0=</bd:templateData>
          </p:ext>
        </p:extLst>
      </p:sp>
      <p:sp>
        <p:nvSpPr>
          <p:cNvPr id="4" name="TextBox 4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Noto Sans SC"/>
                <a:ea typeface="Noto Sans SC"/>
                <a:cs typeface="Noto Sans SC"/>
              </a:rPr>
              <a:t>轨道近地点与远地点关系</a:t>
            </a:r>
          </a:p>
        </p:txBody>
        <p:extLst>
          <p:ext uri="http://schemas.baidu.com/office/drawing/2023/templateData">
            <bd:templateData xmlns:bd="http://schemas.baidu.com/office/drawing/2023/templateData" xmlns="">eyJfdGVtcGxhdGVEYXRhIjp7ImNvbnRlbnRUeXBlIjoiJHRpdGxlIiwibGluZUNvdW50IjoiMSIsIndvcmRDb3VudCI6IjI3In0sInRhZyI6IiR0aXRsZSJ9</bd:templateData>
          </p:ext>
        </p:extLst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FDDA8A2-C4F2-1B3D-CDCC-1D73D656C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799"/>
            <a:ext cx="11645987" cy="285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extLst mod="1">
    <p:ext uri="http://schemas.baidu.com/office/drawing/2023/templateData">
      <bd:templateData xmlns:bd="http://schemas.baidu.com/office/drawing/2023/templateData" xmlns="">eyJtZCI6ImBgYGNoYXJ0LXYxXG57XCJjb2x1bW5zXCI6IFtcIuS9jee9rlwiLCBcIui3neemu++8iOWNleS9je+8muS4h+WFrOmHjO+8iVwiXSwgXCJkYXRhXCI6IFtbXCLov5HlnLDngrlcIiwgMzYuMzNdLCBbXCLov5zlnLDngrlcIiwgNDAuNTVdLCBbXCLlubPlnYfot53nprtcIiwgMzguNDRdXSwgXCJ0eXBlXCI6IFwibGluZVwifVxuYGBgLSAqKuWcsOaciOi3neemu+azouWKqOaYvuiRlyoqOiDov5HlnLDngrnvvIgzNi4z5LiH5YWs6YeM77yJ5LiO6L+c5Zyw54K577yINDAuNeS4h+WFrOmHjO+8ieebuOW3rui+vjQuMuS4h+WFrOmHjO+8jOWvvOiHtOi2hee6p+aciOS6ruaXtuinhuebtOW+hOWinuWkpzE0JeOAgeS6ruW6puaPkOWNhzMwJeOAglxuLSAqKui9qOmBk+eJueaAp+W9seWTjeingua1iyoqOiDovajpgZPlgY/lv4PnjocwLjA1NDnvvIjms6LliqjojIPlm7QwLjAyNi0wLjA3N++8ieWvvOiHtOi3neemu+WPmOWMluW5heW6pui+vjMuNOS4h+WFrOmHjO+8jOavj+W5tOinpuWPkTQtNuasoei2hee6p+aciOS6rueOsOixoeOAglxuLSAqKumVv+acn+a4kOi/m+W8j+i/nOemuyoqOiDmnIjnkIPmraPku6Xmr4/lubQzLjjljpjnsbPnmoTpgJ/luqbov5znprvlnLDnkIPvvIzov5nkuIDotovlir/pgJrov4fpmL/ms6LnvZforqHliJLmv4DlhYnlj43lsITlmajlrp7mtYvor4Hlrp7vvIzlnLDnkIPoh6rovazlkajmnJ/mr4/kuJbnuqrlm6DmraTlu7bplb8yLjPmr6vnp5LjgIIiLCJ0cGxpZCI6Ijg2IiwidHBsTmFtZSI6InRpdGxlR3JhcGhfMyIsImVkaXRlZCI6ImZhbHNlIn0=</bd:templateData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29056" y="2526030"/>
            <a:ext cx="7644490" cy="1805940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4500" b="1">
                <a:solidFill>
                  <a:schemeClr val="accent1">
                    <a:alpha val="100000"/>
                  </a:schemeClr>
                </a:solidFill>
                <a:latin typeface="Noto Sans SC"/>
                <a:ea typeface="Noto Sans SC"/>
                <a:cs typeface="Noto Sans SC"/>
              </a:rPr>
              <a:t>超级月亮的地球影响</a:t>
            </a:r>
          </a:p>
        </p:txBody>
        <p:extLst>
          <p:ext uri="http://schemas.baidu.com/office/drawing/2023/templateData">
            <bd:templateData xmlns:bd="http://schemas.baidu.com/office/drawing/2023/templateData" xmlns="">eyJfdGVtcGxhdGVEYXRhIjp7ImNvbnRlbnRUeXBlIjoiJHRpdGxlIiwibGluZUNvdW50IjoiMiIsIndvcmRDb3VudCI6IjEyIn0sInRhZyI6IiR0aXRsZSJ9</bd:templateData>
          </p:ext>
        </p:extLst>
      </p:sp>
    </p:spTree>
  </p:cSld>
  <p:clrMapOvr>
    <a:masterClrMapping/>
  </p:clrMapOvr>
  <p:extLst>
    <p:ext uri="http://schemas.baidu.com/office/drawing/2023/templateData">
      <bd:templateData xmlns:bd="http://schemas.baidu.com/office/drawing/2023/templateData" xmlns="">eyJtZCI6IiMjIOi2hee6p+aciOS6rueahOWcsOeQg+W9seWTjSIsInRwbGlkIjoiODYiLCJ0cGxOYW1lIjoiaDJ0aXRsZV84NnNpbXBsZWJsdWUiLCJlZGl0ZWQiOiJmYWxzZSJ9</bd:templateData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今天月亮很大2025 | 超级月亮| 大月亮| 超级月亮多久一次| 超级月亮时间表| Star Walk">
            <a:extLst>
              <a:ext uri="{FF2B5EF4-FFF2-40B4-BE49-F238E27FC236}">
                <a16:creationId xmlns:a16="http://schemas.microsoft.com/office/drawing/2014/main" id="{D746BB1E-6A8C-C07C-9AE8-A2714D214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664" y="503644"/>
            <a:ext cx="6770054" cy="379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4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Noto Sans SC"/>
                <a:ea typeface="Noto Sans SC"/>
                <a:cs typeface="Noto Sans SC"/>
              </a:rPr>
              <a:t>对潮汐现象的增强作用</a:t>
            </a:r>
          </a:p>
        </p:txBody>
        <p:extLst mod="1">
          <p:ext uri="http://schemas.baidu.com/office/drawing/2023/templateData">
            <bd:templateData xmlns:bd="http://schemas.baidu.com/office/drawing/2023/templateData" xmlns="">eyJfdGVtcGxhdGVEYXRhIjp7ImNvbnRlbnRUeXBlIjoiJHRpdGxlIiwibGluZUNvdW50IjoiMSIsIndvcmRDb3VudCI6IjI4In0sInRhZyI6IiR0aXRsZSJ9</bd:templateData>
          </p:ext>
        </p:extLst>
      </p:sp>
      <p:sp>
        <p:nvSpPr>
          <p:cNvPr id="3" name="AutoShape 3"/>
          <p:cNvSpPr/>
          <p:nvPr/>
        </p:nvSpPr>
        <p:spPr>
          <a:xfrm>
            <a:off x="578633" y="1489452"/>
            <a:ext cx="5517367" cy="3788564"/>
          </a:xfrm>
          <a:prstGeom prst="rect">
            <a:avLst/>
          </a:prstGeom>
          <a:solidFill>
            <a:schemeClr val="lt2">
              <a:alpha val="100000"/>
            </a:schemeClr>
          </a:solidFill>
          <a:ln/>
        </p:spPr>
        <p:extLst mod="1">
          <p:ext uri="http://schemas.baidu.com/office/drawing/2023/templateData">
            <bd:templateData xmlns:bd="http://schemas.baidu.com/office/drawing/2023/templateData" xmlns="">eyJ0YWciOiJub0VkaXQifQ==</bd:templateData>
          </p:ext>
        </p:extLst>
      </p:sp>
      <p:sp>
        <p:nvSpPr>
          <p:cNvPr id="14" name="TextBox 14"/>
          <p:cNvSpPr txBox="1"/>
          <p:nvPr/>
        </p:nvSpPr>
        <p:spPr>
          <a:xfrm>
            <a:off x="1433414" y="1759586"/>
            <a:ext cx="3113636" cy="78221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思源黑体 Medium" panose="020B0600000000000000" pitchFamily="34" charset="-122"/>
                <a:ea typeface="思源黑体 Medium" panose="020B0600000000000000" pitchFamily="34" charset="-122"/>
              </a:rPr>
              <a:t>在潮汐上的效应</a:t>
            </a:r>
          </a:p>
          <a:p>
            <a:pPr algn="l">
              <a:lnSpc>
                <a:spcPct val="120000"/>
              </a:lnSpc>
            </a:pPr>
            <a:endParaRPr lang="en-US" sz="2400" b="1" dirty="0">
              <a:latin typeface="思源黑体 Medium" panose="020B0600000000000000" pitchFamily="34" charset="-122"/>
              <a:ea typeface="思源黑体 Medium" panose="020B0600000000000000" pitchFamily="34" charset="-122"/>
              <a:cs typeface="Noto Sans SC"/>
            </a:endParaRPr>
          </a:p>
        </p:txBody>
        <p:extLst mod="1">
          <p:ext uri="http://schemas.baidu.com/office/drawing/2023/templateData">
            <bd:templateData xmlns:bd="http://schemas.baidu.com/office/drawing/2023/templateData" xmlns="">eyJfdGVtcGxhdGVEYXRhIjp7ImNvbnRlbnRUeXBlIjoiJGl0ZW0xX3RpdGxlIiwibGluZUNvdW50IjoiMSIsIndvcmRDb3VudCI6IjgifSwidGFnIjoiJGl0ZW0xX3RpdGxlIn0=</bd:templateData>
          </p:ext>
        </p:extLst>
      </p:sp>
      <p:sp>
        <p:nvSpPr>
          <p:cNvPr id="15" name="AutoShape 15"/>
          <p:cNvSpPr/>
          <p:nvPr/>
        </p:nvSpPr>
        <p:spPr>
          <a:xfrm rot="5400000">
            <a:off x="667791" y="1400294"/>
            <a:ext cx="540270" cy="718585"/>
          </a:xfrm>
          <a:prstGeom prst="round1Rect">
            <a:avLst>
              <a:gd name="adj" fmla="val 47297"/>
            </a:avLst>
          </a:prstGeom>
          <a:solidFill>
            <a:schemeClr val="accent1">
              <a:alpha val="20000"/>
            </a:schemeClr>
          </a:solidFill>
          <a:ln/>
        </p:spPr>
        <p:extLst>
          <p:ext uri="http://schemas.baidu.com/office/drawing/2023/templateData">
            <bd:templateData xmlns:bd="http://schemas.baidu.com/office/drawing/2023/templateData" xmlns="">eyJ0YWciOiJub0VkaXQifQ==</bd:templateData>
          </p:ext>
        </p:extLst>
      </p:sp>
      <p:sp>
        <p:nvSpPr>
          <p:cNvPr id="16" name="TextBox 16"/>
          <p:cNvSpPr txBox="1"/>
          <p:nvPr/>
        </p:nvSpPr>
        <p:spPr>
          <a:xfrm>
            <a:off x="913125" y="2444264"/>
            <a:ext cx="4876800" cy="2967822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375"/>
              </a:spcBef>
            </a:pPr>
            <a:r>
              <a:rPr lang="en-US" sz="2400" dirty="0" err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Noto Sans SC"/>
              </a:rPr>
              <a:t>超级月亮期间，月球处于近地点且与太阳、地球形成直线排列</a:t>
            </a:r>
            <a:r>
              <a:rPr lang="zh-CN" altLang="en-US" sz="2400" dirty="0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Noto Sans SC"/>
              </a:rPr>
              <a:t>，</a:t>
            </a:r>
            <a:r>
              <a:rPr lang="en-US" sz="2400" dirty="0" err="1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Noto Sans SC"/>
              </a:rPr>
              <a:t>此时月球与太阳的引力叠加，导致地球海洋潮汐幅度显著增大，形成天文大潮</a:t>
            </a:r>
            <a:r>
              <a:rPr lang="en-US" sz="2400" dirty="0">
                <a:solidFill>
                  <a:schemeClr val="dk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Noto Sans SC"/>
              </a:rPr>
              <a:t>。</a:t>
            </a:r>
          </a:p>
        </p:txBody>
        <p:extLst mod="1">
          <p:ext uri="http://schemas.baidu.com/office/drawing/2023/templateData">
            <bd:templateData xmlns:bd="http://schemas.baidu.com/office/drawing/2023/templateData" xmlns="">eyJfdGVtcGxhdGVEYXRhIjp7ImNvbnRlbnRUeXBlIjoiJGl0ZW0xX2MiLCJsaW5lQ291bnQiOiI2Iiwid29yZENvdW50IjoiMTQifSwidGFnIjoiJGl0ZW0xX2MifQ==</bd:templateData>
          </p:ext>
        </p:extLst>
      </p:sp>
      <p:sp>
        <p:nvSpPr>
          <p:cNvPr id="17" name="AutoShape 17"/>
          <p:cNvSpPr/>
          <p:nvPr/>
        </p:nvSpPr>
        <p:spPr>
          <a:xfrm rot="5400000">
            <a:off x="658476" y="1409609"/>
            <a:ext cx="492364" cy="652050"/>
          </a:xfrm>
          <a:prstGeom prst="round1Rect">
            <a:avLst>
              <a:gd name="adj" fmla="val 47297"/>
            </a:avLst>
          </a:prstGeom>
          <a:solidFill>
            <a:schemeClr val="accent2">
              <a:alpha val="100000"/>
            </a:schemeClr>
          </a:solidFill>
          <a:ln/>
        </p:spPr>
        <p:extLst>
          <p:ext uri="http://schemas.baidu.com/office/drawing/2023/templateData">
            <bd:templateData xmlns:bd="http://schemas.baidu.com/office/drawing/2023/templateData" xmlns="">eyJ0YWciOiJub0VkaXQifQ==</bd:templateData>
          </p:ext>
        </p:extLst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DC6A6A62-1341-698C-0FCA-FC762920C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208067"/>
            <a:ext cx="6258142" cy="237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extLst mod="1">
    <p:ext uri="http://schemas.baidu.com/office/drawing/2023/templateData">
      <bd:templateData xmlns:bd="http://schemas.baidu.com/office/drawing/2023/templateData" xmlns="">eyJtZCI6IiMjIOWvuea9ruaxkOeOsOixoeeahOWinuW8uuS9nOeUqFxuIyMjIOW8leWKm+WPoOWKoOaViOW6lFxu6LaF57qn5pyI5Lqu5pyf6Ze077yM5pyI55CD5aSE5LqO6L+R5Zyw54K55LiU5LiO5aSq6Ziz44CB5Zyw55CD5b2i5oiQ55u057q/5o6S5YiX77yI5pyU5pyb5pyI77yJ77yM5q2k5pe25pyI55CD5LiO5aSq6Ziz55qE5byV5Yqb5Y+g5Yqg77yM5a+86Ie05Zyw55CD5rW35rSL5r2u5rGQ5bmF5bqm5pi+6JGX5aKe5aSn77yM5b2i5oiQ5aSp5paH5aSn5r2u44CCXG4jIyMg5r2u5beu5Y+Y5YyW5pi+6JGXXG7ov5HlnLDngrnml7bmnIjnkIPlvJXlipvmr5Tov5zlnLDngrnlvLrnuqYzMCXvvIzmsr/mtbflnLDljLrlj6/og73lh7rnjrDmr5TlubPml7bpq5gxNSUtMjAl55qE5r2u5beu77yM6YOo5YiG5rW35rm+5Zyw5Yy655Sa6Iez5Lya5Ye6546w5byC5bi46auY5r2u5L2N546w6LGh44CCXG4jIyMg5r2u5rGQ5pGp5pOm5Yqg5YmnXG7lop7lvLrnmoTmva7msZDov5DliqjkvJrliqDliafmtbfmsLTkuI7mtbflupXnmoTmkanmk6bkvZznlKjvvIzplb/mnJ/lj6/og73lvbHlk43lnLDnkIPoh6rovazpgJ/luqbvvIjmr4/ml6Xnuqblh4/nvJMwLjAwMDAxN+enku+8ie+8jOS9hui/meenjeaViOW6lOmcgOimgeaVsOeZvuW5tOenr+e0r+aJjeiDveaYvueOsOOAglxuIyMjIOa1t+a0i+eOr+a1geaJsOWKqFxu5aSn5r2u5Y+v6IO95pS55Y+Y5bGA6YOo5rW35Z+f55qE5rip55uQ546v5rWB5qih5byP77yM5a+55p+Q5Lqb5L6d6LWW5r2u5rGQ55qE5rW35rSL55Sf5oCB57O757uf77yI5aaC54+K55Ga5Lqn5Y2144CB57qi5qCR5p6X5YW75YiG5b6q546v77yJ5Lqn55Sf55+t5pyf5b2x5ZON44CCIiwidHBsaWQiOiI4NiIsInRwbE5hbWUiOiJsaXN0NF8yMDI1MDcwMzE4IiwiZWRpdGVkIjoiZmFsc2UifQ==</bd:templateData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 l="16675" r="16675"/>
          <a:stretch>
            <a:fillRect/>
          </a:stretch>
        </p:blipFill>
        <p:spPr>
          <a:xfrm>
            <a:off x="4070039" y="1545914"/>
            <a:ext cx="3861422" cy="3861422"/>
          </a:xfrm>
          <a:prstGeom prst="diamond">
            <a:avLst/>
          </a:prstGeom>
        </p:spPr>
        <p:extLst>
          <p:ext uri="http://schemas.baidu.com/office/drawing/2023/templateData">
            <bd:templateData xmlns:bd="http://schemas.baidu.com/office/drawing/2023/templateData" xmlns="">eyJfdGVtcGxhdGVEYXRhIjp7ImNvbnRlbnRUeXBlIjoiJGltZzAifSwidGFnIjoiJGltZzAifQ==</bd:templateData>
          </p:ext>
        </p:extLst>
      </p:pic>
      <p:sp>
        <p:nvSpPr>
          <p:cNvPr id="3" name="TextBox 3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Noto Sans SC"/>
                <a:ea typeface="Noto Sans SC"/>
                <a:cs typeface="Noto Sans SC"/>
              </a:rPr>
              <a:t>对夜间光照环境的影响</a:t>
            </a:r>
          </a:p>
        </p:txBody>
        <p:extLst>
          <p:ext uri="http://schemas.baidu.com/office/drawing/2023/templateData">
            <bd:templateData xmlns:bd="http://schemas.baidu.com/office/drawing/2023/templateData" xmlns="">eyJfdGVtcGxhdGVEYXRhIjp7ImNvbnRlbnRUeXBlIjoiJHRpdGxlIiwibGluZUNvdW50IjoiMSIsIndvcmRDb3VudCI6IjI3In0sInRhZyI6IiR0aXRsZSJ9</bd:templateData>
          </p:ext>
        </p:extLst>
      </p:sp>
      <p:sp>
        <p:nvSpPr>
          <p:cNvPr id="4" name="TextBox 4"/>
          <p:cNvSpPr txBox="1"/>
          <p:nvPr/>
        </p:nvSpPr>
        <p:spPr>
          <a:xfrm>
            <a:off x="216800" y="2101906"/>
            <a:ext cx="3905833" cy="1262464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rmAutofit/>
          </a:bodyPr>
          <a:lstStyle/>
          <a:p>
            <a:pPr algn="r">
              <a:lnSpc>
                <a:spcPct val="140000"/>
              </a:lnSpc>
            </a:pPr>
            <a:r>
              <a:rPr lang="en-US" sz="1350" dirty="0">
                <a:solidFill>
                  <a:schemeClr val="dk1">
                    <a:alpha val="100000"/>
                  </a:schemeClr>
                </a:solidFill>
                <a:latin typeface="Noto Sans SC"/>
                <a:ea typeface="Noto Sans SC"/>
                <a:cs typeface="Noto Sans SC"/>
              </a:rPr>
              <a:t>超级月亮视直径增大14%、亮度增强30%，相当于在无云夜晚提供0.3勒克斯的照度，可使城市路灯照明需求降低10-15%。</a:t>
            </a:r>
          </a:p>
        </p:txBody>
        <p:extLst>
          <p:ext uri="http://schemas.baidu.com/office/drawing/2023/templateData">
            <bd:templateData xmlns:bd="http://schemas.baidu.com/office/drawing/2023/templateData" xmlns="">eyJfdGVtcGxhdGVEYXRhIjp7ImNvbnRlbnRUeXBlIjoiJGl0ZW0xX2MiLCJsaW5lQ291bnQiOiI0Iiwid29yZENvdW50IjoiMjAifSwidGFnIjoiJGl0ZW0xX2MifQ==</bd:templateData>
          </p:ext>
        </p:extLst>
      </p:sp>
      <p:sp>
        <p:nvSpPr>
          <p:cNvPr id="5" name="TextBox 5"/>
          <p:cNvSpPr txBox="1"/>
          <p:nvPr/>
        </p:nvSpPr>
        <p:spPr>
          <a:xfrm>
            <a:off x="216800" y="1629875"/>
            <a:ext cx="3905833" cy="502799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sz="2100" b="1">
                <a:solidFill>
                  <a:schemeClr val="accent1">
                    <a:alpha val="100000"/>
                  </a:schemeClr>
                </a:solidFill>
                <a:latin typeface="Noto Sans SC"/>
                <a:ea typeface="Noto Sans SC"/>
                <a:cs typeface="Noto Sans SC"/>
              </a:rPr>
              <a:t>亮度提升30%</a:t>
            </a:r>
          </a:p>
        </p:txBody>
        <p:extLst>
          <p:ext uri="http://schemas.baidu.com/office/drawing/2023/templateData">
            <bd:templateData xmlns:bd="http://schemas.baidu.com/office/drawing/2023/templateData" xmlns="">eyJfdGVtcGxhdGVEYXRhIjp7ImNvbnRlbnRUeXBlIjoiJGl0ZW0xX3RpdGxlIiwibGluZUNvdW50IjoiMSIsIndvcmRDb3VudCI6IjEyIn0sInRhZyI6IiRpdGVtMV90aXRsZSJ9</bd:templateData>
          </p:ext>
        </p:extLst>
      </p:sp>
      <p:sp>
        <p:nvSpPr>
          <p:cNvPr id="6" name="TextBox 6"/>
          <p:cNvSpPr txBox="1"/>
          <p:nvPr/>
        </p:nvSpPr>
        <p:spPr>
          <a:xfrm>
            <a:off x="7988535" y="2168441"/>
            <a:ext cx="3905833" cy="1129392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350">
                <a:solidFill>
                  <a:schemeClr val="dk1">
                    <a:alpha val="100000"/>
                  </a:schemeClr>
                </a:solidFill>
                <a:latin typeface="Noto Sans SC"/>
                <a:ea typeface="Noto Sans SC"/>
                <a:cs typeface="Noto Sans SC"/>
              </a:rPr>
              <a:t>满月期间月光散射导致天空背景亮度增加5等星以上，严重影响深空天体观测，专业天文台通常避开此周期进行观测。</a:t>
            </a:r>
          </a:p>
        </p:txBody>
        <p:extLst>
          <p:ext uri="http://schemas.baidu.com/office/drawing/2023/templateData">
            <bd:templateData xmlns:bd="http://schemas.baidu.com/office/drawing/2023/templateData" xmlns="">eyJfdGVtcGxhdGVEYXRhIjp7ImNvbnRlbnRUeXBlIjoiJGl0ZW0yX2MiLCJsaW5lQ291bnQiOiIzIiwid29yZENvdW50IjoiMjAifSwidGFnIjoiJGl0ZW0yX2MifQ==</bd:templateData>
          </p:ext>
        </p:extLst>
      </p:sp>
      <p:sp>
        <p:nvSpPr>
          <p:cNvPr id="8" name="TextBox 8"/>
          <p:cNvSpPr txBox="1"/>
          <p:nvPr/>
        </p:nvSpPr>
        <p:spPr>
          <a:xfrm>
            <a:off x="7988535" y="1629875"/>
            <a:ext cx="3905833" cy="502799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100" b="1">
                <a:solidFill>
                  <a:schemeClr val="accent1">
                    <a:alpha val="100000"/>
                  </a:schemeClr>
                </a:solidFill>
                <a:latin typeface="Noto Sans SC"/>
                <a:ea typeface="Noto Sans SC"/>
                <a:cs typeface="Noto Sans SC"/>
              </a:rPr>
              <a:t>天文观测干扰</a:t>
            </a:r>
          </a:p>
        </p:txBody>
        <p:extLst>
          <p:ext uri="http://schemas.baidu.com/office/drawing/2023/templateData">
            <bd:templateData xmlns:bd="http://schemas.baidu.com/office/drawing/2023/templateData" xmlns="">eyJfdGVtcGxhdGVEYXRhIjp7ImNvbnRlbnRUeXBlIjoiJGl0ZW0yX3RpdGxlIiwibGluZUNvdW50IjoiMSIsIndvcmRDb3VudCI6IjEyIn0sInRhZyI6IiRpdGVtMl90aXRsZSJ9</bd:templateData>
          </p:ext>
        </p:extLst>
      </p:sp>
      <p:sp>
        <p:nvSpPr>
          <p:cNvPr id="9" name="TextBox 9"/>
          <p:cNvSpPr txBox="1"/>
          <p:nvPr/>
        </p:nvSpPr>
        <p:spPr>
          <a:xfrm>
            <a:off x="156774" y="5164364"/>
            <a:ext cx="3905833" cy="1143173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rmAutofit/>
          </a:bodyPr>
          <a:lstStyle/>
          <a:p>
            <a:pPr algn="r">
              <a:lnSpc>
                <a:spcPct val="140000"/>
              </a:lnSpc>
            </a:pPr>
            <a:r>
              <a:rPr lang="en-US" sz="1350">
                <a:solidFill>
                  <a:schemeClr val="dk1">
                    <a:alpha val="100000"/>
                  </a:schemeClr>
                </a:solidFill>
                <a:latin typeface="Noto Sans SC"/>
                <a:ea typeface="Noto Sans SC"/>
                <a:cs typeface="Noto Sans SC"/>
              </a:rPr>
              <a:t>增强的月光可能干扰部分夜行性动物的捕食行为（如猫头鹰成功率下降），但人类褪黑激素分泌受人工光源影响远大于月光变化。</a:t>
            </a:r>
          </a:p>
        </p:txBody>
        <p:extLst>
          <p:ext uri="http://schemas.baidu.com/office/drawing/2023/templateData">
            <bd:templateData xmlns:bd="http://schemas.baidu.com/office/drawing/2023/templateData" xmlns="">eyJfdGVtcGxhdGVEYXRhIjp7ImNvbnRlbnRUeXBlIjoiJGl0ZW0zX2MiLCJsaW5lQ291bnQiOiIzIiwid29yZENvdW50IjoiMjAifSwidGFnIjoiJGl0ZW0zX2MifQ==</bd:templateData>
          </p:ext>
        </p:extLst>
      </p:sp>
      <p:sp>
        <p:nvSpPr>
          <p:cNvPr id="10" name="TextBox 10"/>
          <p:cNvSpPr txBox="1"/>
          <p:nvPr/>
        </p:nvSpPr>
        <p:spPr>
          <a:xfrm>
            <a:off x="177362" y="4706621"/>
            <a:ext cx="3905833" cy="502799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sz="2100" b="1">
                <a:solidFill>
                  <a:schemeClr val="accent1">
                    <a:alpha val="100000"/>
                  </a:schemeClr>
                </a:solidFill>
                <a:latin typeface="Noto Sans SC"/>
                <a:ea typeface="Noto Sans SC"/>
                <a:cs typeface="Noto Sans SC"/>
              </a:rPr>
              <a:t>生物节律影响</a:t>
            </a:r>
          </a:p>
        </p:txBody>
        <p:extLst>
          <p:ext uri="http://schemas.baidu.com/office/drawing/2023/templateData">
            <bd:templateData xmlns:bd="http://schemas.baidu.com/office/drawing/2023/templateData" xmlns="">eyJfdGVtcGxhdGVEYXRhIjp7ImNvbnRlbnRUeXBlIjoiJGl0ZW0zX3RpdGxlIiwibGluZUNvdW50IjoiMSIsIndvcmRDb3VudCI6IjEyIn0sInRhZyI6IiRpdGVtM190aXRsZSJ9</bd:templateData>
          </p:ext>
        </p:extLst>
      </p:sp>
      <p:sp>
        <p:nvSpPr>
          <p:cNvPr id="11" name="AutoShape 11"/>
          <p:cNvSpPr/>
          <p:nvPr/>
        </p:nvSpPr>
        <p:spPr>
          <a:xfrm>
            <a:off x="4364358" y="1629875"/>
            <a:ext cx="682752" cy="682752"/>
          </a:xfrm>
          <a:prstGeom prst="ellipse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  <p:extLst>
          <p:ext uri="http://schemas.baidu.com/office/drawing/2023/templateData">
            <bd:templateData xmlns:bd="http://schemas.baidu.com/office/drawing/2023/templateData" xmlns="">eyJ0YWciOiJub0VkaXQifQ==</bd:templateData>
          </p:ext>
        </p:extLst>
      </p:sp>
      <p:sp>
        <p:nvSpPr>
          <p:cNvPr id="12" name="TextBox 12"/>
          <p:cNvSpPr txBox="1"/>
          <p:nvPr/>
        </p:nvSpPr>
        <p:spPr>
          <a:xfrm>
            <a:off x="4170154" y="1730269"/>
            <a:ext cx="1059180" cy="481965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chemeClr val="accent1">
                    <a:alpha val="100000"/>
                  </a:schemeClr>
                </a:solidFill>
                <a:latin typeface="Noto Sans SC"/>
                <a:ea typeface="Noto Sans SC"/>
                <a:cs typeface="Noto Sans SC"/>
              </a:rPr>
              <a:t>01</a:t>
            </a:r>
          </a:p>
        </p:txBody>
        <p:extLst>
          <p:ext uri="http://schemas.baidu.com/office/drawing/2023/templateData">
            <bd:templateData xmlns:bd="http://schemas.baidu.com/office/drawing/2023/templateData" xmlns="">eyJfdGVtcGxhdGVEYXRhIjp7ImxpbmVDb3VudCI6IjEiLCJ3b3JkQ291bnQiOiIyIn0sInRhZyI6Im5vRWRpdCJ9</bd:templateData>
          </p:ext>
        </p:extLst>
      </p:sp>
      <p:sp>
        <p:nvSpPr>
          <p:cNvPr id="13" name="AutoShape 13"/>
          <p:cNvSpPr/>
          <p:nvPr/>
        </p:nvSpPr>
        <p:spPr>
          <a:xfrm>
            <a:off x="7178908" y="1629875"/>
            <a:ext cx="682752" cy="682752"/>
          </a:xfrm>
          <a:prstGeom prst="ellipse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  <p:extLst>
          <p:ext uri="http://schemas.baidu.com/office/drawing/2023/templateData">
            <bd:templateData xmlns:bd="http://schemas.baidu.com/office/drawing/2023/templateData" xmlns="">eyJ0YWciOiJub0VkaXQifQ==</bd:templateData>
          </p:ext>
        </p:extLst>
      </p:sp>
      <p:sp>
        <p:nvSpPr>
          <p:cNvPr id="14" name="TextBox 14"/>
          <p:cNvSpPr txBox="1"/>
          <p:nvPr/>
        </p:nvSpPr>
        <p:spPr>
          <a:xfrm>
            <a:off x="6984704" y="1730269"/>
            <a:ext cx="1059180" cy="481965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chemeClr val="accent1">
                    <a:alpha val="100000"/>
                  </a:schemeClr>
                </a:solidFill>
                <a:latin typeface="Noto Sans SC"/>
                <a:ea typeface="Noto Sans SC"/>
                <a:cs typeface="Noto Sans SC"/>
              </a:rPr>
              <a:t>02</a:t>
            </a:r>
          </a:p>
        </p:txBody>
        <p:extLst>
          <p:ext uri="http://schemas.baidu.com/office/drawing/2023/templateData">
            <bd:templateData xmlns:bd="http://schemas.baidu.com/office/drawing/2023/templateData" xmlns="">eyJfdGVtcGxhdGVEYXRhIjp7ImxpbmVDb3VudCI6IjEiLCJ3b3JkQ291bnQiOiIyIn0sInRhZyI6Im5vRWRpdCJ9</bd:templateData>
          </p:ext>
        </p:extLst>
      </p:sp>
      <p:sp>
        <p:nvSpPr>
          <p:cNvPr id="17" name="AutoShape 17"/>
          <p:cNvSpPr/>
          <p:nvPr/>
        </p:nvSpPr>
        <p:spPr>
          <a:xfrm>
            <a:off x="4324921" y="4678046"/>
            <a:ext cx="682752" cy="682752"/>
          </a:xfrm>
          <a:prstGeom prst="ellipse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  <p:extLst>
          <p:ext uri="http://schemas.baidu.com/office/drawing/2023/templateData">
            <bd:templateData xmlns:bd="http://schemas.baidu.com/office/drawing/2023/templateData" xmlns="">eyJ0YWciOiJub0VkaXQifQ==</bd:templateData>
          </p:ext>
        </p:extLst>
      </p:sp>
      <p:sp>
        <p:nvSpPr>
          <p:cNvPr id="18" name="TextBox 18"/>
          <p:cNvSpPr txBox="1"/>
          <p:nvPr/>
        </p:nvSpPr>
        <p:spPr>
          <a:xfrm>
            <a:off x="4130717" y="4778440"/>
            <a:ext cx="1059180" cy="481965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chemeClr val="accent1">
                    <a:alpha val="100000"/>
                  </a:schemeClr>
                </a:solidFill>
                <a:latin typeface="Noto Sans SC"/>
                <a:ea typeface="Noto Sans SC"/>
                <a:cs typeface="Noto Sans SC"/>
              </a:rPr>
              <a:t>03</a:t>
            </a:r>
          </a:p>
        </p:txBody>
        <p:extLst>
          <p:ext uri="http://schemas.baidu.com/office/drawing/2023/templateData">
            <bd:templateData xmlns:bd="http://schemas.baidu.com/office/drawing/2023/templateData" xmlns="">eyJfdGVtcGxhdGVEYXRhIjp7ImxpbmVDb3VudCI6IjEiLCJ3b3JkQ291bnQiOiIyIn0sInRhZyI6Im5vRWRpdCJ9</bd:templateData>
          </p:ext>
        </p:extLst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26DAD01A-4E9B-1943-A8E5-71A0A18B4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935" y="3673266"/>
            <a:ext cx="3603743" cy="291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extLst mod="1">
    <p:ext uri="http://schemas.baidu.com/office/drawing/2023/templateData">
      <bd:templateData xmlns:bd="http://schemas.baidu.com/office/drawing/2023/templateData" xmlns="">eyJtZCI6IiMjIOWvueWknOmXtOWFieeFp+eOr+Wig+eahOW9seWTjVxuIyMjIOS6ruW6puaPkOWNhzMwJVxu6LaF57qn5pyI5Lqu6KeG55u05b6E5aKe5aSnMTQl44CB5Lqu5bqm5aKe5by6MzAl77yM55u45b2T5LqO5Zyo5peg5LqR5aSc5pma5o+Q5L6bMC4z5YuS5YWL5pav55qE54Wn5bqm77yM5Y+v5L2/5Z+O5biC6Lev54Gv54Wn5piO6ZyA5rGC6ZmN5L2OMTAtMTUl44CCXG4jIyMg5aSp5paH6KeC5rWL5bmy5omwXG7mu6HmnIjmnJ/pl7TmnIjlhYnmlaPlsITlr7zoh7TlpKnnqbrog4zmma/kuq7luqblop7liqA1562J5pif5Lul5LiK77yM5Lil6YeN5b2x5ZON5rex56m65aSp5L2T6KeC5rWL77yM5LiT5Lia5aSp5paH5Y+w6YCa5bi46YG/5byA5q2k5ZGo5pyf6L+b6KGM6KeC5rWL44CCXG4jIyMg55Sf54mp6IqC5b6L5b2x5ZONXG7lop7lvLrnmoTmnIjlhYnlj6/og73lubLmibDpg6jliIblpJzooYzmgKfliqjniannmoTmjZXpo5/ooYzkuLrvvIjlpoLnjKvlpLTpubDmiJDlip/njofkuIvpmY3vvInvvIzkvYbkurrnsbvopKrpu5Hmv4DntKDliIbms4zlj5fkurrlt6XlhYnmupDlvbHlk43ov5zlpKfkuo7mnIjlhYnlj5jljJbjgIJcbiMjIyDmkYTlvbHlj4LmlbDosIPmlbRcbuaciOWFieiJsua4qeeos+WumuWcqDQxMDBL5bem5Y+z77yM6LaF57qn5pyI5Lqu5pGE5b2x6ZyA5bCGSVNP6LCD5L2O6IezMTAwLTIwMO+8jOW/q+mXqOmAn+W6puaOp+WItuWcqDEvMTI156eS5Lul5LiK5Lul6YG/5YWN6L+H5pud44CCIiwidHBsaWQiOiI4NiIsInRwbE5hbWUiOiJsaXN0NF9JbWc1IiwiZWRpdGVkIjoiZmFsc2UifQ==</bd:templateData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76C19-924F-257B-F715-823D08CC0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90B60AAC-05BE-1C95-BF74-CCB581392464}"/>
              </a:ext>
            </a:extLst>
          </p:cNvPr>
          <p:cNvSpPr txBox="1"/>
          <p:nvPr/>
        </p:nvSpPr>
        <p:spPr>
          <a:xfrm>
            <a:off x="476023" y="265328"/>
            <a:ext cx="11239500" cy="836383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000" b="1" dirty="0">
                <a:solidFill>
                  <a:schemeClr val="dk2">
                    <a:alpha val="100000"/>
                  </a:schemeClr>
                </a:solidFill>
                <a:latin typeface="Noto Sans SC"/>
                <a:ea typeface="Noto Sans SC"/>
                <a:cs typeface="Noto Sans SC"/>
              </a:rPr>
              <a:t>近期的超级月亮</a:t>
            </a:r>
            <a:endParaRPr lang="en-US" sz="3000" b="1" dirty="0">
              <a:solidFill>
                <a:schemeClr val="dk2">
                  <a:alpha val="100000"/>
                </a:schemeClr>
              </a:solidFill>
              <a:latin typeface="Noto Sans SC"/>
              <a:ea typeface="Noto Sans SC"/>
              <a:cs typeface="Noto Sans SC"/>
            </a:endParaRPr>
          </a:p>
        </p:txBody>
        <p:extLst mod="1">
          <p:ext uri="http://schemas.baidu.com/office/drawing/2023/templateData">
            <bd:templateData xmlns:bd="http://schemas.baidu.com/office/drawing/2023/templateData" xmlns="">eyJfdGVtcGxhdGVEYXRhIjp7ImNvbnRlbnRUeXBlIjoiJHRpdGxlIiwibGluZUNvdW50IjoiMSIsIndvcmRDb3VudCI6IjI3In0sInRhZyI6IiR0aXRsZSJ9</bd:templateData>
          </p:ext>
        </p:extLst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FBAF84A-18C2-5A71-4528-0A18DD3C6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436048"/>
              </p:ext>
            </p:extLst>
          </p:nvPr>
        </p:nvGraphicFramePr>
        <p:xfrm>
          <a:off x="1066800" y="1600200"/>
          <a:ext cx="9829800" cy="3962400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328661400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767009336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13923778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>
                          <a:latin typeface="NewComputerModern10" panose="00000500000000000000" pitchFamily="50" charset="0"/>
                        </a:rPr>
                        <a:t>年份</a:t>
                      </a:r>
                      <a:endParaRPr lang="zh-CN" altLang="en-US" sz="2000">
                        <a:latin typeface="NewComputerModern10" panose="00000500000000000000" pitchFamily="50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>
                          <a:latin typeface="NewComputerModern10" panose="00000500000000000000" pitchFamily="50" charset="0"/>
                        </a:rPr>
                        <a:t>日期与时间 </a:t>
                      </a:r>
                      <a:r>
                        <a:rPr lang="en-US" altLang="zh-CN" sz="2000" b="1">
                          <a:latin typeface="NewComputerModern10" panose="00000500000000000000" pitchFamily="50" charset="0"/>
                        </a:rPr>
                        <a:t>(</a:t>
                      </a:r>
                      <a:r>
                        <a:rPr lang="zh-CN" altLang="en-US" sz="2000" b="1">
                          <a:latin typeface="NewComputerModern10" panose="00000500000000000000" pitchFamily="50" charset="0"/>
                        </a:rPr>
                        <a:t>北京时间</a:t>
                      </a:r>
                      <a:r>
                        <a:rPr lang="en-US" altLang="zh-CN" sz="2000" b="1">
                          <a:latin typeface="NewComputerModern10" panose="00000500000000000000" pitchFamily="50" charset="0"/>
                        </a:rPr>
                        <a:t>)</a:t>
                      </a:r>
                      <a:endParaRPr lang="zh-CN" altLang="en-US" sz="2000">
                        <a:latin typeface="NewComputerModern10" panose="00000500000000000000" pitchFamily="50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b="1">
                          <a:latin typeface="NewComputerModern10" panose="00000500000000000000" pitchFamily="50" charset="0"/>
                        </a:rPr>
                        <a:t>备注</a:t>
                      </a:r>
                      <a:endParaRPr lang="zh-CN" altLang="en-US" sz="2000">
                        <a:latin typeface="NewComputerModern10" panose="00000500000000000000" pitchFamily="50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5265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latin typeface="NewComputerModern10" panose="00000500000000000000" pitchFamily="50" charset="0"/>
                        </a:rPr>
                        <a:t>2025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latin typeface="NewComputerModern10" panose="00000500000000000000" pitchFamily="50" charset="0"/>
                        </a:rPr>
                        <a:t>2025</a:t>
                      </a:r>
                      <a:r>
                        <a:rPr lang="zh-CN" altLang="en-US" sz="2000" dirty="0">
                          <a:latin typeface="NewComputerModern10" panose="00000500000000000000" pitchFamily="50" charset="0"/>
                        </a:rPr>
                        <a:t>年</a:t>
                      </a:r>
                      <a:r>
                        <a:rPr lang="en-US" altLang="zh-CN" sz="2000" dirty="0">
                          <a:latin typeface="NewComputerModern10" panose="00000500000000000000" pitchFamily="50" charset="0"/>
                        </a:rPr>
                        <a:t>10</a:t>
                      </a:r>
                      <a:r>
                        <a:rPr lang="zh-CN" altLang="en-US" sz="2000" dirty="0">
                          <a:latin typeface="NewComputerModern10" panose="00000500000000000000" pitchFamily="50" charset="0"/>
                        </a:rPr>
                        <a:t>月</a:t>
                      </a:r>
                      <a:r>
                        <a:rPr lang="en-US" altLang="zh-CN" sz="2000" dirty="0">
                          <a:latin typeface="NewComputerModern10" panose="00000500000000000000" pitchFamily="50" charset="0"/>
                        </a:rPr>
                        <a:t>8</a:t>
                      </a:r>
                      <a:r>
                        <a:rPr lang="zh-CN" altLang="en-US" sz="2000" dirty="0">
                          <a:latin typeface="NewComputerModern10" panose="00000500000000000000" pitchFamily="50" charset="0"/>
                        </a:rPr>
                        <a:t>日 </a:t>
                      </a:r>
                      <a:r>
                        <a:rPr lang="en-US" altLang="zh-CN" sz="2000" dirty="0">
                          <a:latin typeface="NewComputerModern10" panose="00000500000000000000" pitchFamily="50" charset="0"/>
                        </a:rPr>
                        <a:t>07:47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NewComputerModern10" panose="00000500000000000000" pitchFamily="50" charset="0"/>
                        </a:rPr>
                        <a:t>猎人月</a:t>
                      </a:r>
                      <a:r>
                        <a:rPr lang="en-US" altLang="zh-CN" sz="2000">
                          <a:latin typeface="NewComputerModern10" panose="00000500000000000000" pitchFamily="50" charset="0"/>
                        </a:rPr>
                        <a:t>/</a:t>
                      </a:r>
                      <a:r>
                        <a:rPr lang="zh-CN" altLang="en-US" sz="2000">
                          <a:latin typeface="NewComputerModern10" panose="00000500000000000000" pitchFamily="50" charset="0"/>
                        </a:rPr>
                        <a:t>丰收月，第一超级月亮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219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>
                        <a:latin typeface="NewComputerModern10" panose="00000500000000000000" pitchFamily="50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latin typeface="NewComputerModern10" panose="00000500000000000000" pitchFamily="50" charset="0"/>
                        </a:rPr>
                        <a:t>2025</a:t>
                      </a:r>
                      <a:r>
                        <a:rPr lang="zh-CN" altLang="en-US" sz="2000" dirty="0">
                          <a:latin typeface="NewComputerModern10" panose="00000500000000000000" pitchFamily="50" charset="0"/>
                        </a:rPr>
                        <a:t>年</a:t>
                      </a:r>
                      <a:r>
                        <a:rPr lang="en-US" altLang="zh-CN" sz="2000" dirty="0">
                          <a:latin typeface="NewComputerModern10" panose="00000500000000000000" pitchFamily="50" charset="0"/>
                        </a:rPr>
                        <a:t>11</a:t>
                      </a:r>
                      <a:r>
                        <a:rPr lang="zh-CN" altLang="en-US" sz="2000" dirty="0">
                          <a:latin typeface="NewComputerModern10" panose="00000500000000000000" pitchFamily="50" charset="0"/>
                        </a:rPr>
                        <a:t>月</a:t>
                      </a:r>
                      <a:r>
                        <a:rPr lang="en-US" altLang="zh-CN" sz="2000" dirty="0">
                          <a:latin typeface="NewComputerModern10" panose="00000500000000000000" pitchFamily="50" charset="0"/>
                        </a:rPr>
                        <a:t>5</a:t>
                      </a:r>
                      <a:r>
                        <a:rPr lang="zh-CN" altLang="en-US" sz="2000" dirty="0">
                          <a:latin typeface="NewComputerModern10" panose="00000500000000000000" pitchFamily="50" charset="0"/>
                        </a:rPr>
                        <a:t>日 </a:t>
                      </a:r>
                      <a:r>
                        <a:rPr lang="en-US" altLang="zh-CN" sz="2000" dirty="0">
                          <a:latin typeface="NewComputerModern10" panose="00000500000000000000" pitchFamily="50" charset="0"/>
                        </a:rPr>
                        <a:t>21:26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>
                          <a:latin typeface="NewComputerModern10" panose="00000500000000000000" pitchFamily="50" charset="0"/>
                        </a:rPr>
                        <a:t>海狸月，年度最近超级月亮（约</a:t>
                      </a:r>
                      <a:r>
                        <a:rPr lang="en-US" altLang="zh-CN" sz="2000" dirty="0">
                          <a:latin typeface="NewComputerModern10" panose="00000500000000000000" pitchFamily="50" charset="0"/>
                        </a:rPr>
                        <a:t>356,980 km</a:t>
                      </a:r>
                      <a:r>
                        <a:rPr lang="zh-CN" altLang="en-US" sz="2000" dirty="0">
                          <a:latin typeface="NewComputerModern10" panose="00000500000000000000" pitchFamily="50" charset="0"/>
                        </a:rPr>
                        <a:t>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995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>
                        <a:latin typeface="NewComputerModern10" panose="00000500000000000000" pitchFamily="50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latin typeface="NewComputerModern10" panose="00000500000000000000" pitchFamily="50" charset="0"/>
                        </a:rPr>
                        <a:t>2025</a:t>
                      </a:r>
                      <a:r>
                        <a:rPr lang="zh-CN" altLang="en-US" sz="2000" dirty="0">
                          <a:latin typeface="NewComputerModern10" panose="00000500000000000000" pitchFamily="50" charset="0"/>
                        </a:rPr>
                        <a:t>年</a:t>
                      </a:r>
                      <a:r>
                        <a:rPr lang="en-US" altLang="zh-CN" sz="2000" dirty="0">
                          <a:latin typeface="NewComputerModern10" panose="00000500000000000000" pitchFamily="50" charset="0"/>
                        </a:rPr>
                        <a:t>12</a:t>
                      </a:r>
                      <a:r>
                        <a:rPr lang="zh-CN" altLang="en-US" sz="2000" dirty="0">
                          <a:latin typeface="NewComputerModern10" panose="00000500000000000000" pitchFamily="50" charset="0"/>
                        </a:rPr>
                        <a:t>月</a:t>
                      </a:r>
                      <a:r>
                        <a:rPr lang="en-US" altLang="zh-CN" sz="2000" dirty="0">
                          <a:latin typeface="NewComputerModern10" panose="00000500000000000000" pitchFamily="50" charset="0"/>
                        </a:rPr>
                        <a:t>5</a:t>
                      </a:r>
                      <a:r>
                        <a:rPr lang="zh-CN" altLang="en-US" sz="2000" dirty="0">
                          <a:latin typeface="NewComputerModern10" panose="00000500000000000000" pitchFamily="50" charset="0"/>
                        </a:rPr>
                        <a:t>日 </a:t>
                      </a:r>
                      <a:r>
                        <a:rPr lang="en-US" altLang="zh-CN" sz="2000" dirty="0">
                          <a:latin typeface="NewComputerModern10" panose="00000500000000000000" pitchFamily="50" charset="0"/>
                        </a:rPr>
                        <a:t>07:13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>
                          <a:latin typeface="NewComputerModern10" panose="00000500000000000000" pitchFamily="50" charset="0"/>
                        </a:rPr>
                        <a:t>冷月，连续第三超级月亮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969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latin typeface="NewComputerModern10" panose="00000500000000000000" pitchFamily="50" charset="0"/>
                        </a:rPr>
                        <a:t>2026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latin typeface="NewComputerModern10" panose="00000500000000000000" pitchFamily="50" charset="0"/>
                        </a:rPr>
                        <a:t>2026</a:t>
                      </a:r>
                      <a:r>
                        <a:rPr lang="zh-CN" altLang="en-US" sz="2000" dirty="0">
                          <a:latin typeface="NewComputerModern10" panose="00000500000000000000" pitchFamily="50" charset="0"/>
                        </a:rPr>
                        <a:t>年</a:t>
                      </a:r>
                      <a:r>
                        <a:rPr lang="en-US" altLang="zh-CN" sz="2000" dirty="0">
                          <a:latin typeface="NewComputerModern10" panose="00000500000000000000" pitchFamily="50" charset="0"/>
                        </a:rPr>
                        <a:t>1</a:t>
                      </a:r>
                      <a:r>
                        <a:rPr lang="zh-CN" altLang="en-US" sz="2000" dirty="0">
                          <a:latin typeface="NewComputerModern10" panose="00000500000000000000" pitchFamily="50" charset="0"/>
                        </a:rPr>
                        <a:t>月</a:t>
                      </a:r>
                      <a:r>
                        <a:rPr lang="en-US" altLang="zh-CN" sz="2000" dirty="0">
                          <a:latin typeface="NewComputerModern10" panose="00000500000000000000" pitchFamily="50" charset="0"/>
                        </a:rPr>
                        <a:t>3</a:t>
                      </a:r>
                      <a:r>
                        <a:rPr lang="zh-CN" altLang="en-US" sz="2000" dirty="0">
                          <a:latin typeface="NewComputerModern10" panose="00000500000000000000" pitchFamily="50" charset="0"/>
                        </a:rPr>
                        <a:t>日 </a:t>
                      </a:r>
                      <a:r>
                        <a:rPr lang="en-US" altLang="zh-CN" sz="2000" dirty="0">
                          <a:latin typeface="NewComputerModern10" panose="00000500000000000000" pitchFamily="50" charset="0"/>
                        </a:rPr>
                        <a:t>14:57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NewComputerModern10" panose="00000500000000000000" pitchFamily="50" charset="0"/>
                        </a:rPr>
                        <a:t>狼月，连续第四超级月亮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7036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>
                        <a:latin typeface="NewComputerModern10" panose="00000500000000000000" pitchFamily="50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latin typeface="NewComputerModern10" panose="00000500000000000000" pitchFamily="50" charset="0"/>
                        </a:rPr>
                        <a:t>2026</a:t>
                      </a:r>
                      <a:r>
                        <a:rPr lang="zh-CN" altLang="en-US" sz="2000" dirty="0">
                          <a:latin typeface="NewComputerModern10" panose="00000500000000000000" pitchFamily="50" charset="0"/>
                        </a:rPr>
                        <a:t>年</a:t>
                      </a:r>
                      <a:r>
                        <a:rPr lang="en-US" altLang="zh-CN" sz="2000" dirty="0">
                          <a:latin typeface="NewComputerModern10" panose="00000500000000000000" pitchFamily="50" charset="0"/>
                        </a:rPr>
                        <a:t>11</a:t>
                      </a:r>
                      <a:r>
                        <a:rPr lang="zh-CN" altLang="en-US" sz="2000" dirty="0">
                          <a:latin typeface="NewComputerModern10" panose="00000500000000000000" pitchFamily="50" charset="0"/>
                        </a:rPr>
                        <a:t>月</a:t>
                      </a:r>
                      <a:r>
                        <a:rPr lang="en-US" altLang="zh-CN" sz="2000" dirty="0">
                          <a:latin typeface="NewComputerModern10" panose="00000500000000000000" pitchFamily="50" charset="0"/>
                        </a:rPr>
                        <a:t>25</a:t>
                      </a:r>
                      <a:r>
                        <a:rPr lang="zh-CN" altLang="en-US" sz="2000" dirty="0">
                          <a:latin typeface="NewComputerModern10" panose="00000500000000000000" pitchFamily="50" charset="0"/>
                        </a:rPr>
                        <a:t>日 </a:t>
                      </a:r>
                      <a:r>
                        <a:rPr lang="en-US" altLang="zh-CN" sz="2000" dirty="0">
                          <a:latin typeface="NewComputerModern10" panose="00000500000000000000" pitchFamily="50" charset="0"/>
                        </a:rPr>
                        <a:t>02:04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NewComputerModern10" panose="00000500000000000000" pitchFamily="50" charset="0"/>
                        </a:rPr>
                        <a:t>雪月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5241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>
                        <a:latin typeface="NewComputerModern10" panose="00000500000000000000" pitchFamily="50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latin typeface="NewComputerModern10" panose="00000500000000000000" pitchFamily="50" charset="0"/>
                        </a:rPr>
                        <a:t>2026</a:t>
                      </a:r>
                      <a:r>
                        <a:rPr lang="zh-CN" altLang="en-US" sz="2000" dirty="0">
                          <a:latin typeface="NewComputerModern10" panose="00000500000000000000" pitchFamily="50" charset="0"/>
                        </a:rPr>
                        <a:t>年</a:t>
                      </a:r>
                      <a:r>
                        <a:rPr lang="en-US" altLang="zh-CN" sz="2000" dirty="0">
                          <a:latin typeface="NewComputerModern10" panose="00000500000000000000" pitchFamily="50" charset="0"/>
                        </a:rPr>
                        <a:t>12</a:t>
                      </a:r>
                      <a:r>
                        <a:rPr lang="zh-CN" altLang="en-US" sz="2000" dirty="0">
                          <a:latin typeface="NewComputerModern10" panose="00000500000000000000" pitchFamily="50" charset="0"/>
                        </a:rPr>
                        <a:t>月</a:t>
                      </a:r>
                      <a:r>
                        <a:rPr lang="en-US" altLang="zh-CN" sz="2000" dirty="0">
                          <a:latin typeface="NewComputerModern10" panose="00000500000000000000" pitchFamily="50" charset="0"/>
                        </a:rPr>
                        <a:t>24</a:t>
                      </a:r>
                      <a:r>
                        <a:rPr lang="zh-CN" altLang="en-US" sz="2000" dirty="0">
                          <a:latin typeface="NewComputerModern10" panose="00000500000000000000" pitchFamily="50" charset="0"/>
                        </a:rPr>
                        <a:t>日 </a:t>
                      </a:r>
                      <a:r>
                        <a:rPr lang="en-US" altLang="zh-CN" sz="2000" dirty="0">
                          <a:latin typeface="NewComputerModern10" panose="00000500000000000000" pitchFamily="50" charset="0"/>
                        </a:rPr>
                        <a:t>09:47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>
                          <a:latin typeface="NewComputerModern10" panose="00000500000000000000" pitchFamily="50" charset="0"/>
                        </a:rPr>
                        <a:t>冷月，年度最近超级月亮（约</a:t>
                      </a:r>
                      <a:r>
                        <a:rPr lang="en-US" altLang="zh-CN" sz="2000" dirty="0">
                          <a:latin typeface="NewComputerModern10" panose="00000500000000000000" pitchFamily="50" charset="0"/>
                        </a:rPr>
                        <a:t>356,740 km</a:t>
                      </a:r>
                      <a:r>
                        <a:rPr lang="zh-CN" altLang="en-US" sz="2000" dirty="0">
                          <a:latin typeface="NewComputerModern10" panose="00000500000000000000" pitchFamily="50" charset="0"/>
                        </a:rPr>
                        <a:t>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902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latin typeface="NewComputerModern10" panose="00000500000000000000" pitchFamily="50" charset="0"/>
                        </a:rPr>
                        <a:t>2027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latin typeface="NewComputerModern10" panose="00000500000000000000" pitchFamily="50" charset="0"/>
                        </a:rPr>
                        <a:t>2027</a:t>
                      </a:r>
                      <a:r>
                        <a:rPr lang="zh-CN" altLang="en-US" sz="2000" dirty="0">
                          <a:latin typeface="NewComputerModern10" panose="00000500000000000000" pitchFamily="50" charset="0"/>
                        </a:rPr>
                        <a:t>年</a:t>
                      </a:r>
                      <a:r>
                        <a:rPr lang="en-US" altLang="zh-CN" sz="2000" dirty="0">
                          <a:latin typeface="NewComputerModern10" panose="00000500000000000000" pitchFamily="50" charset="0"/>
                        </a:rPr>
                        <a:t>1</a:t>
                      </a:r>
                      <a:r>
                        <a:rPr lang="zh-CN" altLang="en-US" sz="2000" dirty="0">
                          <a:latin typeface="NewComputerModern10" panose="00000500000000000000" pitchFamily="50" charset="0"/>
                        </a:rPr>
                        <a:t>月</a:t>
                      </a:r>
                      <a:r>
                        <a:rPr lang="en-US" altLang="zh-CN" sz="2000" dirty="0">
                          <a:latin typeface="NewComputerModern10" panose="00000500000000000000" pitchFamily="50" charset="0"/>
                        </a:rPr>
                        <a:t>22</a:t>
                      </a:r>
                      <a:r>
                        <a:rPr lang="zh-CN" altLang="en-US" sz="2000" dirty="0">
                          <a:latin typeface="NewComputerModern10" panose="00000500000000000000" pitchFamily="50" charset="0"/>
                        </a:rPr>
                        <a:t>日 </a:t>
                      </a:r>
                      <a:r>
                        <a:rPr lang="en-US" altLang="zh-CN" sz="2000" dirty="0">
                          <a:latin typeface="NewComputerModern10" panose="00000500000000000000" pitchFamily="50" charset="0"/>
                        </a:rPr>
                        <a:t>16:12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NewComputerModern10" panose="00000500000000000000" pitchFamily="50" charset="0"/>
                        </a:rPr>
                        <a:t>雪月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371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latin typeface="NewComputerModern10" panose="00000500000000000000" pitchFamily="50" charset="0"/>
                        </a:rPr>
                        <a:t>2028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latin typeface="NewComputerModern10" panose="00000500000000000000" pitchFamily="50" charset="0"/>
                        </a:rPr>
                        <a:t>2028</a:t>
                      </a:r>
                      <a:r>
                        <a:rPr lang="zh-CN" altLang="en-US" sz="2000" dirty="0">
                          <a:latin typeface="NewComputerModern10" panose="00000500000000000000" pitchFamily="50" charset="0"/>
                        </a:rPr>
                        <a:t>年</a:t>
                      </a:r>
                      <a:r>
                        <a:rPr lang="en-US" altLang="zh-CN" sz="2000" dirty="0">
                          <a:latin typeface="NewComputerModern10" panose="00000500000000000000" pitchFamily="50" charset="0"/>
                        </a:rPr>
                        <a:t>2</a:t>
                      </a:r>
                      <a:r>
                        <a:rPr lang="zh-CN" altLang="en-US" sz="2000" dirty="0">
                          <a:latin typeface="NewComputerModern10" panose="00000500000000000000" pitchFamily="50" charset="0"/>
                        </a:rPr>
                        <a:t>月</a:t>
                      </a:r>
                      <a:r>
                        <a:rPr lang="en-US" altLang="zh-CN" sz="2000" dirty="0">
                          <a:latin typeface="NewComputerModern10" panose="00000500000000000000" pitchFamily="50" charset="0"/>
                        </a:rPr>
                        <a:t>10</a:t>
                      </a:r>
                      <a:r>
                        <a:rPr lang="zh-CN" altLang="en-US" sz="2000" dirty="0">
                          <a:latin typeface="NewComputerModern10" panose="00000500000000000000" pitchFamily="50" charset="0"/>
                        </a:rPr>
                        <a:t>日 </a:t>
                      </a:r>
                      <a:r>
                        <a:rPr lang="en-US" altLang="zh-CN" sz="2000" dirty="0">
                          <a:latin typeface="NewComputerModern10" panose="00000500000000000000" pitchFamily="50" charset="0"/>
                        </a:rPr>
                        <a:t>20:22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latin typeface="NewComputerModern10" panose="00000500000000000000" pitchFamily="50" charset="0"/>
                        </a:rPr>
                        <a:t>雪月，第一超级月亮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97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>
                        <a:latin typeface="NewComputerModern10" panose="00000500000000000000" pitchFamily="50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 dirty="0">
                          <a:latin typeface="NewComputerModern10" panose="00000500000000000000" pitchFamily="50" charset="0"/>
                        </a:rPr>
                        <a:t>2028</a:t>
                      </a:r>
                      <a:r>
                        <a:rPr lang="zh-CN" altLang="en-US" sz="2000" dirty="0">
                          <a:latin typeface="NewComputerModern10" panose="00000500000000000000" pitchFamily="50" charset="0"/>
                        </a:rPr>
                        <a:t>年</a:t>
                      </a:r>
                      <a:r>
                        <a:rPr lang="en-US" altLang="zh-CN" sz="2000" dirty="0">
                          <a:latin typeface="NewComputerModern10" panose="00000500000000000000" pitchFamily="50" charset="0"/>
                        </a:rPr>
                        <a:t>3</a:t>
                      </a:r>
                      <a:r>
                        <a:rPr lang="zh-CN" altLang="en-US" sz="2000" dirty="0">
                          <a:latin typeface="NewComputerModern10" panose="00000500000000000000" pitchFamily="50" charset="0"/>
                        </a:rPr>
                        <a:t>月</a:t>
                      </a:r>
                      <a:r>
                        <a:rPr lang="en-US" altLang="zh-CN" sz="2000" dirty="0">
                          <a:latin typeface="NewComputerModern10" panose="00000500000000000000" pitchFamily="50" charset="0"/>
                        </a:rPr>
                        <a:t>11</a:t>
                      </a:r>
                      <a:r>
                        <a:rPr lang="zh-CN" altLang="en-US" sz="2000" dirty="0">
                          <a:latin typeface="NewComputerModern10" panose="00000500000000000000" pitchFamily="50" charset="0"/>
                        </a:rPr>
                        <a:t>日 </a:t>
                      </a:r>
                      <a:r>
                        <a:rPr lang="en-US" altLang="zh-CN" sz="2000" dirty="0">
                          <a:latin typeface="NewComputerModern10" panose="00000500000000000000" pitchFamily="50" charset="0"/>
                        </a:rPr>
                        <a:t>04:57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>
                          <a:latin typeface="NewComputerModern10" panose="00000500000000000000" pitchFamily="50" charset="0"/>
                        </a:rPr>
                        <a:t>蠕虫月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162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5957417"/>
      </p:ext>
    </p:extLst>
  </p:cSld>
  <p:clrMapOvr>
    <a:masterClrMapping/>
  </p:clrMapOvr>
  <p:extLst mod="1">
    <p:ext uri="http://schemas.baidu.com/office/drawing/2023/templateData">
      <bd:templateData xmlns:bd="http://schemas.baidu.com/office/drawing/2023/templateData" xmlns="">eyJtZCI6IiMjIOWvueWknOmXtOWFieeFp+eOr+Wig+eahOW9seWTjVxuIyMjIOS6ruW6puaPkOWNhzMwJVxu6LaF57qn5pyI5Lqu6KeG55u05b6E5aKe5aSnMTQl44CB5Lqu5bqm5aKe5by6MzAl77yM55u45b2T5LqO5Zyo5peg5LqR5aSc5pma5o+Q5L6bMC4z5YuS5YWL5pav55qE54Wn5bqm77yM5Y+v5L2/5Z+O5biC6Lev54Gv54Wn5piO6ZyA5rGC6ZmN5L2OMTAtMTUl44CCXG4jIyMg5aSp5paH6KeC5rWL5bmy5omwXG7mu6HmnIjmnJ/pl7TmnIjlhYnmlaPlsITlr7zoh7TlpKnnqbrog4zmma/kuq7luqblop7liqA1562J5pif5Lul5LiK77yM5Lil6YeN5b2x5ZON5rex56m65aSp5L2T6KeC5rWL77yM5LiT5Lia5aSp5paH5Y+w6YCa5bi46YG/5byA5q2k5ZGo5pyf6L+b6KGM6KeC5rWL44CCXG4jIyMg55Sf54mp6IqC5b6L5b2x5ZONXG7lop7lvLrnmoTmnIjlhYnlj6/og73lubLmibDpg6jliIblpJzooYzmgKfliqjniannmoTmjZXpo5/ooYzkuLrvvIjlpoLnjKvlpLTpubDmiJDlip/njofkuIvpmY3vvInvvIzkvYbkurrnsbvopKrpu5Hmv4DntKDliIbms4zlj5fkurrlt6XlhYnmupDlvbHlk43ov5zlpKfkuo7mnIjlhYnlj5jljJbjgIJcbiMjIyDmkYTlvbHlj4LmlbDosIPmlbRcbuaciOWFieiJsua4qeeos+WumuWcqDQxMDBL5bem5Y+z77yM6LaF57qn5pyI5Lqu5pGE5b2x6ZyA5bCGSVNP6LCD5L2O6IezMTAwLTIwMO+8jOW/q+mXqOmAn+W6puaOp+WItuWcqDEvMTI156eS5Lul5LiK5Lul6YG/5YWN6L+H5pud44CCIiwidHBsaWQiOiI4NiIsInRwbE5hbWUiOiJsaXN0NF9JbWc1IiwiZWRpdGVkIjoiZmFsc2UifQ==</bd:templateData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59856" y="1711076"/>
            <a:ext cx="7439025" cy="1201291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6300" b="1" dirty="0">
                <a:solidFill>
                  <a:srgbClr val="4C678E">
                    <a:alpha val="100000"/>
                  </a:srgb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cs typeface="Noto Sans SC"/>
              </a:rPr>
              <a:t>谢谢大家</a:t>
            </a:r>
            <a:endParaRPr lang="en-US" sz="6300" b="1" dirty="0">
              <a:solidFill>
                <a:srgbClr val="4C678E">
                  <a:alpha val="100000"/>
                </a:srgbClr>
              </a:solidFill>
              <a:latin typeface="思源黑体 Medium" panose="020B0600000000000000" pitchFamily="34" charset="-122"/>
              <a:ea typeface="思源黑体 Medium" panose="020B0600000000000000" pitchFamily="34" charset="-122"/>
              <a:cs typeface="Noto Sans SC"/>
            </a:endParaRPr>
          </a:p>
        </p:txBody>
        <p:extLst mod="1">
          <p:ext uri="http://schemas.baidu.com/office/drawing/2023/templateData">
            <bd:templateData xmlns:bd="http://schemas.baidu.com/office/drawing/2023/templateData" xmlns="">eyJfdGVtcGxhdGVEYXRhIjp7ImNvbnRlbnRUeXBlIjoiJGVuZGluZ18xIiwibGluZUNvdW50IjoiMiIsIndvcmRDb3VudCI6IjgifSwidGFnIjoibm9FZGl0In0=</bd:templateData>
          </p:ext>
        </p:extLst>
      </p:sp>
    </p:spTree>
  </p:cSld>
  <p:clrMapOvr>
    <a:masterClrMapping/>
  </p:clrMapOvr>
  <p:extLst mod="1">
    <p:ext uri="http://schemas.baidu.com/office/drawing/2023/templateData">
      <bd:templateData xmlns:bd="http://schemas.baidu.com/office/drawing/2023/templateData" xmlns="">eyJtZCI6IiIsInRwbGlkIjoiODYiLCJ0cGxOYW1lIjoiZW5kXzg2c2ltcGxlYmx1ZSIsImVkaXRlZCI6ImZhbHNlIn0=</bd:templateData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rgbClr val="404040"/>
      </a:dk1>
      <a:lt1>
        <a:srgbClr val="FFFFFF"/>
      </a:lt1>
      <a:dk2>
        <a:srgbClr val="4C678E"/>
      </a:dk2>
      <a:lt2>
        <a:srgbClr val="E1E7EE"/>
      </a:lt2>
      <a:accent1>
        <a:srgbClr val="4C678E"/>
      </a:accent1>
      <a:accent2>
        <a:srgbClr val="4C678E"/>
      </a:accent2>
      <a:accent3>
        <a:srgbClr val="587093"/>
      </a:accent3>
      <a:accent4>
        <a:srgbClr val="677FA2"/>
      </a:accent4>
      <a:accent5>
        <a:srgbClr val="7D94B4"/>
      </a:accent5>
      <a:accent6>
        <a:srgbClr val="8CA0BD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305</Words>
  <Application>Microsoft Office PowerPoint</Application>
  <PresentationFormat>宽屏</PresentationFormat>
  <Paragraphs>53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Noto Sans SC</vt:lpstr>
      <vt:lpstr>思源黑体 Medium</vt:lpstr>
      <vt:lpstr>宋体</vt:lpstr>
      <vt:lpstr>Arial</vt:lpstr>
      <vt:lpstr>Calibri</vt:lpstr>
      <vt:lpstr>NewComputerModern10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博睿 宋</cp:lastModifiedBy>
  <cp:revision>32</cp:revision>
  <dcterms:created xsi:type="dcterms:W3CDTF">2006-08-16T00:00:00Z</dcterms:created>
  <dcterms:modified xsi:type="dcterms:W3CDTF">2025-09-16T14:34:36Z</dcterms:modified>
</cp:coreProperties>
</file>