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5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8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1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notesSlides/notesSlide12.xml" ContentType="application/vnd.openxmlformats-officedocument.presentationml.notesSlid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3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4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5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6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7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0"/>
  </p:sldMasterIdLst>
  <p:notesMasterIdLst>
    <p:notesMasterId r:id="rId39"/>
  </p:notesMasterIdLst>
  <p:sldIdLst>
    <p:sldId id="259" r:id="rId21"/>
    <p:sldId id="262" r:id="rId22"/>
    <p:sldId id="265" r:id="rId23"/>
    <p:sldId id="283" r:id="rId24"/>
    <p:sldId id="286" r:id="rId25"/>
    <p:sldId id="271" r:id="rId26"/>
    <p:sldId id="301" r:id="rId27"/>
    <p:sldId id="304" r:id="rId28"/>
    <p:sldId id="307" r:id="rId29"/>
    <p:sldId id="316" r:id="rId30"/>
    <p:sldId id="277" r:id="rId31"/>
    <p:sldId id="319" r:id="rId32"/>
    <p:sldId id="322" r:id="rId33"/>
    <p:sldId id="280" r:id="rId34"/>
    <p:sldId id="328" r:id="rId35"/>
    <p:sldId id="331" r:id="rId36"/>
    <p:sldId id="334" r:id="rId37"/>
    <p:sldId id="337" r:id="rId38"/>
  </p:sldIdLst>
  <p:sldSz cx="12192000" cy="6858000"/>
  <p:notesSz cx="6858000" cy="9144000"/>
  <p:custDataLst>
    <p:custData r:id="rId13"/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102" d="100"/>
          <a:sy n="102" d="100"/>
        </p:scale>
        <p:origin x="120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1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theme" Target="theme/theme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3AC01-91D3-4968-989B-7C0D8A1DB2D1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307CD-E4F7-4032-ABD1-5634AD0CCB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5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75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70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85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692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42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04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58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5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78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6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81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5CD1B-6C5A-4EE5-9C1B-8F49BE8DDB4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852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54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Generate By BIYOO ChatPPT.
HomePage：www.chat-ppt.com
AIGC 2025/9/22 19:49:27
[AI生成内容仅供参考，请注意甄别准确性]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188F3-69D3-4061-9271-EC28C4778B5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6ED6B1-73CD-4A5A-A65A-67B6706D395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A92B87-C0C9-47C4-BF4A-5C8930C72F9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77F7D21-ABFF-4675-9201-EC8C2D5C7B96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1FA890-352A-45C8-ADDB-DAD3045F255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02C010-3AB0-4970-A09C-D1FF2EA6FE7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242011-1270-4E46-AD1F-00314ECDA8D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D84522A-7911-473C-9B69-BB5EE4EFC94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E9128DF-4193-4048-9D9C-81F7B903C1C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FA4D976-CB88-49CE-9467-3D62580BAFE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DF79234-B6F6-41E6-A60D-04D1FB303E3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8F83B5C-7A17-46F0-A0A1-9EC6917C1C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customXml" Target="../../customXml/item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tags" Target="../tags/tag99.xml"/><Relationship Id="rId18" Type="http://schemas.openxmlformats.org/officeDocument/2006/relationships/tags" Target="../tags/tag104.xml"/><Relationship Id="rId3" Type="http://schemas.openxmlformats.org/officeDocument/2006/relationships/tags" Target="../tags/tag89.xml"/><Relationship Id="rId21" Type="http://schemas.openxmlformats.org/officeDocument/2006/relationships/image" Target="../media/image2.jpeg"/><Relationship Id="rId7" Type="http://schemas.openxmlformats.org/officeDocument/2006/relationships/tags" Target="../tags/tag93.xml"/><Relationship Id="rId12" Type="http://schemas.openxmlformats.org/officeDocument/2006/relationships/tags" Target="../tags/tag98.xml"/><Relationship Id="rId17" Type="http://schemas.openxmlformats.org/officeDocument/2006/relationships/tags" Target="../tags/tag103.xml"/><Relationship Id="rId2" Type="http://schemas.openxmlformats.org/officeDocument/2006/relationships/tags" Target="../tags/tag88.xml"/><Relationship Id="rId16" Type="http://schemas.openxmlformats.org/officeDocument/2006/relationships/tags" Target="../tags/tag102.xml"/><Relationship Id="rId20" Type="http://schemas.openxmlformats.org/officeDocument/2006/relationships/notesSlide" Target="../notesSlides/notesSlide10.xml"/><Relationship Id="rId1" Type="http://schemas.openxmlformats.org/officeDocument/2006/relationships/customXml" Target="../../customXml/item8.xml"/><Relationship Id="rId6" Type="http://schemas.openxmlformats.org/officeDocument/2006/relationships/tags" Target="../tags/tag92.xml"/><Relationship Id="rId11" Type="http://schemas.openxmlformats.org/officeDocument/2006/relationships/tags" Target="../tags/tag97.xml"/><Relationship Id="rId5" Type="http://schemas.openxmlformats.org/officeDocument/2006/relationships/tags" Target="../tags/tag91.xml"/><Relationship Id="rId15" Type="http://schemas.openxmlformats.org/officeDocument/2006/relationships/tags" Target="../tags/tag101.xml"/><Relationship Id="rId23" Type="http://schemas.openxmlformats.org/officeDocument/2006/relationships/image" Target="../media/image11.jpeg"/><Relationship Id="rId10" Type="http://schemas.openxmlformats.org/officeDocument/2006/relationships/tags" Target="../tags/tag96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90.xml"/><Relationship Id="rId9" Type="http://schemas.openxmlformats.org/officeDocument/2006/relationships/tags" Target="../tags/tag95.xml"/><Relationship Id="rId14" Type="http://schemas.openxmlformats.org/officeDocument/2006/relationships/tags" Target="../tags/tag100.xml"/><Relationship Id="rId22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image" Target="../media/image1.jpeg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notesSlide" Target="../notesSlides/notesSlide11.xml"/><Relationship Id="rId2" Type="http://schemas.openxmlformats.org/officeDocument/2006/relationships/tags" Target="../tags/tag105.xml"/><Relationship Id="rId1" Type="http://schemas.openxmlformats.org/officeDocument/2006/relationships/customXml" Target="../../customXml/item3.xml"/><Relationship Id="rId6" Type="http://schemas.openxmlformats.org/officeDocument/2006/relationships/tags" Target="../tags/tag109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image" Target="../media/image2.jpeg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notesSlide" Target="../notesSlides/notesSlide12.xml"/><Relationship Id="rId2" Type="http://schemas.openxmlformats.org/officeDocument/2006/relationships/tags" Target="../tags/tag114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13.jpeg"/><Relationship Id="rId1" Type="http://schemas.openxmlformats.org/officeDocument/2006/relationships/customXml" Target="../../customXml/item7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10" Type="http://schemas.openxmlformats.org/officeDocument/2006/relationships/tags" Target="../tags/tag122.xml"/><Relationship Id="rId19" Type="http://schemas.openxmlformats.org/officeDocument/2006/relationships/image" Target="../media/image12.jpe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6" Type="http://schemas.openxmlformats.org/officeDocument/2006/relationships/image" Target="../media/image14.jpeg"/><Relationship Id="rId1" Type="http://schemas.openxmlformats.org/officeDocument/2006/relationships/customXml" Target="../../customXml/item2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image" Target="../media/image2.jpeg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image" Target="../media/image1.jpeg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139.xml"/><Relationship Id="rId1" Type="http://schemas.openxmlformats.org/officeDocument/2006/relationships/customXml" Target="../../customXml/item18.xml"/><Relationship Id="rId6" Type="http://schemas.openxmlformats.org/officeDocument/2006/relationships/tags" Target="../tags/tag14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42.xml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image" Target="../media/image15.jpeg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image" Target="../media/image2.jpeg"/><Relationship Id="rId2" Type="http://schemas.openxmlformats.org/officeDocument/2006/relationships/tags" Target="../tags/tag148.xml"/><Relationship Id="rId16" Type="http://schemas.openxmlformats.org/officeDocument/2006/relationships/notesSlide" Target="../notesSlides/notesSlide15.xml"/><Relationship Id="rId1" Type="http://schemas.openxmlformats.org/officeDocument/2006/relationships/customXml" Target="../../customXml/item6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156.xml"/><Relationship Id="rId19" Type="http://schemas.openxmlformats.org/officeDocument/2006/relationships/image" Target="../media/image16.jpe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9.jpeg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17" Type="http://schemas.openxmlformats.org/officeDocument/2006/relationships/image" Target="../media/image18.jpeg"/><Relationship Id="rId2" Type="http://schemas.openxmlformats.org/officeDocument/2006/relationships/tags" Target="../tags/tag161.xml"/><Relationship Id="rId16" Type="http://schemas.openxmlformats.org/officeDocument/2006/relationships/image" Target="../media/image17.jpeg"/><Relationship Id="rId1" Type="http://schemas.openxmlformats.org/officeDocument/2006/relationships/customXml" Target="../../customXml/item16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5" Type="http://schemas.openxmlformats.org/officeDocument/2006/relationships/image" Target="../media/image2.jpeg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20.jpeg"/><Relationship Id="rId2" Type="http://schemas.openxmlformats.org/officeDocument/2006/relationships/tags" Target="../tags/tag172.xml"/><Relationship Id="rId1" Type="http://schemas.openxmlformats.org/officeDocument/2006/relationships/customXml" Target="../../customXml/item17.xml"/><Relationship Id="rId6" Type="http://schemas.openxmlformats.org/officeDocument/2006/relationships/tags" Target="../tags/tag176.xml"/><Relationship Id="rId11" Type="http://schemas.openxmlformats.org/officeDocument/2006/relationships/image" Target="../media/image2.jpeg"/><Relationship Id="rId5" Type="http://schemas.openxmlformats.org/officeDocument/2006/relationships/tags" Target="../tags/tag175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174.xml"/><Relationship Id="rId9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image" Target="../media/image1.jpeg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12" Type="http://schemas.openxmlformats.org/officeDocument/2006/relationships/notesSlide" Target="../notesSlides/notesSlide18.xml"/><Relationship Id="rId2" Type="http://schemas.openxmlformats.org/officeDocument/2006/relationships/tags" Target="../tags/tag179.xml"/><Relationship Id="rId1" Type="http://schemas.openxmlformats.org/officeDocument/2006/relationships/customXml" Target="../../customXml/item5.xml"/><Relationship Id="rId6" Type="http://schemas.openxmlformats.org/officeDocument/2006/relationships/tags" Target="../tags/tag18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82.xml"/><Relationship Id="rId10" Type="http://schemas.openxmlformats.org/officeDocument/2006/relationships/tags" Target="../tags/tag187.xml"/><Relationship Id="rId4" Type="http://schemas.openxmlformats.org/officeDocument/2006/relationships/tags" Target="../tags/tag181.xml"/><Relationship Id="rId9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tags" Target="../tags/tag27.xml"/><Relationship Id="rId3" Type="http://schemas.openxmlformats.org/officeDocument/2006/relationships/tags" Target="../tags/tag12.xml"/><Relationship Id="rId21" Type="http://schemas.openxmlformats.org/officeDocument/2006/relationships/tags" Target="../tags/tag30.xml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tags" Target="../tags/tag26.xml"/><Relationship Id="rId2" Type="http://schemas.openxmlformats.org/officeDocument/2006/relationships/tags" Target="../tags/tag11.xml"/><Relationship Id="rId16" Type="http://schemas.openxmlformats.org/officeDocument/2006/relationships/tags" Target="../tags/tag25.xml"/><Relationship Id="rId20" Type="http://schemas.openxmlformats.org/officeDocument/2006/relationships/tags" Target="../tags/tag29.xml"/><Relationship Id="rId1" Type="http://schemas.openxmlformats.org/officeDocument/2006/relationships/customXml" Target="../../customXml/item11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2.jpe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9.xml"/><Relationship Id="rId19" Type="http://schemas.openxmlformats.org/officeDocument/2006/relationships/tags" Target="../tags/tag28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1.jpe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31.xml"/><Relationship Id="rId1" Type="http://schemas.openxmlformats.org/officeDocument/2006/relationships/customXml" Target="../../customXml/item19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3.jpeg"/><Relationship Id="rId2" Type="http://schemas.openxmlformats.org/officeDocument/2006/relationships/tags" Target="../tags/tag40.xml"/><Relationship Id="rId1" Type="http://schemas.openxmlformats.org/officeDocument/2006/relationships/customXml" Target="../../customXml/item12.xml"/><Relationship Id="rId6" Type="http://schemas.openxmlformats.org/officeDocument/2006/relationships/tags" Target="../tags/tag44.xml"/><Relationship Id="rId11" Type="http://schemas.openxmlformats.org/officeDocument/2006/relationships/image" Target="../media/image2.jpeg"/><Relationship Id="rId5" Type="http://schemas.openxmlformats.org/officeDocument/2006/relationships/tags" Target="../tags/tag43.xml"/><Relationship Id="rId10" Type="http://schemas.openxmlformats.org/officeDocument/2006/relationships/notesSlide" Target="../notesSlides/notesSlide4.xml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image" Target="../media/image5.jpe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4.jpeg"/><Relationship Id="rId2" Type="http://schemas.openxmlformats.org/officeDocument/2006/relationships/tags" Target="../tags/tag47.xml"/><Relationship Id="rId1" Type="http://schemas.openxmlformats.org/officeDocument/2006/relationships/customXml" Target="../../customXml/item15.xml"/><Relationship Id="rId6" Type="http://schemas.openxmlformats.org/officeDocument/2006/relationships/tags" Target="../tags/tag51.xml"/><Relationship Id="rId11" Type="http://schemas.openxmlformats.org/officeDocument/2006/relationships/image" Target="../media/image2.jpeg"/><Relationship Id="rId5" Type="http://schemas.openxmlformats.org/officeDocument/2006/relationships/tags" Target="../tags/tag50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49.xml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image" Target="../media/image1.jpe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4.xml"/><Relationship Id="rId1" Type="http://schemas.openxmlformats.org/officeDocument/2006/relationships/customXml" Target="../../customXml/item9.xml"/><Relationship Id="rId6" Type="http://schemas.openxmlformats.org/officeDocument/2006/relationships/tags" Target="../tags/tag5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64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7.jpeg"/><Relationship Id="rId2" Type="http://schemas.openxmlformats.org/officeDocument/2006/relationships/tags" Target="../tags/tag63.xml"/><Relationship Id="rId16" Type="http://schemas.openxmlformats.org/officeDocument/2006/relationships/image" Target="../media/image6.jpeg"/><Relationship Id="rId1" Type="http://schemas.openxmlformats.org/officeDocument/2006/relationships/customXml" Target="../../customXml/item14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image" Target="../media/image2.jpeg"/><Relationship Id="rId10" Type="http://schemas.openxmlformats.org/officeDocument/2006/relationships/tags" Target="../tags/tag71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75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customXml" Target="../../customXml/item4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image" Target="../media/image8.jpeg"/><Relationship Id="rId4" Type="http://schemas.openxmlformats.org/officeDocument/2006/relationships/tags" Target="../tags/tag76.xm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image" Target="../media/image2.jpeg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notesSlide" Target="../notesSlides/notesSlide9.xml"/><Relationship Id="rId2" Type="http://schemas.openxmlformats.org/officeDocument/2006/relationships/tags" Target="../tags/tag79.xml"/><Relationship Id="rId1" Type="http://schemas.openxmlformats.org/officeDocument/2006/relationships/customXml" Target="../../customXml/item10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EBD95E7B-5D3C-35D7-1153-A2EC629EA4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t="7024" r="732" b="316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PA-圆角矩形 13">
            <a:extLst>
              <a:ext uri="{FF2B5EF4-FFF2-40B4-BE49-F238E27FC236}">
                <a16:creationId xmlns:a16="http://schemas.microsoft.com/office/drawing/2014/main" id="{B2FA74AB-5209-50FE-B896-8DA860A523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92471" y="5023354"/>
            <a:ext cx="2016928" cy="4813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PA-圆角矩形 15">
            <a:extLst>
              <a:ext uri="{FF2B5EF4-FFF2-40B4-BE49-F238E27FC236}">
                <a16:creationId xmlns:a16="http://schemas.microsoft.com/office/drawing/2014/main" id="{79EDEA36-AEC1-3194-50E2-B3EC0BED9EB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6088" y="5029523"/>
            <a:ext cx="2016928" cy="481326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1">
            <a:extLst>
              <a:ext uri="{FF2B5EF4-FFF2-40B4-BE49-F238E27FC236}">
                <a16:creationId xmlns:a16="http://schemas.microsoft.com/office/drawing/2014/main" id="{EA27AA22-2215-DE6C-DDB5-E79C88CA03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75543" y="5117027"/>
            <a:ext cx="1598018" cy="293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张逸辰</a:t>
            </a:r>
          </a:p>
        </p:txBody>
      </p:sp>
      <p:sp>
        <p:nvSpPr>
          <p:cNvPr id="8" name="Text2">
            <a:extLst>
              <a:ext uri="{FF2B5EF4-FFF2-40B4-BE49-F238E27FC236}">
                <a16:creationId xmlns:a16="http://schemas.microsoft.com/office/drawing/2014/main" id="{C72FD150-7444-21AE-BE8A-FFA9843767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840394" y="5113282"/>
            <a:ext cx="1689904" cy="29772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2025.09</a:t>
            </a:r>
          </a:p>
        </p:txBody>
      </p:sp>
      <p:sp>
        <p:nvSpPr>
          <p:cNvPr id="9" name="Text3">
            <a:extLst>
              <a:ext uri="{FF2B5EF4-FFF2-40B4-BE49-F238E27FC236}">
                <a16:creationId xmlns:a16="http://schemas.microsoft.com/office/drawing/2014/main" id="{B732757D-7383-3A65-F614-081B7D68739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07885" y="1347151"/>
            <a:ext cx="11326915" cy="22622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95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b="1" dirty="0">
                <a:latin typeface="微软雅黑" panose="020B0503020204020204" charset="-122"/>
                <a:ea typeface="微软雅黑" panose="020B0503020204020204" charset="-122"/>
              </a:rPr>
              <a:t>神舟12号返回之旅：</a:t>
            </a:r>
          </a:p>
          <a:p>
            <a:r>
              <a:rPr lang="en-US" altLang="zh-CN" sz="7200" b="1" dirty="0" err="1">
                <a:latin typeface="微软雅黑" panose="020B0503020204020204" charset="-122"/>
                <a:ea typeface="微软雅黑" panose="020B0503020204020204" charset="-122"/>
              </a:rPr>
              <a:t>太空英雄的惊心动魄时刻</a:t>
            </a:r>
            <a:endParaRPr lang="en-US" altLang="zh-CN" sz="7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4">
            <a:extLst>
              <a:ext uri="{FF2B5EF4-FFF2-40B4-BE49-F238E27FC236}">
                <a16:creationId xmlns:a16="http://schemas.microsoft.com/office/drawing/2014/main" id="{AE9614C8-8FFA-F8DA-E9FB-B867D142106F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83537" y="3895776"/>
            <a:ext cx="4664412" cy="63400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Shenzhou-12 return journey: </a:t>
            </a:r>
          </a:p>
          <a:p>
            <a:r>
              <a:rPr lang="en-US" altLang="zh-CN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thrilling moments of space heroes</a:t>
            </a:r>
          </a:p>
        </p:txBody>
      </p:sp>
      <p:sp>
        <p:nvSpPr>
          <p:cNvPr id="11" name="PA-圆角矩形 20">
            <a:extLst>
              <a:ext uri="{FF2B5EF4-FFF2-40B4-BE49-F238E27FC236}">
                <a16:creationId xmlns:a16="http://schemas.microsoft.com/office/drawing/2014/main" id="{151B4EF7-4CD8-1DB6-21E1-3DD18D7E533B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66088" y="537029"/>
            <a:ext cx="3464762" cy="441515"/>
          </a:xfrm>
          <a:prstGeom prst="roundRect">
            <a:avLst>
              <a:gd name="adj" fmla="val 50000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515451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5ECDBB9-300F-7AEE-C394-18259A361AC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559289" y="3529353"/>
            <a:ext cx="3857625" cy="3328647"/>
          </a:xfrm>
          <a:custGeom>
            <a:avLst/>
            <a:gdLst>
              <a:gd name="connsiteX0" fmla="*/ 642950 w 3857625"/>
              <a:gd name="connsiteY0" fmla="*/ 0 h 3328647"/>
              <a:gd name="connsiteX1" fmla="*/ 3214675 w 3857625"/>
              <a:gd name="connsiteY1" fmla="*/ 0 h 3328647"/>
              <a:gd name="connsiteX2" fmla="*/ 3857625 w 3857625"/>
              <a:gd name="connsiteY2" fmla="*/ 642950 h 3328647"/>
              <a:gd name="connsiteX3" fmla="*/ 3857625 w 3857625"/>
              <a:gd name="connsiteY3" fmla="*/ 3328647 h 3328647"/>
              <a:gd name="connsiteX4" fmla="*/ 0 w 3857625"/>
              <a:gd name="connsiteY4" fmla="*/ 3328647 h 3328647"/>
              <a:gd name="connsiteX5" fmla="*/ 0 w 3857625"/>
              <a:gd name="connsiteY5" fmla="*/ 642950 h 3328647"/>
              <a:gd name="connsiteX6" fmla="*/ 642950 w 3857625"/>
              <a:gd name="connsiteY6" fmla="*/ 0 h 332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57625" h="3328647">
                <a:moveTo>
                  <a:pt x="642950" y="0"/>
                </a:moveTo>
                <a:lnTo>
                  <a:pt x="3214675" y="0"/>
                </a:lnTo>
                <a:cubicBezTo>
                  <a:pt x="3569766" y="0"/>
                  <a:pt x="3857625" y="287859"/>
                  <a:pt x="3857625" y="642950"/>
                </a:cubicBezTo>
                <a:lnTo>
                  <a:pt x="3857625" y="3328647"/>
                </a:lnTo>
                <a:lnTo>
                  <a:pt x="0" y="3328647"/>
                </a:lnTo>
                <a:lnTo>
                  <a:pt x="0" y="642950"/>
                </a:lnTo>
                <a:cubicBezTo>
                  <a:pt x="0" y="287859"/>
                  <a:pt x="287859" y="0"/>
                  <a:pt x="642950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4C81331-8ACC-F924-8C84-2CC88E833E2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825607" y="5731672"/>
            <a:ext cx="1643793" cy="1126328"/>
          </a:xfrm>
          <a:custGeom>
            <a:avLst/>
            <a:gdLst>
              <a:gd name="connsiteX0" fmla="*/ 273971 w 1643793"/>
              <a:gd name="connsiteY0" fmla="*/ 0 h 1126328"/>
              <a:gd name="connsiteX1" fmla="*/ 1369822 w 1643793"/>
              <a:gd name="connsiteY1" fmla="*/ 0 h 1126328"/>
              <a:gd name="connsiteX2" fmla="*/ 1643793 w 1643793"/>
              <a:gd name="connsiteY2" fmla="*/ 273971 h 1126328"/>
              <a:gd name="connsiteX3" fmla="*/ 1643793 w 1643793"/>
              <a:gd name="connsiteY3" fmla="*/ 1126328 h 1126328"/>
              <a:gd name="connsiteX4" fmla="*/ 0 w 1643793"/>
              <a:gd name="connsiteY4" fmla="*/ 1126328 h 1126328"/>
              <a:gd name="connsiteX5" fmla="*/ 0 w 1643793"/>
              <a:gd name="connsiteY5" fmla="*/ 273971 h 1126328"/>
              <a:gd name="connsiteX6" fmla="*/ 273971 w 1643793"/>
              <a:gd name="connsiteY6" fmla="*/ 0 h 112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3793" h="1126328">
                <a:moveTo>
                  <a:pt x="273971" y="0"/>
                </a:moveTo>
                <a:lnTo>
                  <a:pt x="1369822" y="0"/>
                </a:lnTo>
                <a:cubicBezTo>
                  <a:pt x="1521132" y="0"/>
                  <a:pt x="1643793" y="122661"/>
                  <a:pt x="1643793" y="273971"/>
                </a:cubicBezTo>
                <a:lnTo>
                  <a:pt x="1643793" y="1126328"/>
                </a:lnTo>
                <a:lnTo>
                  <a:pt x="0" y="1126328"/>
                </a:lnTo>
                <a:lnTo>
                  <a:pt x="0" y="273971"/>
                </a:lnTo>
                <a:cubicBezTo>
                  <a:pt x="0" y="122661"/>
                  <a:pt x="122661" y="0"/>
                  <a:pt x="27397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Shape1">
            <a:extLst>
              <a:ext uri="{FF2B5EF4-FFF2-40B4-BE49-F238E27FC236}">
                <a16:creationId xmlns:a16="http://schemas.microsoft.com/office/drawing/2014/main" id="{53DF8F2C-CFD1-6F2B-F6F3-AB00D790E6B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962274" y="2690174"/>
            <a:ext cx="5229726" cy="4167827"/>
          </a:xfrm>
          <a:custGeom>
            <a:avLst/>
            <a:gdLst>
              <a:gd name="connsiteX0" fmla="*/ 0 w 5229726"/>
              <a:gd name="connsiteY0" fmla="*/ 0 h 4167827"/>
              <a:gd name="connsiteX1" fmla="*/ 5229726 w 5229726"/>
              <a:gd name="connsiteY1" fmla="*/ 0 h 4167827"/>
              <a:gd name="connsiteX2" fmla="*/ 5229726 w 5229726"/>
              <a:gd name="connsiteY2" fmla="*/ 4167827 h 4167827"/>
              <a:gd name="connsiteX3" fmla="*/ 2006265 w 5229726"/>
              <a:gd name="connsiteY3" fmla="*/ 4167827 h 416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29726" h="4167827">
                <a:moveTo>
                  <a:pt x="0" y="0"/>
                </a:moveTo>
                <a:lnTo>
                  <a:pt x="5229726" y="0"/>
                </a:lnTo>
                <a:lnTo>
                  <a:pt x="5229726" y="4167827"/>
                </a:lnTo>
                <a:lnTo>
                  <a:pt x="2006265" y="4167827"/>
                </a:lnTo>
                <a:close/>
              </a:path>
            </a:pathLst>
          </a:custGeom>
          <a:blipFill>
            <a:blip r:embed="rId22"/>
            <a:stretch>
              <a:fillRect l="-9876" r="-987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Shape2">
            <a:extLst>
              <a:ext uri="{FF2B5EF4-FFF2-40B4-BE49-F238E27FC236}">
                <a16:creationId xmlns:a16="http://schemas.microsoft.com/office/drawing/2014/main" id="{1F38E989-7BE3-8D7A-58F7-ED005F5C0AEC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962275" y="2"/>
            <a:ext cx="5208605" cy="2548827"/>
          </a:xfrm>
          <a:custGeom>
            <a:avLst/>
            <a:gdLst>
              <a:gd name="connsiteX0" fmla="*/ 1242556 w 5208605"/>
              <a:gd name="connsiteY0" fmla="*/ 0 h 2548827"/>
              <a:gd name="connsiteX1" fmla="*/ 5208605 w 5208605"/>
              <a:gd name="connsiteY1" fmla="*/ 0 h 2548827"/>
              <a:gd name="connsiteX2" fmla="*/ 5208605 w 5208605"/>
              <a:gd name="connsiteY2" fmla="*/ 2548827 h 2548827"/>
              <a:gd name="connsiteX3" fmla="*/ 0 w 5208605"/>
              <a:gd name="connsiteY3" fmla="*/ 2548827 h 2548827"/>
              <a:gd name="connsiteX4" fmla="*/ 0 w 5208605"/>
              <a:gd name="connsiteY4" fmla="*/ 2506226 h 254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8605" h="2548827">
                <a:moveTo>
                  <a:pt x="1242556" y="0"/>
                </a:moveTo>
                <a:lnTo>
                  <a:pt x="5208605" y="0"/>
                </a:lnTo>
                <a:lnTo>
                  <a:pt x="5208605" y="2548827"/>
                </a:lnTo>
                <a:lnTo>
                  <a:pt x="0" y="2548827"/>
                </a:lnTo>
                <a:lnTo>
                  <a:pt x="0" y="2506226"/>
                </a:lnTo>
                <a:close/>
              </a:path>
            </a:pathLst>
          </a:custGeom>
          <a:blipFill>
            <a:blip r:embed="rId23"/>
            <a:stretch>
              <a:fillRect t="-17931" b="-17931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1" name="!!平滑1">
            <a:extLst>
              <a:ext uri="{FF2B5EF4-FFF2-40B4-BE49-F238E27FC236}">
                <a16:creationId xmlns:a16="http://schemas.microsoft.com/office/drawing/2014/main" id="{8DE8D41C-A3C4-D9B6-58EA-8AE167E6806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790057" y="2004955"/>
            <a:ext cx="5577573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1">
            <a:extLst>
              <a:ext uri="{FF2B5EF4-FFF2-40B4-BE49-F238E27FC236}">
                <a16:creationId xmlns:a16="http://schemas.microsoft.com/office/drawing/2014/main" id="{5A3F7860-0CF6-91A7-E752-F0C116F32DEC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89208" y="854088"/>
            <a:ext cx="5678422" cy="92802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热防护</a:t>
            </a:r>
            <a:r>
              <a:rPr lang="zh-CN" altLang="en-US" sz="3200" b="1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技术创新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4" name="Text2">
            <a:extLst>
              <a:ext uri="{FF2B5EF4-FFF2-40B4-BE49-F238E27FC236}">
                <a16:creationId xmlns:a16="http://schemas.microsoft.com/office/drawing/2014/main" id="{8D363668-DAF0-C5F0-A261-2B2519E9084D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89208" y="2211755"/>
            <a:ext cx="5685743" cy="3792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新型蜂窝结构防热材料减重15%，
多层隔热材料可承受3000℃高温，
烧蚀均匀性控制技术达到国际领先水平。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BFAE4AF-37B8-4B2E-960C-EB1DE5D19B1B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 flipH="1">
            <a:off x="790057" y="6184904"/>
            <a:ext cx="1284241" cy="206814"/>
            <a:chOff x="10691102" y="4393885"/>
            <a:chExt cx="860085" cy="330835"/>
          </a:xfrm>
        </p:grpSpPr>
        <p:sp>
          <p:nvSpPr>
            <p:cNvPr id="29" name="平行四边形 28">
              <a:extLst>
                <a:ext uri="{FF2B5EF4-FFF2-40B4-BE49-F238E27FC236}">
                  <a16:creationId xmlns:a16="http://schemas.microsoft.com/office/drawing/2014/main" id="{80F4D317-5D3C-9529-8F6E-C930CF05F0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H="1">
              <a:off x="10691102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1369DBFE-2CC0-60AF-6BD4-016F91E4D8A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>
              <a:off x="11262108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1" name="平行四边形 30">
              <a:extLst>
                <a:ext uri="{FF2B5EF4-FFF2-40B4-BE49-F238E27FC236}">
                  <a16:creationId xmlns:a16="http://schemas.microsoft.com/office/drawing/2014/main" id="{90BE3CB7-D4CF-BC5F-2DF5-3F056D426CC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H="1">
              <a:off x="11397274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C46A98F2-28F2-D818-2B18-F3A4C10F8BD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>
              <a:off x="11119906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3" name="平行四边形 32">
              <a:extLst>
                <a:ext uri="{FF2B5EF4-FFF2-40B4-BE49-F238E27FC236}">
                  <a16:creationId xmlns:a16="http://schemas.microsoft.com/office/drawing/2014/main" id="{ED757E4C-5EC8-01A6-E28A-EA7EC87159E4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flipH="1">
              <a:off x="10976605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08028DB7-3D71-4107-DD19-FD7591970FE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flipH="1">
              <a:off x="10834105" y="4393885"/>
              <a:ext cx="153913" cy="330835"/>
            </a:xfrm>
            <a:prstGeom prst="parallelogram">
              <a:avLst>
                <a:gd name="adj" fmla="val 44163"/>
              </a:avLst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10952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pter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918A2D15-4F00-B0B9-9154-475A97A1F9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9326" r="10583" b="195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F66BB-406E-2193-91B6-79B94E391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86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44716-C34B-A375-6D27-BF9A011D69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2866571"/>
            <a:ext cx="121920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3C8BB-6307-2CC5-8675-B3EEACA30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2968171"/>
            <a:ext cx="12192000" cy="388982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309723B-A1CC-9BED-FA94-43D2ABA53D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91472" y="3549196"/>
            <a:ext cx="9747316" cy="107045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spc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地面搜救</a:t>
            </a:r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B576B86A-D509-7F7A-C1A3-7E0E292AB2B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61749" y="4825694"/>
            <a:ext cx="5822323" cy="46179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Ground search and rescue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B5FF61-136A-7766-45A4-32285A4982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6445" y="664615"/>
            <a:ext cx="1782445" cy="1712005"/>
          </a:xfrm>
          <a:prstGeom prst="ellipse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8E2F6389-ADE4-DF35-CCE0-2213A29A268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394272" y="816429"/>
            <a:ext cx="1326789" cy="13576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7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08894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Shape1">
            <a:extLst>
              <a:ext uri="{FF2B5EF4-FFF2-40B4-BE49-F238E27FC236}">
                <a16:creationId xmlns:a16="http://schemas.microsoft.com/office/drawing/2014/main" id="{F39F0786-9DC7-DE6C-5F68-27BCAE13196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408250" y="446406"/>
            <a:ext cx="2069431" cy="1429997"/>
          </a:xfrm>
          <a:prstGeom prst="roundRect">
            <a:avLst>
              <a:gd name="adj" fmla="val 2038"/>
            </a:avLst>
          </a:prstGeom>
          <a:noFill/>
          <a:ln w="76200">
            <a:solidFill>
              <a:schemeClr val="bg2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Shape2">
            <a:extLst>
              <a:ext uri="{FF2B5EF4-FFF2-40B4-BE49-F238E27FC236}">
                <a16:creationId xmlns:a16="http://schemas.microsoft.com/office/drawing/2014/main" id="{78732853-C04A-73EB-7BCA-15A373EA9E2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698458" y="1595409"/>
            <a:ext cx="2069431" cy="1429997"/>
          </a:xfrm>
          <a:prstGeom prst="roundRect">
            <a:avLst>
              <a:gd name="adj" fmla="val 2038"/>
            </a:avLst>
          </a:prstGeom>
          <a:noFill/>
          <a:ln w="76200">
            <a:solidFill>
              <a:schemeClr val="bg2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3">
            <a:extLst>
              <a:ext uri="{FF2B5EF4-FFF2-40B4-BE49-F238E27FC236}">
                <a16:creationId xmlns:a16="http://schemas.microsoft.com/office/drawing/2014/main" id="{3CABF73F-39EE-1458-62CC-575BBEDE38D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00463" y="382761"/>
            <a:ext cx="2486525" cy="1429997"/>
          </a:xfrm>
          <a:prstGeom prst="roundRect">
            <a:avLst>
              <a:gd name="adj" fmla="val 2038"/>
            </a:avLst>
          </a:prstGeom>
          <a:noFill/>
          <a:ln w="76200">
            <a:solidFill>
              <a:schemeClr val="bg2">
                <a:alpha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4">
            <a:extLst>
              <a:ext uri="{FF2B5EF4-FFF2-40B4-BE49-F238E27FC236}">
                <a16:creationId xmlns:a16="http://schemas.microsoft.com/office/drawing/2014/main" id="{96AB7007-FA56-AA46-B82E-C2F5913515A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27434" y="611295"/>
            <a:ext cx="3015916" cy="2214277"/>
          </a:xfrm>
          <a:prstGeom prst="roundRect">
            <a:avLst>
              <a:gd name="adj" fmla="val 2682"/>
            </a:avLst>
          </a:prstGeom>
          <a:blipFill>
            <a:blip r:embed="rId19"/>
            <a:stretch>
              <a:fillRect l="-5086" r="-508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Shape5">
            <a:extLst>
              <a:ext uri="{FF2B5EF4-FFF2-40B4-BE49-F238E27FC236}">
                <a16:creationId xmlns:a16="http://schemas.microsoft.com/office/drawing/2014/main" id="{8D060F84-B548-8EBB-DF48-E889035F284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73578" y="596945"/>
            <a:ext cx="3015916" cy="2214277"/>
          </a:xfrm>
          <a:prstGeom prst="roundRect">
            <a:avLst>
              <a:gd name="adj" fmla="val 2682"/>
            </a:avLst>
          </a:prstGeom>
          <a:blipFill>
            <a:blip r:embed="rId20"/>
            <a:stretch>
              <a:fillRect l="-5079" r="-507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1">
            <a:extLst>
              <a:ext uri="{FF2B5EF4-FFF2-40B4-BE49-F238E27FC236}">
                <a16:creationId xmlns:a16="http://schemas.microsoft.com/office/drawing/2014/main" id="{C5995B4F-3A7E-470E-AEF4-F0BAC5CD09D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74214" y="3408167"/>
            <a:ext cx="10354989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立体化搜救体系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6" name="Text2">
            <a:extLst>
              <a:ext uri="{FF2B5EF4-FFF2-40B4-BE49-F238E27FC236}">
                <a16:creationId xmlns:a16="http://schemas.microsoft.com/office/drawing/2014/main" id="{DFCC9AEB-6E57-9322-08B7-AD4AE2CB315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8401" y="4096597"/>
            <a:ext cx="10749280" cy="2361175"/>
          </a:xfrm>
          <a:prstGeom prst="rect">
            <a:avLst/>
          </a:prstGeom>
          <a:ln>
            <a:noFill/>
          </a:ln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动用6架直升机、18台特种车辆组成的搜救队，
首次实现返回舱落地前航天员生理数据实时回传，
搜救人员15分钟内抵达现场。</a:t>
            </a:r>
          </a:p>
        </p:txBody>
      </p:sp>
      <p:grpSp>
        <p:nvGrpSpPr>
          <p:cNvPr id="10" name="平滑1">
            <a:extLst>
              <a:ext uri="{FF2B5EF4-FFF2-40B4-BE49-F238E27FC236}">
                <a16:creationId xmlns:a16="http://schemas.microsoft.com/office/drawing/2014/main" id="{32A0A9C0-0044-B627-5FD1-E14EE9E51D3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 flipV="1">
            <a:off x="10943070" y="3556840"/>
            <a:ext cx="669060" cy="66675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46F8C6BD-1825-BD2A-477F-D6BFB29492B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9AF1595-C61A-3FCE-4BA1-A14FEB44345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E3F10C44-CC93-0899-30D3-AFA3298AEC21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38294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7527230" y="-1436222"/>
            <a:ext cx="8013189" cy="4129048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!!平滑4"/>
          <p:cNvSpPr/>
          <p:nvPr>
            <p:custDataLst>
              <p:tags r:id="rId5"/>
            </p:custDataLst>
          </p:nvPr>
        </p:nvSpPr>
        <p:spPr>
          <a:xfrm>
            <a:off x="8963025" y="0"/>
            <a:ext cx="3228975" cy="6858000"/>
          </a:xfrm>
          <a:custGeom>
            <a:avLst/>
            <a:gdLst>
              <a:gd name="connsiteX0" fmla="*/ 0 w 3228811"/>
              <a:gd name="connsiteY0" fmla="*/ 0 h 6858000"/>
              <a:gd name="connsiteX1" fmla="*/ 3228811 w 3228811"/>
              <a:gd name="connsiteY1" fmla="*/ 0 h 6858000"/>
              <a:gd name="connsiteX2" fmla="*/ 3228811 w 3228811"/>
              <a:gd name="connsiteY2" fmla="*/ 6858000 h 6858000"/>
              <a:gd name="connsiteX3" fmla="*/ 0 w 3228811"/>
              <a:gd name="connsiteY3" fmla="*/ 6858000 h 6858000"/>
              <a:gd name="connsiteX4" fmla="*/ 0 w 3228811"/>
              <a:gd name="connsiteY4" fmla="*/ 5827641 h 6858000"/>
              <a:gd name="connsiteX5" fmla="*/ 1544150 w 3228811"/>
              <a:gd name="connsiteY5" fmla="*/ 5827641 h 6858000"/>
              <a:gd name="connsiteX6" fmla="*/ 2398740 w 3228811"/>
              <a:gd name="connsiteY6" fmla="*/ 4973051 h 6858000"/>
              <a:gd name="connsiteX7" fmla="*/ 2398740 w 3228811"/>
              <a:gd name="connsiteY7" fmla="*/ 2126121 h 6858000"/>
              <a:gd name="connsiteX8" fmla="*/ 1544150 w 3228811"/>
              <a:gd name="connsiteY8" fmla="*/ 1271531 h 6858000"/>
              <a:gd name="connsiteX9" fmla="*/ 0 w 3228811"/>
              <a:gd name="connsiteY9" fmla="*/ 127153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8811" h="6858000">
                <a:moveTo>
                  <a:pt x="0" y="0"/>
                </a:moveTo>
                <a:lnTo>
                  <a:pt x="3228811" y="0"/>
                </a:lnTo>
                <a:lnTo>
                  <a:pt x="3228811" y="6858000"/>
                </a:lnTo>
                <a:lnTo>
                  <a:pt x="0" y="6858000"/>
                </a:lnTo>
                <a:lnTo>
                  <a:pt x="0" y="5827641"/>
                </a:lnTo>
                <a:lnTo>
                  <a:pt x="1544150" y="5827641"/>
                </a:lnTo>
                <a:cubicBezTo>
                  <a:pt x="2016127" y="5827641"/>
                  <a:pt x="2398740" y="5445028"/>
                  <a:pt x="2398740" y="4973051"/>
                </a:cubicBezTo>
                <a:lnTo>
                  <a:pt x="2398740" y="2126121"/>
                </a:lnTo>
                <a:cubicBezTo>
                  <a:pt x="2398740" y="1654144"/>
                  <a:pt x="2016127" y="1271531"/>
                  <a:pt x="1544150" y="1271531"/>
                </a:cubicBezTo>
                <a:lnTo>
                  <a:pt x="0" y="1271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" name="平滑1"/>
          <p:cNvGrpSpPr/>
          <p:nvPr>
            <p:custDataLst>
              <p:tags r:id="rId6"/>
            </p:custDataLst>
          </p:nvPr>
        </p:nvGrpSpPr>
        <p:grpSpPr>
          <a:xfrm>
            <a:off x="328391" y="265762"/>
            <a:ext cx="755077" cy="75247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7" name="Oval 6"/>
            <p:cNvSpPr/>
            <p:nvPr>
              <p:custDataLst>
                <p:tags r:id="rId10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Oval 7"/>
            <p:cNvSpPr/>
            <p:nvPr>
              <p:custDataLst>
                <p:tags r:id="rId11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Rounded Rectangle 8"/>
            <p:cNvSpPr/>
            <p:nvPr>
              <p:custDataLst>
                <p:tags r:id="rId12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Freeform: Shape 25"/>
          <p:cNvSpPr/>
          <p:nvPr>
            <p:custDataLst>
              <p:tags r:id="rId7"/>
            </p:custDataLst>
          </p:nvPr>
        </p:nvSpPr>
        <p:spPr>
          <a:xfrm flipH="1">
            <a:off x="11597005" y="634111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B530F0E3-A770-1E08-9D00-51221EC96F6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18598" y="635732"/>
            <a:ext cx="560402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航天员健康状况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0EA11B91-DD3A-4D39-2E95-D0F30390CD8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18599" y="2111616"/>
            <a:ext cx="5611250" cy="422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三名航天员自主出舱，状态良好。
医学检查显示各项生理指标正常。
太空长期驻留适应性研究取得重要数据。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6F3201-58B7-6C7D-EBF6-E06D58CBE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12" y="1219200"/>
            <a:ext cx="6192489" cy="422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pter_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918A2D15-4F00-B0B9-9154-475A97A1F9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9326" r="10583" b="195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F66BB-406E-2193-91B6-79B94E391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86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44716-C34B-A375-6D27-BF9A011D69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2866571"/>
            <a:ext cx="121920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3C8BB-6307-2CC5-8675-B3EEACA30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2968171"/>
            <a:ext cx="12192000" cy="388982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309723B-A1CC-9BED-FA94-43D2ABA53D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91472" y="3549196"/>
            <a:ext cx="9747316" cy="107045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spc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未来展望</a:t>
            </a:r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B576B86A-D509-7F7A-C1A3-7E0E292AB2B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61749" y="4825694"/>
            <a:ext cx="5822323" cy="46179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future prospects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B5FF61-136A-7766-45A4-32285A4982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6445" y="664615"/>
            <a:ext cx="1782445" cy="1712005"/>
          </a:xfrm>
          <a:prstGeom prst="ellipse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8E2F6389-ADE4-DF35-CCE0-2213A29A268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394272" y="816429"/>
            <a:ext cx="1326789" cy="13576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7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0889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Shape1">
            <a:extLst>
              <a:ext uri="{FF2B5EF4-FFF2-40B4-BE49-F238E27FC236}">
                <a16:creationId xmlns:a16="http://schemas.microsoft.com/office/drawing/2014/main" id="{C313D186-75B6-CD62-0519-B81A35F6DD5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90796" y="-3401"/>
            <a:ext cx="3801205" cy="6874042"/>
          </a:xfrm>
          <a:custGeom>
            <a:avLst/>
            <a:gdLst>
              <a:gd name="connsiteX0" fmla="*/ 3234286 w 3801205"/>
              <a:gd name="connsiteY0" fmla="*/ 0 h 6858000"/>
              <a:gd name="connsiteX1" fmla="*/ 3801205 w 3801205"/>
              <a:gd name="connsiteY1" fmla="*/ 0 h 6858000"/>
              <a:gd name="connsiteX2" fmla="*/ 3801205 w 3801205"/>
              <a:gd name="connsiteY2" fmla="*/ 6858000 h 6858000"/>
              <a:gd name="connsiteX3" fmla="*/ 3234286 w 3801205"/>
              <a:gd name="connsiteY3" fmla="*/ 6858000 h 6858000"/>
              <a:gd name="connsiteX4" fmla="*/ 137922 w 3801205"/>
              <a:gd name="connsiteY4" fmla="*/ 3761635 h 6858000"/>
              <a:gd name="connsiteX5" fmla="*/ 137922 w 3801205"/>
              <a:gd name="connsiteY5" fmla="*/ 30963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1205" h="6858000">
                <a:moveTo>
                  <a:pt x="3234286" y="0"/>
                </a:moveTo>
                <a:lnTo>
                  <a:pt x="3801205" y="0"/>
                </a:lnTo>
                <a:lnTo>
                  <a:pt x="3801205" y="6858000"/>
                </a:lnTo>
                <a:lnTo>
                  <a:pt x="3234286" y="6858000"/>
                </a:lnTo>
                <a:lnTo>
                  <a:pt x="137922" y="3761635"/>
                </a:lnTo>
                <a:cubicBezTo>
                  <a:pt x="-45974" y="3577739"/>
                  <a:pt x="-45974" y="3280261"/>
                  <a:pt x="137922" y="3096365"/>
                </a:cubicBezTo>
                <a:close/>
              </a:path>
            </a:pathLst>
          </a:custGeom>
          <a:blipFill>
            <a:blip r:embed="rId18"/>
            <a:stretch>
              <a:fillRect l="-110745" r="-110745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Shape2">
            <a:extLst>
              <a:ext uri="{FF2B5EF4-FFF2-40B4-BE49-F238E27FC236}">
                <a16:creationId xmlns:a16="http://schemas.microsoft.com/office/drawing/2014/main" id="{1BB7CA44-ED09-F460-38EB-2E857A859CA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775378" y="-3400"/>
            <a:ext cx="4534261" cy="3076463"/>
          </a:xfrm>
          <a:custGeom>
            <a:avLst/>
            <a:gdLst>
              <a:gd name="connsiteX0" fmla="*/ 1618667 w 4534261"/>
              <a:gd name="connsiteY0" fmla="*/ 0 h 3076463"/>
              <a:gd name="connsiteX1" fmla="*/ 4534261 w 4534261"/>
              <a:gd name="connsiteY1" fmla="*/ 0 h 3076463"/>
              <a:gd name="connsiteX2" fmla="*/ 1558439 w 4534261"/>
              <a:gd name="connsiteY2" fmla="*/ 2975822 h 3076463"/>
              <a:gd name="connsiteX3" fmla="*/ 1072497 w 4534261"/>
              <a:gd name="connsiteY3" fmla="*/ 2975822 h 3076463"/>
              <a:gd name="connsiteX4" fmla="*/ 100642 w 4534261"/>
              <a:gd name="connsiteY4" fmla="*/ 2003967 h 3076463"/>
              <a:gd name="connsiteX5" fmla="*/ 100642 w 4534261"/>
              <a:gd name="connsiteY5" fmla="*/ 1518025 h 307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4261" h="3076463">
                <a:moveTo>
                  <a:pt x="1618667" y="0"/>
                </a:moveTo>
                <a:lnTo>
                  <a:pt x="4534261" y="0"/>
                </a:lnTo>
                <a:lnTo>
                  <a:pt x="1558439" y="2975822"/>
                </a:lnTo>
                <a:cubicBezTo>
                  <a:pt x="1424250" y="3110011"/>
                  <a:pt x="1206686" y="3110011"/>
                  <a:pt x="1072497" y="2975822"/>
                </a:cubicBezTo>
                <a:lnTo>
                  <a:pt x="100642" y="2003967"/>
                </a:lnTo>
                <a:cubicBezTo>
                  <a:pt x="-33547" y="1869778"/>
                  <a:pt x="-33547" y="1652214"/>
                  <a:pt x="100642" y="1518025"/>
                </a:cubicBezTo>
                <a:close/>
              </a:path>
            </a:pathLst>
          </a:custGeom>
          <a:blipFill>
            <a:blip r:embed="rId19"/>
            <a:stretch>
              <a:fillRect l="-785" r="-785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Shape3">
            <a:extLst>
              <a:ext uri="{FF2B5EF4-FFF2-40B4-BE49-F238E27FC236}">
                <a16:creationId xmlns:a16="http://schemas.microsoft.com/office/drawing/2014/main" id="{4B87C108-A28B-E8CF-941A-87E313BCDEC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>
            <a:off x="5584345" y="4381500"/>
            <a:ext cx="3036432" cy="2476500"/>
          </a:xfrm>
          <a:custGeom>
            <a:avLst/>
            <a:gdLst>
              <a:gd name="connsiteX0" fmla="*/ 1841046 w 3682092"/>
              <a:gd name="connsiteY0" fmla="*/ 0 h 3003097"/>
              <a:gd name="connsiteX1" fmla="*/ 2003143 w 3682092"/>
              <a:gd name="connsiteY1" fmla="*/ 67211 h 3003097"/>
              <a:gd name="connsiteX2" fmla="*/ 3614881 w 3682092"/>
              <a:gd name="connsiteY2" fmla="*/ 1678950 h 3003097"/>
              <a:gd name="connsiteX3" fmla="*/ 3614881 w 3682092"/>
              <a:gd name="connsiteY3" fmla="*/ 2003143 h 3003097"/>
              <a:gd name="connsiteX4" fmla="*/ 2614928 w 3682092"/>
              <a:gd name="connsiteY4" fmla="*/ 3003097 h 3003097"/>
              <a:gd name="connsiteX5" fmla="*/ 1067165 w 3682092"/>
              <a:gd name="connsiteY5" fmla="*/ 3003097 h 3003097"/>
              <a:gd name="connsiteX6" fmla="*/ 67211 w 3682092"/>
              <a:gd name="connsiteY6" fmla="*/ 2003143 h 3003097"/>
              <a:gd name="connsiteX7" fmla="*/ 67211 w 3682092"/>
              <a:gd name="connsiteY7" fmla="*/ 1678950 h 3003097"/>
              <a:gd name="connsiteX8" fmla="*/ 1678950 w 3682092"/>
              <a:gd name="connsiteY8" fmla="*/ 67211 h 3003097"/>
              <a:gd name="connsiteX9" fmla="*/ 1841046 w 3682092"/>
              <a:gd name="connsiteY9" fmla="*/ 0 h 300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2092" h="3003097">
                <a:moveTo>
                  <a:pt x="1841046" y="0"/>
                </a:moveTo>
                <a:cubicBezTo>
                  <a:pt x="1899691" y="0"/>
                  <a:pt x="1958335" y="22404"/>
                  <a:pt x="2003143" y="67211"/>
                </a:cubicBezTo>
                <a:lnTo>
                  <a:pt x="3614881" y="1678950"/>
                </a:lnTo>
                <a:cubicBezTo>
                  <a:pt x="3704496" y="1768565"/>
                  <a:pt x="3704496" y="1913529"/>
                  <a:pt x="3614881" y="2003143"/>
                </a:cubicBezTo>
                <a:lnTo>
                  <a:pt x="2614928" y="3003097"/>
                </a:lnTo>
                <a:lnTo>
                  <a:pt x="1067165" y="3003097"/>
                </a:lnTo>
                <a:lnTo>
                  <a:pt x="67211" y="2003143"/>
                </a:lnTo>
                <a:cubicBezTo>
                  <a:pt x="-22403" y="1913529"/>
                  <a:pt x="-22403" y="1768565"/>
                  <a:pt x="67211" y="1678950"/>
                </a:cubicBezTo>
                <a:lnTo>
                  <a:pt x="1678950" y="67211"/>
                </a:lnTo>
                <a:cubicBezTo>
                  <a:pt x="1723757" y="22404"/>
                  <a:pt x="1782402" y="0"/>
                  <a:pt x="1841046" y="0"/>
                </a:cubicBezTo>
                <a:close/>
              </a:path>
            </a:pathLst>
          </a:custGeom>
          <a:gradFill flip="none" rotWithShape="1">
            <a:gsLst>
              <a:gs pos="89000">
                <a:schemeClr val="accent1">
                  <a:lumMod val="20000"/>
                  <a:lumOff val="80000"/>
                  <a:alpha val="0"/>
                </a:schemeClr>
              </a:gs>
              <a:gs pos="0">
                <a:schemeClr val="accent1">
                  <a:alpha val="4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CB9D202-1D7B-B197-984F-749D52CF36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flipH="1">
            <a:off x="9381757" y="6115444"/>
            <a:ext cx="1700165" cy="755197"/>
          </a:xfrm>
          <a:custGeom>
            <a:avLst/>
            <a:gdLst>
              <a:gd name="connsiteX0" fmla="*/ 850082 w 1700165"/>
              <a:gd name="connsiteY0" fmla="*/ 0 h 755197"/>
              <a:gd name="connsiteX1" fmla="*/ 1012179 w 1700165"/>
              <a:gd name="connsiteY1" fmla="*/ 67211 h 755197"/>
              <a:gd name="connsiteX2" fmla="*/ 1700165 w 1700165"/>
              <a:gd name="connsiteY2" fmla="*/ 755197 h 755197"/>
              <a:gd name="connsiteX3" fmla="*/ 0 w 1700165"/>
              <a:gd name="connsiteY3" fmla="*/ 755197 h 755197"/>
              <a:gd name="connsiteX4" fmla="*/ 687986 w 1700165"/>
              <a:gd name="connsiteY4" fmla="*/ 67211 h 755197"/>
              <a:gd name="connsiteX5" fmla="*/ 850082 w 1700165"/>
              <a:gd name="connsiteY5" fmla="*/ 0 h 75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165" h="755197">
                <a:moveTo>
                  <a:pt x="850082" y="0"/>
                </a:moveTo>
                <a:cubicBezTo>
                  <a:pt x="908727" y="0"/>
                  <a:pt x="967372" y="22404"/>
                  <a:pt x="1012179" y="67211"/>
                </a:cubicBezTo>
                <a:lnTo>
                  <a:pt x="1700165" y="755197"/>
                </a:lnTo>
                <a:lnTo>
                  <a:pt x="0" y="755197"/>
                </a:lnTo>
                <a:lnTo>
                  <a:pt x="687986" y="67211"/>
                </a:lnTo>
                <a:cubicBezTo>
                  <a:pt x="732793" y="22404"/>
                  <a:pt x="791438" y="0"/>
                  <a:pt x="85008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1">
            <a:extLst>
              <a:ext uri="{FF2B5EF4-FFF2-40B4-BE49-F238E27FC236}">
                <a16:creationId xmlns:a16="http://schemas.microsoft.com/office/drawing/2014/main" id="{1717BF44-E609-00B9-A69F-6B94A375F31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03580" y="900188"/>
            <a:ext cx="5692420" cy="84415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中国航天新里程碑</a:t>
            </a:r>
          </a:p>
        </p:txBody>
      </p:sp>
      <p:sp>
        <p:nvSpPr>
          <p:cNvPr id="7" name="Text2">
            <a:extLst>
              <a:ext uri="{FF2B5EF4-FFF2-40B4-BE49-F238E27FC236}">
                <a16:creationId xmlns:a16="http://schemas.microsoft.com/office/drawing/2014/main" id="{58215648-1FF5-88DB-D8F4-54EAFD4EBC7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06128" y="1924460"/>
            <a:ext cx="5699760" cy="4506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标志着中国空间站建设进入新阶段，
验证了长期驻留和快速返回关键技术，
为后续神舟任务奠定坚实基础。</a:t>
            </a:r>
          </a:p>
        </p:txBody>
      </p:sp>
      <p:grpSp>
        <p:nvGrpSpPr>
          <p:cNvPr id="14" name="平滑1">
            <a:extLst>
              <a:ext uri="{FF2B5EF4-FFF2-40B4-BE49-F238E27FC236}">
                <a16:creationId xmlns:a16="http://schemas.microsoft.com/office/drawing/2014/main" id="{981B67C2-E5D8-E7C2-4DFC-AB60EAC45A50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 flipH="1" flipV="1">
            <a:off x="547832" y="633491"/>
            <a:ext cx="669060" cy="66675"/>
            <a:chOff x="6413567" y="3799683"/>
            <a:chExt cx="954185" cy="95089"/>
          </a:xfrm>
          <a:solidFill>
            <a:schemeClr val="accent1"/>
          </a:solidFill>
        </p:grpSpPr>
        <p:sp>
          <p:nvSpPr>
            <p:cNvPr id="15" name="Oval 6">
              <a:extLst>
                <a:ext uri="{FF2B5EF4-FFF2-40B4-BE49-F238E27FC236}">
                  <a16:creationId xmlns:a16="http://schemas.microsoft.com/office/drawing/2014/main" id="{BA47772E-8548-CC7E-8537-77C84B3FCAF3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6413567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95C89B96-C14B-7908-D467-4D06B6E8BBF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6558841" y="3799683"/>
              <a:ext cx="95089" cy="950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Rounded Rectangle 8">
              <a:extLst>
                <a:ext uri="{FF2B5EF4-FFF2-40B4-BE49-F238E27FC236}">
                  <a16:creationId xmlns:a16="http://schemas.microsoft.com/office/drawing/2014/main" id="{6B014CA6-4717-262E-F34E-129D99B9702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704115" y="3799683"/>
              <a:ext cx="663637" cy="950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等线" panose="02110004020202020204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34634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1">
            <a:extLst>
              <a:ext uri="{FF2B5EF4-FFF2-40B4-BE49-F238E27FC236}">
                <a16:creationId xmlns:a16="http://schemas.microsoft.com/office/drawing/2014/main" id="{8C91E031-D025-7719-D862-F11DCD34288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18598" y="635732"/>
            <a:ext cx="560402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国际航天合作机遇</a:t>
            </a:r>
          </a:p>
        </p:txBody>
      </p:sp>
      <p:sp>
        <p:nvSpPr>
          <p:cNvPr id="6" name="Text2">
            <a:extLst>
              <a:ext uri="{FF2B5EF4-FFF2-40B4-BE49-F238E27FC236}">
                <a16:creationId xmlns:a16="http://schemas.microsoft.com/office/drawing/2014/main" id="{E7AABAC0-8A58-5B0A-F21C-B2CF21747F5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18599" y="2111616"/>
            <a:ext cx="5611250" cy="422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展现中国载人航天技术的成熟与可靠，
为未来国际空间合作创造更多可能，
推动人类太空探索事业共同进步。</a:t>
            </a:r>
          </a:p>
        </p:txBody>
      </p:sp>
      <p:sp>
        <p:nvSpPr>
          <p:cNvPr id="4" name="Shape1">
            <a:extLst>
              <a:ext uri="{FF2B5EF4-FFF2-40B4-BE49-F238E27FC236}">
                <a16:creationId xmlns:a16="http://schemas.microsoft.com/office/drawing/2014/main" id="{8E01E374-3C12-4EF9-8E74-84AD1D59214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306213" y="0"/>
            <a:ext cx="4885787" cy="5151185"/>
          </a:xfrm>
          <a:custGeom>
            <a:avLst/>
            <a:gdLst>
              <a:gd name="connsiteX0" fmla="*/ 147291 w 5851453"/>
              <a:gd name="connsiteY0" fmla="*/ 0 h 6169306"/>
              <a:gd name="connsiteX1" fmla="*/ 5851453 w 5851453"/>
              <a:gd name="connsiteY1" fmla="*/ 0 h 6169306"/>
              <a:gd name="connsiteX2" fmla="*/ 5851453 w 5851453"/>
              <a:gd name="connsiteY2" fmla="*/ 6090264 h 6169306"/>
              <a:gd name="connsiteX3" fmla="*/ 5605857 w 5851453"/>
              <a:gd name="connsiteY3" fmla="*/ 6129356 h 6169306"/>
              <a:gd name="connsiteX4" fmla="*/ 4972537 w 5851453"/>
              <a:gd name="connsiteY4" fmla="*/ 6169306 h 6169306"/>
              <a:gd name="connsiteX5" fmla="*/ 0 w 5851453"/>
              <a:gd name="connsiteY5" fmla="*/ 1196768 h 6169306"/>
              <a:gd name="connsiteX6" fmla="*/ 127332 w 5851453"/>
              <a:gd name="connsiteY6" fmla="*/ 73785 h 6169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51453" h="6169306">
                <a:moveTo>
                  <a:pt x="147291" y="0"/>
                </a:moveTo>
                <a:lnTo>
                  <a:pt x="5851453" y="0"/>
                </a:lnTo>
                <a:lnTo>
                  <a:pt x="5851453" y="6090264"/>
                </a:lnTo>
                <a:lnTo>
                  <a:pt x="5605857" y="6129356"/>
                </a:lnTo>
                <a:cubicBezTo>
                  <a:pt x="5398466" y="6155718"/>
                  <a:pt x="5187089" y="6169306"/>
                  <a:pt x="4972537" y="6169306"/>
                </a:cubicBezTo>
                <a:cubicBezTo>
                  <a:pt x="2226279" y="6169306"/>
                  <a:pt x="0" y="3943025"/>
                  <a:pt x="0" y="1196768"/>
                </a:cubicBezTo>
                <a:cubicBezTo>
                  <a:pt x="0" y="810576"/>
                  <a:pt x="44026" y="434666"/>
                  <a:pt x="127332" y="73785"/>
                </a:cubicBezTo>
                <a:close/>
              </a:path>
            </a:pathLst>
          </a:custGeom>
          <a:blipFill>
            <a:blip r:embed="rId16"/>
            <a:stretch>
              <a:fillRect l="-43848" r="-4384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D4908FC4-EB2D-5379-9664-36458630C82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824761" y="3219445"/>
            <a:ext cx="3047123" cy="3047124"/>
          </a:xfrm>
          <a:prstGeom prst="ellipse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>
            <a:outerShdw blurRad="457200" sx="104000" sy="104000" algn="ctr" rotWithShape="0">
              <a:schemeClr val="accen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A2C9840-24C1-D145-F604-01DAD57A57E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911348" y="3306032"/>
            <a:ext cx="2873950" cy="2873949"/>
          </a:xfrm>
          <a:prstGeom prst="ellipse">
            <a:avLst/>
          </a:prstGeom>
          <a:noFill/>
          <a:ln w="12700" cmpd="thickThin">
            <a:solidFill>
              <a:schemeClr val="accent3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Shape2">
            <a:extLst>
              <a:ext uri="{FF2B5EF4-FFF2-40B4-BE49-F238E27FC236}">
                <a16:creationId xmlns:a16="http://schemas.microsoft.com/office/drawing/2014/main" id="{EBFBAD76-7768-14C1-DBAA-F49B8C9BDBB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990549" y="3385234"/>
            <a:ext cx="2715543" cy="2715543"/>
          </a:xfrm>
          <a:prstGeom prst="ellipse">
            <a:avLst/>
          </a:prstGeom>
          <a:blipFill>
            <a:blip r:embed="rId17"/>
            <a:stretch>
              <a:fillRect l="-40014" r="-4001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01677515-A79B-B2C0-7902-003A0380CCB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741037" y="2483787"/>
            <a:ext cx="1851041" cy="1851042"/>
          </a:xfrm>
          <a:prstGeom prst="ellipse">
            <a:avLst/>
          </a:prstGeom>
          <a:solidFill>
            <a:schemeClr val="tx2">
              <a:alpha val="90000"/>
            </a:schemeClr>
          </a:solidFill>
          <a:ln>
            <a:noFill/>
          </a:ln>
          <a:effectLst>
            <a:outerShdw blurRad="457200" sx="104000" sy="104000" algn="ctr" rotWithShape="0">
              <a:schemeClr val="accent1">
                <a:alpha val="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Shape3">
            <a:extLst>
              <a:ext uri="{FF2B5EF4-FFF2-40B4-BE49-F238E27FC236}">
                <a16:creationId xmlns:a16="http://schemas.microsoft.com/office/drawing/2014/main" id="{52358E25-D5C4-C46A-3395-D62583E1D0EB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6830666" y="2573417"/>
            <a:ext cx="1649616" cy="1649616"/>
          </a:xfrm>
          <a:prstGeom prst="ellipse">
            <a:avLst/>
          </a:prstGeom>
          <a:blipFill>
            <a:blip r:embed="rId18"/>
            <a:stretch>
              <a:fillRect l="-39013" r="-390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 sz="135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4290909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!!平滑1"/>
          <p:cNvSpPr/>
          <p:nvPr userDrawn="1">
            <p:custDataLst>
              <p:tags r:id="rId5"/>
            </p:custDataLst>
          </p:nvPr>
        </p:nvSpPr>
        <p:spPr>
          <a:xfrm flipH="1">
            <a:off x="8576396" y="0"/>
            <a:ext cx="3615604" cy="6858000"/>
          </a:xfrm>
          <a:prstGeom prst="round1Rect">
            <a:avLst>
              <a:gd name="adj" fmla="val 3015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Shape1"/>
          <p:cNvSpPr/>
          <p:nvPr>
            <p:custDataLst>
              <p:tags r:id="rId6"/>
            </p:custDataLst>
          </p:nvPr>
        </p:nvSpPr>
        <p:spPr>
          <a:xfrm>
            <a:off x="6311148" y="774629"/>
            <a:ext cx="5441014" cy="5441014"/>
          </a:xfrm>
          <a:prstGeom prst="ellipse">
            <a:avLst/>
          </a:prstGeom>
          <a:blipFill>
            <a:blip r:embed="rId12"/>
            <a:stretch>
              <a:fillRect l="-24906" r="-2490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1">
            <a:extLst>
              <a:ext uri="{FF2B5EF4-FFF2-40B4-BE49-F238E27FC236}">
                <a16:creationId xmlns:a16="http://schemas.microsoft.com/office/drawing/2014/main" id="{A4D532FB-7FB0-2202-31E5-F2C7A9E311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65995" y="774628"/>
            <a:ext cx="540635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下一代载人飞船展望</a:t>
            </a:r>
          </a:p>
        </p:txBody>
      </p:sp>
      <p:sp>
        <p:nvSpPr>
          <p:cNvPr id="7" name="Text2">
            <a:extLst>
              <a:ext uri="{FF2B5EF4-FFF2-40B4-BE49-F238E27FC236}">
                <a16:creationId xmlns:a16="http://schemas.microsoft.com/office/drawing/2014/main" id="{C5771B6B-16E9-A655-CB8E-C97D11F2E88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6138" y="2250512"/>
            <a:ext cx="5385931" cy="39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基于神舟12号经验研发新一代载人飞船，
可重复使用技术将大幅降低成本，
</a:t>
            </a:r>
            <a:r>
              <a:rPr lang="zh-CN" altLang="en-US" sz="20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提供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载人登月计划的重要技术储备。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25457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d"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F13424-D0BC-E3E2-DDB0-B0D1BE15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09C275EC-9281-8057-E890-7E3B7F6C57B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" t="7024" r="732" b="3160"/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PA-圆角矩形 13">
            <a:extLst>
              <a:ext uri="{FF2B5EF4-FFF2-40B4-BE49-F238E27FC236}">
                <a16:creationId xmlns:a16="http://schemas.microsoft.com/office/drawing/2014/main" id="{B3E7BF32-CE0D-9F98-53C7-A089C11E98C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7482601" y="5023354"/>
            <a:ext cx="2016928" cy="48132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PA-圆角矩形 15">
            <a:extLst>
              <a:ext uri="{FF2B5EF4-FFF2-40B4-BE49-F238E27FC236}">
                <a16:creationId xmlns:a16="http://schemas.microsoft.com/office/drawing/2014/main" id="{1AF7983C-E750-9FF1-466E-521C76F1CE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 flipH="1">
            <a:off x="9708984" y="5029523"/>
            <a:ext cx="2016928" cy="481326"/>
          </a:xfrm>
          <a:prstGeom prst="roundRect">
            <a:avLst>
              <a:gd name="adj" fmla="val 50000"/>
            </a:avLst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Text1">
            <a:extLst>
              <a:ext uri="{FF2B5EF4-FFF2-40B4-BE49-F238E27FC236}">
                <a16:creationId xmlns:a16="http://schemas.microsoft.com/office/drawing/2014/main" id="{A49AEAC7-C197-ED04-39CE-84D17B6FCE6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flipH="1">
            <a:off x="9918439" y="5117027"/>
            <a:ext cx="1598018" cy="2939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张逸辰</a:t>
            </a:r>
          </a:p>
        </p:txBody>
      </p:sp>
      <p:sp>
        <p:nvSpPr>
          <p:cNvPr id="8" name="Text2">
            <a:extLst>
              <a:ext uri="{FF2B5EF4-FFF2-40B4-BE49-F238E27FC236}">
                <a16:creationId xmlns:a16="http://schemas.microsoft.com/office/drawing/2014/main" id="{F88426BC-D3A5-C55F-5C9F-B676DF4653B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flipH="1">
            <a:off x="7661702" y="5113282"/>
            <a:ext cx="1689904" cy="29772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2025.09</a:t>
            </a:r>
          </a:p>
        </p:txBody>
      </p:sp>
      <p:sp>
        <p:nvSpPr>
          <p:cNvPr id="9" name="Text3">
            <a:extLst>
              <a:ext uri="{FF2B5EF4-FFF2-40B4-BE49-F238E27FC236}">
                <a16:creationId xmlns:a16="http://schemas.microsoft.com/office/drawing/2014/main" id="{6518545A-674F-EBC4-69A0-5071AF63E62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flipH="1">
            <a:off x="4578350" y="1347151"/>
            <a:ext cx="7205765" cy="226228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10" name="Text4">
            <a:extLst>
              <a:ext uri="{FF2B5EF4-FFF2-40B4-BE49-F238E27FC236}">
                <a16:creationId xmlns:a16="http://schemas.microsoft.com/office/drawing/2014/main" id="{87F258BF-5B6A-CB62-4ACA-1E34B0B5924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flipH="1">
            <a:off x="7044051" y="3895776"/>
            <a:ext cx="4664412" cy="634006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</a:p>
        </p:txBody>
      </p:sp>
      <p:sp>
        <p:nvSpPr>
          <p:cNvPr id="11" name="PA-圆角矩形 20">
            <a:extLst>
              <a:ext uri="{FF2B5EF4-FFF2-40B4-BE49-F238E27FC236}">
                <a16:creationId xmlns:a16="http://schemas.microsoft.com/office/drawing/2014/main" id="{19EA88C1-2F9B-D2CB-45C4-9C2A1206D60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8261150" y="537029"/>
            <a:ext cx="3464762" cy="441515"/>
          </a:xfrm>
          <a:prstGeom prst="roundRect">
            <a:avLst>
              <a:gd name="adj" fmla="val 50000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6771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atalo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背景图案&#10;&#10;描述已自动生成">
            <a:extLst>
              <a:ext uri="{FF2B5EF4-FFF2-40B4-BE49-F238E27FC236}">
                <a16:creationId xmlns:a16="http://schemas.microsoft.com/office/drawing/2014/main" id="{CDCC4FFF-8E8D-8C50-AC85-484189421B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72"/>
          <a:stretch>
            <a:fillRect/>
          </a:stretch>
        </p:blipFill>
        <p:spPr>
          <a:xfrm>
            <a:off x="0" y="0"/>
            <a:ext cx="12192000" cy="29173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CF61315-EE3E-924B-0DFF-650B32E2DE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2917371"/>
            <a:ext cx="121920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8F863F-A7B9-6AB4-5BAE-8B1BAD8CE6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01384" y="1108107"/>
            <a:ext cx="2938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Century Gothic" panose="020B0502020202020204" pitchFamily="34" charset="0"/>
              </a:rPr>
              <a:t>目录</a:t>
            </a:r>
          </a:p>
        </p:txBody>
      </p:sp>
      <p:grpSp>
        <p:nvGrpSpPr>
          <p:cNvPr id="7" name="Text3">
            <a:extLst>
              <a:ext uri="{FF2B5EF4-FFF2-40B4-BE49-F238E27FC236}">
                <a16:creationId xmlns:a16="http://schemas.microsoft.com/office/drawing/2014/main" id="{564206E0-FA2B-787F-DE29-33F56483854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05856" y="3365367"/>
            <a:ext cx="5400744" cy="726742"/>
            <a:chOff x="448969" y="2109250"/>
            <a:chExt cx="5400744" cy="726742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23E4ECD1-CF79-D0B7-4A3C-04F3FFA9E4BB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294326" y="2195525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任务背景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" name="Text2">
              <a:extLst>
                <a:ext uri="{FF2B5EF4-FFF2-40B4-BE49-F238E27FC236}">
                  <a16:creationId xmlns:a16="http://schemas.microsoft.com/office/drawing/2014/main" id="{6C292D7B-1D50-5362-F3F0-A7F66A2AC78E}"/>
                </a:ext>
              </a:extLst>
            </p:cNvPr>
            <p:cNvSpPr txBox="1"/>
            <p:nvPr>
              <p:custDataLst>
                <p:tags r:id="rId20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68F14DF-B2D7-ED70-7475-EB558F144462}"/>
                </a:ext>
              </a:extLst>
            </p:cNvPr>
            <p:cNvCxnSpPr/>
            <p:nvPr>
              <p:custDataLst>
                <p:tags r:id="rId21"/>
              </p:custDataLst>
            </p:nvPr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Text6">
            <a:extLst>
              <a:ext uri="{FF2B5EF4-FFF2-40B4-BE49-F238E27FC236}">
                <a16:creationId xmlns:a16="http://schemas.microsoft.com/office/drawing/2014/main" id="{0F77168D-5898-5BAF-CCE5-A12C6B13C5E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363296" y="3365367"/>
            <a:ext cx="5400744" cy="743949"/>
            <a:chOff x="448969" y="2109250"/>
            <a:chExt cx="5400744" cy="743949"/>
          </a:xfrm>
        </p:grpSpPr>
        <p:sp>
          <p:nvSpPr>
            <p:cNvPr id="12" name="Text4">
              <a:extLst>
                <a:ext uri="{FF2B5EF4-FFF2-40B4-BE49-F238E27FC236}">
                  <a16:creationId xmlns:a16="http://schemas.microsoft.com/office/drawing/2014/main" id="{04F92E5F-89E0-D56E-27EE-18D6567AF360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294326" y="2212732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返回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过程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3" name="Text5">
              <a:extLst>
                <a:ext uri="{FF2B5EF4-FFF2-40B4-BE49-F238E27FC236}">
                  <a16:creationId xmlns:a16="http://schemas.microsoft.com/office/drawing/2014/main" id="{869698DC-2A36-611B-E303-A2FB479AF74B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D3841CA-9E5A-5920-ECA0-3DD88438084C}"/>
                </a:ext>
              </a:extLst>
            </p:cNvPr>
            <p:cNvCxnSpPr/>
            <p:nvPr>
              <p:custDataLst>
                <p:tags r:id="rId18"/>
              </p:custDataLst>
            </p:nvPr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Text9">
            <a:extLst>
              <a:ext uri="{FF2B5EF4-FFF2-40B4-BE49-F238E27FC236}">
                <a16:creationId xmlns:a16="http://schemas.microsoft.com/office/drawing/2014/main" id="{DA72D1E3-2FBF-D969-BD4C-08DD89254C0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05856" y="4566012"/>
            <a:ext cx="5400744" cy="726742"/>
            <a:chOff x="448969" y="2109250"/>
            <a:chExt cx="5400744" cy="726742"/>
          </a:xfrm>
        </p:grpSpPr>
        <p:sp>
          <p:nvSpPr>
            <p:cNvPr id="16" name="Text7">
              <a:extLst>
                <a:ext uri="{FF2B5EF4-FFF2-40B4-BE49-F238E27FC236}">
                  <a16:creationId xmlns:a16="http://schemas.microsoft.com/office/drawing/2014/main" id="{D3A62973-F277-1E07-8E63-1DE73045A6CF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294326" y="2195525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地面搜救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17" name="Text8">
              <a:extLst>
                <a:ext uri="{FF2B5EF4-FFF2-40B4-BE49-F238E27FC236}">
                  <a16:creationId xmlns:a16="http://schemas.microsoft.com/office/drawing/2014/main" id="{EFA25849-A357-C9FF-CFE6-AF38AF926B08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75CF8F1-EAC9-F4D9-B911-28951260900D}"/>
                </a:ext>
              </a:extLst>
            </p:cNvPr>
            <p:cNvCxnSpPr/>
            <p:nvPr>
              <p:custDataLst>
                <p:tags r:id="rId15"/>
              </p:custDataLst>
            </p:nvPr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Text12">
            <a:extLst>
              <a:ext uri="{FF2B5EF4-FFF2-40B4-BE49-F238E27FC236}">
                <a16:creationId xmlns:a16="http://schemas.microsoft.com/office/drawing/2014/main" id="{D6ACA318-3ECB-663E-E81A-762AB9E6111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6363296" y="4566012"/>
            <a:ext cx="5400744" cy="717993"/>
            <a:chOff x="448969" y="2109250"/>
            <a:chExt cx="5400744" cy="717993"/>
          </a:xfrm>
        </p:grpSpPr>
        <p:sp>
          <p:nvSpPr>
            <p:cNvPr id="20" name="Text10">
              <a:extLst>
                <a:ext uri="{FF2B5EF4-FFF2-40B4-BE49-F238E27FC236}">
                  <a16:creationId xmlns:a16="http://schemas.microsoft.com/office/drawing/2014/main" id="{C79E3CD3-ED45-AFCF-08FF-4840A5B7745A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294326" y="2186776"/>
              <a:ext cx="4555387" cy="640467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 err="1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未来展望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21" name="Text11">
              <a:extLst>
                <a:ext uri="{FF2B5EF4-FFF2-40B4-BE49-F238E27FC236}">
                  <a16:creationId xmlns:a16="http://schemas.microsoft.com/office/drawing/2014/main" id="{4423EE16-A759-5C07-7D29-041692EC1A78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448969" y="2109250"/>
              <a:ext cx="635122" cy="549477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F4CEB47-E9F7-24AC-6C3B-5D0C584721DF}"/>
                </a:ext>
              </a:extLst>
            </p:cNvPr>
            <p:cNvCxnSpPr/>
            <p:nvPr>
              <p:custDataLst>
                <p:tags r:id="rId12"/>
              </p:custDataLst>
            </p:nvPr>
          </p:nvCxnSpPr>
          <p:spPr>
            <a:xfrm flipH="1">
              <a:off x="1084091" y="2195967"/>
              <a:ext cx="111663" cy="3760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66618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pter_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918A2D15-4F00-B0B9-9154-475A97A1F9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9326" r="10583" b="195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F66BB-406E-2193-91B6-79B94E391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86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44716-C34B-A375-6D27-BF9A011D69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2866571"/>
            <a:ext cx="121920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3C8BB-6307-2CC5-8675-B3EEACA30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2968171"/>
            <a:ext cx="12192000" cy="388982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309723B-A1CC-9BED-FA94-43D2ABA53D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91472" y="3549196"/>
            <a:ext cx="9747316" cy="107045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spc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任务背景</a:t>
            </a:r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B576B86A-D509-7F7A-C1A3-7E0E292AB2B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61749" y="4825694"/>
            <a:ext cx="5822323" cy="46179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Background of the task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B5FF61-136A-7766-45A4-32285A4982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6445" y="664615"/>
            <a:ext cx="1782445" cy="1712005"/>
          </a:xfrm>
          <a:prstGeom prst="ellipse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8E2F6389-ADE4-DF35-CCE0-2213A29A268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394272" y="816429"/>
            <a:ext cx="1326789" cy="13576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72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088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!!平滑1"/>
          <p:cNvSpPr/>
          <p:nvPr>
            <p:custDataLst>
              <p:tags r:id="rId5"/>
            </p:custDataLst>
          </p:nvPr>
        </p:nvSpPr>
        <p:spPr>
          <a:xfrm>
            <a:off x="7965015" y="0"/>
            <a:ext cx="42269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D2CA348F-69BE-D472-ADFB-8DD3CC85C13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48023" y="2171417"/>
            <a:ext cx="5656007" cy="39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神舟12号是中国空间站阶段首次载人飞行任务，标志着关键技术验证阶段的开始。
任务周期3个月，创下中国航天员单次太空驻留新纪录。
航天员聂海胜、刘伯明、汤洪波组成的乘组肩负重要使命。</a:t>
            </a:r>
          </a:p>
        </p:txBody>
      </p:sp>
      <p:sp>
        <p:nvSpPr>
          <p:cNvPr id="4" name="Text2">
            <a:extLst>
              <a:ext uri="{FF2B5EF4-FFF2-40B4-BE49-F238E27FC236}">
                <a16:creationId xmlns:a16="http://schemas.microsoft.com/office/drawing/2014/main" id="{00649592-03D4-C555-A64C-F985E3CFD0E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26856" y="695533"/>
            <a:ext cx="5677454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中国载人航天工程里程碑</a:t>
            </a:r>
          </a:p>
        </p:txBody>
      </p:sp>
      <p:sp>
        <p:nvSpPr>
          <p:cNvPr id="5" name="Shape1">
            <a:extLst>
              <a:ext uri="{FF2B5EF4-FFF2-40B4-BE49-F238E27FC236}">
                <a16:creationId xmlns:a16="http://schemas.microsoft.com/office/drawing/2014/main" id="{E2A45CB3-3FC7-E8B8-E583-F38DA8064DE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08053" y="541117"/>
            <a:ext cx="4982693" cy="5775766"/>
          </a:xfrm>
          <a:prstGeom prst="roundRect">
            <a:avLst>
              <a:gd name="adj" fmla="val 2038"/>
            </a:avLst>
          </a:prstGeom>
          <a:blipFill>
            <a:blip r:embed="rId12"/>
            <a:stretch>
              <a:fillRect l="-36971" r="-3697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custData r:id="rId1"/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33231" y="-3067573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: 对角圆角 16">
            <a:extLst>
              <a:ext uri="{FF2B5EF4-FFF2-40B4-BE49-F238E27FC236}">
                <a16:creationId xmlns:a16="http://schemas.microsoft.com/office/drawing/2014/main" id="{24850162-1B08-550B-B0AD-7A992A4ED81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5462329"/>
            <a:ext cx="1372411" cy="1395671"/>
          </a:xfrm>
          <a:prstGeom prst="round2Diag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B553A1DC-803B-99D1-3C42-22F3F88639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40881" y="356931"/>
            <a:ext cx="5878181" cy="13169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返回阶段的关键性地位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4B6BCE3F-4A3F-E0FE-0041-7F929580B33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41379" y="1853954"/>
            <a:ext cx="5885760" cy="458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返回过程被称为‘黑色十分钟’，是载人航天最危险的阶段之一。
返回数据为后续任务提供重要技术参考。</a:t>
            </a:r>
          </a:p>
        </p:txBody>
      </p:sp>
      <p:sp>
        <p:nvSpPr>
          <p:cNvPr id="12" name="Shape1">
            <a:extLst>
              <a:ext uri="{FF2B5EF4-FFF2-40B4-BE49-F238E27FC236}">
                <a16:creationId xmlns:a16="http://schemas.microsoft.com/office/drawing/2014/main" id="{357AD606-16F9-9B01-3218-9A4C497984E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686800" y="3733800"/>
            <a:ext cx="2606621" cy="2514600"/>
          </a:xfrm>
          <a:prstGeom prst="round2DiagRect">
            <a:avLst/>
          </a:prstGeom>
          <a:blipFill>
            <a:blip r:embed="rId12"/>
            <a:stretch>
              <a:fillRect l="-26290" r="-2629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A2FBBB-7C59-D69B-EC34-EF782C117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02899"/>
            <a:ext cx="3532472" cy="275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469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hapter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3" descr="图片包含 游戏机, 房间, 梳子, 站&#10;&#10;描述已自动生成">
            <a:extLst>
              <a:ext uri="{FF2B5EF4-FFF2-40B4-BE49-F238E27FC236}">
                <a16:creationId xmlns:a16="http://schemas.microsoft.com/office/drawing/2014/main" id="{918A2D15-4F00-B0B9-9154-475A97A1F94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39326" r="10583" b="1958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FEF66BB-406E-2193-91B6-79B94E39141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86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44716-C34B-A375-6D27-BF9A011D695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2866571"/>
            <a:ext cx="121920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C3C8BB-6307-2CC5-8675-B3EEACA3041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0" y="2968171"/>
            <a:ext cx="12192000" cy="3889829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309723B-A1CC-9BED-FA94-43D2ABA53DF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291472" y="3549196"/>
            <a:ext cx="9747316" cy="107045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spc="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返回过程</a:t>
            </a:r>
          </a:p>
        </p:txBody>
      </p:sp>
      <p:sp>
        <p:nvSpPr>
          <p:cNvPr id="9" name="Text2">
            <a:extLst>
              <a:ext uri="{FF2B5EF4-FFF2-40B4-BE49-F238E27FC236}">
                <a16:creationId xmlns:a16="http://schemas.microsoft.com/office/drawing/2014/main" id="{B576B86A-D509-7F7A-C1A3-7E0E292AB2B1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261749" y="4825694"/>
            <a:ext cx="5822323" cy="46179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The return process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0B5FF61-136A-7766-45A4-32285A49821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166445" y="664615"/>
            <a:ext cx="1782445" cy="1712005"/>
          </a:xfrm>
          <a:prstGeom prst="ellipse">
            <a:avLst/>
          </a:prstGeom>
          <a:solidFill>
            <a:schemeClr val="accent1"/>
          </a:solidFill>
          <a:ln w="444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Text3">
            <a:extLst>
              <a:ext uri="{FF2B5EF4-FFF2-40B4-BE49-F238E27FC236}">
                <a16:creationId xmlns:a16="http://schemas.microsoft.com/office/drawing/2014/main" id="{8E2F6389-ADE4-DF35-CCE0-2213A29A268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394272" y="816429"/>
            <a:ext cx="1326789" cy="135763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72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0889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Shape1">
            <a:extLst>
              <a:ext uri="{FF2B5EF4-FFF2-40B4-BE49-F238E27FC236}">
                <a16:creationId xmlns:a16="http://schemas.microsoft.com/office/drawing/2014/main" id="{9D77B0F6-F349-B771-51CF-7C44FEDED04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604003" y="3729682"/>
            <a:ext cx="4947919" cy="2845658"/>
          </a:xfrm>
          <a:prstGeom prst="roundRect">
            <a:avLst>
              <a:gd name="adj" fmla="val 2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Shape2">
            <a:extLst>
              <a:ext uri="{FF2B5EF4-FFF2-40B4-BE49-F238E27FC236}">
                <a16:creationId xmlns:a16="http://schemas.microsoft.com/office/drawing/2014/main" id="{33559E01-6675-7ABE-2250-3EA3A13DCCB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908802" y="587460"/>
            <a:ext cx="4947919" cy="2845658"/>
          </a:xfrm>
          <a:prstGeom prst="roundRect">
            <a:avLst>
              <a:gd name="adj" fmla="val 229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Shape3">
            <a:extLst>
              <a:ext uri="{FF2B5EF4-FFF2-40B4-BE49-F238E27FC236}">
                <a16:creationId xmlns:a16="http://schemas.microsoft.com/office/drawing/2014/main" id="{DFF798F7-1467-72B3-380A-6DF9D02AD7E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756402" y="435060"/>
            <a:ext cx="4947919" cy="2845658"/>
          </a:xfrm>
          <a:custGeom>
            <a:avLst/>
            <a:gdLst>
              <a:gd name="connsiteX0" fmla="*/ 65393 w 4947919"/>
              <a:gd name="connsiteY0" fmla="*/ 0 h 2845658"/>
              <a:gd name="connsiteX1" fmla="*/ 4882526 w 4947919"/>
              <a:gd name="connsiteY1" fmla="*/ 0 h 2845658"/>
              <a:gd name="connsiteX2" fmla="*/ 4947919 w 4947919"/>
              <a:gd name="connsiteY2" fmla="*/ 65393 h 2845658"/>
              <a:gd name="connsiteX3" fmla="*/ 4947919 w 4947919"/>
              <a:gd name="connsiteY3" fmla="*/ 2780265 h 2845658"/>
              <a:gd name="connsiteX4" fmla="*/ 4947918 w 4947919"/>
              <a:gd name="connsiteY4" fmla="*/ 2780267 h 2845658"/>
              <a:gd name="connsiteX5" fmla="*/ 4947918 w 4947919"/>
              <a:gd name="connsiteY5" fmla="*/ 2049312 h 2845658"/>
              <a:gd name="connsiteX6" fmla="*/ 4168086 w 4947919"/>
              <a:gd name="connsiteY6" fmla="*/ 2845658 h 2845658"/>
              <a:gd name="connsiteX7" fmla="*/ 65393 w 4947919"/>
              <a:gd name="connsiteY7" fmla="*/ 2845658 h 2845658"/>
              <a:gd name="connsiteX8" fmla="*/ 0 w 4947919"/>
              <a:gd name="connsiteY8" fmla="*/ 2780265 h 2845658"/>
              <a:gd name="connsiteX9" fmla="*/ 0 w 4947919"/>
              <a:gd name="connsiteY9" fmla="*/ 65393 h 2845658"/>
              <a:gd name="connsiteX10" fmla="*/ 65393 w 4947919"/>
              <a:gd name="connsiteY10" fmla="*/ 0 h 284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7919" h="2845658">
                <a:moveTo>
                  <a:pt x="65393" y="0"/>
                </a:moveTo>
                <a:lnTo>
                  <a:pt x="4882526" y="0"/>
                </a:lnTo>
                <a:cubicBezTo>
                  <a:pt x="4918642" y="0"/>
                  <a:pt x="4947919" y="29277"/>
                  <a:pt x="4947919" y="65393"/>
                </a:cubicBezTo>
                <a:lnTo>
                  <a:pt x="4947919" y="2780265"/>
                </a:lnTo>
                <a:lnTo>
                  <a:pt x="4947918" y="2780267"/>
                </a:lnTo>
                <a:lnTo>
                  <a:pt x="4947918" y="2049312"/>
                </a:lnTo>
                <a:lnTo>
                  <a:pt x="4168086" y="2845658"/>
                </a:lnTo>
                <a:lnTo>
                  <a:pt x="65393" y="2845658"/>
                </a:lnTo>
                <a:cubicBezTo>
                  <a:pt x="29277" y="2845658"/>
                  <a:pt x="0" y="2816381"/>
                  <a:pt x="0" y="2780265"/>
                </a:cubicBezTo>
                <a:lnTo>
                  <a:pt x="0" y="65393"/>
                </a:lnTo>
                <a:cubicBezTo>
                  <a:pt x="0" y="29277"/>
                  <a:pt x="29277" y="0"/>
                  <a:pt x="65393" y="0"/>
                </a:cubicBezTo>
                <a:close/>
              </a:path>
            </a:pathLst>
          </a:custGeom>
          <a:blipFill>
            <a:blip r:embed="rId16"/>
            <a:stretch>
              <a:fillRect t="-7988" b="-79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3AA3ECB-1C0F-7FFF-A892-FF740591C82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40881" y="1163052"/>
            <a:ext cx="5878181" cy="959968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再入</a:t>
            </a: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大气层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A01FC31B-3121-596C-D999-39D9C1C434B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41379" y="2495638"/>
            <a:ext cx="5885760" cy="339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返回舱以每秒7.9公里速度冲入大气层。
舱体表面温度瞬间升至2000摄氏度以上。
</a:t>
            </a:r>
          </a:p>
        </p:txBody>
      </p:sp>
      <p:sp>
        <p:nvSpPr>
          <p:cNvPr id="24" name="Shape4">
            <a:extLst>
              <a:ext uri="{FF2B5EF4-FFF2-40B4-BE49-F238E27FC236}">
                <a16:creationId xmlns:a16="http://schemas.microsoft.com/office/drawing/2014/main" id="{FCB46336-9DC1-F1CD-BA0D-BD7E8A03B93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756401" y="3577282"/>
            <a:ext cx="4947919" cy="2845658"/>
          </a:xfrm>
          <a:custGeom>
            <a:avLst/>
            <a:gdLst>
              <a:gd name="connsiteX0" fmla="*/ 65393 w 4947919"/>
              <a:gd name="connsiteY0" fmla="*/ 0 h 2845658"/>
              <a:gd name="connsiteX1" fmla="*/ 4882526 w 4947919"/>
              <a:gd name="connsiteY1" fmla="*/ 0 h 2845658"/>
              <a:gd name="connsiteX2" fmla="*/ 4947919 w 4947919"/>
              <a:gd name="connsiteY2" fmla="*/ 65393 h 2845658"/>
              <a:gd name="connsiteX3" fmla="*/ 4947919 w 4947919"/>
              <a:gd name="connsiteY3" fmla="*/ 2780265 h 2845658"/>
              <a:gd name="connsiteX4" fmla="*/ 4882526 w 4947919"/>
              <a:gd name="connsiteY4" fmla="*/ 2845658 h 2845658"/>
              <a:gd name="connsiteX5" fmla="*/ 1004100 w 4947919"/>
              <a:gd name="connsiteY5" fmla="*/ 2845658 h 2845658"/>
              <a:gd name="connsiteX6" fmla="*/ 0 w 4947919"/>
              <a:gd name="connsiteY6" fmla="*/ 1820295 h 2845658"/>
              <a:gd name="connsiteX7" fmla="*/ 0 w 4947919"/>
              <a:gd name="connsiteY7" fmla="*/ 65393 h 2845658"/>
              <a:gd name="connsiteX8" fmla="*/ 65393 w 4947919"/>
              <a:gd name="connsiteY8" fmla="*/ 0 h 284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47919" h="2845658">
                <a:moveTo>
                  <a:pt x="65393" y="0"/>
                </a:moveTo>
                <a:lnTo>
                  <a:pt x="4882526" y="0"/>
                </a:lnTo>
                <a:cubicBezTo>
                  <a:pt x="4918642" y="0"/>
                  <a:pt x="4947919" y="29277"/>
                  <a:pt x="4947919" y="65393"/>
                </a:cubicBezTo>
                <a:lnTo>
                  <a:pt x="4947919" y="2780265"/>
                </a:lnTo>
                <a:cubicBezTo>
                  <a:pt x="4947919" y="2816381"/>
                  <a:pt x="4918642" y="2845658"/>
                  <a:pt x="4882526" y="2845658"/>
                </a:cubicBezTo>
                <a:lnTo>
                  <a:pt x="1004100" y="2845658"/>
                </a:lnTo>
                <a:lnTo>
                  <a:pt x="0" y="1820295"/>
                </a:lnTo>
                <a:lnTo>
                  <a:pt x="0" y="65393"/>
                </a:lnTo>
                <a:cubicBezTo>
                  <a:pt x="0" y="29277"/>
                  <a:pt x="29277" y="0"/>
                  <a:pt x="65393" y="0"/>
                </a:cubicBezTo>
                <a:close/>
              </a:path>
            </a:pathLst>
          </a:custGeom>
          <a:blipFill>
            <a:blip r:embed="rId17"/>
            <a:stretch>
              <a:fillRect t="-5597" b="-559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B9E6226-4857-57D3-263B-A7E894A3752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rot="16200000" flipH="1">
            <a:off x="6745769" y="5408206"/>
            <a:ext cx="1025366" cy="1004103"/>
          </a:xfrm>
          <a:custGeom>
            <a:avLst/>
            <a:gdLst>
              <a:gd name="connsiteX0" fmla="*/ 0 w 1970124"/>
              <a:gd name="connsiteY0" fmla="*/ 0 h 1970123"/>
              <a:gd name="connsiteX1" fmla="*/ 1970124 w 1970124"/>
              <a:gd name="connsiteY1" fmla="*/ 1970123 h 1970123"/>
              <a:gd name="connsiteX2" fmla="*/ 0 w 1970124"/>
              <a:gd name="connsiteY2" fmla="*/ 1970123 h 197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124" h="1970123">
                <a:moveTo>
                  <a:pt x="0" y="0"/>
                </a:moveTo>
                <a:lnTo>
                  <a:pt x="1970124" y="1970123"/>
                </a:lnTo>
                <a:lnTo>
                  <a:pt x="0" y="1970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50800" dir="5400000" sx="99000" sy="99000" algn="ctr" rotWithShape="0">
              <a:schemeClr val="accent1">
                <a:lumMod val="50000"/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CA55FEF-216B-54F9-3491-7D871AAB092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rot="5400000">
            <a:off x="10900328" y="2515039"/>
            <a:ext cx="800796" cy="784190"/>
          </a:xfrm>
          <a:custGeom>
            <a:avLst/>
            <a:gdLst>
              <a:gd name="connsiteX0" fmla="*/ 0 w 1970124"/>
              <a:gd name="connsiteY0" fmla="*/ 0 h 1970123"/>
              <a:gd name="connsiteX1" fmla="*/ 1970124 w 1970124"/>
              <a:gd name="connsiteY1" fmla="*/ 1970123 h 1970123"/>
              <a:gd name="connsiteX2" fmla="*/ 0 w 1970124"/>
              <a:gd name="connsiteY2" fmla="*/ 1970123 h 197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0124" h="1970123">
                <a:moveTo>
                  <a:pt x="0" y="0"/>
                </a:moveTo>
                <a:lnTo>
                  <a:pt x="1970124" y="1970123"/>
                </a:lnTo>
                <a:lnTo>
                  <a:pt x="0" y="19701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50800" dir="5400000" sx="99000" sy="99000" algn="ctr" rotWithShape="0">
              <a:schemeClr val="accent1">
                <a:lumMod val="50000"/>
                <a:alpha val="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9434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-76200" y="0"/>
            <a:ext cx="12192000" cy="6858000"/>
          </a:xfrm>
          <a:prstGeom prst="rect">
            <a:avLst/>
          </a:prstGeom>
        </p:spPr>
      </p:pic>
      <p:sp>
        <p:nvSpPr>
          <p:cNvPr id="28" name="Freeform: Shape 25"/>
          <p:cNvSpPr/>
          <p:nvPr>
            <p:custDataLst>
              <p:tags r:id="rId4"/>
            </p:custDataLst>
          </p:nvPr>
        </p:nvSpPr>
        <p:spPr>
          <a:xfrm flipH="1">
            <a:off x="11628515" y="6372738"/>
            <a:ext cx="307579" cy="308731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Text1">
            <a:extLst>
              <a:ext uri="{FF2B5EF4-FFF2-40B4-BE49-F238E27FC236}">
                <a16:creationId xmlns:a16="http://schemas.microsoft.com/office/drawing/2014/main" id="{3FD93882-004F-5ACA-3F4F-B5006D95E5E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7620000" y="652847"/>
            <a:ext cx="5435882" cy="1295771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展开</a:t>
            </a:r>
            <a:r>
              <a:rPr lang="en-US" altLang="zh-CN" sz="3200" b="1" noProof="0" dirty="0" err="1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降落伞</a:t>
            </a:r>
            <a:endParaRPr lang="en-US" altLang="zh-CN" sz="3200" b="1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5" name="Text2">
            <a:extLst>
              <a:ext uri="{FF2B5EF4-FFF2-40B4-BE49-F238E27FC236}">
                <a16:creationId xmlns:a16="http://schemas.microsoft.com/office/drawing/2014/main" id="{FDE25CE3-26C7-0FAF-B004-4EB19DA4DB2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791200" y="1961144"/>
            <a:ext cx="5844148" cy="441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在10公里高度先后打开引导伞、减速伞和主伞。
主伞面积达1200平方米，世界最大单体降落伞之一。
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5FB3AC9-C350-9353-ECE0-3178CF5EF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96" y="1066800"/>
            <a:ext cx="5039863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custData r:id="rId1"/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3" descr="背景图案&#10;&#10;描述已自动生成">
            <a:extLst>
              <a:ext uri="{FF2B5EF4-FFF2-40B4-BE49-F238E27FC236}">
                <a16:creationId xmlns:a16="http://schemas.microsoft.com/office/drawing/2014/main" id="{86C7FD12-9BAA-6527-5B23-A9384A2E32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6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任意多边形: 形状 4">
            <a:extLst>
              <a:ext uri="{FF2B5EF4-FFF2-40B4-BE49-F238E27FC236}">
                <a16:creationId xmlns:a16="http://schemas.microsoft.com/office/drawing/2014/main" id="{C06961AA-DBC6-6D47-69A0-5B45791432B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rot="13500000">
            <a:off x="-415088" y="-3085716"/>
            <a:ext cx="12993147" cy="12993147"/>
          </a:xfrm>
          <a:custGeom>
            <a:avLst/>
            <a:gdLst>
              <a:gd name="connsiteX0" fmla="*/ 12993147 w 12993147"/>
              <a:gd name="connsiteY0" fmla="*/ 4618417 h 12993147"/>
              <a:gd name="connsiteX1" fmla="*/ 9110069 w 12993147"/>
              <a:gd name="connsiteY1" fmla="*/ 8501495 h 12993147"/>
              <a:gd name="connsiteX2" fmla="*/ 8635431 w 12993147"/>
              <a:gd name="connsiteY2" fmla="*/ 8501496 h 12993147"/>
              <a:gd name="connsiteX3" fmla="*/ 8635431 w 12993147"/>
              <a:gd name="connsiteY3" fmla="*/ 8976133 h 12993147"/>
              <a:gd name="connsiteX4" fmla="*/ 4618417 w 12993147"/>
              <a:gd name="connsiteY4" fmla="*/ 12993147 h 12993147"/>
              <a:gd name="connsiteX5" fmla="*/ 0 w 12993147"/>
              <a:gd name="connsiteY5" fmla="*/ 8374730 h 12993147"/>
              <a:gd name="connsiteX6" fmla="*/ 8374730 w 12993147"/>
              <a:gd name="connsiteY6" fmla="*/ 0 h 12993147"/>
              <a:gd name="connsiteX7" fmla="*/ 12993147 w 12993147"/>
              <a:gd name="connsiteY7" fmla="*/ 4618417 h 1299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93147" h="12993147">
                <a:moveTo>
                  <a:pt x="12993147" y="4618417"/>
                </a:moveTo>
                <a:lnTo>
                  <a:pt x="9110069" y="8501495"/>
                </a:lnTo>
                <a:lnTo>
                  <a:pt x="8635431" y="8501496"/>
                </a:lnTo>
                <a:lnTo>
                  <a:pt x="8635431" y="8976133"/>
                </a:lnTo>
                <a:lnTo>
                  <a:pt x="4618417" y="12993147"/>
                </a:lnTo>
                <a:lnTo>
                  <a:pt x="0" y="8374730"/>
                </a:lnTo>
                <a:lnTo>
                  <a:pt x="8374730" y="0"/>
                </a:lnTo>
                <a:lnTo>
                  <a:pt x="12993147" y="4618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!!平滑4"/>
          <p:cNvSpPr/>
          <p:nvPr>
            <p:custDataLst>
              <p:tags r:id="rId5"/>
            </p:custDataLst>
          </p:nvPr>
        </p:nvSpPr>
        <p:spPr>
          <a:xfrm>
            <a:off x="9753601" y="0"/>
            <a:ext cx="2438400" cy="6857999"/>
          </a:xfrm>
          <a:custGeom>
            <a:avLst/>
            <a:gdLst>
              <a:gd name="connsiteX0" fmla="*/ 0 w 2438400"/>
              <a:gd name="connsiteY0" fmla="*/ 0 h 6857999"/>
              <a:gd name="connsiteX1" fmla="*/ 2438400 w 2438400"/>
              <a:gd name="connsiteY1" fmla="*/ 0 h 6857999"/>
              <a:gd name="connsiteX2" fmla="*/ 2438400 w 2438400"/>
              <a:gd name="connsiteY2" fmla="*/ 6857999 h 6857999"/>
              <a:gd name="connsiteX3" fmla="*/ 0 w 2438400"/>
              <a:gd name="connsiteY3" fmla="*/ 6857999 h 6857999"/>
              <a:gd name="connsiteX4" fmla="*/ 0 w 2438400"/>
              <a:gd name="connsiteY4" fmla="*/ 5471887 h 6857999"/>
              <a:gd name="connsiteX5" fmla="*/ 852503 w 2438400"/>
              <a:gd name="connsiteY5" fmla="*/ 5471887 h 6857999"/>
              <a:gd name="connsiteX6" fmla="*/ 852503 w 2438400"/>
              <a:gd name="connsiteY6" fmla="*/ 1349375 h 6857999"/>
              <a:gd name="connsiteX7" fmla="*/ 0 w 2438400"/>
              <a:gd name="connsiteY7" fmla="*/ 134937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6857999">
                <a:moveTo>
                  <a:pt x="0" y="0"/>
                </a:moveTo>
                <a:lnTo>
                  <a:pt x="2438400" y="0"/>
                </a:lnTo>
                <a:lnTo>
                  <a:pt x="2438400" y="6857999"/>
                </a:lnTo>
                <a:lnTo>
                  <a:pt x="0" y="6857999"/>
                </a:lnTo>
                <a:lnTo>
                  <a:pt x="0" y="5471887"/>
                </a:lnTo>
                <a:lnTo>
                  <a:pt x="852503" y="5471887"/>
                </a:lnTo>
                <a:lnTo>
                  <a:pt x="852503" y="1349375"/>
                </a:lnTo>
                <a:lnTo>
                  <a:pt x="0" y="13493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!!平滑1"/>
          <p:cNvCxnSpPr/>
          <p:nvPr>
            <p:custDataLst>
              <p:tags r:id="rId6"/>
            </p:custDataLst>
          </p:nvPr>
        </p:nvCxnSpPr>
        <p:spPr>
          <a:xfrm>
            <a:off x="6268720" y="497945"/>
            <a:ext cx="3484881" cy="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1"/>
          <p:cNvSpPr/>
          <p:nvPr>
            <p:custDataLst>
              <p:tags r:id="rId7"/>
            </p:custDataLst>
          </p:nvPr>
        </p:nvSpPr>
        <p:spPr>
          <a:xfrm>
            <a:off x="6268720" y="1129600"/>
            <a:ext cx="5039995" cy="5015230"/>
          </a:xfrm>
          <a:prstGeom prst="roundRect">
            <a:avLst>
              <a:gd name="adj" fmla="val 2298"/>
            </a:avLst>
          </a:prstGeom>
          <a:blipFill>
            <a:blip r:embed="rId14"/>
            <a:stretch>
              <a:fillRect l="-28624" r="-286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7" name="Freeform: Shape 25"/>
          <p:cNvSpPr/>
          <p:nvPr>
            <p:custDataLst>
              <p:tags r:id="rId8"/>
            </p:custDataLst>
          </p:nvPr>
        </p:nvSpPr>
        <p:spPr>
          <a:xfrm flipH="1">
            <a:off x="11597005" y="250190"/>
            <a:ext cx="339090" cy="340360"/>
          </a:xfrm>
          <a:custGeom>
            <a:avLst/>
            <a:gdLst>
              <a:gd name="connsiteX0" fmla="*/ 316376 w 718878"/>
              <a:gd name="connsiteY0" fmla="*/ 634637 h 719819"/>
              <a:gd name="connsiteX1" fmla="*/ 401558 w 718878"/>
              <a:gd name="connsiteY1" fmla="*/ 634637 h 719819"/>
              <a:gd name="connsiteX2" fmla="*/ 401558 w 718878"/>
              <a:gd name="connsiteY2" fmla="*/ 719819 h 719819"/>
              <a:gd name="connsiteX3" fmla="*/ 316376 w 718878"/>
              <a:gd name="connsiteY3" fmla="*/ 719819 h 719819"/>
              <a:gd name="connsiteX4" fmla="*/ 632753 w 718878"/>
              <a:gd name="connsiteY4" fmla="*/ 634636 h 719819"/>
              <a:gd name="connsiteX5" fmla="*/ 717935 w 718878"/>
              <a:gd name="connsiteY5" fmla="*/ 634636 h 719819"/>
              <a:gd name="connsiteX6" fmla="*/ 717935 w 718878"/>
              <a:gd name="connsiteY6" fmla="*/ 719818 h 719819"/>
              <a:gd name="connsiteX7" fmla="*/ 632753 w 718878"/>
              <a:gd name="connsiteY7" fmla="*/ 719818 h 719819"/>
              <a:gd name="connsiteX8" fmla="*/ 0 w 718878"/>
              <a:gd name="connsiteY8" fmla="*/ 634636 h 719819"/>
              <a:gd name="connsiteX9" fmla="*/ 85182 w 718878"/>
              <a:gd name="connsiteY9" fmla="*/ 634636 h 719819"/>
              <a:gd name="connsiteX10" fmla="*/ 85182 w 718878"/>
              <a:gd name="connsiteY10" fmla="*/ 719818 h 719819"/>
              <a:gd name="connsiteX11" fmla="*/ 0 w 718878"/>
              <a:gd name="connsiteY11" fmla="*/ 719818 h 719819"/>
              <a:gd name="connsiteX12" fmla="*/ 632756 w 718878"/>
              <a:gd name="connsiteY12" fmla="*/ 317318 h 719819"/>
              <a:gd name="connsiteX13" fmla="*/ 717938 w 718878"/>
              <a:gd name="connsiteY13" fmla="*/ 317318 h 719819"/>
              <a:gd name="connsiteX14" fmla="*/ 717938 w 718878"/>
              <a:gd name="connsiteY14" fmla="*/ 402500 h 719819"/>
              <a:gd name="connsiteX15" fmla="*/ 632756 w 718878"/>
              <a:gd name="connsiteY15" fmla="*/ 402500 h 719819"/>
              <a:gd name="connsiteX16" fmla="*/ 316378 w 718878"/>
              <a:gd name="connsiteY16" fmla="*/ 317318 h 719819"/>
              <a:gd name="connsiteX17" fmla="*/ 401560 w 718878"/>
              <a:gd name="connsiteY17" fmla="*/ 317318 h 719819"/>
              <a:gd name="connsiteX18" fmla="*/ 401560 w 718878"/>
              <a:gd name="connsiteY18" fmla="*/ 402500 h 719819"/>
              <a:gd name="connsiteX19" fmla="*/ 316378 w 718878"/>
              <a:gd name="connsiteY19" fmla="*/ 402500 h 719819"/>
              <a:gd name="connsiteX20" fmla="*/ 0 w 718878"/>
              <a:gd name="connsiteY20" fmla="*/ 317318 h 719819"/>
              <a:gd name="connsiteX21" fmla="*/ 85182 w 718878"/>
              <a:gd name="connsiteY21" fmla="*/ 317318 h 719819"/>
              <a:gd name="connsiteX22" fmla="*/ 85182 w 718878"/>
              <a:gd name="connsiteY22" fmla="*/ 402500 h 719819"/>
              <a:gd name="connsiteX23" fmla="*/ 0 w 718878"/>
              <a:gd name="connsiteY23" fmla="*/ 402500 h 719819"/>
              <a:gd name="connsiteX24" fmla="*/ 633696 w 718878"/>
              <a:gd name="connsiteY24" fmla="*/ 0 h 719819"/>
              <a:gd name="connsiteX25" fmla="*/ 718878 w 718878"/>
              <a:gd name="connsiteY25" fmla="*/ 0 h 719819"/>
              <a:gd name="connsiteX26" fmla="*/ 718878 w 718878"/>
              <a:gd name="connsiteY26" fmla="*/ 85182 h 719819"/>
              <a:gd name="connsiteX27" fmla="*/ 633696 w 718878"/>
              <a:gd name="connsiteY27" fmla="*/ 85182 h 719819"/>
              <a:gd name="connsiteX28" fmla="*/ 316378 w 718878"/>
              <a:gd name="connsiteY28" fmla="*/ 0 h 719819"/>
              <a:gd name="connsiteX29" fmla="*/ 401560 w 718878"/>
              <a:gd name="connsiteY29" fmla="*/ 0 h 719819"/>
              <a:gd name="connsiteX30" fmla="*/ 401560 w 718878"/>
              <a:gd name="connsiteY30" fmla="*/ 85182 h 719819"/>
              <a:gd name="connsiteX31" fmla="*/ 316378 w 718878"/>
              <a:gd name="connsiteY31" fmla="*/ 85182 h 719819"/>
              <a:gd name="connsiteX32" fmla="*/ 0 w 718878"/>
              <a:gd name="connsiteY32" fmla="*/ 0 h 719819"/>
              <a:gd name="connsiteX33" fmla="*/ 85182 w 718878"/>
              <a:gd name="connsiteY33" fmla="*/ 0 h 719819"/>
              <a:gd name="connsiteX34" fmla="*/ 85182 w 718878"/>
              <a:gd name="connsiteY34" fmla="*/ 85182 h 719819"/>
              <a:gd name="connsiteX35" fmla="*/ 0 w 718878"/>
              <a:gd name="connsiteY35" fmla="*/ 85182 h 71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18878" h="719819">
                <a:moveTo>
                  <a:pt x="316376" y="634637"/>
                </a:moveTo>
                <a:lnTo>
                  <a:pt x="401558" y="634637"/>
                </a:lnTo>
                <a:lnTo>
                  <a:pt x="401558" y="719819"/>
                </a:lnTo>
                <a:lnTo>
                  <a:pt x="316376" y="719819"/>
                </a:lnTo>
                <a:close/>
                <a:moveTo>
                  <a:pt x="632753" y="634636"/>
                </a:moveTo>
                <a:lnTo>
                  <a:pt x="717935" y="634636"/>
                </a:lnTo>
                <a:lnTo>
                  <a:pt x="717935" y="719818"/>
                </a:lnTo>
                <a:lnTo>
                  <a:pt x="632753" y="719818"/>
                </a:lnTo>
                <a:close/>
                <a:moveTo>
                  <a:pt x="0" y="634636"/>
                </a:moveTo>
                <a:lnTo>
                  <a:pt x="85182" y="634636"/>
                </a:lnTo>
                <a:lnTo>
                  <a:pt x="85182" y="719818"/>
                </a:lnTo>
                <a:lnTo>
                  <a:pt x="0" y="719818"/>
                </a:lnTo>
                <a:close/>
                <a:moveTo>
                  <a:pt x="632756" y="317318"/>
                </a:moveTo>
                <a:lnTo>
                  <a:pt x="717938" y="317318"/>
                </a:lnTo>
                <a:lnTo>
                  <a:pt x="717938" y="402500"/>
                </a:lnTo>
                <a:lnTo>
                  <a:pt x="632756" y="402500"/>
                </a:lnTo>
                <a:close/>
                <a:moveTo>
                  <a:pt x="316378" y="317318"/>
                </a:moveTo>
                <a:lnTo>
                  <a:pt x="401560" y="317318"/>
                </a:lnTo>
                <a:lnTo>
                  <a:pt x="401560" y="402500"/>
                </a:lnTo>
                <a:lnTo>
                  <a:pt x="316378" y="402500"/>
                </a:lnTo>
                <a:close/>
                <a:moveTo>
                  <a:pt x="0" y="317318"/>
                </a:moveTo>
                <a:lnTo>
                  <a:pt x="85182" y="317318"/>
                </a:lnTo>
                <a:lnTo>
                  <a:pt x="85182" y="402500"/>
                </a:lnTo>
                <a:lnTo>
                  <a:pt x="0" y="402500"/>
                </a:lnTo>
                <a:close/>
                <a:moveTo>
                  <a:pt x="633696" y="0"/>
                </a:moveTo>
                <a:lnTo>
                  <a:pt x="718878" y="0"/>
                </a:lnTo>
                <a:lnTo>
                  <a:pt x="718878" y="85182"/>
                </a:lnTo>
                <a:lnTo>
                  <a:pt x="633696" y="85182"/>
                </a:lnTo>
                <a:close/>
                <a:moveTo>
                  <a:pt x="316378" y="0"/>
                </a:moveTo>
                <a:lnTo>
                  <a:pt x="401560" y="0"/>
                </a:lnTo>
                <a:lnTo>
                  <a:pt x="401560" y="85182"/>
                </a:lnTo>
                <a:lnTo>
                  <a:pt x="316378" y="85182"/>
                </a:lnTo>
                <a:close/>
                <a:moveTo>
                  <a:pt x="0" y="0"/>
                </a:moveTo>
                <a:lnTo>
                  <a:pt x="85182" y="0"/>
                </a:lnTo>
                <a:lnTo>
                  <a:pt x="85182" y="85182"/>
                </a:lnTo>
                <a:lnTo>
                  <a:pt x="0" y="8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等线" panose="02110004020202020204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1">
            <a:extLst>
              <a:ext uri="{FF2B5EF4-FFF2-40B4-BE49-F238E27FC236}">
                <a16:creationId xmlns:a16="http://schemas.microsoft.com/office/drawing/2014/main" id="{CB71C4CA-67B5-1E10-8013-3929E25BE32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27270" y="471145"/>
            <a:ext cx="5443071" cy="131691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着陆反推发动机点火</a:t>
            </a:r>
          </a:p>
        </p:txBody>
      </p:sp>
      <p:sp>
        <p:nvSpPr>
          <p:cNvPr id="4" name="Text2">
            <a:extLst>
              <a:ext uri="{FF2B5EF4-FFF2-40B4-BE49-F238E27FC236}">
                <a16:creationId xmlns:a16="http://schemas.microsoft.com/office/drawing/2014/main" id="{64727A22-73D4-03B8-B583-1E1058A99FC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7096" y="1968168"/>
            <a:ext cx="5450089" cy="440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距地面1米时4台反推发动机同时点火。
将着陆冲击力降至人体可承受范围。
点火时机误差不能超过0.1秒。</a:t>
            </a:r>
          </a:p>
        </p:txBody>
      </p:sp>
    </p:spTree>
    <p:custDataLst>
      <p:custData r:id="rId1"/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8:58"/>
  <p:tag name="TAG_CHATPAGE_CATALOG" val="任务背景与历史意义、返回前的准备工作、惊心动魄的返回过程、技术创新与突破、地面搜救与航天员状态、历史意义与未来展望"/>
  <p:tag name="TAG_PPT_THEMETITLE" val="神舟12号返回之旅：太空英雄的惊心动魄时刻"/>
  <p:tag name="TAG_PPT_THEMEWORD" val="神舟12号返回之旅：太空英雄的惊心动魄时刻"/>
  <p:tag name="TAG_PRESENTATION_STYLE" val="极简"/>
  <p:tag name="TAG_PRESENTATION_TEMPLATE" val="{&quot;image&quot;:&quot;&quot;,&quot;sub_images&quot;:[],&quot;title&quot;:&quot;&quot;,&quot;style&quot;:&quot;极简&quot;,&quot;template_type&quot;:&quot;插图&quot;,&quot;isVector&quot;:false,&quot;color&quot;:&quot;黄色&quot;,&quot;colorList&quot;:[&quot;#78581A&quot;,&quot;#FFFFFF&quot;,&quot;#FFFFFF&quot;,&quot;#000000&quot;,&quot;#EDCB9D&quot;,&quot;#EF9637&quot;,&quot;#F6EA44&quot;,&quot;#FFF177&quot;,&quot;#FEF8A6&quot;,&quot;#FF9900&quot;,&quot;#0563C1&quot;,&quot;#954F72&quot;],&quot;scene&quot;:&quot;&quot;,&quot;group&quot;:&quot;group_638697114694929713123&quot;,&quot;cover_id&quot;:&quot;s567qE87HnY4&quot;,&quot;end_id&quot;:&quot;PT2EasydhxaZ&quot;,&quot;catalog_id&quot;:&quot;9Rz4eA3BgdaV&quot;,&quot;chapter_id&quot;:&quot;bDsChpthm2dj&quot;,&quot;content_ids&quot;:[&quot;M4zgJXQbhjuW&quot;],&quot;picture_url&quot;:&quot;&quot;,&quot;isuse&quot;:false,&quot;theme_colors&quot;:[],&quot;company&quot;:&quot;&quot;,&quot;logo_left&quot;:false,&quot;logoLight&quot;:&quot;&quot;,&quot;logoDark&quot;:&quot;&quot;,&quot;school&quot;:&quot;&quot;,&quot;isCollect&quot;:false,&quot;data_id&quot;:&quot;&quot;,&quot;userName&quot;:&quot;&quot;,&quot;authorName&quot;:&quot;&quot;,&quot;json&quot;:&quot;&quot;,&quot;index&quot;:0}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4"/>
  <p:tag name="YOO_CHATPAGE_TYPE" val="TAG_CHATPAGE_CHAPTER"/>
  <p:tag name="YOO_CHATSHAPE_TITLE" val="地面搜救与航天员状态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YOO_CHATPAGE_TYPE" val="TAG_CHATPAGE_CATALOG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PAGE_CHAPTER" val="4"/>
  <p:tag name="YOO_CHATSHAPE_TYPE" val="YOO_CHATSHAPE_NU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4"/>
  <p:tag name="TAG_CONTENT_TYPE" val="1标题1内容3图"/>
  <p:tag name="TAG_SECTION_ID" val="0"/>
  <p:tag name="YOO_CHATPAGE_TYPE" val="TAG_CHATPAGE_CONTENT"/>
  <p:tag name="YOO_CHATSHAPE_TITLE" val="立体化搜救体系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PAGEDECORA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PAGEDECORA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PAGEDECORA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IMAG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2"/>
  <p:tag name="YOO_CHATSHAPE_TYPE" val="YOO_CHATSHAPE_IMAG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4"/>
  <p:tag name="TAG_CONTENT_TYPE" val="1标题1内容1图"/>
  <p:tag name="TAG_SECTION_ID" val="1"/>
  <p:tag name="YOO_CHATPAGE_TYPE" val="TAG_CHATPAGE_CONTENT"/>
  <p:tag name="YOO_CHATSHAPE_TITLE" val="航天员健康状况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4"/>
  <p:tag name="YOO_CHATSHAPE_TYPE" val="YOO_CHATSHAPE_HIDDEN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5"/>
  <p:tag name="YOO_CHATPAGE_TYPE" val="TAG_CHATPAGE_CHAPTER"/>
  <p:tag name="YOO_CHATSHAPE_TITLE" val="历史意义与未来展望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5"/>
  <p:tag name="YOO_CHATSHAPE_TYPE" val="YOO_CHATSHAPE_TITL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PAGE_CHAPTER" val="5"/>
  <p:tag name="YOO_CHATSHAPE_TYPE" val="YOO_CHATSHAPE_NU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5"/>
  <p:tag name="TAG_CONTENT_TYPE" val="1标题1内容3图"/>
  <p:tag name="TAG_SECTION_ID" val="0"/>
  <p:tag name="YOO_CHATPAGE_TYPE" val="TAG_CHATPAGE_CONTENT"/>
  <p:tag name="YOO_CHATSHAPE_TITLE" val="中国航天新里程碑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1"/>
  <p:tag name="TAG_CONTENT_SUBINDEX" val="1"/>
  <p:tag name="YOO_CHATSHAPE_ITEM" val="1"/>
  <p:tag name="YOO_CHATSHAPE_TYPE" val="YOO_CHATSHAPE_CATALO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IMAG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2"/>
  <p:tag name="YOO_CHATSHAPE_TYPE" val="YOO_CHATSHAPE_IMAG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PAGEDECORA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2"/>
  <p:tag name="TAG_CONTENT_SUBINDEX" val="2"/>
  <p:tag name="YOO_CHATSHAPE_ITEM" val="2"/>
  <p:tag name="YOO_CHATSHAPE_TYPE" val="YOO_CHATSHAPE_CATALO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5"/>
  <p:tag name="TAG_CONTENT_TYPE" val="1标题1内容3图"/>
  <p:tag name="TAG_SECTION_ID" val="1"/>
  <p:tag name="YOO_CHATPAGE_TYPE" val="TAG_CHATPAGE_CONTENT"/>
  <p:tag name="YOO_CHATSHAPE_TITLE" val="国际航天合作机遇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IMAG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2"/>
  <p:tag name="YOO_CHATSHAPE_TYPE" val="YOO_CHATSHAPE_IMAG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3"/>
  <p:tag name="TAG_CONTENT_SUBINDEX" val="3"/>
  <p:tag name="YOO_CHATSHAPE_ITEM" val="3"/>
  <p:tag name="YOO_CHATSHAPE_TYPE" val="YOO_CHATSHAPE_CATALO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5"/>
  <p:tag name="TAG_CONTENT_TYPE" val="1标题1内容1图"/>
  <p:tag name="TAG_SECTION_ID" val="2"/>
  <p:tag name="YOO_CHATPAGE_TYPE" val="TAG_CHATPAGE_CONTENT"/>
  <p:tag name="YOO_CHATSHAPE_TITLE" val="下一代载人飞船展望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HIDDEN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YOO_CHATPAGE_TYPE" val="TAG_CHATPAGE_END"/>
  <p:tag name="YOO_CHATSHAPE_TITLE" val="Thank You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4"/>
  <p:tag name="TAG_CONTENT_SUBINDEX" val="4"/>
  <p:tag name="YOO_CHATSHAPE_ITEM" val="4"/>
  <p:tag name="YOO_CHATSHAPE_TYPE" val="YOO_CHATSHAPE_CATALO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AUTHOR" val="尤小优"/>
  <p:tag name="YOO_CHATSHAPE_TYPE" val="YOO_CHATSHAPE_AUTHO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A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TAG_CHATSHAPE_LINK" val="sp:翻译"/>
  <p:tag name="YOO_CHATSHAPE_TYPE" val="YOO_CHATSHAPE_SUBTITL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4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4"/>
  <p:tag name="TAG_CONTENT_SUBINDEX" val="4"/>
  <p:tag name="YOO_CHAT_DIAGRAM_SHAPETYPE" val="YOO_CHATSHAPE_DIAGRAM_TITLE"/>
  <p:tag name="YOO_CHATSHAPE_TYPE" val="YOO_CHATSHAPE_CATALO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YOO_CHATPAGE_TYPE" val="TAG_CHATPAGE_COVER"/>
  <p:tag name="YOO_CHATSHAPE_TITLE" val="神舟12号返回之旅：太空英雄的惊心动魄时刻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4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4"/>
  <p:tag name="TAG_CONTENT_SUBINDEX" val="4"/>
  <p:tag name="YOO_CHAT_DIAGRAM_SHAPETYPE" val="YOO_CHAT_DIAGRAM_NUM"/>
  <p:tag name="YOO_CHATSHAPE_TYPE" val="YOO_CHATSHAPE_NU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4"/>
  <p:tag name="TAG_CONTENT_SUBINDEX" val="4"/>
  <p:tag name="YOO_CHATSHAPE_TYPE" val="YOO_CHATSHAPE_DECORATIO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3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3"/>
  <p:tag name="TAG_CONTENT_SUBINDEX" val="3"/>
  <p:tag name="YOO_CHAT_DIAGRAM_SHAPETYPE" val="YOO_CHATSHAPE_DIAGRAM_TITLE"/>
  <p:tag name="YOO_CHATSHAPE_TYPE" val="YOO_CHATSHAPE_CATAL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3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3"/>
  <p:tag name="TAG_CONTENT_SUBINDEX" val="3"/>
  <p:tag name="YOO_CHAT_DIAGRAM_SHAPETYPE" val="YOO_CHAT_DIAGRAM_NUM"/>
  <p:tag name="YOO_CHATSHAPE_TYPE" val="YOO_CHATSHAPE_NU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3"/>
  <p:tag name="TAG_CONTENT_SUBINDEX" val="3"/>
  <p:tag name="YOO_CHATSHAPE_TYPE" val="YOO_CHATSHAPE_DECORA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2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2"/>
  <p:tag name="TAG_CONTENT_SUBINDEX" val="2"/>
  <p:tag name="YOO_CHAT_DIAGRAM_SHAPETYPE" val="YOO_CHATSHAPE_DIAGRAM_TITLE"/>
  <p:tag name="YOO_CHATSHAPE_TYPE" val="YOO_CHATSHAPE_CATAL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2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2"/>
  <p:tag name="TAG_CONTENT_SUBINDEX" val="2"/>
  <p:tag name="YOO_CHAT_DIAGRAM_SHAPETYPE" val="YOO_CHAT_DIAGRAM_NUM"/>
  <p:tag name="YOO_CHATSHAPE_TYPE" val="YOO_CHATSHAPE_NU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2"/>
  <p:tag name="TAG_CONTENT_SUBINDEX" val="2"/>
  <p:tag name="YOO_CHATSHAPE_TYPE" val="YOO_CHATSHAPE_DECORATI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1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1"/>
  <p:tag name="TAG_CONTENT_SUBINDEX" val="1"/>
  <p:tag name="YOO_CHAT_DIAGRAM_SHAPETYPE" val="YOO_CHATSHAPE_DIAGRAM_TITLE"/>
  <p:tag name="YOO_CHATSHAPE_TYPE" val="YOO_CHATSHAPE_CATAL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ALIGN" val="MulColAlign"/>
  <p:tag name="TAG_CHAT_DIAGRAM_ALIGN_COLNUM" val="2"/>
  <p:tag name="TAG_CHAT_DIAGRAM_GROUP" val="1"/>
  <p:tag name="TAG_CHAT_DIAGRAM_ID" val="8eb07263-7a60-47c2-a903-108e7e00a899"/>
  <p:tag name="TAG_CHAT_DIAGRAM_LAYOUT" val="3"/>
  <p:tag name="TAG_CONTENT_DIAGRAM_INDEX" val="06c74dd6025d4b48b78122b4f7d6e041"/>
  <p:tag name="TAG_CONTENT_GROUPCOUNT" val="6"/>
  <p:tag name="TAG_CONTENT_GROUPINDEX" val="1"/>
  <p:tag name="TAG_CONTENT_SUBINDEX" val="1"/>
  <p:tag name="YOO_CHAT_DIAGRAM_SHAPETYPE" val="YOO_CHAT_DIAGRAM_NUM"/>
  <p:tag name="YOO_CHATSHAPE_TYPE" val="YOO_CHATSHAPE_NU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_DIAGRAM_ID" val="8eb07263-7a60-47c2-a903-108e7e00a899"/>
  <p:tag name="TAG_CONTENT_DIAGRAM_INDEX" val="06c74dd6025d4b48b78122b4f7d6e041"/>
  <p:tag name="TAG_CONTENT_GROUPCOUNT" val="6"/>
  <p:tag name="TAG_CONTENT_GROUPINDEX" val="1"/>
  <p:tag name="TAG_CONTENT_SUBINDEX" val="1"/>
  <p:tag name="YOO_CHATSHAPE_TYPE" val="YOO_CHATSHAPE_DECORATION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0"/>
  <p:tag name="YOO_CHATPAGE_TYPE" val="TAG_CHATPAGE_CHAPTER"/>
  <p:tag name="YOO_CHATSHAPE_TITLE" val="任务背景与历史意义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PAGE_CHAPTER" val="0"/>
  <p:tag name="YOO_CHATSHAPE_TYPE" val="YOO_CHATSHAPE_NU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0"/>
  <p:tag name="TAG_CONTENT_TYPE" val="1标题1内容1图"/>
  <p:tag name="TAG_SECTION_ID" val="0"/>
  <p:tag name="YOO_CHATPAGE_TYPE" val="TAG_CHATPAGE_CONTENT"/>
  <p:tag name="YOO_CHATSHAPE_TITLE" val="中国载人航天工程里程碑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HIDDE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IMAG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0"/>
  <p:tag name="TAG_CONTENT_TYPE" val="1标题1内容2图"/>
  <p:tag name="TAG_SECTION_ID" val="1"/>
  <p:tag name="YOO_CHATPAGE_TYPE" val="TAG_CHATPAGE_CONTENT"/>
  <p:tag name="YOO_CHATSHAPE_TITLE" val="返回阶段的关键性地位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ECORATI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2"/>
  <p:tag name="YOO_CHATSHAPE_TYPE" val="YOO_CHATSHAPE_IMAG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2"/>
  <p:tag name="YOO_CHATPAGE_TYPE" val="TAG_CHATPAGE_CHAPTER"/>
  <p:tag name="YOO_CHATSHAPE_TITLE" val="惊心动魄的返回过程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AUTHOR" val="尤小优"/>
  <p:tag name="YOO_CHATSHAPE_TYPE" val="YOO_CHATSHAPE_AUTHO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PAGE_CHAPTER" val="2"/>
  <p:tag name="YOO_CHATSHAPE_TYPE" val="YOO_CHATSHAPE_NUM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2"/>
  <p:tag name="TAG_CONTENT_TYPE" val="1标题1内容2图"/>
  <p:tag name="TAG_SECTION_ID" val="0"/>
  <p:tag name="YOO_CHATPAGE_TYPE" val="TAG_CHATPAGE_CONTENT"/>
  <p:tag name="YOO_CHATSHAPE_TITLE" val="大气层再入阶段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YOO_CHATSHAPE_TYPE" val="YOO_CHATSHAPE_PAGEDECORA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YOO_CHATSHAPE_TYPE" val="YOO_CHATSHAPE_PAGEDECORA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TAG_CONTENT_SUBINDEX" val="1"/>
  <p:tag name="YOO_CHATSHAPE_TYPE" val="YOO_CHATSHAPE_IMAG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DA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TAG_CONTENT_SUBINDEX" val="2"/>
  <p:tag name="YOO_CHATSHAPE_TYPE" val="YOO_CHATSHAPE_IMAG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2"/>
  <p:tag name="TAG_CONTENT_TYPE" val="1标题1内容1图"/>
  <p:tag name="TAG_SECTION_ID" val="1"/>
  <p:tag name="YOO_CHATPAGE_TYPE" val="TAG_CHATPAGE_CONTENT"/>
  <p:tag name="YOO_CHATSHAPE_TITLE" val="降落伞系统展开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2"/>
  <p:tag name="TAG_CONTENT_TYPE" val="1标题1内容1图"/>
  <p:tag name="TAG_SECTION_ID" val="2"/>
  <p:tag name="YOO_CHATPAGE_TYPE" val="TAG_CHATPAGE_CONTENT"/>
  <p:tag name="YOO_CHATSHAPE_TITLE" val="着陆反推发动机点火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YOO_CHATSHAPE_TYPE" val="YOO_CHATSHAPE_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TAG_CONTENT_SUBINDEX" val="4"/>
  <p:tag name="YOO_CHATSHAPE_TYPE" val="YOO_CHATSHAPE_HIDDE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TAG_CONTENT_SUBINDEX" val="1"/>
  <p:tag name="YOO_CHATSHAPE_TYPE" val="YOO_CHATSHAPE_HIDDEN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YOO_CHATSHAPE_TYPE" val="YOO_CHATSHAPE_IMAG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YOO_CHATSHAPE_TYPE" val="YOO_CHATSHAPE_DECORATIO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AIGCCREATORID" val="AIGC生成内容仅供参考-2025/9/22 19:49:27"/>
  <p:tag name="TAG_CHAPTER_ID" val="3"/>
  <p:tag name="TAG_CONTENT_TYPE" val="1标题1内容2图"/>
  <p:tag name="TAG_SECTION_ID" val="2"/>
  <p:tag name="YOO_CHATPAGE_TYPE" val="TAG_CHATPAGE_CONTENT"/>
  <p:tag name="YOO_CHATSHAPE_TITLE" val="热防护系统升级"/>
  <p:tag name="YOO_PROTECTION_DATA" val="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3"/>
  <p:tag name="YOO_CHATSHAPE_TYPE" val="YOO_CHATSHAPE_IMAG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TAG_CHATSHAPE_LINK" val="sp:翻译"/>
  <p:tag name="TAG_CHATSHAPE_SUBTITLE_TYPE" val="TAG_CHATSHAPE_SUBTITLE_ENGLISH"/>
  <p:tag name="YOO_CHATSHAPE_TYPE" val="YOO_CHATSHAPE_SUB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1"/>
  <p:tag name="YOO_CHATSHAPE_TYPE" val="YOO_CHATSHAPE_IMAG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SUBINDEX" val="2"/>
  <p:tag name="YOO_CHATSHAPE_TYPE" val="YOO_CHATSHAPE_IMAG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2"/>
  <p:tag name="TAG_CONTENT_SUBINDEX" val="1"/>
  <p:tag name="YOO_CHATSHAPE_TYPE" val="YOO_CHATSHAPE_HIDDEN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DECORATION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78581A"/>
      </a:dk1>
      <a:lt1>
        <a:srgbClr val="FFFFFF"/>
      </a:lt1>
      <a:dk2>
        <a:srgbClr val="FFFFFF"/>
      </a:dk2>
      <a:lt2>
        <a:srgbClr val="000000"/>
      </a:lt2>
      <a:accent1>
        <a:srgbClr val="EDCB9D"/>
      </a:accent1>
      <a:accent2>
        <a:srgbClr val="EF9637"/>
      </a:accent2>
      <a:accent3>
        <a:srgbClr val="F6EA44"/>
      </a:accent3>
      <a:accent4>
        <a:srgbClr val="FFF177"/>
      </a:accent4>
      <a:accent5>
        <a:srgbClr val="FEF8A6"/>
      </a:accent5>
      <a:accent6>
        <a:srgbClr val="FF990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0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1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2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3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4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5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6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7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8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19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2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3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4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5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6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7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8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9.xml><?xml version="1.0" encoding="utf-8"?>
<yoo_protection_data>\u007b\u0022\u0049\u0044\u0022\u003a\u0022\u0066\u0035\u0030\u0036\u0061\u0035\u0064\u0032\u0064\u0063\u0034\u0038\u0034\u0066\u0062\u0030\u0062\u0062\u0034\u0039\u0032\u0031\u0063\u0061\u0038\u0065\u0036\u0036\u0063\u0065\u0034\u0031\u0022\u002c\u0022\u0054\u0069\u006d\u0065\u0022\u003a\u0022\u0032\u0030\u0032\u0035\u002f\u0030\u0039\u002f\u0032\u0032\u0020\u0031\u0039\u003a\u0034\u0039\u003a\u0033\u0031\u0022\u002c\u0022\u0055\u0073\u0065\u0072\u0049\u0044\u0022\u003a\u0022\u0038\u0038\u0038\u0038\u0022\u002c\u0022\u0054\u0065\u0061\u006d\u0049\u0044\u0022\u003a\u0022\u0022\u002c\u0022\u0049\u0073\u0053\u0075\u0070\u0065\u0072\u0056\u0069\u0070\u0022\u003a\u0074\u0072\u0075\u0065\u002c\u0022\u0050\u0072\u006f\u0074\u0065\u0063\u0074\u0053\u0074\u0061\u0074\u0075\u0073\u0022\u003a\u0030\u007d</yoo_protection_data>
</file>

<file path=customXml/itemProps1.xml><?xml version="1.0" encoding="utf-8"?>
<ds:datastoreItem xmlns:ds="http://schemas.openxmlformats.org/officeDocument/2006/customXml" ds:itemID="{9C591D26-859E-4B82-9178-0940314A937E}">
  <ds:schemaRefs/>
</ds:datastoreItem>
</file>

<file path=customXml/itemProps10.xml><?xml version="1.0" encoding="utf-8"?>
<ds:datastoreItem xmlns:ds="http://schemas.openxmlformats.org/officeDocument/2006/customXml" ds:itemID="{0BEBEEE6-2AB2-4E56-B57C-D7183498FD33}">
  <ds:schemaRefs/>
</ds:datastoreItem>
</file>

<file path=customXml/itemProps11.xml><?xml version="1.0" encoding="utf-8"?>
<ds:datastoreItem xmlns:ds="http://schemas.openxmlformats.org/officeDocument/2006/customXml" ds:itemID="{DA24E597-41AE-4ADA-AF98-01EF4FD289CA}">
  <ds:schemaRefs/>
</ds:datastoreItem>
</file>

<file path=customXml/itemProps12.xml><?xml version="1.0" encoding="utf-8"?>
<ds:datastoreItem xmlns:ds="http://schemas.openxmlformats.org/officeDocument/2006/customXml" ds:itemID="{3E1E4039-4A4F-4D25-B929-0565E3D2C303}">
  <ds:schemaRefs/>
</ds:datastoreItem>
</file>

<file path=customXml/itemProps13.xml><?xml version="1.0" encoding="utf-8"?>
<ds:datastoreItem xmlns:ds="http://schemas.openxmlformats.org/officeDocument/2006/customXml" ds:itemID="{11089771-26D5-49BB-A05D-51E751ACFA77}">
  <ds:schemaRefs/>
</ds:datastoreItem>
</file>

<file path=customXml/itemProps14.xml><?xml version="1.0" encoding="utf-8"?>
<ds:datastoreItem xmlns:ds="http://schemas.openxmlformats.org/officeDocument/2006/customXml" ds:itemID="{D57F3638-3868-4A32-863C-43D4BD70F121}">
  <ds:schemaRefs/>
</ds:datastoreItem>
</file>

<file path=customXml/itemProps15.xml><?xml version="1.0" encoding="utf-8"?>
<ds:datastoreItem xmlns:ds="http://schemas.openxmlformats.org/officeDocument/2006/customXml" ds:itemID="{12EE7775-CCB1-4211-B05C-0EFF2B21700C}">
  <ds:schemaRefs/>
</ds:datastoreItem>
</file>

<file path=customXml/itemProps16.xml><?xml version="1.0" encoding="utf-8"?>
<ds:datastoreItem xmlns:ds="http://schemas.openxmlformats.org/officeDocument/2006/customXml" ds:itemID="{9C49CFF8-88A5-4604-B6FD-053DF4AD9E8B}">
  <ds:schemaRefs/>
</ds:datastoreItem>
</file>

<file path=customXml/itemProps17.xml><?xml version="1.0" encoding="utf-8"?>
<ds:datastoreItem xmlns:ds="http://schemas.openxmlformats.org/officeDocument/2006/customXml" ds:itemID="{C15CA375-03AC-4C9B-9E59-37393497F216}">
  <ds:schemaRefs/>
</ds:datastoreItem>
</file>

<file path=customXml/itemProps18.xml><?xml version="1.0" encoding="utf-8"?>
<ds:datastoreItem xmlns:ds="http://schemas.openxmlformats.org/officeDocument/2006/customXml" ds:itemID="{A72AA30C-4BBA-4E95-B772-C75A2CF18C7D}">
  <ds:schemaRefs/>
</ds:datastoreItem>
</file>

<file path=customXml/itemProps19.xml><?xml version="1.0" encoding="utf-8"?>
<ds:datastoreItem xmlns:ds="http://schemas.openxmlformats.org/officeDocument/2006/customXml" ds:itemID="{3DAED9C9-9A3F-41E9-9E29-D43582BF0C65}">
  <ds:schemaRefs/>
</ds:datastoreItem>
</file>

<file path=customXml/itemProps2.xml><?xml version="1.0" encoding="utf-8"?>
<ds:datastoreItem xmlns:ds="http://schemas.openxmlformats.org/officeDocument/2006/customXml" ds:itemID="{3B6A4547-3794-4BD2-8671-3E53BF8AB82E}">
  <ds:schemaRefs/>
</ds:datastoreItem>
</file>

<file path=customXml/itemProps3.xml><?xml version="1.0" encoding="utf-8"?>
<ds:datastoreItem xmlns:ds="http://schemas.openxmlformats.org/officeDocument/2006/customXml" ds:itemID="{FD2F1588-1FB4-4AA0-B8FC-2F87A722323C}">
  <ds:schemaRefs/>
</ds:datastoreItem>
</file>

<file path=customXml/itemProps4.xml><?xml version="1.0" encoding="utf-8"?>
<ds:datastoreItem xmlns:ds="http://schemas.openxmlformats.org/officeDocument/2006/customXml" ds:itemID="{F558B503-40DE-4F70-8012-8ABA70167306}">
  <ds:schemaRefs/>
</ds:datastoreItem>
</file>

<file path=customXml/itemProps5.xml><?xml version="1.0" encoding="utf-8"?>
<ds:datastoreItem xmlns:ds="http://schemas.openxmlformats.org/officeDocument/2006/customXml" ds:itemID="{BE07BE94-9239-4ACA-B085-34A4F5C6DE77}">
  <ds:schemaRefs/>
</ds:datastoreItem>
</file>

<file path=customXml/itemProps6.xml><?xml version="1.0" encoding="utf-8"?>
<ds:datastoreItem xmlns:ds="http://schemas.openxmlformats.org/officeDocument/2006/customXml" ds:itemID="{FF3B3241-F2ED-474D-9AE5-B0D409AC3EFE}">
  <ds:schemaRefs/>
</ds:datastoreItem>
</file>

<file path=customXml/itemProps7.xml><?xml version="1.0" encoding="utf-8"?>
<ds:datastoreItem xmlns:ds="http://schemas.openxmlformats.org/officeDocument/2006/customXml" ds:itemID="{EC8C1414-4371-40D4-BC6B-2FAF0452852B}">
  <ds:schemaRefs/>
</ds:datastoreItem>
</file>

<file path=customXml/itemProps8.xml><?xml version="1.0" encoding="utf-8"?>
<ds:datastoreItem xmlns:ds="http://schemas.openxmlformats.org/officeDocument/2006/customXml" ds:itemID="{272B4D13-7D89-422F-8135-F07DBCFE4733}">
  <ds:schemaRefs/>
</ds:datastoreItem>
</file>

<file path=customXml/itemProps9.xml><?xml version="1.0" encoding="utf-8"?>
<ds:datastoreItem xmlns:ds="http://schemas.openxmlformats.org/officeDocument/2006/customXml" ds:itemID="{E67D52C4-254D-44C2-8DF1-8C4CFDC1C9D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1092</Words>
  <Application>Microsoft Office PowerPoint</Application>
  <PresentationFormat>宽屏</PresentationFormat>
  <Paragraphs>89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</dc:creator>
  <cp:keywords>AIGC生成内容仅供参考-2025/9/22 19:49:27</cp:keywords>
  <cp:lastModifiedBy>勤峰 姜</cp:lastModifiedBy>
  <cp:revision>6</cp:revision>
  <cp:lastPrinted>2025-09-22T19:48:58Z</cp:lastPrinted>
  <dcterms:created xsi:type="dcterms:W3CDTF">2025-09-22T11:48:58Z</dcterms:created>
  <dcterms:modified xsi:type="dcterms:W3CDTF">2025-09-22T12:50:16Z</dcterms:modified>
</cp:coreProperties>
</file>