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8" r:id="rId4"/>
    <p:sldId id="257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5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A5A2F-D5DF-4225-B53A-8F3316A5D9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24C46-5EB9-41FD-92BD-B47882C90E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地震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5 24 26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地震烈度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烈度不仅跟震级有关，而且还跟震源深度、地表地质特征等有关。一般而言，震源浅、震级大的地震，破坏面积较小，但震中区破坏程度较重；震源较深、震级大的地震，影响面积较大，而震中区烈度则较轻。</a:t>
            </a:r>
            <a:endParaRPr lang="zh-CN" altLang="en-US" dirty="0"/>
          </a:p>
          <a:p>
            <a:r>
              <a:rPr lang="zh-CN" altLang="en-US" dirty="0"/>
              <a:t>为了在实际工作中评定烈度的高低，有必要制订一个统一的评定标准。这个规定的标准称为地震烈度表。在世界各国使用的有几种不同的烈度表。西方国家比较通行的是改进的麦加利烈度表，简称</a:t>
            </a:r>
            <a:r>
              <a:rPr lang="en-US" altLang="zh-CN" dirty="0"/>
              <a:t>M.M.</a:t>
            </a:r>
            <a:r>
              <a:rPr lang="zh-CN" altLang="en-US" dirty="0"/>
              <a:t>烈度表，从</a:t>
            </a:r>
            <a:r>
              <a:rPr lang="en-US" altLang="zh-CN" dirty="0"/>
              <a:t>I</a:t>
            </a:r>
            <a:r>
              <a:rPr lang="zh-CN" altLang="en-US" dirty="0"/>
              <a:t>度到度共分</a:t>
            </a:r>
            <a:r>
              <a:rPr lang="en-US" altLang="zh-CN" dirty="0"/>
              <a:t>12</a:t>
            </a:r>
            <a:r>
              <a:rPr lang="zh-CN" altLang="en-US" dirty="0"/>
              <a:t>个烈度等级。日本将无感定为</a:t>
            </a:r>
            <a:r>
              <a:rPr lang="en-US" altLang="zh-CN" dirty="0"/>
              <a:t>0</a:t>
            </a:r>
            <a:r>
              <a:rPr lang="zh-CN" altLang="en-US" dirty="0"/>
              <a:t>度，有感则分为</a:t>
            </a:r>
            <a:r>
              <a:rPr lang="en-US" altLang="zh-CN" dirty="0"/>
              <a:t>I</a:t>
            </a:r>
            <a:r>
              <a:rPr lang="zh-CN" altLang="en-US" dirty="0"/>
              <a:t>至</a:t>
            </a:r>
            <a:r>
              <a:rPr lang="en-US" altLang="zh-CN" dirty="0"/>
              <a:t>Ⅶ</a:t>
            </a:r>
            <a:r>
              <a:rPr lang="zh-CN" altLang="en-US" dirty="0"/>
              <a:t>度，共</a:t>
            </a:r>
            <a:r>
              <a:rPr lang="en-US" altLang="zh-CN" dirty="0"/>
              <a:t>8</a:t>
            </a:r>
            <a:r>
              <a:rPr lang="zh-CN" altLang="en-US" dirty="0"/>
              <a:t>个等级。前苏联和中国均按</a:t>
            </a:r>
            <a:r>
              <a:rPr lang="en-US" altLang="zh-CN" dirty="0"/>
              <a:t>12</a:t>
            </a:r>
            <a:r>
              <a:rPr lang="zh-CN" altLang="en-US" dirty="0"/>
              <a:t>个烈度等级划分烈度表。中国</a:t>
            </a:r>
            <a:r>
              <a:rPr lang="en-US" altLang="zh-CN" dirty="0"/>
              <a:t>1980</a:t>
            </a:r>
            <a:r>
              <a:rPr lang="zh-CN" altLang="en-US" dirty="0"/>
              <a:t>年重新编订了地震烈度表。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在地球内部传播的地震波称为体波，分为纵波和横波。</a:t>
            </a:r>
            <a:endParaRPr lang="zh-CN" altLang="en-US" dirty="0"/>
          </a:p>
          <a:p>
            <a:r>
              <a:rPr lang="zh-CN" altLang="en-US" dirty="0"/>
              <a:t>振动方向与传播方向一致的波为纵波（</a:t>
            </a:r>
            <a:r>
              <a:rPr lang="en-US" altLang="zh-CN" dirty="0"/>
              <a:t>P</a:t>
            </a:r>
            <a:r>
              <a:rPr lang="zh-CN" altLang="en-US" dirty="0"/>
              <a:t>波）。来自地下的纵波引起地面上下颠簸振动。</a:t>
            </a:r>
            <a:endParaRPr lang="zh-CN" altLang="en-US" dirty="0"/>
          </a:p>
          <a:p>
            <a:r>
              <a:rPr lang="zh-CN" altLang="en-US" dirty="0"/>
              <a:t>振动方向与传播方向垂直的波为横波（</a:t>
            </a:r>
            <a:r>
              <a:rPr lang="en-US" altLang="zh-CN" dirty="0"/>
              <a:t>S</a:t>
            </a:r>
            <a:r>
              <a:rPr lang="zh-CN" altLang="en-US" dirty="0"/>
              <a:t>波）。来自地下的横波能引起地面的水平晃动。由于纵波在地球内部传播速度大于横波，所以地震时，纵波总是先到达地表，而横波总落后一步。这样，发生较大的近震时，一般人们先感到上下颠簸，过数秒到十几秒后才感到有很强的水平晃动。横波是造成破坏的主要原因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沿地面传播的地震波称为面波，分为勒夫波和瑞利波。</a:t>
            </a:r>
            <a:endParaRPr lang="zh-CN" altLang="en-US" dirty="0"/>
          </a:p>
          <a:p>
            <a:r>
              <a:rPr lang="zh-CN" altLang="en-US" dirty="0"/>
              <a:t>纵波：振动方向与波的传播方向一致的波，传播速度较快，到达地面时人感觉颠动，物体上下跳动。</a:t>
            </a:r>
            <a:endParaRPr lang="zh-CN" altLang="en-US" dirty="0"/>
          </a:p>
          <a:p>
            <a:r>
              <a:rPr lang="zh-CN" altLang="en-US" dirty="0"/>
              <a:t>横波：振动方向与波的传播方向垂直，传播速度比纵波慢，到达地面时人感觉摇晃，物体会来回摆动。</a:t>
            </a:r>
            <a:endParaRPr lang="zh-CN" altLang="en-US" dirty="0"/>
          </a:p>
          <a:p>
            <a:r>
              <a:rPr lang="zh-CN" altLang="en-US" dirty="0"/>
              <a:t>面波：当体波到达岩层界面或地表时，会产生沿界面或地表传播的幅度很大的波，称为面波。面波传播速度小于横波，所以跟在横波的后面。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  <a:r>
              <a:rPr lang="en-US" altLang="zh-CN" dirty="0"/>
              <a:t>·</a:t>
            </a:r>
            <a:r>
              <a:rPr lang="zh-CN" altLang="en-US" dirty="0"/>
              <a:t>示意图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891506"/>
            <a:ext cx="52578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地震为我们带来了什么影响？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据统计，地球上每年约发生</a:t>
            </a:r>
            <a:r>
              <a:rPr lang="en-US" altLang="zh-CN" dirty="0"/>
              <a:t>500</a:t>
            </a:r>
            <a:r>
              <a:rPr lang="zh-CN" altLang="en-US" dirty="0"/>
              <a:t>多万次地震，即每天要发生上万次的地震。其中绝大多数太小或太远，以至于人们感觉不到；真正能对人类造成严重危害的地震大约有十几二十次；能造成特别严重灾害的地震大约有一两次。人们感觉不到的地震，必须用地震仪才能记录下来；不同类型的地震仪能记录不同强度、不同远近的地震。世界上运转着数以千计的各种地震仪器日夜监测着地震的动向。当前的科技水平尚无法预测地震的到来，未来相当长的一段时间内，地震也是无法预测的。所谓成功预测地震的例子，基本都是巧合。对于地震，更应该做的是提高建筑抗震等级、做好防御，而不是预测地震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感谢</a:t>
            </a:r>
            <a:r>
              <a:rPr lang="zh-CN" altLang="en-US"/>
              <a:t>聆听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虽然是因为</a:t>
            </a:r>
            <a:r>
              <a:rPr lang="zh-CN" altLang="en-US" strike="sngStrike"/>
              <a:t>赶工</a:t>
            </a:r>
            <a:r>
              <a:rPr lang="zh-CN" altLang="en-US"/>
              <a:t>战略性开通</a:t>
            </a:r>
            <a:r>
              <a:rPr lang="zh-CN" altLang="en-US"/>
              <a:t>弄出来的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什么是地震</a:t>
            </a:r>
            <a:endParaRPr lang="en-US" altLang="zh-CN" dirty="0"/>
          </a:p>
          <a:p>
            <a:r>
              <a:rPr lang="zh-CN" altLang="en-US" dirty="0"/>
              <a:t>地震与其相关研究</a:t>
            </a:r>
            <a:endParaRPr lang="en-US" altLang="zh-CN" dirty="0"/>
          </a:p>
          <a:p>
            <a:r>
              <a:rPr lang="zh-CN" altLang="en-US" dirty="0"/>
              <a:t>地震对我们有什么影响</a:t>
            </a:r>
            <a:endParaRPr lang="en-US" altLang="zh-CN" dirty="0"/>
          </a:p>
          <a:p>
            <a:r>
              <a:rPr lang="zh-CN" altLang="en-US" dirty="0"/>
              <a:t>地震预测理论及其技术</a:t>
            </a:r>
            <a:endParaRPr lang="en-US" altLang="zh-CN" dirty="0"/>
          </a:p>
          <a:p>
            <a:r>
              <a:rPr lang="zh-CN" altLang="en-US" dirty="0"/>
              <a:t>可预测未来中对地震侦测技术的展望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什么是地震？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地震（英文：</a:t>
            </a:r>
            <a:r>
              <a:rPr lang="en-US" altLang="zh-CN" dirty="0"/>
              <a:t>earthquake</a:t>
            </a:r>
            <a:r>
              <a:rPr lang="zh-CN" altLang="en-US" dirty="0"/>
              <a:t>），又称地动、地振动，是地壳快速释放能量过程中造成的振动，期间会产生地震波的一种自然现象。地球上板块与板块之间相互挤压碰撞，造成板块边沿及板块内部产生错动和破裂，是引起地震的主要原因。地震开始发生的地点称为震源，震源正上方的地面称为震中。破坏性地震的地面振动最烈处称为极震区，极震区往往也就是震中所在的地区。地震常常造成严重人员伤亡，能引起火灾、水灾、有毒气体泄漏、细菌及放射性物质扩散，还可能造成海啸、滑坡、崩塌、地裂缝等次生灾害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地震的定义：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地震，是地球内部发生的急剧破裂产生的震波，在一定范围内引起地面振动的现象。地震</a:t>
            </a:r>
            <a:r>
              <a:rPr lang="en-US" altLang="zh-CN" dirty="0"/>
              <a:t>(earthquake)</a:t>
            </a:r>
            <a:r>
              <a:rPr lang="zh-CN" altLang="en-US" dirty="0"/>
              <a:t>就是地球表层的快速振动，在古代又称为地动。地震活动在时间上具有一定的周期性。表现为在一定时间段内地震活动频繁，强度大，称为地震活跃期；而另一时间段内地震活动相对来讲频率少，强度小，称为地震平静期。地震的地理分布受一定的地质条件控制，具有一定的规律。地震大多分布在地壳不稳定的部位，特别是板块之间的消亡边界，形成地震活动活跃的地震带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" y="264160"/>
            <a:ext cx="64973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0200" y="264160"/>
            <a:ext cx="51142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震源：地球内部发生地震的起始位置，是地震能量释放的源头，图中地下的圆形震源区域就是能量开始传播的地方。</a:t>
            </a:r>
            <a:endParaRPr lang="zh-CN" altLang="en-US" sz="2000"/>
          </a:p>
          <a:p>
            <a:r>
              <a:rPr lang="zh-CN" altLang="en-US" sz="2000"/>
              <a:t>震源深度：从震源到地表（震中）的垂直距离，它影响地震的破坏程度和波及范围。</a:t>
            </a:r>
            <a:endParaRPr lang="zh-CN" altLang="en-US" sz="2000"/>
          </a:p>
          <a:p>
            <a:r>
              <a:rPr lang="zh-CN" altLang="en-US" sz="2000"/>
              <a:t>震中：震源在地表的垂直投影点，是地面上距离震源最近的点。</a:t>
            </a:r>
            <a:endParaRPr lang="zh-CN" altLang="en-US" sz="2000"/>
          </a:p>
          <a:p>
            <a:r>
              <a:rPr lang="zh-CN" altLang="en-US" sz="2000"/>
              <a:t>极震区：震中附近地震破坏最严重的区域。</a:t>
            </a:r>
            <a:endParaRPr lang="zh-CN" altLang="en-US" sz="2000"/>
          </a:p>
          <a:p>
            <a:r>
              <a:rPr lang="zh-CN" altLang="en-US" sz="2000"/>
              <a:t>震中距：地面上某一地点到震中的水平距离，距离越远，地震影响通常越弱。</a:t>
            </a:r>
            <a:endParaRPr lang="zh-CN" altLang="en-US" sz="2000"/>
          </a:p>
          <a:p>
            <a:r>
              <a:rPr lang="zh-CN" altLang="en-US" sz="2000"/>
              <a:t>等震线：地面上地震破坏程度相同（或地震烈度相同）的各点连接成的曲线，类似地图上的等高线，用于直观展示地震破坏的空间分布。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27025" y="4939030"/>
            <a:ext cx="11467465" cy="179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solidFill>
                  <a:srgbClr val="00B0F0"/>
                </a:solidFill>
              </a:rPr>
              <a:t>以汶川大地震为例：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震源深度：约</a:t>
            </a:r>
            <a:r>
              <a:rPr lang="en-US" altLang="zh-CN" sz="2000">
                <a:solidFill>
                  <a:srgbClr val="00B0F0"/>
                </a:solidFill>
              </a:rPr>
              <a:t> 15.5 </a:t>
            </a:r>
            <a:r>
              <a:rPr lang="zh-CN" altLang="en-US" sz="2000">
                <a:solidFill>
                  <a:srgbClr val="00B0F0"/>
                </a:solidFill>
              </a:rPr>
              <a:t>千米（属于浅源地震，浅源地震通常破坏力更强）。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震中：位于四川省阿坝藏族羌族自治州汶川县映秀镇（北纬</a:t>
            </a:r>
            <a:r>
              <a:rPr lang="en-US" altLang="zh-CN" sz="2000">
                <a:solidFill>
                  <a:srgbClr val="00B0F0"/>
                </a:solidFill>
              </a:rPr>
              <a:t> 31.01</a:t>
            </a:r>
            <a:r>
              <a:rPr lang="en-US" altLang="en-US" sz="2000">
                <a:solidFill>
                  <a:srgbClr val="00B0F0"/>
                </a:solidFill>
              </a:rPr>
              <a:t>°</a:t>
            </a:r>
            <a:r>
              <a:rPr lang="zh-CN" altLang="en-US" sz="2000">
                <a:solidFill>
                  <a:srgbClr val="00B0F0"/>
                </a:solidFill>
              </a:rPr>
              <a:t>、东经</a:t>
            </a:r>
            <a:r>
              <a:rPr lang="en-US" altLang="zh-CN" sz="2000">
                <a:solidFill>
                  <a:srgbClr val="00B0F0"/>
                </a:solidFill>
              </a:rPr>
              <a:t> 103.42</a:t>
            </a:r>
            <a:r>
              <a:rPr lang="en-US" altLang="en-US" sz="2000">
                <a:solidFill>
                  <a:srgbClr val="00B0F0"/>
                </a:solidFill>
              </a:rPr>
              <a:t>°</a:t>
            </a:r>
            <a:r>
              <a:rPr lang="en-US" altLang="zh-CN" sz="2000">
                <a:solidFill>
                  <a:srgbClr val="00B0F0"/>
                </a:solidFill>
              </a:rPr>
              <a:t> </a:t>
            </a:r>
            <a:r>
              <a:rPr lang="zh-CN" altLang="en-US" sz="2000">
                <a:solidFill>
                  <a:srgbClr val="00B0F0"/>
                </a:solidFill>
              </a:rPr>
              <a:t>附近）。</a:t>
            </a:r>
            <a:endParaRPr lang="zh-CN" altLang="en-US" sz="2000">
              <a:solidFill>
                <a:srgbClr val="00B0F0"/>
              </a:solidFill>
            </a:endParaRPr>
          </a:p>
          <a:p>
            <a:r>
              <a:rPr lang="zh-CN" altLang="en-US" sz="2000">
                <a:solidFill>
                  <a:srgbClr val="00B0F0"/>
                </a:solidFill>
              </a:rPr>
              <a:t>学校震中距示例：东汽中学（位于德阳市汉旺镇）距离震中约</a:t>
            </a:r>
            <a:r>
              <a:rPr lang="en-US" altLang="zh-CN" sz="2000">
                <a:solidFill>
                  <a:srgbClr val="00B0F0"/>
                </a:solidFill>
              </a:rPr>
              <a:t> 30 </a:t>
            </a:r>
            <a:r>
              <a:rPr lang="zh-CN" altLang="en-US" sz="2000">
                <a:solidFill>
                  <a:srgbClr val="00B0F0"/>
                </a:solidFill>
              </a:rPr>
              <a:t>多公里；红白小学距离震中映秀仅</a:t>
            </a:r>
            <a:r>
              <a:rPr lang="en-US" altLang="zh-CN" sz="2000">
                <a:solidFill>
                  <a:srgbClr val="00B0F0"/>
                </a:solidFill>
              </a:rPr>
              <a:t> 10 </a:t>
            </a:r>
            <a:r>
              <a:rPr lang="zh-CN" altLang="en-US" sz="2000">
                <a:solidFill>
                  <a:srgbClr val="00B0F0"/>
                </a:solidFill>
              </a:rPr>
              <a:t>公里；西南交通大学犀浦校区距离震中约</a:t>
            </a:r>
            <a:r>
              <a:rPr lang="en-US" altLang="zh-CN" sz="2000">
                <a:solidFill>
                  <a:srgbClr val="00B0F0"/>
                </a:solidFill>
              </a:rPr>
              <a:t> 70 </a:t>
            </a:r>
            <a:r>
              <a:rPr lang="zh-CN" altLang="en-US" sz="2000">
                <a:solidFill>
                  <a:srgbClr val="00B0F0"/>
                </a:solidFill>
              </a:rPr>
              <a:t>公里。</a:t>
            </a:r>
            <a:endParaRPr lang="zh-CN" altLang="en-US" sz="20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地震及其相关研究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  <a:endParaRPr lang="en-US" altLang="zh-CN" dirty="0"/>
          </a:p>
          <a:p>
            <a:pPr lvl="1"/>
            <a:r>
              <a:rPr lang="zh-CN" altLang="en-US" dirty="0"/>
              <a:t>地震烈度</a:t>
            </a:r>
            <a:endParaRPr lang="en-US" altLang="zh-CN" dirty="0"/>
          </a:p>
          <a:p>
            <a:r>
              <a:rPr lang="zh-CN" altLang="en-US" dirty="0"/>
              <a:t>地震监测</a:t>
            </a:r>
            <a:endParaRPr lang="en-US" altLang="zh-CN" dirty="0"/>
          </a:p>
          <a:p>
            <a:r>
              <a:rPr lang="zh-CN" altLang="en-US" dirty="0"/>
              <a:t>地震成因</a:t>
            </a:r>
            <a:endParaRPr lang="en-US" altLang="zh-CN" dirty="0"/>
          </a:p>
          <a:p>
            <a:r>
              <a:rPr lang="zh-CN" altLang="en-US" dirty="0"/>
              <a:t>地震类型</a:t>
            </a:r>
            <a:endParaRPr lang="en-US" altLang="zh-CN" dirty="0"/>
          </a:p>
          <a:p>
            <a:r>
              <a:rPr lang="zh-CN" altLang="en-US" dirty="0"/>
              <a:t>地震序列</a:t>
            </a:r>
            <a:endParaRPr lang="en-US" altLang="zh-CN" dirty="0"/>
          </a:p>
          <a:p>
            <a:r>
              <a:rPr lang="zh-CN" altLang="en-US" dirty="0"/>
              <a:t>地震分布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震级是地震大小的一种度量，根据地震释放能量的多少来划分，用“级”来表示。震级的标度最初是美国地震学家里克特（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C.F.Richter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）于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1935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年研究加里福尼亚地方性地震时提出的，规定以震中距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100km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处“标准地震仪”（或称“安德生地震仪”、周期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0.8s,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放大倍数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2800,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阻尼系数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0.8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）所记录的水平向最大振幅（单振幅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μm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计）的常用对数为该地震的震级。后来发展为远台及非标准地震仪记录经过换算也可用来确定震级。震级分面波震级（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）、体波震级（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Mb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）、近震震级（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ML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）等不同类别，彼此之间也可以换算。用里克特的测算办法计算，到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2000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年已知的最大地震没有超过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8.9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级的；最小的地震则已可用高倍率的微震仪测到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-3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级。按震级的大小又可划分为超微震、微震、弱震（或称小震）、强震（或称中震）和大地震等。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弱震震级小于</a:t>
            </a:r>
            <a:r>
              <a:rPr lang="en-US" altLang="zh-CN" sz="2000" dirty="0"/>
              <a:t>3</a:t>
            </a:r>
            <a:r>
              <a:rPr lang="zh-CN" altLang="en-US" sz="2000" dirty="0"/>
              <a:t>级。如果震源不是很浅，这种地震人们一般不易觉察。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有感地震震级等于或大于</a:t>
            </a:r>
            <a:r>
              <a:rPr lang="en-US" altLang="zh-CN" sz="2000" dirty="0"/>
              <a:t>3</a:t>
            </a:r>
            <a:r>
              <a:rPr lang="zh-CN" altLang="en-US" sz="2000" dirty="0"/>
              <a:t>级、小于或等于</a:t>
            </a:r>
            <a:r>
              <a:rPr lang="en-US" altLang="zh-CN" sz="2000" dirty="0"/>
              <a:t>4.5</a:t>
            </a:r>
            <a:r>
              <a:rPr lang="zh-CN" altLang="en-US" sz="2000" dirty="0"/>
              <a:t>级。这种地震人们能够感觉到，但一般不会造成破坏。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中强震震级大于</a:t>
            </a:r>
            <a:r>
              <a:rPr lang="en-US" altLang="zh-CN" sz="2000" dirty="0"/>
              <a:t>4.5</a:t>
            </a:r>
            <a:r>
              <a:rPr lang="zh-CN" altLang="en-US" sz="2000" dirty="0"/>
              <a:t>级、小于</a:t>
            </a:r>
            <a:r>
              <a:rPr lang="en-US" altLang="zh-CN" sz="2000" dirty="0"/>
              <a:t>6</a:t>
            </a:r>
            <a:r>
              <a:rPr lang="zh-CN" altLang="en-US" sz="2000" dirty="0"/>
              <a:t>级。属于可造成破坏的地震，但破坏轻重还与震源深度、震中距等多种因素有关。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强震震级等于或大于</a:t>
            </a:r>
            <a:r>
              <a:rPr lang="en-US" altLang="zh-CN" sz="2000" dirty="0"/>
              <a:t>6</a:t>
            </a:r>
            <a:r>
              <a:rPr lang="zh-CN" altLang="en-US" sz="2000" dirty="0"/>
              <a:t>级。其中震级大于等于</a:t>
            </a:r>
            <a:r>
              <a:rPr lang="en-US" altLang="zh-CN" sz="2000" dirty="0"/>
              <a:t>8</a:t>
            </a:r>
            <a:r>
              <a:rPr lang="zh-CN" altLang="en-US" sz="2000" dirty="0"/>
              <a:t>级的又称为巨大地震。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r>
              <a:rPr lang="zh-CN" altLang="en-US" sz="2000" dirty="0"/>
              <a:t>里氏规模</a:t>
            </a:r>
            <a:r>
              <a:rPr lang="en-US" altLang="zh-CN" sz="2000" dirty="0"/>
              <a:t>4.5</a:t>
            </a:r>
            <a:r>
              <a:rPr lang="zh-CN" altLang="en-US" sz="2000" dirty="0"/>
              <a:t>以上的地震可以在全球范围内监测到。</a:t>
            </a:r>
            <a:endParaRPr lang="zh-CN" altLang="en-US" sz="2000" dirty="0"/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4142806"/>
          <a:ext cx="10515600" cy="1858010"/>
        </p:xfrm>
        <a:graphic>
          <a:graphicData uri="http://schemas.openxmlformats.org/drawingml/2006/table">
            <a:tbl>
              <a:tblPr/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14605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震级</a:t>
                      </a:r>
                      <a:endParaRPr lang="zh-CN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能量（单位：尔格）</a:t>
                      </a:r>
                      <a:endParaRPr lang="zh-CN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震级</a:t>
                      </a:r>
                      <a:endParaRPr lang="zh-CN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能量</a:t>
                      </a:r>
                      <a:endParaRPr lang="zh-CN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术语</a:t>
                      </a:r>
                      <a:endParaRPr lang="zh-CN" altLang="en-US" b="1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6.3×10¹¹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2×10¹⁹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尔格：能量单位。一度电（一千瓦小时）的能量为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3.6×10¹³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2×10¹³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6.3×10²º</a:t>
                      </a:r>
                      <a:endParaRPr lang="en-US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6.3×10¹⁴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2×10²²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2.5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3.55×10¹⁵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6.3×10²³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2×10¹⁶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8.5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3.55×10²⁴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6.3×10¹⁷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8.9</a:t>
                      </a:r>
                      <a:endParaRPr lang="en-US" altLang="zh-CN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1.4×10²⁵</a:t>
                      </a:r>
                      <a:endParaRPr lang="en-US" altLang="zh-CN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地震烈度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同样大小的地震，造成的破坏不一定相同；同一次地震，在不同的地方造成的破坏也不同。为衡量地震破坏程度，科学家又“制作”了另一把“尺子”一一地震烈度。在中国地震烈度表上，对人的感觉、一般房屋震害程度和其他现象作了描述，可以作为确定烈度的基本依据。影响烈度的因素有震级、震源深度、距震源的远近、地面状况和地层构造等。</a:t>
            </a:r>
            <a:endParaRPr lang="en-US" altLang="zh-CN" dirty="0"/>
          </a:p>
          <a:p>
            <a:r>
              <a:rPr lang="zh-CN" altLang="en-US" dirty="0"/>
              <a:t>一般情况下仅就烈度和震源、震级间的关系来说，震级越大震源越浅、烈度也越大。一般震中区的破坏最重，烈度最高，这个烈度称为震中烈度。从震中向四周扩展，地震烈度逐渐减小。所以，一次地震只有一个震级，但它所造成的破坏在不同的地区是不同的。即一次地震，可以划分出好几个烈度不同的地区。这与一颗炸弹爆后，近处与远处破坏程度不同道理一样。炸弹的炸药量，好比是震级；炸弹对不同地点的破坏程度，好比是烈度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3116</Words>
  <Application>WPS 演示</Application>
  <PresentationFormat>宽屏</PresentationFormat>
  <Paragraphs>161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等线</vt:lpstr>
      <vt:lpstr>等线 Light</vt:lpstr>
      <vt:lpstr>微软雅黑</vt:lpstr>
      <vt:lpstr>Arial Unicode MS</vt:lpstr>
      <vt:lpstr>Calibri</vt:lpstr>
      <vt:lpstr>Inter</vt:lpstr>
      <vt:lpstr>Segoe Print</vt:lpstr>
      <vt:lpstr>Segoe UI</vt:lpstr>
      <vt:lpstr>Office 主题​​</vt:lpstr>
      <vt:lpstr>地震</vt:lpstr>
      <vt:lpstr>目录</vt:lpstr>
      <vt:lpstr>什么是地震？</vt:lpstr>
      <vt:lpstr>地震的定义：</vt:lpstr>
      <vt:lpstr>PowerPoint 演示文稿</vt:lpstr>
      <vt:lpstr>地震及其相关研究</vt:lpstr>
      <vt:lpstr>震级划分</vt:lpstr>
      <vt:lpstr>震级划分</vt:lpstr>
      <vt:lpstr>地震烈度</vt:lpstr>
      <vt:lpstr>地震烈度</vt:lpstr>
      <vt:lpstr>地震监测</vt:lpstr>
      <vt:lpstr>地震监测</vt:lpstr>
      <vt:lpstr>地震监测·示意图</vt:lpstr>
      <vt:lpstr>地震为我们带来了什么影响？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 Jiang</dc:creator>
  <cp:lastModifiedBy>刘</cp:lastModifiedBy>
  <cp:revision>3</cp:revision>
  <dcterms:created xsi:type="dcterms:W3CDTF">2025-09-16T10:20:00Z</dcterms:created>
  <dcterms:modified xsi:type="dcterms:W3CDTF">2025-09-22T13:29:12Z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31CBB63C753C4834932D651B6B2178B7_12</vt:lpwstr>
  </property>
  <property fmtid="{D5CDD505-2E9C-101B-9397-08002B2CF9AE}" pid="3" name="KSOProductBuildVer">
    <vt:lpwstr>2052-12.1.0.22529</vt:lpwstr>
  </property>
</Properties>
</file>