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26"/>
  </p:notesMasterIdLst>
  <p:sldIdLst>
    <p:sldId id="316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84" r:id="rId19"/>
    <p:sldId id="287" r:id="rId20"/>
    <p:sldId id="292" r:id="rId21"/>
    <p:sldId id="293" r:id="rId22"/>
    <p:sldId id="304" r:id="rId23"/>
    <p:sldId id="314" r:id="rId24"/>
    <p:sldId id="29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lum bright="70001" contrast="-70000"/>
          </a:blip>
          <a:stretch>
            <a:fillRect/>
          </a:stretch>
        </p:blipFill>
        <p:spPr>
          <a:xfrm>
            <a:off x="6705600" y="1371600"/>
            <a:ext cx="5118100" cy="490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81000"/>
            <a:ext cx="3060700" cy="906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8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4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11675"/>
            <a:ext cx="12192000" cy="2362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" name="Group 9"/>
          <p:cNvGrpSpPr/>
          <p:nvPr/>
        </p:nvGrpSpPr>
        <p:grpSpPr>
          <a:xfrm>
            <a:off x="0" y="0"/>
            <a:ext cx="12192000" cy="6858000"/>
            <a:chOff x="0" y="0"/>
            <a:chExt cx="5760" cy="4320"/>
          </a:xfrm>
        </p:grpSpPr>
        <p:pic>
          <p:nvPicPr>
            <p:cNvPr id="2060" name="图片 50" descr="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61" name="图片 51" descr="2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 lang="zh-CN" altLang="en-US" sz="4800" b="1" dirty="0" smtClean="0">
                <a:solidFill>
                  <a:schemeClr val="tx1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733800"/>
            <a:ext cx="8534400" cy="990600"/>
          </a:xfrm>
        </p:spPr>
        <p:txBody>
          <a:bodyPr/>
          <a:lstStyle>
            <a:lvl1pPr marL="0" indent="0" algn="ctr">
              <a:buNone/>
              <a:defRPr lang="zh-CN" altLang="en-US" sz="32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65600" y="6245225"/>
            <a:ext cx="2336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6245225"/>
            <a:ext cx="2336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245225"/>
            <a:ext cx="1727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18" Type="http://schemas.openxmlformats.org/officeDocument/2006/relationships/tags" Target="../tags/tag4.xml"/><Relationship Id="rId17" Type="http://schemas.openxmlformats.org/officeDocument/2006/relationships/image" Target="../media/image2.png"/><Relationship Id="rId16" Type="http://schemas.openxmlformats.org/officeDocument/2006/relationships/image" Target="../media/image9.png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9"/>
          <p:cNvGrpSpPr/>
          <p:nvPr/>
        </p:nvGrpSpPr>
        <p:grpSpPr>
          <a:xfrm>
            <a:off x="0" y="-304800"/>
            <a:ext cx="12192000" cy="7162800"/>
            <a:chOff x="0" y="-192"/>
            <a:chExt cx="5760" cy="4512"/>
          </a:xfrm>
        </p:grpSpPr>
        <p:pic>
          <p:nvPicPr>
            <p:cNvPr id="1036" name="图片 50" descr="1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7" name="图片 51" descr="2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-192"/>
              <a:ext cx="5760" cy="432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027" name="图片 6" descr="图片1副本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图片 8" descr="图片1副本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019800"/>
            <a:ext cx="121920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868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3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65600" y="6245225"/>
            <a:ext cx="2336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6245225"/>
            <a:ext cx="2336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245225"/>
            <a:ext cx="1727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Picture 3" descr="E:\ppt资源及相关\懒人图库101-200\png-1835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448800" y="3857625"/>
            <a:ext cx="2743200" cy="21336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35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5800" y="6248400"/>
            <a:ext cx="1919817" cy="568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 thruBlk="1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副标题 5122"/>
          <p:cNvSpPr>
            <a:spLocks noGrp="1"/>
          </p:cNvSpPr>
          <p:nvPr>
            <p:ph type="subTitle"/>
          </p:nvPr>
        </p:nvSpPr>
        <p:spPr>
          <a:xfrm>
            <a:off x="324465" y="1944893"/>
            <a:ext cx="10756490" cy="4383087"/>
          </a:xfrm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algn="l">
              <a:lnSpc>
                <a:spcPct val="80000"/>
              </a:lnSpc>
            </a:pPr>
            <a:r>
              <a:rPr lang="en-US" altLang="zh-CN" sz="7200" b="1" dirty="0">
                <a:solidFill>
                  <a:srgbClr val="0000FF"/>
                </a:solidFill>
              </a:rPr>
              <a:t> </a:t>
            </a:r>
            <a:r>
              <a:rPr lang="zh-CN" altLang="en-US" sz="7200" b="1" dirty="0">
                <a:solidFill>
                  <a:srgbClr val="0000FF"/>
                </a:solidFill>
              </a:rPr>
              <a:t>新闻阅读、采访与写作</a:t>
            </a:r>
            <a:endParaRPr lang="zh-CN" altLang="en-US" sz="72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文本框 231426"/>
          <p:cNvSpPr txBox="1"/>
          <p:nvPr/>
        </p:nvSpPr>
        <p:spPr>
          <a:xfrm>
            <a:off x="2057400" y="2971800"/>
            <a:ext cx="1676400" cy="163004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</a:rPr>
              <a:t> 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新闻</a:t>
            </a:r>
            <a:endParaRPr lang="zh-CN" altLang="en-US" sz="40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4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zh-CN" altLang="en-US" sz="4000" b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消息）</a:t>
            </a:r>
            <a:endParaRPr lang="zh-CN" altLang="en-US" sz="4000" b="1" dirty="0">
              <a:solidFill>
                <a:schemeClr val="hlink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1428" name="左大括号 231427"/>
          <p:cNvSpPr/>
          <p:nvPr/>
        </p:nvSpPr>
        <p:spPr>
          <a:xfrm>
            <a:off x="3505200" y="1752600"/>
            <a:ext cx="457200" cy="3429000"/>
          </a:xfrm>
          <a:prstGeom prst="leftBrace">
            <a:avLst>
              <a:gd name="adj1" fmla="val 62500"/>
              <a:gd name="adj2" fmla="val 50000"/>
            </a:avLst>
          </a:prstGeom>
          <a:noFill/>
          <a:ln w="762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1429" name="文本框 231428"/>
          <p:cNvSpPr txBox="1"/>
          <p:nvPr/>
        </p:nvSpPr>
        <p:spPr>
          <a:xfrm>
            <a:off x="3962400" y="1295400"/>
            <a:ext cx="1752600" cy="6451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E933C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六要素</a:t>
            </a:r>
            <a:r>
              <a:rPr lang="zh-CN" altLang="en-US" sz="3200" b="1" dirty="0">
                <a:solidFill>
                  <a:srgbClr val="E933C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endParaRPr lang="zh-CN" altLang="en-US" sz="3200" b="1">
              <a:solidFill>
                <a:srgbClr val="E933C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1430" name="文本框 231429"/>
          <p:cNvSpPr txBox="1"/>
          <p:nvPr/>
        </p:nvSpPr>
        <p:spPr>
          <a:xfrm>
            <a:off x="3962400" y="2895600"/>
            <a:ext cx="1600200" cy="6451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E933C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五部分</a:t>
            </a:r>
            <a:r>
              <a:rPr lang="zh-CN" altLang="en-US" sz="3200" b="1" dirty="0">
                <a:solidFill>
                  <a:srgbClr val="E933C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endParaRPr lang="zh-CN" altLang="en-US" sz="3200" b="1">
              <a:solidFill>
                <a:srgbClr val="E933C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31431" name="文本框 231430"/>
          <p:cNvSpPr txBox="1"/>
          <p:nvPr/>
        </p:nvSpPr>
        <p:spPr>
          <a:xfrm>
            <a:off x="3962400" y="4953000"/>
            <a:ext cx="1905000" cy="64516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E933C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三特点：</a:t>
            </a:r>
            <a:endParaRPr lang="zh-CN" altLang="en-US" sz="3600" b="1">
              <a:solidFill>
                <a:srgbClr val="E933C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31432" name="文本框 231431"/>
          <p:cNvSpPr txBox="1"/>
          <p:nvPr/>
        </p:nvSpPr>
        <p:spPr>
          <a:xfrm>
            <a:off x="5715000" y="990600"/>
            <a:ext cx="4267200" cy="1322070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何时、何地、何事、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何人、何故、如何</a:t>
            </a:r>
            <a:endParaRPr lang="zh-CN" altLang="en-US" sz="3200" b="1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1433" name="文本框 231432"/>
          <p:cNvSpPr txBox="1"/>
          <p:nvPr/>
        </p:nvSpPr>
        <p:spPr>
          <a:xfrm>
            <a:off x="5715000" y="2464435"/>
            <a:ext cx="4267200" cy="107632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标题、导语、主体、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背景、结语</a:t>
            </a:r>
            <a:endParaRPr lang="zh-CN" altLang="en-US" sz="3200" b="1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1434" name="文本框 231433"/>
          <p:cNvSpPr txBox="1"/>
          <p:nvPr/>
        </p:nvSpPr>
        <p:spPr>
          <a:xfrm>
            <a:off x="5715000" y="3912870"/>
            <a:ext cx="6078855" cy="2061210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、让事实说话；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真实性）</a:t>
            </a:r>
            <a:endParaRPr lang="zh-CN" altLang="en-US" sz="3200" b="1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、报道迅速及时；（及时性）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、简明扼要。（简明性</a:t>
            </a:r>
            <a:r>
              <a:rPr lang="zh-CN" altLang="en-US" sz="3200" b="1" dirty="0">
                <a:effectLst>
                  <a:outerShdw blurRad="38100" dist="38100" dir="2700000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b="1">
              <a:effectLst>
                <a:outerShdw blurRad="38100" dist="38100" dir="2700000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14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31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1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1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32" grpId="0" bldLvl="0" animBg="1"/>
      <p:bldP spid="231433" grpId="0" bldLvl="0" animBg="1"/>
      <p:bldP spid="231434" grpId="0" animBg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文本框 189442"/>
          <p:cNvSpPr txBox="1"/>
          <p:nvPr/>
        </p:nvSpPr>
        <p:spPr>
          <a:xfrm>
            <a:off x="2743200" y="1066800"/>
            <a:ext cx="68389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</a:pPr>
            <a:endParaRPr sz="2800" b="1" dirty="0">
              <a:latin typeface="Times New Roman" panose="02020603050405020304" pitchFamily="18" charset="0"/>
            </a:endParaRPr>
          </a:p>
        </p:txBody>
      </p:sp>
      <p:sp>
        <p:nvSpPr>
          <p:cNvPr id="189466" name="矩形 189465"/>
          <p:cNvSpPr/>
          <p:nvPr/>
        </p:nvSpPr>
        <p:spPr>
          <a:xfrm>
            <a:off x="1277620" y="1975485"/>
            <a:ext cx="8884285" cy="1800225"/>
          </a:xfrm>
          <a:prstGeom prst="rect">
            <a:avLst/>
          </a:prstGeom>
        </p:spPr>
        <p:txBody>
          <a:bodyPr wrap="none" fromWordArt="1">
            <a:prstTxWarp prst="textPlain">
              <a:avLst/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任务一：新闻阅读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标题 17410"/>
          <p:cNvSpPr>
            <a:spLocks noGrp="1"/>
          </p:cNvSpPr>
          <p:nvPr>
            <p:ph type="ctrTitle"/>
          </p:nvPr>
        </p:nvSpPr>
        <p:spPr>
          <a:xfrm>
            <a:off x="34290" y="538480"/>
            <a:ext cx="12122785" cy="2514600"/>
          </a:xfrm>
        </p:spPr>
        <p:txBody>
          <a:bodyPr vert="horz" wrap="square" lIns="91440" tIns="45720" rIns="91440" bIns="45720" anchor="ctr"/>
          <a:lstStyle>
            <a:lvl1pPr lvl="0">
              <a:defRPr/>
            </a:lvl1pPr>
          </a:lstStyle>
          <a:p>
            <a:pPr lvl="0" algn="l"/>
            <a:br>
              <a:rPr lang="en-US" altLang="zh-CN" sz="6000" b="1" dirty="0">
                <a:ea typeface="楷体" panose="02010609060101010101" pitchFamily="49" charset="-122"/>
              </a:rPr>
            </a:br>
            <a:r>
              <a:rPr lang="en-US" altLang="zh-CN" sz="6000" b="1" dirty="0">
                <a:ea typeface="楷体" panose="02010609060101010101" pitchFamily="49" charset="-122"/>
              </a:rPr>
              <a:t>   </a:t>
            </a:r>
            <a:r>
              <a:rPr lang="en-US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快速</a:t>
            </a:r>
            <a:r>
              <a:rPr lang="en-US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阅读一、二课新闻内容，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分别找出这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三则消息的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标题</a:t>
            </a:r>
            <a:r>
              <a:rPr lang="en-US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﹑导语﹑主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体</a:t>
            </a:r>
            <a:r>
              <a:rPr lang="en-US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﹑背景和结语</a:t>
            </a:r>
            <a:r>
              <a:rPr lang="en-US" altLang="zh-CN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——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215043" name="副标题 17411"/>
          <p:cNvSpPr>
            <a:spLocks noGrp="1"/>
          </p:cNvSpPr>
          <p:nvPr>
            <p:ph type="subTitle"/>
          </p:nvPr>
        </p:nvSpPr>
        <p:spPr>
          <a:xfrm>
            <a:off x="34925" y="3589020"/>
            <a:ext cx="10289540" cy="3134995"/>
          </a:xfrm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algn="l">
              <a:lnSpc>
                <a:spcPct val="90000"/>
              </a:lnSpc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如何快速直接知晓新闻事件？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在时间有限的情况下，怎样相对具体了解新闻内容？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algn="l"/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如果你想知道新闻事件的来龙去脉，该如何</a:t>
            </a:r>
            <a:r>
              <a:rPr lang="zh-CN" altLang="en-US" b="1" dirty="0"/>
              <a:t>去做？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6" name="图片 38915" descr="Zs1516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" y="-194310"/>
            <a:ext cx="12301220" cy="70523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9" name="矩形 38918"/>
          <p:cNvSpPr/>
          <p:nvPr/>
        </p:nvSpPr>
        <p:spPr>
          <a:xfrm>
            <a:off x="2667000" y="1828800"/>
            <a:ext cx="7429500" cy="252095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  <a:norm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人民解放军百万大军横渡长江</a:t>
            </a:r>
            <a:endParaRPr lang="zh-CN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38920" name="文本框 38919"/>
          <p:cNvSpPr txBox="1"/>
          <p:nvPr/>
        </p:nvSpPr>
        <p:spPr>
          <a:xfrm>
            <a:off x="7467600" y="4419600"/>
            <a:ext cx="2087563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4800" b="1" dirty="0">
                <a:solidFill>
                  <a:srgbClr val="0066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毛泽东</a:t>
            </a:r>
            <a:endParaRPr lang="zh-CN" altLang="en-US" sz="4800" b="1" dirty="0">
              <a:solidFill>
                <a:srgbClr val="0066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pic>
        <p:nvPicPr>
          <p:cNvPr id="38923" name="图片 38922" descr="maozedo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" y="0"/>
            <a:ext cx="1628775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文本占位符 194561"/>
          <p:cNvSpPr>
            <a:spLocks noGrp="1"/>
          </p:cNvSpPr>
          <p:nvPr>
            <p:ph type="body" sz="half" idx="1"/>
          </p:nvPr>
        </p:nvSpPr>
        <p:spPr>
          <a:xfrm>
            <a:off x="-43180" y="1968500"/>
            <a:ext cx="10710545" cy="3833495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rPr lang="en-US" altLang="zh-CN" sz="4000" b="1" dirty="0">
                <a:solidFill>
                  <a:srgbClr val="000003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第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</a:rPr>
              <a:t>1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句、第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Verdana" panose="020B0604030504040204" pitchFamily="34" charset="0"/>
              </a:rPr>
              <a:t>2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句：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         人民解放军百万大军，从一千余华里的战线上，</a:t>
            </a:r>
            <a:r>
              <a:rPr lang="zh-CN" altLang="en-US" sz="3600" b="1" u="sng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冲破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敌阵，横渡长江。西起九江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不含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)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，东至江阴，均是人民解放军的渡江区域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。</a:t>
            </a:r>
            <a:endParaRPr lang="zh-CN" altLang="en-US" sz="40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（信息？语言特点？）</a:t>
            </a:r>
            <a:endParaRPr lang="zh-CN" altLang="en-US" sz="4000" b="1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63" name="文本占位符 194562"/>
          <p:cNvSpPr>
            <a:spLocks noGrp="1"/>
          </p:cNvSpPr>
          <p:nvPr>
            <p:ph type="body" sz="half" idx="2"/>
          </p:nvPr>
        </p:nvSpPr>
        <p:spPr>
          <a:xfrm>
            <a:off x="-42545" y="1968500"/>
            <a:ext cx="6137910" cy="8699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40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导语： </a:t>
            </a:r>
            <a:endParaRPr lang="zh-CN" altLang="en-US" sz="4000" b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94564" name="文本框 194563"/>
          <p:cNvSpPr txBox="1"/>
          <p:nvPr/>
        </p:nvSpPr>
        <p:spPr>
          <a:xfrm>
            <a:off x="-42545" y="5376228"/>
            <a:ext cx="4038600" cy="7067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40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主体：</a:t>
            </a:r>
            <a:endParaRPr lang="zh-CN" altLang="en-US" sz="4000" b="1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4565" name="矩形 194564"/>
          <p:cNvSpPr/>
          <p:nvPr/>
        </p:nvSpPr>
        <p:spPr>
          <a:xfrm>
            <a:off x="1905" y="1132205"/>
            <a:ext cx="1655763" cy="70675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rPr>
              <a:t>标题：</a:t>
            </a:r>
            <a:endParaRPr lang="zh-CN" altLang="en-US" sz="4000" b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94566" name="矩形 194565"/>
          <p:cNvSpPr/>
          <p:nvPr/>
        </p:nvSpPr>
        <p:spPr>
          <a:xfrm>
            <a:off x="1657350" y="1132205"/>
            <a:ext cx="7308850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rPr>
              <a:t>人民解放军百万大军横渡长江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94567" name="文本框 194566"/>
          <p:cNvSpPr txBox="1"/>
          <p:nvPr/>
        </p:nvSpPr>
        <p:spPr>
          <a:xfrm>
            <a:off x="2263140" y="5437823"/>
            <a:ext cx="5853113" cy="6451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buClrTx/>
            </a:pP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从“二十日夜起”到文末。</a:t>
            </a:r>
            <a:endParaRPr lang="zh-CN" altLang="en-US" sz="36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568" name="文本框 194567"/>
          <p:cNvSpPr txBox="1"/>
          <p:nvPr/>
        </p:nvSpPr>
        <p:spPr>
          <a:xfrm>
            <a:off x="1337628" y="4731385"/>
            <a:ext cx="6583680" cy="64516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buClrTx/>
            </a:pPr>
            <a:r>
              <a:rPr lang="zh-CN" altLang="en-US" sz="3600" dirty="0">
                <a:latin typeface="Times New Roman" panose="02020603050405020304" pitchFamily="18" charset="0"/>
                <a:ea typeface="黑体" panose="02010609060101010101" pitchFamily="49" charset="-122"/>
              </a:rPr>
              <a:t>兵力、战线（渡江区域）、战况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uiExpand="1" build="p"/>
      <p:bldP spid="194566" grpId="0"/>
      <p:bldP spid="194567" grpId="0"/>
      <p:bldP spid="1945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8178" name="文本框 178177"/>
          <p:cNvSpPr txBox="1"/>
          <p:nvPr/>
        </p:nvSpPr>
        <p:spPr>
          <a:xfrm>
            <a:off x="2895600" y="228600"/>
            <a:ext cx="67818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1949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日夜起至</a:t>
            </a:r>
            <a:r>
              <a:rPr lang="en-US" altLang="zh-CN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en-US" altLang="zh-CN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22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endParaRPr lang="zh-CN" altLang="en-US" sz="3200" b="1">
              <a:effectLst>
                <a:outerShdw blurRad="38100" dist="38100" dir="2700000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8179" name="文本框 178178"/>
          <p:cNvSpPr txBox="1"/>
          <p:nvPr/>
        </p:nvSpPr>
        <p:spPr>
          <a:xfrm>
            <a:off x="2971800" y="838200"/>
            <a:ext cx="880745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西起九江，东至江阴</a:t>
            </a:r>
            <a:r>
              <a:rPr lang="en-US" altLang="zh-CN" sz="3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一千余华里长江战线。</a:t>
            </a:r>
            <a:endParaRPr lang="en-US" altLang="zh-CN" sz="3200" b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8180" name="文本框 178179"/>
          <p:cNvSpPr txBox="1"/>
          <p:nvPr/>
        </p:nvSpPr>
        <p:spPr>
          <a:xfrm>
            <a:off x="2895600" y="1447800"/>
            <a:ext cx="52578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人民解放军百万大军</a:t>
            </a:r>
            <a:endParaRPr lang="zh-CN" altLang="en-US" sz="3200" b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8181" name="文本框 178180"/>
          <p:cNvSpPr txBox="1"/>
          <p:nvPr/>
        </p:nvSpPr>
        <p:spPr>
          <a:xfrm>
            <a:off x="2895600" y="2130425"/>
            <a:ext cx="926782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国民党反动派拒绝签订和平协定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，人民解放军为打倒蒋介石，解放全中国而发起渡江战役。</a:t>
            </a:r>
            <a:endParaRPr lang="zh-CN" altLang="en-US" sz="3200" b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8182" name="文本框 178181"/>
          <p:cNvSpPr txBox="1"/>
          <p:nvPr/>
        </p:nvSpPr>
        <p:spPr>
          <a:xfrm>
            <a:off x="588645" y="4004945"/>
            <a:ext cx="103346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D0F37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中路军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首战告捷（首先突破）</a:t>
            </a:r>
            <a:endParaRPr lang="zh-CN" altLang="en-US" sz="3200" b="1">
              <a:effectLst>
                <a:outerShdw blurRad="38100" dist="38100" dir="2700000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78183" name="文本框 178182"/>
          <p:cNvSpPr txBox="1"/>
          <p:nvPr/>
        </p:nvSpPr>
        <p:spPr>
          <a:xfrm>
            <a:off x="634365" y="4901565"/>
            <a:ext cx="365633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200" b="1" dirty="0">
                <a:solidFill>
                  <a:srgbClr val="FD0F37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西路军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锐不可当</a:t>
            </a:r>
            <a:endParaRPr lang="zh-CN" altLang="en-US" sz="3200" b="1">
              <a:effectLst>
                <a:outerShdw blurRad="38100" dist="38100" dir="2700000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184" name="文本框 178183"/>
          <p:cNvSpPr txBox="1"/>
          <p:nvPr/>
        </p:nvSpPr>
        <p:spPr>
          <a:xfrm>
            <a:off x="588645" y="5754370"/>
            <a:ext cx="143827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D0F37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东路军</a:t>
            </a:r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       </a:t>
            </a:r>
            <a:endParaRPr lang="zh-CN" altLang="en-US" sz="3200" b="1">
              <a:effectLst>
                <a:outerShdw blurRad="38100" dist="38100" dir="2700000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185" name="矩形 178184"/>
          <p:cNvSpPr/>
          <p:nvPr/>
        </p:nvSpPr>
        <p:spPr>
          <a:xfrm>
            <a:off x="13335" y="290195"/>
            <a:ext cx="1077595" cy="52197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buClrTx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时间</a:t>
            </a:r>
            <a:r>
              <a:rPr lang="en-US" altLang="zh-CN" sz="2800" b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:</a:t>
            </a:r>
            <a:endParaRPr lang="en-US" altLang="zh-CN" sz="2800" b="1"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78186" name="矩形 178185"/>
          <p:cNvSpPr/>
          <p:nvPr/>
        </p:nvSpPr>
        <p:spPr>
          <a:xfrm>
            <a:off x="13335" y="1002030"/>
            <a:ext cx="1255395" cy="52197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buClrTx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地点：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187" name="矩形 178186"/>
          <p:cNvSpPr/>
          <p:nvPr/>
        </p:nvSpPr>
        <p:spPr>
          <a:xfrm>
            <a:off x="13335" y="1670050"/>
            <a:ext cx="110109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buClrTx/>
            </a:pP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人物：</a:t>
            </a:r>
            <a:endParaRPr lang="zh-CN" altLang="en-US" sz="2400" b="1" dirty="0"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188" name="矩形 178187"/>
          <p:cNvSpPr/>
          <p:nvPr/>
        </p:nvSpPr>
        <p:spPr>
          <a:xfrm>
            <a:off x="13335" y="2407285"/>
            <a:ext cx="2327910" cy="52197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pPr>
              <a:buClrTx/>
            </a:pP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发生的原因：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8189" name="矩形 178188"/>
          <p:cNvSpPr/>
          <p:nvPr/>
        </p:nvSpPr>
        <p:spPr>
          <a:xfrm>
            <a:off x="72073" y="3288030"/>
            <a:ext cx="3937635" cy="521970"/>
          </a:xfrm>
          <a:prstGeom prst="rect">
            <a:avLst/>
          </a:prstGeom>
          <a:noFill/>
          <a:ln w="1270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经过与结果</a:t>
            </a:r>
            <a:r>
              <a:rPr lang="en-US" altLang="zh-CN" sz="2800" b="1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zh-CN" sz="2800" b="1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层次？）</a:t>
            </a:r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800" b="1" dirty="0"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00300" y="5754370"/>
            <a:ext cx="1157351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effectLst>
                  <a:outerShdw blurRad="38100" dist="38100" dir="2700000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战绩辉煌</a:t>
            </a:r>
            <a:endParaRPr lang="zh-CN" altLang="en-US" sz="3200" b="1">
              <a:effectLst>
                <a:outerShdw blurRad="38100" dist="38100" dir="2700000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/>
      <p:bldP spid="178179" grpId="0"/>
      <p:bldP spid="178180" grpId="0"/>
      <p:bldP spid="178181" grpId="0"/>
      <p:bldP spid="178182" grpId="0"/>
      <p:bldP spid="178183" grpId="0"/>
      <p:bldP spid="178184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文本框 2"/>
          <p:cNvSpPr txBox="1"/>
          <p:nvPr/>
        </p:nvSpPr>
        <p:spPr>
          <a:xfrm>
            <a:off x="3146230" y="272504"/>
            <a:ext cx="4841629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新闻的谋篇布局</a:t>
            </a:r>
            <a:endParaRPr lang="zh-CN" altLang="en-US" sz="4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50" name="文本框 99"/>
          <p:cNvSpPr txBox="1"/>
          <p:nvPr/>
        </p:nvSpPr>
        <p:spPr>
          <a:xfrm>
            <a:off x="457200" y="1144905"/>
            <a:ext cx="112318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1.</a:t>
            </a:r>
            <a:r>
              <a:rPr lang="zh-CN" altLang="en-US" sz="3200" b="1" dirty="0">
                <a:solidFill>
                  <a:srgbClr val="1E1E1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主体部分为何按中、西、东的顺序叙述！？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0" name="文本框 1"/>
          <p:cNvSpPr txBox="1"/>
          <p:nvPr/>
        </p:nvSpPr>
        <p:spPr>
          <a:xfrm>
            <a:off x="-17145" y="1974850"/>
            <a:ext cx="12209145" cy="34626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marL="457200" indent="-457200">
              <a:lnSpc>
                <a:spcPct val="150000"/>
              </a:lnSpc>
              <a:buClr>
                <a:srgbClr val="9ED3D7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中路军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发起渡江作战，所以先说；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rgbClr val="9ED3D7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西路军和中路军所遇敌情一样，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敌军抵抗甚为微弱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，而东线敌军抵抗较为顽强，所以西路接着中路说，合在一起，可以议论；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Clr>
                <a:srgbClr val="9ED3D7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最后说东路激战，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文势自然涌起高潮</a:t>
            </a:r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99"/>
          <p:cNvSpPr txBox="1"/>
          <p:nvPr/>
        </p:nvSpPr>
        <p:spPr>
          <a:xfrm>
            <a:off x="1266825" y="936625"/>
            <a:ext cx="9658350" cy="64171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新闻的详略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处理</a:t>
            </a:r>
            <a:endParaRPr lang="zh-CN" altLang="en-US" sz="3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819" name="文本框 2"/>
          <p:cNvSpPr txBox="1"/>
          <p:nvPr/>
        </p:nvSpPr>
        <p:spPr>
          <a:xfrm>
            <a:off x="227965" y="1667510"/>
            <a:ext cx="11849735" cy="866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3000" b="1" dirty="0">
                <a:latin typeface="宋体" panose="02010600030101010101" pitchFamily="2" charset="-122"/>
              </a:rPr>
              <a:t>    </a:t>
            </a:r>
            <a:r>
              <a:rPr lang="zh-CN" altLang="en-US" sz="3600" b="1" dirty="0">
                <a:latin typeface="宋体" panose="02010600030101010101" pitchFamily="2" charset="-122"/>
              </a:rPr>
              <a:t>中路军写得简略，西路大军稍详，东路军最详？？    </a:t>
            </a:r>
            <a:endParaRPr lang="zh-CN" altLang="en-US" sz="36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2640965"/>
            <a:ext cx="10701655" cy="24168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    </a:t>
            </a:r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避免重复雷同</a:t>
            </a:r>
            <a:endParaRPr lang="zh-CN" altLang="en-US" sz="36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东路军</a:t>
            </a:r>
            <a:r>
              <a:rPr lang="zh-CN" altLang="en-US" sz="3600" b="1" u="sng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所遇敌人较为顽强</a:t>
            </a:r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，其</a:t>
            </a:r>
            <a:r>
              <a:rPr lang="zh-CN" altLang="en-US" sz="3600" b="1" u="sng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战略意义更为重大</a:t>
            </a:r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，同时也更</a:t>
            </a:r>
            <a:r>
              <a:rPr lang="zh-CN" altLang="en-US" sz="3600" b="1" u="sng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体现我</a:t>
            </a:r>
            <a:r>
              <a:rPr lang="zh-CN" altLang="en-US" sz="36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将士神威</a:t>
            </a:r>
            <a:r>
              <a:rPr lang="zh-CN" altLang="en-US" sz="3600" b="1" u="sng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、</a:t>
            </a:r>
            <a:r>
              <a:rPr lang="zh-CN" altLang="en-US" sz="36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胜利来之不易</a:t>
            </a:r>
            <a:r>
              <a:rPr lang="zh-CN" altLang="en-US" sz="36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"/>
          <p:cNvGrpSpPr/>
          <p:nvPr/>
        </p:nvGrpSpPr>
        <p:grpSpPr>
          <a:xfrm>
            <a:off x="-97472" y="1234123"/>
            <a:ext cx="2765424" cy="700087"/>
            <a:chOff x="148" y="0"/>
            <a:chExt cx="1742" cy="441"/>
          </a:xfrm>
        </p:grpSpPr>
        <p:pic>
          <p:nvPicPr>
            <p:cNvPr id="36867" name="Picture 4" descr="未标题-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8" y="0"/>
              <a:ext cx="1742" cy="4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6868" name="文本框 2"/>
            <p:cNvSpPr txBox="1"/>
            <p:nvPr/>
          </p:nvSpPr>
          <p:spPr>
            <a:xfrm>
              <a:off x="338" y="48"/>
              <a:ext cx="144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品味语言</a:t>
              </a:r>
              <a:endPara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6869" name="文本框 26625"/>
          <p:cNvSpPr txBox="1"/>
          <p:nvPr/>
        </p:nvSpPr>
        <p:spPr>
          <a:xfrm>
            <a:off x="3494405" y="264795"/>
            <a:ext cx="53594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消息语言的特点？</a:t>
            </a:r>
            <a:endParaRPr lang="zh-CN" altLang="en-US" sz="40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870" name="矩形 26628"/>
          <p:cNvSpPr/>
          <p:nvPr/>
        </p:nvSpPr>
        <p:spPr>
          <a:xfrm>
            <a:off x="-18415" y="4034155"/>
            <a:ext cx="10223500" cy="18630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000" b="1" dirty="0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</a:rPr>
              <a:t>“突破”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准确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</a:rPr>
              <a:t>表现了战斗过程</a:t>
            </a:r>
            <a:r>
              <a:rPr lang="zh-CN" altLang="en-US" sz="3200" b="1" dirty="0">
                <a:latin typeface="宋体" panose="02010600030101010101" pitchFamily="2" charset="-122"/>
              </a:rPr>
              <a:t>，表明有敌军防守，我军歼灭或击溃守敌，冲破敌阵，</a:t>
            </a:r>
            <a:r>
              <a:rPr lang="en-US" altLang="zh-CN" sz="3200" b="1" dirty="0">
                <a:latin typeface="宋体" panose="02010600030101010101" pitchFamily="2" charset="-122"/>
              </a:rPr>
              <a:t>“</a:t>
            </a:r>
            <a:r>
              <a:rPr lang="zh-CN" altLang="en-US" sz="3200" b="1" dirty="0">
                <a:latin typeface="宋体" panose="02010600030101010101" pitchFamily="2" charset="-122"/>
              </a:rPr>
              <a:t>越过</a:t>
            </a:r>
            <a:r>
              <a:rPr lang="en-US" altLang="zh-CN" sz="3200" b="1" dirty="0">
                <a:latin typeface="宋体" panose="02010600030101010101" pitchFamily="2" charset="-122"/>
              </a:rPr>
              <a:t>”</a:t>
            </a:r>
            <a:r>
              <a:rPr lang="zh-CN" altLang="en-US" sz="3200" b="1" dirty="0">
                <a:latin typeface="宋体" panose="02010600030101010101" pitchFamily="2" charset="-122"/>
              </a:rPr>
              <a:t>表现不出经过战斗之意；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36871" name="文本框 1"/>
          <p:cNvSpPr txBox="1"/>
          <p:nvPr/>
        </p:nvSpPr>
        <p:spPr>
          <a:xfrm>
            <a:off x="0" y="1998345"/>
            <a:ext cx="12192000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0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3000" b="1">
                <a:latin typeface="楷体" panose="02010609060101010101" pitchFamily="49" charset="-122"/>
                <a:ea typeface="楷体" panose="02010609060101010101" pitchFamily="49" charset="-122"/>
              </a:rPr>
              <a:t>二十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日夜起，长江北岸人民解放军中路军首先</a:t>
            </a: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突破（越过？）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安庆、芜湖线，</a:t>
            </a: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渡至（到达）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繁昌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地区，二十四小时内</a:t>
            </a: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即已（共）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渡过三十万人。二十一日下午五时起，我西路军开始渡江，地点在九江、安庆段。</a:t>
            </a: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至发电时止（现在）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，该路</a:t>
            </a:r>
            <a:r>
              <a:rPr lang="en-US" altLang="zh-CN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余部（剩下的）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</a:rPr>
              <a:t>二十三日可渡完。</a:t>
            </a:r>
            <a:endParaRPr lang="zh-CN" altLang="en-US" sz="3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368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36830" y="1295400"/>
            <a:ext cx="12192635" cy="4831080"/>
          </a:xfrm>
        </p:spPr>
        <p:txBody>
          <a:bodyPr/>
          <a:lstStyle/>
          <a:p>
            <a:r>
              <a:rPr lang="zh-CN" altLang="en-US" sz="3600" b="1" dirty="0">
                <a:latin typeface="宋体" panose="02010600030101010101" pitchFamily="2" charset="-122"/>
                <a:sym typeface="+mn-ea"/>
              </a:rPr>
              <a:t>“渡至”有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横渡</a:t>
            </a:r>
            <a:r>
              <a:rPr lang="zh-CN" altLang="en-US" sz="3600" b="1" dirty="0">
                <a:latin typeface="宋体" panose="02010600030101010101" pitchFamily="2" charset="-122"/>
                <a:sym typeface="+mn-ea"/>
              </a:rPr>
              <a:t>和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到达</a:t>
            </a:r>
            <a:r>
              <a:rPr lang="zh-CN" altLang="en-US" sz="3600" b="1" dirty="0">
                <a:latin typeface="宋体" panose="02010600030101010101" pitchFamily="2" charset="-122"/>
                <a:sym typeface="+mn-ea"/>
              </a:rPr>
              <a:t>两层意思，文字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简洁</a:t>
            </a:r>
            <a:r>
              <a:rPr lang="zh-CN" altLang="en-US" sz="3600" b="1" dirty="0">
                <a:latin typeface="宋体" panose="02010600030101010101" pitchFamily="2" charset="-122"/>
                <a:sym typeface="+mn-ea"/>
              </a:rPr>
              <a:t>有力，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准确</a:t>
            </a:r>
            <a:r>
              <a:rPr lang="zh-CN" altLang="en-US" sz="3600" b="1" dirty="0">
                <a:latin typeface="宋体" panose="02010600030101010101" pitchFamily="2" charset="-122"/>
                <a:sym typeface="+mn-ea"/>
              </a:rPr>
              <a:t>表现了水战进军的特点；</a:t>
            </a:r>
            <a:endParaRPr lang="zh-CN" altLang="en-US" sz="3600" b="1" dirty="0">
              <a:latin typeface="宋体" panose="02010600030101010101" pitchFamily="2" charset="-122"/>
            </a:endParaRPr>
          </a:p>
          <a:p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“二十四小时内即已”，</a:t>
            </a:r>
            <a:r>
              <a:rPr lang="zh-CN" altLang="en-US" sz="3600" b="1" dirty="0">
                <a:latin typeface="宋体" panose="02010600030101010101" pitchFamily="2" charset="-122"/>
                <a:sym typeface="+mn-ea"/>
              </a:rPr>
              <a:t>含有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渡江迅速，作战顺利</a:t>
            </a:r>
            <a:r>
              <a:rPr lang="zh-CN" altLang="en-US" sz="3600" b="1" dirty="0">
                <a:latin typeface="宋体" panose="02010600030101010101" pitchFamily="2" charset="-122"/>
                <a:sym typeface="+mn-ea"/>
              </a:rPr>
              <a:t>之意，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准确</a:t>
            </a:r>
            <a:r>
              <a:rPr lang="zh-CN" altLang="en-US" sz="3600" b="1" dirty="0">
                <a:latin typeface="宋体" panose="02010600030101010101" pitchFamily="2" charset="-122"/>
                <a:sym typeface="+mn-ea"/>
              </a:rPr>
              <a:t>表现了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神速</a:t>
            </a:r>
            <a:r>
              <a:rPr lang="zh-CN" altLang="en-US" sz="3600" b="1" dirty="0">
                <a:latin typeface="宋体" panose="02010600030101010101" pitchFamily="2" charset="-122"/>
                <a:sym typeface="+mn-ea"/>
              </a:rPr>
              <a:t>特点； </a:t>
            </a:r>
            <a:endParaRPr lang="zh-CN" altLang="en-US" sz="3600" b="1" dirty="0"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“至发电时止”，</a:t>
            </a:r>
            <a:r>
              <a:rPr lang="zh-CN" altLang="en-US" sz="3600" b="1" dirty="0">
                <a:latin typeface="宋体" panose="02010600030101010101" pitchFamily="2" charset="-122"/>
                <a:sym typeface="+mn-ea"/>
              </a:rPr>
              <a:t>时界比“现在”更为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确切</a:t>
            </a:r>
            <a:r>
              <a:rPr lang="zh-CN" altLang="en-US" sz="3600" b="1" dirty="0">
                <a:latin typeface="宋体" panose="02010600030101010101" pitchFamily="2" charset="-122"/>
                <a:sym typeface="+mn-ea"/>
              </a:rPr>
              <a:t>；</a:t>
            </a:r>
            <a:endParaRPr lang="zh-CN" altLang="en-US" sz="3600" b="1" dirty="0">
              <a:latin typeface="宋体" panose="02010600030101010101" pitchFamily="2" charset="-122"/>
              <a:sym typeface="+mn-ea"/>
            </a:endParaRPr>
          </a:p>
          <a:p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用“余部”这一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军事术语</a:t>
            </a:r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比用“剩下的</a:t>
            </a:r>
            <a:r>
              <a:rPr lang="zh-CN" altLang="en-US" sz="3600" b="1" dirty="0">
                <a:latin typeface="宋体" panose="02010600030101010101" pitchFamily="2" charset="-122"/>
                <a:sym typeface="+mn-ea"/>
              </a:rPr>
              <a:t>”更为</a:t>
            </a:r>
            <a:endParaRPr lang="zh-CN" altLang="en-US" sz="3600" b="1" dirty="0">
              <a:latin typeface="宋体" panose="02010600030101010101" pitchFamily="2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准确得体</a:t>
            </a:r>
            <a:r>
              <a:rPr lang="zh-CN" altLang="en-US" sz="3600" b="1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3600" b="1" dirty="0">
              <a:latin typeface="宋体" panose="02010600030101010101" pitchFamily="2" charset="-122"/>
            </a:endParaRPr>
          </a:p>
          <a:p>
            <a:endParaRPr lang="zh-CN" altLang="en-US" sz="36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1" name="副标题 5122"/>
          <p:cNvSpPr>
            <a:spLocks noGrp="1"/>
          </p:cNvSpPr>
          <p:nvPr>
            <p:ph type="subTitle"/>
          </p:nvPr>
        </p:nvSpPr>
        <p:spPr>
          <a:xfrm>
            <a:off x="487362" y="1531938"/>
            <a:ext cx="9797180" cy="4383087"/>
          </a:xfrm>
        </p:spPr>
        <p:txBody>
          <a:bodyPr vert="horz" wrap="square" lIns="91440" tIns="45720" rIns="91440" bIns="45720"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algn="l">
              <a:lnSpc>
                <a:spcPct val="80000"/>
              </a:lnSpc>
            </a:pPr>
            <a:r>
              <a:rPr lang="zh-CN" altLang="en-US" sz="4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了解新闻</a:t>
            </a:r>
            <a:endParaRPr lang="en-US" altLang="zh-CN" sz="4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80000"/>
              </a:lnSpc>
            </a:pPr>
            <a:endParaRPr lang="en-US" altLang="zh-CN" sz="40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sz="4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40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什么是新闻？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en-US" altLang="zh-CN" sz="4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sz="4000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新闻是通过</a:t>
            </a:r>
            <a:r>
              <a:rPr lang="zh-CN" altLang="en-US" sz="4000" dirty="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报纸、广播、电视、互联网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等媒体途径所传播信息的一种称谓，是记录社会、传播信息、反映时代的一种文体。</a:t>
            </a:r>
            <a:endParaRPr lang="zh-CN" altLang="zh-CN" sz="4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80000"/>
              </a:lnSpc>
            </a:pPr>
            <a:endParaRPr lang="zh-CN" altLang="en-US" sz="40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突出手法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270" y="1142365"/>
            <a:ext cx="12181840" cy="4984115"/>
          </a:xfrm>
        </p:spPr>
        <p:txBody>
          <a:bodyPr/>
          <a:lstStyle/>
          <a:p>
            <a:r>
              <a:rPr lang="zh-CN" altLang="en-US" sz="4000" b="1">
                <a:latin typeface="宋体" panose="02010600030101010101" pitchFamily="2" charset="-122"/>
                <a:ea typeface="宋体" panose="02010600030101010101" pitchFamily="2" charset="-122"/>
              </a:rPr>
              <a:t>这两则消息中共同使用的突出手法？</a:t>
            </a:r>
            <a:endParaRPr lang="zh-CN" altLang="en-US" sz="4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</a:rPr>
              <a:t>对比反衬（烘托）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</a:rPr>
              <a:t>敌军毫无斗志、纷纷溃退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</a:rPr>
              <a:t>我军万船齐放、锐不可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</a:rPr>
              <a:t>对比反差中更显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我军神威</a:t>
            </a:r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七律 人民解放军占领南京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9600" y="1320165"/>
            <a:ext cx="9190355" cy="357314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ym typeface="+mn-ea"/>
              </a:rPr>
              <a:t>                                                    </a:t>
            </a:r>
            <a:r>
              <a:rPr lang="zh-CN" altLang="en-US" b="1">
                <a:sym typeface="+mn-ea"/>
              </a:rPr>
              <a:t>毛泽东  </a:t>
            </a:r>
            <a:r>
              <a:rPr lang="en-US" altLang="zh-CN" b="1">
                <a:sym typeface="+mn-ea"/>
              </a:rPr>
              <a:t>1949</a:t>
            </a:r>
            <a:endParaRPr lang="zh-CN" altLang="en-US" b="1">
              <a:sym typeface="+mn-ea"/>
            </a:endParaRPr>
          </a:p>
          <a:p>
            <a:pPr marL="0" indent="0">
              <a:buNone/>
            </a:pPr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</a:rPr>
              <a:t>钟山风雨起苍黄，百万雄师过大江。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</a:rPr>
              <a:t>虎踞龙盘今胜昔，天翻地覆慨而慷。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宜将剩勇追穷寇，不可沽名学霸王。</a:t>
            </a:r>
            <a:endParaRPr lang="zh-CN" altLang="en-US" sz="4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</a:rPr>
              <a:t>天若有情天亦老，人间正道是沧桑。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00" y="5059045"/>
            <a:ext cx="100818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钟山风雨起苍黄：南京风云不定之意。虎踞龙盘：形容地势峻峭险要。沧桑</a:t>
            </a:r>
            <a:r>
              <a:rPr lang="en-US" altLang="zh-CN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:</a:t>
            </a:r>
            <a:r>
              <a:rPr lang="zh-CN" altLang="en-US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巨变</a:t>
            </a:r>
            <a:r>
              <a:rPr lang="zh-CN" altLang="zh-CN" sz="32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。</a:t>
            </a:r>
            <a:endParaRPr lang="zh-CN" altLang="zh-CN" sz="32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0560" y="350520"/>
            <a:ext cx="22244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bg1"/>
                </a:solidFill>
                <a:latin typeface="+mn-ea"/>
              </a:rPr>
              <a:t>练习讨论：</a:t>
            </a:r>
            <a:endParaRPr lang="zh-CN" altLang="en-US" sz="32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17780" y="1123315"/>
            <a:ext cx="121812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、阅读《我三十万大军胜利南渡长江》和《中国人首次进入自己的空间站》，举例说说哪些词语体现了新闻语言的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准确性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，哪些词语体现了作者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鲜明的情感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？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-17780" y="3066415"/>
            <a:ext cx="1008634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、阅读《首届诺贝尔奖颁发》，思考：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 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导语交代了哪些内容？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B 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列举获奖者有何顺序？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 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既然是写首次，为何要介绍以后的评奖、颁奖？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D 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为何特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意说明资金管理权和评奖权分离？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文本框 223233"/>
          <p:cNvSpPr txBox="1"/>
          <p:nvPr/>
        </p:nvSpPr>
        <p:spPr>
          <a:xfrm>
            <a:off x="12065" y="1916430"/>
            <a:ext cx="1025525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Tx/>
            </a:pP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广义</a:t>
            </a:r>
            <a:r>
              <a:rPr lang="zh-CN" altLang="en-US" sz="3600" b="1" dirty="0">
                <a:latin typeface="Times New Roman" panose="02020603050405020304" pitchFamily="18" charset="0"/>
              </a:rPr>
              <a:t>上：包括 </a:t>
            </a:r>
            <a:r>
              <a:rPr lang="zh-CN" altLang="en-US" sz="36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消息、 新闻特写、通讯等</a:t>
            </a:r>
            <a:r>
              <a:rPr lang="zh-CN" altLang="en-US" sz="3600" b="1" dirty="0">
                <a:latin typeface="Times New Roman" panose="02020603050405020304" pitchFamily="18" charset="0"/>
              </a:rPr>
              <a:t>。</a:t>
            </a:r>
            <a:endParaRPr lang="zh-CN" altLang="en-US" sz="3600" b="1" dirty="0">
              <a:latin typeface="Times New Roman" panose="02020603050405020304" pitchFamily="18" charset="0"/>
            </a:endParaRPr>
          </a:p>
        </p:txBody>
      </p:sp>
      <p:sp>
        <p:nvSpPr>
          <p:cNvPr id="223235" name="文本框 223234"/>
          <p:cNvSpPr txBox="1"/>
          <p:nvPr/>
        </p:nvSpPr>
        <p:spPr>
          <a:xfrm>
            <a:off x="12065" y="2679065"/>
            <a:ext cx="788035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狭义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上：</a:t>
            </a:r>
            <a:r>
              <a:rPr lang="zh-CN" altLang="en-US" sz="3600" b="1" u="sng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消息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23236" name="文本框 223235"/>
          <p:cNvSpPr txBox="1"/>
          <p:nvPr/>
        </p:nvSpPr>
        <p:spPr>
          <a:xfrm>
            <a:off x="0" y="3918339"/>
            <a:ext cx="10003790" cy="13093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600" b="1" dirty="0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rPr>
              <a:t>3.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rPr>
              <a:t>新闻的写作手法（表达方式）：</a:t>
            </a:r>
            <a:endParaRPr lang="zh-CN" altLang="en-US" sz="3600" b="1" dirty="0"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</a:rPr>
              <a:t>    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65" y="1119505"/>
            <a:ext cx="26771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Tx/>
            </a:pPr>
            <a:r>
              <a:rPr lang="en-US" altLang="zh-CN" sz="3600" b="1" dirty="0">
                <a:latin typeface="Times New Roman" panose="02020603050405020304" pitchFamily="18" charset="0"/>
                <a:sym typeface="+mn-ea"/>
              </a:rPr>
              <a:t>2.</a:t>
            </a:r>
            <a:r>
              <a:rPr lang="zh-CN" altLang="en-US" sz="3600" b="1" dirty="0">
                <a:latin typeface="Times New Roman" panose="02020603050405020304" pitchFamily="18" charset="0"/>
                <a:sym typeface="+mn-ea"/>
              </a:rPr>
              <a:t>新闻体裁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-635" y="4792099"/>
            <a:ext cx="1000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sym typeface="+mn-ea"/>
              </a:rPr>
              <a:t>主要是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sym typeface="+mn-ea"/>
              </a:rPr>
              <a:t>叙述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sym typeface="+mn-ea"/>
              </a:rPr>
              <a:t>，有时兼有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sym typeface="+mn-ea"/>
              </a:rPr>
              <a:t>议论、描写、抒情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sym typeface="+mn-ea"/>
              </a:rPr>
              <a:t>。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ahoma" panose="020B0604030504040204" pitchFamily="34" charset="0"/>
                <a:sym typeface="+mn-ea"/>
              </a:rPr>
              <a:t>？？</a:t>
            </a:r>
            <a:endParaRPr lang="zh-CN" altLang="en-US" sz="3600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/>
      <p:bldP spid="223235" grpId="0"/>
      <p:bldP spid="223236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2" name="副标题 15363"/>
          <p:cNvSpPr/>
          <p:nvPr/>
        </p:nvSpPr>
        <p:spPr>
          <a:xfrm>
            <a:off x="10795" y="1769806"/>
            <a:ext cx="5727700" cy="4606229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sz="32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8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何时（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When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0">
              <a:lnSpc>
                <a:spcPct val="80000"/>
              </a:lnSpc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何地（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Where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0">
              <a:lnSpc>
                <a:spcPct val="80000"/>
              </a:lnSpc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何事（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What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0">
              <a:lnSpc>
                <a:spcPct val="80000"/>
              </a:lnSpc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何人（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Who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0">
              <a:lnSpc>
                <a:spcPct val="80000"/>
              </a:lnSpc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何故（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Why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0">
              <a:lnSpc>
                <a:spcPct val="80000"/>
              </a:lnSpc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如何（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How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  <a:endParaRPr lang="zh-CN" altLang="en-US" sz="3600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lvl="0">
              <a:lnSpc>
                <a:spcPct val="8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24263" name="标题 15362"/>
          <p:cNvSpPr/>
          <p:nvPr/>
        </p:nvSpPr>
        <p:spPr>
          <a:xfrm>
            <a:off x="10795" y="760095"/>
            <a:ext cx="3660775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3600" dirty="0">
                <a:solidFill>
                  <a:srgbClr val="FF0066"/>
                </a:solidFill>
                <a:ea typeface="楷体" panose="02010609060101010101" pitchFamily="49" charset="-122"/>
              </a:rPr>
              <a:t>4</a:t>
            </a:r>
            <a:r>
              <a:rPr lang="zh-CN" altLang="en-US" sz="3600" dirty="0">
                <a:solidFill>
                  <a:srgbClr val="FF0066"/>
                </a:solidFill>
                <a:latin typeface="宋体" panose="02010600030101010101" pitchFamily="2" charset="-122"/>
              </a:rPr>
              <a:t>﹑</a:t>
            </a:r>
            <a:r>
              <a:rPr lang="zh-CN" altLang="en-US" sz="3600" dirty="0">
                <a:solidFill>
                  <a:srgbClr val="FF0066"/>
                </a:solidFill>
                <a:ea typeface="楷体" panose="02010609060101010101" pitchFamily="49" charset="-122"/>
              </a:rPr>
              <a:t>新闻六要素 </a:t>
            </a:r>
            <a:endParaRPr lang="zh-CN" altLang="en-US" sz="3600" dirty="0">
              <a:solidFill>
                <a:srgbClr val="FF0066"/>
              </a:solidFill>
              <a:ea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18285" y="5371465"/>
            <a:ext cx="55219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记叙文六要素？</a:t>
            </a:r>
            <a:endParaRPr lang="zh-CN" altLang="en-US" sz="40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5" name="副标题 16387"/>
          <p:cNvSpPr/>
          <p:nvPr/>
        </p:nvSpPr>
        <p:spPr>
          <a:xfrm>
            <a:off x="2495550" y="2590800"/>
            <a:ext cx="70104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 sz="320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None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</a:pPr>
            <a:r>
              <a:rPr lang="zh-CN" altLang="en-US" sz="3600" b="1" dirty="0"/>
              <a:t>标题</a:t>
            </a:r>
            <a:endParaRPr lang="zh-CN" altLang="en-US" sz="3600" b="1" dirty="0"/>
          </a:p>
          <a:p>
            <a:pPr lvl="0">
              <a:lnSpc>
                <a:spcPct val="90000"/>
              </a:lnSpc>
            </a:pPr>
            <a:r>
              <a:rPr lang="zh-CN" altLang="en-US" sz="3600" b="1" dirty="0"/>
              <a:t>导语</a:t>
            </a:r>
            <a:endParaRPr lang="zh-CN" altLang="en-US" sz="3600" b="1" dirty="0"/>
          </a:p>
          <a:p>
            <a:pPr lvl="0">
              <a:lnSpc>
                <a:spcPct val="90000"/>
              </a:lnSpc>
            </a:pPr>
            <a:r>
              <a:rPr lang="zh-CN" altLang="en-US" sz="3600" b="1" dirty="0"/>
              <a:t>主体</a:t>
            </a:r>
            <a:endParaRPr lang="zh-CN" altLang="en-US" sz="3600" b="1" dirty="0"/>
          </a:p>
          <a:p>
            <a:pPr lvl="0">
              <a:lnSpc>
                <a:spcPct val="90000"/>
              </a:lnSpc>
            </a:pPr>
            <a:r>
              <a:rPr lang="zh-CN" altLang="en-US" sz="3600" b="1" dirty="0"/>
              <a:t>背景</a:t>
            </a:r>
            <a:endParaRPr lang="zh-CN" altLang="en-US" sz="3600" b="1" dirty="0"/>
          </a:p>
          <a:p>
            <a:pPr lvl="0">
              <a:lnSpc>
                <a:spcPct val="90000"/>
              </a:lnSpc>
            </a:pPr>
            <a:r>
              <a:rPr lang="zh-CN" altLang="en-US" sz="3600" b="1" dirty="0"/>
              <a:t>结语 </a:t>
            </a:r>
            <a:endParaRPr lang="zh-CN" altLang="en-US" sz="3600" b="1" dirty="0"/>
          </a:p>
        </p:txBody>
      </p:sp>
      <p:sp>
        <p:nvSpPr>
          <p:cNvPr id="225286" name="标题 15362"/>
          <p:cNvSpPr/>
          <p:nvPr/>
        </p:nvSpPr>
        <p:spPr>
          <a:xfrm>
            <a:off x="-15557" y="1120458"/>
            <a:ext cx="6480175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u="none" kern="1200" baseline="0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4400">
                <a:solidFill>
                  <a:srgbClr val="FF0066"/>
                </a:solidFill>
                <a:ea typeface="楷体" panose="02010609060101010101" pitchFamily="49" charset="-122"/>
              </a:rPr>
              <a:t>5</a:t>
            </a:r>
            <a:r>
              <a:rPr lang="zh-CN" altLang="en-US" sz="4400">
                <a:solidFill>
                  <a:srgbClr val="FF0066"/>
                </a:solidFill>
                <a:latin typeface="宋体" panose="02010600030101010101" pitchFamily="2" charset="-122"/>
              </a:rPr>
              <a:t>﹑</a:t>
            </a:r>
            <a:r>
              <a:rPr lang="zh-CN" altLang="en-US" sz="4400" dirty="0">
                <a:solidFill>
                  <a:srgbClr val="FF0066"/>
                </a:solidFill>
                <a:ea typeface="楷体" panose="02010609060101010101" pitchFamily="49" charset="-122"/>
              </a:rPr>
              <a:t>新闻的结构</a:t>
            </a:r>
            <a:endParaRPr lang="zh-CN" altLang="en-US" sz="4400" dirty="0">
              <a:solidFill>
                <a:srgbClr val="FF0066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/>
      <p:bldP spid="2252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8740" y="1113790"/>
            <a:ext cx="12273280" cy="5012690"/>
          </a:xfrm>
        </p:spPr>
        <p:txBody>
          <a:bodyPr/>
          <a:lstStyle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、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  <a:hlinkClick r:id="rId1" action="ppaction://hlinksldjump"/>
              </a:rPr>
              <a:t>标题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sym typeface="+mn-ea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正题、引题、副题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。有的新闻只有一个正题。</a:t>
            </a:r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引题，用来说明意义，引出主标；如：</a:t>
            </a:r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     </a:t>
            </a:r>
            <a:r>
              <a:rPr lang="zh-CN" altLang="en-US" b="1" u="sng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万只鹭鸟威胁机场飞行安全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（引标）</a:t>
            </a:r>
            <a:endParaRPr lang="zh-CN" altLang="en-US" b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   北京要建人工湿地将鹭鸟“移民” </a:t>
            </a:r>
            <a:endParaRPr lang="zh-CN" altLang="en-US" b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副题，则是对主标作阐述和补充。如：</a:t>
            </a:r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     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文明新风  吹拂鹏城 </a:t>
            </a:r>
            <a:endParaRPr lang="zh-CN" altLang="en-US" b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b="1" u="sng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sym typeface="+mn-ea"/>
              </a:rPr>
              <a:t>——</a:t>
            </a:r>
            <a:r>
              <a:rPr lang="zh-CN" altLang="en-US" b="1" u="sng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深圳开展“文明行动”活动综述（</a:t>
            </a:r>
            <a:r>
              <a:rPr lang="zh-CN" altLang="en-US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副标）</a:t>
            </a:r>
            <a:endParaRPr lang="zh-CN" altLang="en-US" b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sym typeface="+mn-ea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altLang="zh-CN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2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、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  <a:hlinkClick r:id="rId1" action="ppaction://hlinksldjump"/>
              </a:rPr>
              <a:t>导语</a:t>
            </a:r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sym typeface="+mn-ea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第一段或第一句话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sym typeface="+mn-ea"/>
              </a:rPr>
              <a:t>扼要地揭示新闻的核心内容。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b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endParaRPr lang="zh-CN" altLang="en-US" b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文本框 157697"/>
          <p:cNvSpPr txBox="1"/>
          <p:nvPr/>
        </p:nvSpPr>
        <p:spPr>
          <a:xfrm>
            <a:off x="-12700" y="1113155"/>
            <a:ext cx="12204700" cy="1260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宋体" panose="02010600030101010101" pitchFamily="2" charset="-122"/>
              </a:rPr>
              <a:t>3</a:t>
            </a:r>
            <a:r>
              <a:rPr lang="zh-CN" altLang="en-US" sz="4000" b="1" dirty="0">
                <a:latin typeface="宋体" panose="02010600030101010101" pitchFamily="2" charset="-122"/>
              </a:rPr>
              <a:t>、</a:t>
            </a:r>
            <a:r>
              <a:rPr lang="zh-CN" altLang="en-US" sz="4000" b="1" u="sng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主体。</a:t>
            </a:r>
            <a:endParaRPr lang="zh-CN" altLang="en-US" sz="4000" b="1" u="sng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r>
              <a:rPr lang="zh-CN" altLang="en-US" sz="3600" b="1" dirty="0">
                <a:latin typeface="宋体" panose="02010600030101010101" pitchFamily="2" charset="-122"/>
              </a:rPr>
              <a:t>用充足的事实对导语内容进一步扩展和阐释。</a:t>
            </a:r>
            <a:endParaRPr lang="zh-CN" altLang="en-US" sz="3600" b="1">
              <a:latin typeface="宋体" panose="02010600030101010101" pitchFamily="2" charset="-122"/>
            </a:endParaRPr>
          </a:p>
        </p:txBody>
      </p:sp>
      <p:sp>
        <p:nvSpPr>
          <p:cNvPr id="157699" name="文本框 157698"/>
          <p:cNvSpPr txBox="1"/>
          <p:nvPr/>
        </p:nvSpPr>
        <p:spPr>
          <a:xfrm>
            <a:off x="-12700" y="2284730"/>
            <a:ext cx="12204700" cy="1260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宋体" panose="02010600030101010101" pitchFamily="2" charset="-122"/>
              </a:rPr>
              <a:t>4</a:t>
            </a:r>
            <a:r>
              <a:rPr lang="zh-CN" altLang="en-US" sz="4000" b="1" dirty="0">
                <a:latin typeface="宋体" panose="02010600030101010101" pitchFamily="2" charset="-122"/>
              </a:rPr>
              <a:t>、</a:t>
            </a:r>
            <a:r>
              <a:rPr lang="zh-CN" altLang="en-US" sz="4000" b="1" u="sng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背景。</a:t>
            </a:r>
            <a:endParaRPr lang="zh-CN" altLang="en-US" sz="4000" b="1" u="sng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r>
              <a:rPr lang="zh-CN" altLang="en-US" sz="3600" b="1" dirty="0">
                <a:latin typeface="宋体" panose="02010600030101010101" pitchFamily="2" charset="-122"/>
              </a:rPr>
              <a:t>新闻发生的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社会</a:t>
            </a:r>
            <a:r>
              <a:rPr lang="zh-CN" altLang="en-US" sz="3600" b="1" dirty="0">
                <a:latin typeface="宋体" panose="02010600030101010101" pitchFamily="2" charset="-122"/>
              </a:rPr>
              <a:t>环境和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自然</a:t>
            </a:r>
            <a:r>
              <a:rPr lang="zh-CN" altLang="en-US" sz="3600" b="1" dirty="0">
                <a:latin typeface="宋体" panose="02010600030101010101" pitchFamily="2" charset="-122"/>
              </a:rPr>
              <a:t>环境（扣紧主题）。</a:t>
            </a:r>
            <a:endParaRPr lang="zh-CN" altLang="en-US" sz="3600" b="1">
              <a:latin typeface="宋体" panose="02010600030101010101" pitchFamily="2" charset="-122"/>
            </a:endParaRPr>
          </a:p>
        </p:txBody>
      </p:sp>
      <p:sp>
        <p:nvSpPr>
          <p:cNvPr id="157700" name="文本框 157699"/>
          <p:cNvSpPr txBox="1"/>
          <p:nvPr/>
        </p:nvSpPr>
        <p:spPr>
          <a:xfrm>
            <a:off x="-12700" y="3544570"/>
            <a:ext cx="10285095" cy="23685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5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、</a:t>
            </a:r>
            <a:r>
              <a:rPr lang="zh-CN" altLang="en-US" sz="4000" b="1" u="sng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结语。</a:t>
            </a:r>
            <a:endParaRPr lang="zh-CN" altLang="en-US" sz="4000" b="1" u="sng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r>
              <a:rPr lang="en-US" altLang="zh-CN" sz="3600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    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一般是最后一句或一段话，常对全文作概括性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小结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，对新闻事件的发展趋势作出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预测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，或根据所报道的事实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提出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值得深思的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问题</a:t>
            </a:r>
            <a:r>
              <a:rPr lang="zh-CN" altLang="en-US" sz="3600" b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。</a:t>
            </a:r>
            <a:endParaRPr lang="zh-CN" altLang="en-US" sz="3600" b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标题 158721"/>
          <p:cNvSpPr>
            <a:spLocks noGrp="1"/>
          </p:cNvSpPr>
          <p:nvPr>
            <p:ph type="title"/>
          </p:nvPr>
        </p:nvSpPr>
        <p:spPr>
          <a:xfrm>
            <a:off x="1828800" y="0"/>
            <a:ext cx="8382000" cy="1139825"/>
          </a:xfrm>
        </p:spPr>
        <p:txBody>
          <a:bodyPr anchor="ctr"/>
          <a:lstStyle/>
          <a:p>
            <a:r>
              <a:rPr lang="zh-CN" altLang="en-US" b="1" dirty="0">
                <a:solidFill>
                  <a:schemeClr val="bg1"/>
                </a:solidFill>
              </a:rPr>
              <a:t>小知识：电头</a:t>
            </a:r>
            <a:r>
              <a:rPr lang="en-US" altLang="zh-CN" b="1" dirty="0">
                <a:solidFill>
                  <a:schemeClr val="bg1"/>
                </a:solidFill>
              </a:rPr>
              <a:t>?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58723" name="文本占位符 158722"/>
          <p:cNvSpPr>
            <a:spLocks noGrp="1"/>
          </p:cNvSpPr>
          <p:nvPr>
            <p:ph type="body" sz="half" idx="1"/>
          </p:nvPr>
        </p:nvSpPr>
        <p:spPr>
          <a:xfrm>
            <a:off x="10160" y="1295400"/>
            <a:ext cx="5552440" cy="5486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在报道的开头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用括号或黑体字表示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交代稿子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来源和发稿时间等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  <p:sp>
        <p:nvSpPr>
          <p:cNvPr id="158724" name="文本占位符 158723"/>
          <p:cNvSpPr>
            <a:spLocks noGrp="1"/>
          </p:cNvSpPr>
          <p:nvPr>
            <p:ph type="body" sz="half" idx="2"/>
          </p:nvPr>
        </p:nvSpPr>
        <p:spPr>
          <a:xfrm>
            <a:off x="5382260" y="1139190"/>
            <a:ext cx="6801485" cy="5718810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例：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［新华社长江前线２２日２２时电］   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新华社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” 交代稿子的来源； 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长江前线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” 交代发稿地点，说明稿子的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真实性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； 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“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22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日</a:t>
            </a:r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22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时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”交代发稿时间，说明了新闻的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及时性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； 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“</a:t>
            </a:r>
            <a:r>
              <a:rPr lang="zh-CN" altLang="en-US" sz="3200" b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电</a:t>
            </a:r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”说明了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发稿形式。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8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8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/>
      <p:bldP spid="158724" grpId="0" uiExpand="1" build="p"/>
      <p:bldP spid="158724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8380" y="2570480"/>
            <a:ext cx="8034020" cy="3556000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zh-CN" altLang="en-US" sz="4400" b="1" dirty="0">
                <a:sym typeface="+mn-ea"/>
              </a:rPr>
              <a:t>真实</a:t>
            </a:r>
            <a:endParaRPr lang="zh-CN" altLang="en-US" sz="44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zh-CN" altLang="en-US" sz="4400" b="1" dirty="0">
                <a:sym typeface="+mn-ea"/>
              </a:rPr>
              <a:t>及时</a:t>
            </a:r>
            <a:endParaRPr lang="zh-CN" altLang="en-US" sz="4400" b="1" dirty="0"/>
          </a:p>
          <a:p>
            <a:pPr marL="0" lvl="0" indent="0">
              <a:lnSpc>
                <a:spcPct val="90000"/>
              </a:lnSpc>
              <a:buNone/>
            </a:pPr>
            <a:r>
              <a:rPr lang="zh-CN" altLang="en-US" sz="4400" b="1" dirty="0">
                <a:sym typeface="+mn-ea"/>
              </a:rPr>
              <a:t>简明</a:t>
            </a:r>
            <a:endParaRPr lang="zh-CN" altLang="en-US" sz="4400"/>
          </a:p>
        </p:txBody>
      </p:sp>
      <p:sp>
        <p:nvSpPr>
          <p:cNvPr id="230403" name="副标题 16387"/>
          <p:cNvSpPr/>
          <p:nvPr/>
        </p:nvSpPr>
        <p:spPr>
          <a:xfrm>
            <a:off x="2495550" y="2590800"/>
            <a:ext cx="70104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</a:pPr>
            <a:endParaRPr lang="zh-CN" altLang="en-US" sz="3600" b="1" dirty="0"/>
          </a:p>
        </p:txBody>
      </p:sp>
      <p:sp>
        <p:nvSpPr>
          <p:cNvPr id="230404" name="标题 15362"/>
          <p:cNvSpPr/>
          <p:nvPr/>
        </p:nvSpPr>
        <p:spPr>
          <a:xfrm>
            <a:off x="1703388" y="1341438"/>
            <a:ext cx="6480175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en-US" altLang="zh-CN" sz="4000">
                <a:solidFill>
                  <a:srgbClr val="FF0066"/>
                </a:solidFill>
                <a:ea typeface="楷体" panose="02010609060101010101" pitchFamily="49" charset="-122"/>
              </a:rPr>
              <a:t>6</a:t>
            </a:r>
            <a:r>
              <a:rPr lang="zh-CN" altLang="en-US" sz="4000">
                <a:solidFill>
                  <a:srgbClr val="FF0066"/>
                </a:solidFill>
                <a:latin typeface="宋体" panose="02010600030101010101" pitchFamily="2" charset="-122"/>
              </a:rPr>
              <a:t>﹑</a:t>
            </a:r>
            <a:r>
              <a:rPr lang="zh-CN" altLang="en-US" sz="4000" dirty="0">
                <a:solidFill>
                  <a:srgbClr val="FF0066"/>
                </a:solidFill>
                <a:ea typeface="楷体" panose="02010609060101010101" pitchFamily="49" charset="-122"/>
              </a:rPr>
              <a:t>新闻的特点</a:t>
            </a:r>
            <a:endParaRPr lang="zh-CN" altLang="en-US" sz="4000" dirty="0">
              <a:solidFill>
                <a:srgbClr val="FF0066"/>
              </a:solidFill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1">
          <a:gsLst>
            <a:gs pos="0">
              <a:srgbClr val="663300"/>
            </a:gs>
            <a:gs pos="50000">
              <a:srgbClr val="C58A4F"/>
            </a:gs>
            <a:gs pos="100000">
              <a:srgbClr val="663300"/>
            </a:gs>
          </a:gsLst>
          <a:lin ang="0" scaled="1"/>
        </a:gradFill>
        <a:ln w="9525">
          <a:noFill/>
          <a:round/>
        </a:ln>
      </a:spPr>
      <a:bodyPr wrap="none" anchor="ctr"/>
      <a:lstStyle>
        <a:defPPr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2127</Words>
  <Application>WPS 演示</Application>
  <PresentationFormat>宽屏</PresentationFormat>
  <Paragraphs>212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黑体</vt:lpstr>
      <vt:lpstr>微软雅黑</vt:lpstr>
      <vt:lpstr>楷体</vt:lpstr>
      <vt:lpstr>Times New Roman</vt:lpstr>
      <vt:lpstr>Tahoma</vt:lpstr>
      <vt:lpstr>华文新魏</vt:lpstr>
      <vt:lpstr>Arial Unicode MS</vt:lpstr>
      <vt:lpstr>Calibri</vt:lpstr>
      <vt:lpstr>隶书</vt:lpstr>
      <vt:lpstr>Verdana</vt:lpstr>
      <vt:lpstr>Office 主题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小知识：电头?</vt:lpstr>
      <vt:lpstr>PowerPoint 演示文稿</vt:lpstr>
      <vt:lpstr>PowerPoint 演示文稿</vt:lpstr>
      <vt:lpstr>PowerPoint 演示文稿</vt:lpstr>
      <vt:lpstr>    快速阅读一、二课新闻内容，分别找出这三则消息的标题﹑导语﹑主体﹑背景和结语——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突出手法</vt:lpstr>
      <vt:lpstr>七律 人民解放军占领南京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柯艳</cp:lastModifiedBy>
  <cp:revision>59</cp:revision>
  <dcterms:created xsi:type="dcterms:W3CDTF">2018-03-01T02:03:00Z</dcterms:created>
  <dcterms:modified xsi:type="dcterms:W3CDTF">2025-09-15T06:13:53Z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D7DFFD67D0E0432F8F688DBB18B4CB25</vt:lpwstr>
  </property>
</Properties>
</file>