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59" r:id="rId5"/>
    <p:sldId id="260" r:id="rId6"/>
    <p:sldId id="264" r:id="rId7"/>
    <p:sldId id="263" r:id="rId8"/>
    <p:sldId id="266" r:id="rId9"/>
    <p:sldId id="26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69"/>
  </p:normalViewPr>
  <p:slideViewPr>
    <p:cSldViewPr snapToGrid="0">
      <p:cViewPr varScale="1">
        <p:scale>
          <a:sx n="159" d="100"/>
          <a:sy n="159" d="100"/>
        </p:scale>
        <p:origin x="192"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28F4D-2F45-6CD9-5A8B-EFDE948961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0217701-6355-58DC-5037-2CBE216307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523DC46-01FF-F57A-38C8-FD62C5572348}"/>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A48F9677-DE29-929C-1749-AC04961D05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80DA63-5E3B-37D8-C6AA-4CB648DE8126}"/>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969668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71372-8482-782F-BC4C-266317F1D0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FF465F6-B0A8-E6D4-455E-517EA2D8633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FA4348-D445-8660-261D-AC1086F1FF58}"/>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BD684862-5DA0-37C5-C891-C22B226391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6157BF-ABB5-AD54-37CE-1696A900955E}"/>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8141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DFCDECC-6AE5-DA2E-FBCD-B54EF4F2FF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B615353-7EEA-8E16-7F1C-89FE46A5F9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73418E-D45E-CDB4-35AA-6B19DD86BA20}"/>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C84E1601-FA1D-A75E-6134-13A178493B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B41E25-6452-E4FC-DE9C-DCA70A582C1F}"/>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423722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922A8-95EC-44F7-466A-54BE5EBD31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9D2C7FB-E607-3268-0AA5-3DE613A3EF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852274-11ED-ED13-036D-6216670AECBB}"/>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E6C11E8A-629C-CCE3-B754-548638ACA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3414C-951E-38EC-2F07-F8D4F37A4CAB}"/>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94217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DFA75C-B319-3FCB-4938-45FDD3F4889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12D8769-5F11-6519-F38C-13856409C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91F9D11-8373-5533-5AF0-4035D1CDB980}"/>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D278996C-246B-0DF5-04BF-1F43B4CE09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8C86ED-67B6-4E32-895E-A3AD225AC118}"/>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404456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37D4E-351C-5DF9-0FDF-11B36BCCA3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86B295-A1AB-48E4-9D4A-46A8C260341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B7ECA4D-B6DB-1CCB-ADBE-29B90E761C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45166A-9414-1D44-094D-C125AA5E4354}"/>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6" name="页脚占位符 5">
            <a:extLst>
              <a:ext uri="{FF2B5EF4-FFF2-40B4-BE49-F238E27FC236}">
                <a16:creationId xmlns:a16="http://schemas.microsoft.com/office/drawing/2014/main" id="{1F867BC8-9792-74CA-9581-458F318BAB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CC3BA8D-AD95-894E-066D-0BD1188D22D3}"/>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3406702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A9BF6-A7A3-3966-9317-80FB812189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09246B3-DD77-B44C-2C4A-7CFF6977AD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BB327FF-468C-3743-4A37-4D46454A415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5C40AF-55E1-0C05-3088-6642D4C775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ABD54A-2DB2-8E1E-27E0-874142D9313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B701E8-D381-1D02-45B0-222A2A4FB714}"/>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8" name="页脚占位符 7">
            <a:extLst>
              <a:ext uri="{FF2B5EF4-FFF2-40B4-BE49-F238E27FC236}">
                <a16:creationId xmlns:a16="http://schemas.microsoft.com/office/drawing/2014/main" id="{A02A76F1-6C60-F9C7-6ECD-D24FF1A9FBD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ED020E1-E101-D3F9-26C0-32A31CCC8C2B}"/>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3221046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FE072-B17B-D1F3-D650-5491D9DBF3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659BCE4-537A-B3A5-D00C-726281DCB845}"/>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4" name="页脚占位符 3">
            <a:extLst>
              <a:ext uri="{FF2B5EF4-FFF2-40B4-BE49-F238E27FC236}">
                <a16:creationId xmlns:a16="http://schemas.microsoft.com/office/drawing/2014/main" id="{8B743A6E-2302-E5F2-C26E-04651BC0B1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AAF03A9-2B7C-44C5-8F7D-36D03197536A}"/>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3902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197FC27-3B94-212A-B25B-F4C7EEE84FB6}"/>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3" name="页脚占位符 2">
            <a:extLst>
              <a:ext uri="{FF2B5EF4-FFF2-40B4-BE49-F238E27FC236}">
                <a16:creationId xmlns:a16="http://schemas.microsoft.com/office/drawing/2014/main" id="{47FD7B29-60A0-7584-45CB-6688A25A5D6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993DABC-12ED-FD8F-E2E4-86B95B24E102}"/>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502964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31B27-0544-F5D6-6D6B-F5D240F0C8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495AF8-60D8-2791-C0CE-B1F399A3B2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1EA8EDB-319A-0B02-F6FB-2B9092186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F51BDB-8243-254E-852F-8D7C49E9597E}"/>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6" name="页脚占位符 5">
            <a:extLst>
              <a:ext uri="{FF2B5EF4-FFF2-40B4-BE49-F238E27FC236}">
                <a16:creationId xmlns:a16="http://schemas.microsoft.com/office/drawing/2014/main" id="{F0D42BD1-38D4-61B6-1705-D3401AE2A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F3496-E098-EB15-38A8-9D5D05B33F88}"/>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410220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3A028-6321-7C9E-F678-AC0DCE8CCB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EBEA2D1-36AE-7582-B43F-41138717D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BF09995-70D7-E2FC-7169-2CFB11C6C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90FAEC-7E68-E96E-DC34-73E1709AD7DA}"/>
              </a:ext>
            </a:extLst>
          </p:cNvPr>
          <p:cNvSpPr>
            <a:spLocks noGrp="1"/>
          </p:cNvSpPr>
          <p:nvPr>
            <p:ph type="dt" sz="half" idx="10"/>
          </p:nvPr>
        </p:nvSpPr>
        <p:spPr/>
        <p:txBody>
          <a:bodyPr/>
          <a:lstStyle/>
          <a:p>
            <a:fld id="{EDFB5759-BEF4-4F7A-9E69-A94FD2E488AE}" type="datetimeFigureOut">
              <a:rPr lang="zh-CN" altLang="en-US" smtClean="0"/>
              <a:t>2025/9/23</a:t>
            </a:fld>
            <a:endParaRPr lang="zh-CN" altLang="en-US"/>
          </a:p>
        </p:txBody>
      </p:sp>
      <p:sp>
        <p:nvSpPr>
          <p:cNvPr id="6" name="页脚占位符 5">
            <a:extLst>
              <a:ext uri="{FF2B5EF4-FFF2-40B4-BE49-F238E27FC236}">
                <a16:creationId xmlns:a16="http://schemas.microsoft.com/office/drawing/2014/main" id="{51E8AE37-8359-FFF5-A5EF-80EF069CEBE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A288C7-93BB-90C5-DBD5-C20C769E6153}"/>
              </a:ext>
            </a:extLst>
          </p:cNvPr>
          <p:cNvSpPr>
            <a:spLocks noGrp="1"/>
          </p:cNvSpPr>
          <p:nvPr>
            <p:ph type="sldNum" sz="quarter" idx="12"/>
          </p:nvPr>
        </p:nvSpPr>
        <p:spPr/>
        <p:txBody>
          <a:body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343802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A0C5E4-3097-A96E-DC7D-528DEDCD9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7C385B-FFA7-E9D3-CA16-EC00E6B1F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8014A2-0229-C3FF-BDF6-89DC11C92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B5759-BEF4-4F7A-9E69-A94FD2E488AE}" type="datetimeFigureOut">
              <a:rPr lang="zh-CN" altLang="en-US" smtClean="0"/>
              <a:t>2025/9/23</a:t>
            </a:fld>
            <a:endParaRPr lang="zh-CN" altLang="en-US"/>
          </a:p>
        </p:txBody>
      </p:sp>
      <p:sp>
        <p:nvSpPr>
          <p:cNvPr id="5" name="页脚占位符 4">
            <a:extLst>
              <a:ext uri="{FF2B5EF4-FFF2-40B4-BE49-F238E27FC236}">
                <a16:creationId xmlns:a16="http://schemas.microsoft.com/office/drawing/2014/main" id="{CEBBBF5D-0598-0BCE-E721-6847F1DF7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FA20FF-8727-2219-C51B-E52AB7DD6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9D4F62-8C35-428D-9FAF-DF595191BE49}" type="slidenum">
              <a:rPr lang="zh-CN" altLang="en-US" smtClean="0"/>
              <a:t>‹#›</a:t>
            </a:fld>
            <a:endParaRPr lang="zh-CN" altLang="en-US"/>
          </a:p>
        </p:txBody>
      </p:sp>
    </p:spTree>
    <p:extLst>
      <p:ext uri="{BB962C8B-B14F-4D97-AF65-F5344CB8AC3E}">
        <p14:creationId xmlns:p14="http://schemas.microsoft.com/office/powerpoint/2010/main" val="2044017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29202-6CBA-4207-E7B7-A88E761FF396}"/>
              </a:ext>
            </a:extLst>
          </p:cNvPr>
          <p:cNvSpPr>
            <a:spLocks noGrp="1"/>
          </p:cNvSpPr>
          <p:nvPr>
            <p:ph type="ctrTitle"/>
          </p:nvPr>
        </p:nvSpPr>
        <p:spPr/>
        <p:txBody>
          <a:bodyPr/>
          <a:lstStyle/>
          <a:p>
            <a:r>
              <a:rPr lang="en-US" altLang="zh-CN" b="1" i="1" dirty="0"/>
              <a:t>Have Aliens Visited Us?</a:t>
            </a:r>
            <a:br>
              <a:rPr lang="zh-CN" altLang="zh-CN" dirty="0"/>
            </a:br>
            <a:endParaRPr lang="zh-CN" altLang="en-US" dirty="0"/>
          </a:p>
        </p:txBody>
      </p:sp>
      <p:sp>
        <p:nvSpPr>
          <p:cNvPr id="3" name="副标题 2">
            <a:extLst>
              <a:ext uri="{FF2B5EF4-FFF2-40B4-BE49-F238E27FC236}">
                <a16:creationId xmlns:a16="http://schemas.microsoft.com/office/drawing/2014/main" id="{2A05CA02-41AC-CAC9-4185-9933B6CDC57C}"/>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70891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F2A4C-E601-C0AC-4C4D-221C22097FC1}"/>
              </a:ext>
            </a:extLst>
          </p:cNvPr>
          <p:cNvSpPr>
            <a:spLocks noGrp="1"/>
          </p:cNvSpPr>
          <p:nvPr>
            <p:ph type="title"/>
          </p:nvPr>
        </p:nvSpPr>
        <p:spPr>
          <a:xfrm>
            <a:off x="838200" y="1"/>
            <a:ext cx="10515600" cy="821932"/>
          </a:xfrm>
        </p:spPr>
        <p:style>
          <a:lnRef idx="2">
            <a:schemeClr val="accent1">
              <a:shade val="15000"/>
            </a:schemeClr>
          </a:lnRef>
          <a:fillRef idx="1">
            <a:schemeClr val="accent1"/>
          </a:fillRef>
          <a:effectRef idx="0">
            <a:schemeClr val="accent1"/>
          </a:effectRef>
          <a:fontRef idx="minor">
            <a:schemeClr val="lt1"/>
          </a:fontRef>
        </p:style>
        <p:txBody>
          <a:bodyPr>
            <a:normAutofit/>
          </a:bodyPr>
          <a:lstStyle/>
          <a:p>
            <a:pPr algn="ctr"/>
            <a:r>
              <a:rPr lang="en-US" altLang="zh-CN" b="1" dirty="0"/>
              <a:t>Part 1. Vocabulary Review</a:t>
            </a:r>
            <a:endParaRPr lang="zh-CN" altLang="en-US" b="1" dirty="0"/>
          </a:p>
        </p:txBody>
      </p:sp>
      <p:sp>
        <p:nvSpPr>
          <p:cNvPr id="3" name="内容占位符 2">
            <a:extLst>
              <a:ext uri="{FF2B5EF4-FFF2-40B4-BE49-F238E27FC236}">
                <a16:creationId xmlns:a16="http://schemas.microsoft.com/office/drawing/2014/main" id="{AF9BFED8-BE5E-0C2A-7E2D-431508D35E7E}"/>
              </a:ext>
            </a:extLst>
          </p:cNvPr>
          <p:cNvSpPr>
            <a:spLocks noGrp="1"/>
          </p:cNvSpPr>
          <p:nvPr>
            <p:ph sz="half" idx="1"/>
          </p:nvPr>
        </p:nvSpPr>
        <p:spPr>
          <a:xfrm>
            <a:off x="838200" y="976045"/>
            <a:ext cx="5181600" cy="5619964"/>
          </a:xfrm>
        </p:spPr>
        <p:txBody>
          <a:bodyPr/>
          <a:lstStyle/>
          <a:p>
            <a:r>
              <a:rPr lang="zh-CN" altLang="en-US" b="1" dirty="0"/>
              <a:t>外星人</a:t>
            </a:r>
            <a:endParaRPr lang="en-US" altLang="zh-CN" b="1" dirty="0"/>
          </a:p>
          <a:p>
            <a:r>
              <a:rPr lang="zh-CN" altLang="en-US" b="1" dirty="0">
                <a:solidFill>
                  <a:srgbClr val="00B050"/>
                </a:solidFill>
              </a:rPr>
              <a:t>相互的</a:t>
            </a:r>
            <a:endParaRPr lang="en-US" altLang="zh-CN" b="1" dirty="0">
              <a:solidFill>
                <a:srgbClr val="00B050"/>
              </a:solidFill>
            </a:endParaRPr>
          </a:p>
          <a:p>
            <a:r>
              <a:rPr lang="zh-CN" altLang="en-US" b="1" dirty="0">
                <a:solidFill>
                  <a:srgbClr val="00B050"/>
                </a:solidFill>
              </a:rPr>
              <a:t>网络</a:t>
            </a:r>
            <a:endParaRPr lang="en-US" altLang="zh-CN" b="1" dirty="0">
              <a:solidFill>
                <a:srgbClr val="00B050"/>
              </a:solidFill>
            </a:endParaRPr>
          </a:p>
          <a:p>
            <a:r>
              <a:rPr lang="zh-CN" altLang="en-US" b="1" dirty="0"/>
              <a:t>目的</a:t>
            </a:r>
            <a:endParaRPr lang="en-US" altLang="zh-CN" b="1" dirty="0"/>
          </a:p>
          <a:p>
            <a:r>
              <a:rPr lang="zh-CN" altLang="en-US" b="1" dirty="0"/>
              <a:t>研究</a:t>
            </a:r>
          </a:p>
        </p:txBody>
      </p:sp>
      <p:sp>
        <p:nvSpPr>
          <p:cNvPr id="4" name="内容占位符 3">
            <a:extLst>
              <a:ext uri="{FF2B5EF4-FFF2-40B4-BE49-F238E27FC236}">
                <a16:creationId xmlns:a16="http://schemas.microsoft.com/office/drawing/2014/main" id="{B2271E63-A51E-FC14-DBBF-03F340EA9639}"/>
              </a:ext>
            </a:extLst>
          </p:cNvPr>
          <p:cNvSpPr>
            <a:spLocks noGrp="1"/>
          </p:cNvSpPr>
          <p:nvPr>
            <p:ph sz="half" idx="2"/>
          </p:nvPr>
        </p:nvSpPr>
        <p:spPr>
          <a:xfrm>
            <a:off x="6172200" y="976045"/>
            <a:ext cx="5181600" cy="5619964"/>
          </a:xfrm>
        </p:spPr>
        <p:txBody>
          <a:bodyPr/>
          <a:lstStyle/>
          <a:p>
            <a:r>
              <a:rPr lang="en-US" altLang="zh-CN" b="1" dirty="0">
                <a:solidFill>
                  <a:srgbClr val="FF0000"/>
                </a:solidFill>
              </a:rPr>
              <a:t>alien</a:t>
            </a:r>
          </a:p>
          <a:p>
            <a:r>
              <a:rPr lang="en-US" altLang="zh-CN" b="1" dirty="0">
                <a:solidFill>
                  <a:srgbClr val="FF0000"/>
                </a:solidFill>
              </a:rPr>
              <a:t>Mutual</a:t>
            </a:r>
          </a:p>
          <a:p>
            <a:r>
              <a:rPr lang="en-US" altLang="zh-CN" b="1" dirty="0">
                <a:solidFill>
                  <a:srgbClr val="FF0000"/>
                </a:solidFill>
              </a:rPr>
              <a:t>Network</a:t>
            </a:r>
          </a:p>
          <a:p>
            <a:r>
              <a:rPr lang="en-US" altLang="zh-CN" b="1" dirty="0">
                <a:solidFill>
                  <a:srgbClr val="FF0000"/>
                </a:solidFill>
              </a:rPr>
              <a:t>purpose</a:t>
            </a:r>
          </a:p>
          <a:p>
            <a:r>
              <a:rPr lang="en-US" altLang="zh-CN" b="1" dirty="0">
                <a:solidFill>
                  <a:srgbClr val="FF0000"/>
                </a:solidFill>
              </a:rPr>
              <a:t>research</a:t>
            </a:r>
            <a:endParaRPr lang="zh-CN" altLang="en-US" dirty="0"/>
          </a:p>
        </p:txBody>
      </p:sp>
    </p:spTree>
    <p:extLst>
      <p:ext uri="{BB962C8B-B14F-4D97-AF65-F5344CB8AC3E}">
        <p14:creationId xmlns:p14="http://schemas.microsoft.com/office/powerpoint/2010/main" val="172408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A1081-2246-AD21-18D5-1FCD7E5E74D5}"/>
              </a:ext>
            </a:extLst>
          </p:cNvPr>
          <p:cNvSpPr>
            <a:spLocks noGrp="1"/>
          </p:cNvSpPr>
          <p:nvPr>
            <p:ph type="title"/>
          </p:nvPr>
        </p:nvSpPr>
        <p:spPr>
          <a:xfrm>
            <a:off x="0" y="21593"/>
            <a:ext cx="12192000" cy="659444"/>
          </a:xfrm>
        </p:spPr>
        <p:style>
          <a:lnRef idx="2">
            <a:schemeClr val="accent2">
              <a:shade val="15000"/>
            </a:schemeClr>
          </a:lnRef>
          <a:fillRef idx="1">
            <a:schemeClr val="accent2"/>
          </a:fillRef>
          <a:effectRef idx="0">
            <a:schemeClr val="accent2"/>
          </a:effectRef>
          <a:fontRef idx="minor">
            <a:schemeClr val="lt1"/>
          </a:fontRef>
        </p:style>
        <p:txBody>
          <a:bodyPr>
            <a:normAutofit fontScale="90000"/>
          </a:bodyPr>
          <a:lstStyle/>
          <a:p>
            <a:pPr algn="ctr"/>
            <a:r>
              <a:rPr lang="en-US" altLang="zh-CN" b="1" dirty="0"/>
              <a:t>Part 2. Listening for information</a:t>
            </a:r>
            <a:endParaRPr lang="zh-CN" altLang="en-US" b="1" dirty="0"/>
          </a:p>
        </p:txBody>
      </p:sp>
      <p:sp>
        <p:nvSpPr>
          <p:cNvPr id="3" name="内容占位符 2">
            <a:extLst>
              <a:ext uri="{FF2B5EF4-FFF2-40B4-BE49-F238E27FC236}">
                <a16:creationId xmlns:a16="http://schemas.microsoft.com/office/drawing/2014/main" id="{96D365D4-C389-7EBC-B7B4-45C2B604DB93}"/>
              </a:ext>
            </a:extLst>
          </p:cNvPr>
          <p:cNvSpPr>
            <a:spLocks noGrp="1"/>
          </p:cNvSpPr>
          <p:nvPr>
            <p:ph idx="1"/>
          </p:nvPr>
        </p:nvSpPr>
        <p:spPr>
          <a:xfrm>
            <a:off x="0" y="925417"/>
            <a:ext cx="11353800" cy="5910990"/>
          </a:xfrm>
        </p:spPr>
        <p:txBody>
          <a:bodyPr>
            <a:normAutofit fontScale="92500" lnSpcReduction="10000"/>
          </a:bodyPr>
          <a:lstStyle/>
          <a:p>
            <a:pPr marL="0" indent="0">
              <a:buNone/>
            </a:pPr>
            <a:r>
              <a:rPr lang="en-US" altLang="zh-CN" dirty="0"/>
              <a:t>1. Which of these sentences about Judy Varns is true?</a:t>
            </a:r>
            <a:endParaRPr lang="zh-CN" altLang="zh-CN" dirty="0"/>
          </a:p>
          <a:p>
            <a:pPr marL="0" indent="0">
              <a:buNone/>
            </a:pPr>
            <a:r>
              <a:rPr lang="en-US" altLang="zh-CN" dirty="0"/>
              <a:t>a. She works at an airport in Area 51.</a:t>
            </a:r>
            <a:endParaRPr lang="zh-CN" altLang="zh-CN" dirty="0"/>
          </a:p>
          <a:p>
            <a:pPr marL="0" indent="0">
              <a:buNone/>
            </a:pPr>
            <a:r>
              <a:rPr lang="en-US" altLang="zh-CN" dirty="0"/>
              <a:t>b. She helped Bill Fox build new airplanes.</a:t>
            </a:r>
            <a:endParaRPr lang="zh-CN" altLang="zh-CN" dirty="0"/>
          </a:p>
          <a:p>
            <a:pPr marL="0" indent="0">
              <a:buNone/>
            </a:pPr>
            <a:r>
              <a:rPr lang="en-US" altLang="zh-CN" dirty="0"/>
              <a:t>c. She works for a group that studies UFO sightings.</a:t>
            </a:r>
          </a:p>
          <a:p>
            <a:pPr marL="0" indent="0">
              <a:buNone/>
            </a:pPr>
            <a:r>
              <a:rPr lang="en-US" altLang="zh-CN" dirty="0"/>
              <a:t>4. What was James McGaha’s job at Area 51?</a:t>
            </a:r>
            <a:endParaRPr lang="zh-CN" altLang="zh-CN" dirty="0"/>
          </a:p>
          <a:p>
            <a:pPr marL="0" indent="0">
              <a:buNone/>
            </a:pPr>
            <a:r>
              <a:rPr lang="en-US" altLang="zh-CN" dirty="0"/>
              <a:t>a. He flew airplanes.</a:t>
            </a:r>
            <a:endParaRPr lang="zh-CN" altLang="zh-CN" dirty="0"/>
          </a:p>
          <a:p>
            <a:pPr marL="0" indent="0">
              <a:buNone/>
            </a:pPr>
            <a:r>
              <a:rPr lang="en-US" altLang="zh-CN" dirty="0"/>
              <a:t>b. He made airplanes.</a:t>
            </a:r>
            <a:endParaRPr lang="zh-CN" altLang="zh-CN" dirty="0"/>
          </a:p>
          <a:p>
            <a:pPr marL="0" indent="0">
              <a:buNone/>
            </a:pPr>
            <a:r>
              <a:rPr lang="en-US" altLang="zh-CN" dirty="0"/>
              <a:t>c. He took secret photos.</a:t>
            </a:r>
            <a:endParaRPr lang="zh-CN" altLang="zh-CN" dirty="0"/>
          </a:p>
          <a:p>
            <a:pPr marL="0" indent="0">
              <a:buNone/>
            </a:pPr>
            <a:r>
              <a:rPr lang="en-US" altLang="zh-CN" dirty="0"/>
              <a:t>6. Which person is likely to say </a:t>
            </a:r>
            <a:r>
              <a:rPr lang="en-US" altLang="zh-CN" i="1" dirty="0"/>
              <a:t>“I believe UFOs are real, and could</a:t>
            </a:r>
            <a:endParaRPr lang="zh-CN" altLang="zh-CN" dirty="0"/>
          </a:p>
          <a:p>
            <a:pPr marL="0" indent="0">
              <a:buNone/>
            </a:pPr>
            <a:r>
              <a:rPr lang="en-US" altLang="zh-CN" i="1" dirty="0"/>
              <a:t>be alien spaceships.”</a:t>
            </a:r>
            <a:r>
              <a:rPr lang="en-US" altLang="zh-CN" dirty="0"/>
              <a:t>?</a:t>
            </a:r>
            <a:endParaRPr lang="zh-CN" altLang="zh-CN" dirty="0"/>
          </a:p>
          <a:p>
            <a:pPr marL="0" indent="0">
              <a:buNone/>
            </a:pPr>
            <a:r>
              <a:rPr lang="en-US" altLang="zh-CN" dirty="0"/>
              <a:t>a. Bill Fox</a:t>
            </a:r>
            <a:endParaRPr lang="zh-CN" altLang="zh-CN" dirty="0"/>
          </a:p>
          <a:p>
            <a:pPr marL="0" indent="0">
              <a:buNone/>
            </a:pPr>
            <a:r>
              <a:rPr lang="en-US" altLang="zh-CN" dirty="0"/>
              <a:t>b. Judy Varns</a:t>
            </a:r>
            <a:endParaRPr lang="zh-CN" altLang="zh-CN" dirty="0"/>
          </a:p>
          <a:p>
            <a:pPr marL="0" indent="0">
              <a:buNone/>
            </a:pPr>
            <a:r>
              <a:rPr lang="en-US" altLang="zh-CN" dirty="0"/>
              <a:t>c. James McGaha</a:t>
            </a:r>
            <a:endParaRPr lang="zh-CN" altLang="zh-CN" dirty="0"/>
          </a:p>
          <a:p>
            <a:pPr marL="0" indent="0">
              <a:buNone/>
            </a:pPr>
            <a:endParaRPr lang="zh-CN" altLang="zh-CN" dirty="0"/>
          </a:p>
          <a:p>
            <a:pPr marL="0" indent="0">
              <a:buNone/>
            </a:pPr>
            <a:endParaRPr lang="zh-CN" altLang="en-US" dirty="0"/>
          </a:p>
        </p:txBody>
      </p:sp>
    </p:spTree>
    <p:extLst>
      <p:ext uri="{BB962C8B-B14F-4D97-AF65-F5344CB8AC3E}">
        <p14:creationId xmlns:p14="http://schemas.microsoft.com/office/powerpoint/2010/main" val="4139218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CC63E-8E01-0EA6-62C7-CC07A4D134E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82D9A7F-263E-C32E-ADA4-E1B0C239F9EC}"/>
              </a:ext>
            </a:extLst>
          </p:cNvPr>
          <p:cNvSpPr>
            <a:spLocks noGrp="1"/>
          </p:cNvSpPr>
          <p:nvPr>
            <p:ph type="title"/>
          </p:nvPr>
        </p:nvSpPr>
        <p:spPr>
          <a:xfrm>
            <a:off x="-1" y="21593"/>
            <a:ext cx="12191999" cy="659444"/>
          </a:xfrm>
        </p:spPr>
        <p:style>
          <a:lnRef idx="2">
            <a:schemeClr val="accent6">
              <a:shade val="15000"/>
            </a:schemeClr>
          </a:lnRef>
          <a:fillRef idx="1">
            <a:schemeClr val="accent6"/>
          </a:fillRef>
          <a:effectRef idx="0">
            <a:schemeClr val="accent6"/>
          </a:effectRef>
          <a:fontRef idx="minor">
            <a:schemeClr val="lt1"/>
          </a:fontRef>
        </p:style>
        <p:txBody>
          <a:bodyPr>
            <a:normAutofit fontScale="90000"/>
          </a:bodyPr>
          <a:lstStyle/>
          <a:p>
            <a:pPr algn="ctr"/>
            <a:r>
              <a:rPr lang="en-US" altLang="zh-CN" b="1" dirty="0"/>
              <a:t>Part 3. Listening for vocabulary</a:t>
            </a:r>
            <a:endParaRPr lang="zh-CN" altLang="en-US" b="1" dirty="0"/>
          </a:p>
        </p:txBody>
      </p:sp>
      <p:sp>
        <p:nvSpPr>
          <p:cNvPr id="3" name="内容占位符 2">
            <a:extLst>
              <a:ext uri="{FF2B5EF4-FFF2-40B4-BE49-F238E27FC236}">
                <a16:creationId xmlns:a16="http://schemas.microsoft.com/office/drawing/2014/main" id="{68A96068-FC1E-019E-3E0A-409A093E2135}"/>
              </a:ext>
            </a:extLst>
          </p:cNvPr>
          <p:cNvSpPr>
            <a:spLocks noGrp="1"/>
          </p:cNvSpPr>
          <p:nvPr>
            <p:ph idx="1"/>
          </p:nvPr>
        </p:nvSpPr>
        <p:spPr>
          <a:xfrm>
            <a:off x="0" y="760164"/>
            <a:ext cx="12192000" cy="6076243"/>
          </a:xfrm>
        </p:spPr>
        <p:txBody>
          <a:bodyPr>
            <a:normAutofit fontScale="92500" lnSpcReduction="10000"/>
          </a:bodyPr>
          <a:lstStyle/>
          <a:p>
            <a:pPr marL="0" indent="0">
              <a:lnSpc>
                <a:spcPct val="120000"/>
              </a:lnSpc>
              <a:buNone/>
            </a:pPr>
            <a:r>
              <a:rPr lang="en-US" altLang="zh-CN" sz="3200" dirty="0"/>
              <a:t>Many people have </a:t>
            </a:r>
            <a:r>
              <a:rPr lang="en-US" altLang="zh-CN" sz="3200" b="1" dirty="0">
                <a:solidFill>
                  <a:srgbClr val="FF0000"/>
                </a:solidFill>
              </a:rPr>
              <a:t>stories</a:t>
            </a:r>
            <a:r>
              <a:rPr lang="en-US" altLang="zh-CN" sz="3200" dirty="0"/>
              <a:t> about seeing </a:t>
            </a:r>
            <a:r>
              <a:rPr lang="en-US" altLang="zh-CN" sz="3200" b="1" dirty="0">
                <a:solidFill>
                  <a:srgbClr val="FF0000"/>
                </a:solidFill>
              </a:rPr>
              <a:t>aliens</a:t>
            </a:r>
            <a:r>
              <a:rPr lang="en-US" altLang="zh-CN" sz="3200" dirty="0"/>
              <a:t>. Here are two.</a:t>
            </a:r>
          </a:p>
          <a:p>
            <a:pPr marL="0" indent="0">
              <a:lnSpc>
                <a:spcPct val="120000"/>
              </a:lnSpc>
              <a:buNone/>
            </a:pPr>
            <a:r>
              <a:rPr lang="en-US" altLang="zh-CN" sz="3200" dirty="0"/>
              <a:t>Judy Varns works for a group </a:t>
            </a:r>
            <a:r>
              <a:rPr lang="en-US" altLang="zh-CN" sz="3200" b="1" dirty="0">
                <a:solidFill>
                  <a:srgbClr val="FF0000"/>
                </a:solidFill>
              </a:rPr>
              <a:t>called</a:t>
            </a:r>
            <a:r>
              <a:rPr lang="en-US" altLang="zh-CN" sz="3200" dirty="0"/>
              <a:t> the </a:t>
            </a:r>
            <a:r>
              <a:rPr lang="en-US" altLang="zh-CN" sz="3200" b="1" dirty="0">
                <a:solidFill>
                  <a:srgbClr val="FF0000"/>
                </a:solidFill>
              </a:rPr>
              <a:t>Mutual</a:t>
            </a:r>
            <a:r>
              <a:rPr lang="en-US" altLang="zh-CN" sz="3200" dirty="0"/>
              <a:t> UFO </a:t>
            </a:r>
            <a:r>
              <a:rPr lang="en-US" altLang="zh-CN" sz="3200" b="1" dirty="0">
                <a:solidFill>
                  <a:srgbClr val="FF0000"/>
                </a:solidFill>
              </a:rPr>
              <a:t>Network</a:t>
            </a:r>
            <a:r>
              <a:rPr lang="en-US" altLang="zh-CN" sz="3200" dirty="0"/>
              <a:t>. The </a:t>
            </a:r>
            <a:r>
              <a:rPr lang="en-US" altLang="zh-CN" sz="3200" b="1" dirty="0">
                <a:solidFill>
                  <a:srgbClr val="FF0000"/>
                </a:solidFill>
              </a:rPr>
              <a:t>purpose</a:t>
            </a:r>
            <a:r>
              <a:rPr lang="en-US" altLang="zh-CN" sz="3200" dirty="0"/>
              <a:t> of this group is to </a:t>
            </a:r>
            <a:r>
              <a:rPr lang="en-US" altLang="zh-CN" sz="3200" b="1" dirty="0">
                <a:solidFill>
                  <a:srgbClr val="FF0000"/>
                </a:solidFill>
              </a:rPr>
              <a:t>research</a:t>
            </a:r>
            <a:r>
              <a:rPr lang="en-US" altLang="zh-CN" sz="3200" dirty="0"/>
              <a:t> UFO </a:t>
            </a:r>
            <a:r>
              <a:rPr lang="en-US" altLang="zh-CN" sz="3200" b="1" dirty="0">
                <a:solidFill>
                  <a:srgbClr val="FF0000"/>
                </a:solidFill>
              </a:rPr>
              <a:t>sightings</a:t>
            </a:r>
            <a:r>
              <a:rPr lang="en-US" altLang="zh-CN" sz="3200" dirty="0"/>
              <a:t>. Varns thinks a place called </a:t>
            </a:r>
            <a:r>
              <a:rPr lang="en-US" altLang="zh-CN" sz="3200" b="1" dirty="0">
                <a:solidFill>
                  <a:srgbClr val="FF0000"/>
                </a:solidFill>
              </a:rPr>
              <a:t>Area</a:t>
            </a:r>
            <a:r>
              <a:rPr lang="en-US" altLang="zh-CN" sz="3200" dirty="0"/>
              <a:t> 51, in Nevada in the U.S., may be the best place on Earth to see UFOs. One day, she took some </a:t>
            </a:r>
            <a:r>
              <a:rPr lang="en-US" altLang="zh-CN" sz="3200" b="1" dirty="0">
                <a:solidFill>
                  <a:srgbClr val="FF0000"/>
                </a:solidFill>
              </a:rPr>
              <a:t>photos</a:t>
            </a:r>
            <a:r>
              <a:rPr lang="en-US" altLang="zh-CN" sz="3200" dirty="0"/>
              <a:t> in the area and saw something she thinks is a UFO. “We saw this little </a:t>
            </a:r>
            <a:r>
              <a:rPr lang="en-US" altLang="zh-CN" sz="3200" b="1" dirty="0">
                <a:solidFill>
                  <a:srgbClr val="FF0000"/>
                </a:solidFill>
              </a:rPr>
              <a:t>disk-shaped</a:t>
            </a:r>
            <a:r>
              <a:rPr lang="en-US" altLang="zh-CN" sz="3200" dirty="0"/>
              <a:t> thing in our photos. It’s </a:t>
            </a:r>
            <a:r>
              <a:rPr lang="en-US" altLang="zh-CN" sz="3200" b="1" dirty="0">
                <a:solidFill>
                  <a:srgbClr val="FF0000"/>
                </a:solidFill>
              </a:rPr>
              <a:t>kind of </a:t>
            </a:r>
            <a:r>
              <a:rPr lang="en-US" altLang="zh-CN" sz="3200" dirty="0"/>
              <a:t>exciting,” she says.</a:t>
            </a:r>
          </a:p>
          <a:p>
            <a:pPr marL="0" indent="0">
              <a:lnSpc>
                <a:spcPct val="120000"/>
              </a:lnSpc>
              <a:buNone/>
            </a:pPr>
            <a:r>
              <a:rPr lang="en-US" altLang="zh-CN" sz="3200" dirty="0"/>
              <a:t>Pat Travis lives near Area 51. One night, she saw a strange light in the sky. The light’s </a:t>
            </a:r>
            <a:r>
              <a:rPr lang="en-US" altLang="zh-CN" sz="3200" b="1" dirty="0">
                <a:solidFill>
                  <a:srgbClr val="FF0000"/>
                </a:solidFill>
              </a:rPr>
              <a:t>movements</a:t>
            </a:r>
            <a:r>
              <a:rPr lang="en-US" altLang="zh-CN" sz="3200" dirty="0"/>
              <a:t> were very </a:t>
            </a:r>
            <a:r>
              <a:rPr lang="en-US" altLang="zh-CN" sz="3200" b="1" dirty="0">
                <a:solidFill>
                  <a:srgbClr val="FF0000"/>
                </a:solidFill>
              </a:rPr>
              <a:t>unusual</a:t>
            </a:r>
            <a:r>
              <a:rPr lang="en-US" altLang="zh-CN" sz="3200" dirty="0"/>
              <a:t>. Travis saw the lights move </a:t>
            </a:r>
            <a:r>
              <a:rPr lang="en-US" altLang="zh-CN" sz="3200" b="1" dirty="0">
                <a:solidFill>
                  <a:srgbClr val="FF0000"/>
                </a:solidFill>
              </a:rPr>
              <a:t>sideways</a:t>
            </a:r>
            <a:r>
              <a:rPr lang="en-US" altLang="zh-CN" sz="3200" dirty="0"/>
              <a:t> and up and down. She saw them make many strange </a:t>
            </a:r>
            <a:r>
              <a:rPr lang="en-US" altLang="zh-CN" sz="3200" b="1" dirty="0">
                <a:solidFill>
                  <a:srgbClr val="FF0000"/>
                </a:solidFill>
              </a:rPr>
              <a:t>moves</a:t>
            </a:r>
            <a:r>
              <a:rPr lang="en-US" altLang="zh-CN" sz="3200" dirty="0"/>
              <a:t>. Travis thinks it was a UFO.</a:t>
            </a:r>
          </a:p>
          <a:p>
            <a:pPr marL="0" indent="0">
              <a:lnSpc>
                <a:spcPct val="120000"/>
              </a:lnSpc>
              <a:buNone/>
            </a:pPr>
            <a:endParaRPr lang="zh-CN" altLang="zh-CN" sz="3200" dirty="0"/>
          </a:p>
          <a:p>
            <a:pPr marL="0" indent="0">
              <a:lnSpc>
                <a:spcPct val="120000"/>
              </a:lnSpc>
              <a:buNone/>
            </a:pPr>
            <a:endParaRPr lang="zh-CN" altLang="en-US" sz="3200" dirty="0"/>
          </a:p>
        </p:txBody>
      </p:sp>
      <p:sp>
        <p:nvSpPr>
          <p:cNvPr id="4" name="矩形 3">
            <a:extLst>
              <a:ext uri="{FF2B5EF4-FFF2-40B4-BE49-F238E27FC236}">
                <a16:creationId xmlns:a16="http://schemas.microsoft.com/office/drawing/2014/main" id="{EF5173A9-D446-3332-F004-1686E578EAFB}"/>
              </a:ext>
            </a:extLst>
          </p:cNvPr>
          <p:cNvSpPr/>
          <p:nvPr/>
        </p:nvSpPr>
        <p:spPr>
          <a:xfrm>
            <a:off x="3205537" y="842481"/>
            <a:ext cx="123289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5" name="矩形 4">
            <a:extLst>
              <a:ext uri="{FF2B5EF4-FFF2-40B4-BE49-F238E27FC236}">
                <a16:creationId xmlns:a16="http://schemas.microsoft.com/office/drawing/2014/main" id="{7845A0D0-56B0-D8DE-F309-2537B3F37752}"/>
              </a:ext>
            </a:extLst>
          </p:cNvPr>
          <p:cNvSpPr/>
          <p:nvPr/>
        </p:nvSpPr>
        <p:spPr>
          <a:xfrm>
            <a:off x="6656212" y="842481"/>
            <a:ext cx="116954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6" name="矩形 5">
            <a:extLst>
              <a:ext uri="{FF2B5EF4-FFF2-40B4-BE49-F238E27FC236}">
                <a16:creationId xmlns:a16="http://schemas.microsoft.com/office/drawing/2014/main" id="{562E6635-558A-78C1-B05E-09C0655827CB}"/>
              </a:ext>
            </a:extLst>
          </p:cNvPr>
          <p:cNvSpPr/>
          <p:nvPr/>
        </p:nvSpPr>
        <p:spPr>
          <a:xfrm>
            <a:off x="4926454" y="1460102"/>
            <a:ext cx="116954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7" name="矩形 6">
            <a:extLst>
              <a:ext uri="{FF2B5EF4-FFF2-40B4-BE49-F238E27FC236}">
                <a16:creationId xmlns:a16="http://schemas.microsoft.com/office/drawing/2014/main" id="{DA26B6F4-98A9-63CB-CB42-36ED5C480D4C}"/>
              </a:ext>
            </a:extLst>
          </p:cNvPr>
          <p:cNvSpPr/>
          <p:nvPr/>
        </p:nvSpPr>
        <p:spPr>
          <a:xfrm>
            <a:off x="6747233" y="1460102"/>
            <a:ext cx="116954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8" name="矩形 7">
            <a:extLst>
              <a:ext uri="{FF2B5EF4-FFF2-40B4-BE49-F238E27FC236}">
                <a16:creationId xmlns:a16="http://schemas.microsoft.com/office/drawing/2014/main" id="{B1D1301C-3398-F5CB-9DD7-D484049C597A}"/>
              </a:ext>
            </a:extLst>
          </p:cNvPr>
          <p:cNvSpPr/>
          <p:nvPr/>
        </p:nvSpPr>
        <p:spPr>
          <a:xfrm>
            <a:off x="8884844" y="1460101"/>
            <a:ext cx="154252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5</a:t>
            </a:r>
            <a:endParaRPr lang="zh-CN" altLang="en-US" dirty="0"/>
          </a:p>
        </p:txBody>
      </p:sp>
      <p:sp>
        <p:nvSpPr>
          <p:cNvPr id="9" name="矩形 8">
            <a:extLst>
              <a:ext uri="{FF2B5EF4-FFF2-40B4-BE49-F238E27FC236}">
                <a16:creationId xmlns:a16="http://schemas.microsoft.com/office/drawing/2014/main" id="{BED13713-8D41-4F61-EE7A-EE741110DC73}"/>
              </a:ext>
            </a:extLst>
          </p:cNvPr>
          <p:cNvSpPr/>
          <p:nvPr/>
        </p:nvSpPr>
        <p:spPr>
          <a:xfrm>
            <a:off x="61686" y="1953260"/>
            <a:ext cx="154252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6</a:t>
            </a:r>
            <a:endParaRPr lang="zh-CN" altLang="en-US" dirty="0"/>
          </a:p>
        </p:txBody>
      </p:sp>
      <p:sp>
        <p:nvSpPr>
          <p:cNvPr id="10" name="矩形 9">
            <a:extLst>
              <a:ext uri="{FF2B5EF4-FFF2-40B4-BE49-F238E27FC236}">
                <a16:creationId xmlns:a16="http://schemas.microsoft.com/office/drawing/2014/main" id="{D15E34D5-7C7A-091B-0E04-D6FB5E47DF22}"/>
              </a:ext>
            </a:extLst>
          </p:cNvPr>
          <p:cNvSpPr/>
          <p:nvPr/>
        </p:nvSpPr>
        <p:spPr>
          <a:xfrm>
            <a:off x="4641704" y="1953260"/>
            <a:ext cx="145429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7</a:t>
            </a:r>
            <a:endParaRPr lang="zh-CN" altLang="en-US" dirty="0"/>
          </a:p>
        </p:txBody>
      </p:sp>
      <p:sp>
        <p:nvSpPr>
          <p:cNvPr id="11" name="矩形 10">
            <a:extLst>
              <a:ext uri="{FF2B5EF4-FFF2-40B4-BE49-F238E27FC236}">
                <a16:creationId xmlns:a16="http://schemas.microsoft.com/office/drawing/2014/main" id="{8DF50085-F276-311F-9C04-40EE25738F8C}"/>
              </a:ext>
            </a:extLst>
          </p:cNvPr>
          <p:cNvSpPr/>
          <p:nvPr/>
        </p:nvSpPr>
        <p:spPr>
          <a:xfrm>
            <a:off x="7025488" y="1961281"/>
            <a:ext cx="154252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8</a:t>
            </a:r>
            <a:endParaRPr lang="zh-CN" altLang="en-US" dirty="0"/>
          </a:p>
        </p:txBody>
      </p:sp>
      <p:sp>
        <p:nvSpPr>
          <p:cNvPr id="12" name="矩形 11">
            <a:extLst>
              <a:ext uri="{FF2B5EF4-FFF2-40B4-BE49-F238E27FC236}">
                <a16:creationId xmlns:a16="http://schemas.microsoft.com/office/drawing/2014/main" id="{44E874C3-FF8E-74A3-4F6D-E1D9407EB619}"/>
              </a:ext>
            </a:extLst>
          </p:cNvPr>
          <p:cNvSpPr/>
          <p:nvPr/>
        </p:nvSpPr>
        <p:spPr>
          <a:xfrm>
            <a:off x="1113972" y="2454440"/>
            <a:ext cx="86722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9</a:t>
            </a:r>
            <a:endParaRPr lang="zh-CN" altLang="en-US" dirty="0"/>
          </a:p>
        </p:txBody>
      </p:sp>
      <p:sp>
        <p:nvSpPr>
          <p:cNvPr id="13" name="矩形 12">
            <a:extLst>
              <a:ext uri="{FF2B5EF4-FFF2-40B4-BE49-F238E27FC236}">
                <a16:creationId xmlns:a16="http://schemas.microsoft.com/office/drawing/2014/main" id="{FD51F2C4-E2A1-8D45-40D2-60D70B50F957}"/>
              </a:ext>
            </a:extLst>
          </p:cNvPr>
          <p:cNvSpPr/>
          <p:nvPr/>
        </p:nvSpPr>
        <p:spPr>
          <a:xfrm>
            <a:off x="5884950" y="2947599"/>
            <a:ext cx="126180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10</a:t>
            </a:r>
            <a:endParaRPr lang="zh-CN" altLang="en-US" dirty="0"/>
          </a:p>
        </p:txBody>
      </p:sp>
      <p:sp>
        <p:nvSpPr>
          <p:cNvPr id="14" name="矩形 13">
            <a:extLst>
              <a:ext uri="{FF2B5EF4-FFF2-40B4-BE49-F238E27FC236}">
                <a16:creationId xmlns:a16="http://schemas.microsoft.com/office/drawing/2014/main" id="{E05E844A-A20B-D84D-7376-D06C8FDCFB8A}"/>
              </a:ext>
            </a:extLst>
          </p:cNvPr>
          <p:cNvSpPr/>
          <p:nvPr/>
        </p:nvSpPr>
        <p:spPr>
          <a:xfrm>
            <a:off x="8186992" y="3440758"/>
            <a:ext cx="2144124"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11</a:t>
            </a:r>
            <a:endParaRPr lang="zh-CN" altLang="en-US" dirty="0"/>
          </a:p>
        </p:txBody>
      </p:sp>
      <p:sp>
        <p:nvSpPr>
          <p:cNvPr id="15" name="矩形 14">
            <a:extLst>
              <a:ext uri="{FF2B5EF4-FFF2-40B4-BE49-F238E27FC236}">
                <a16:creationId xmlns:a16="http://schemas.microsoft.com/office/drawing/2014/main" id="{D449CB1A-CA33-20FD-3BC2-F0DCDB079116}"/>
              </a:ext>
            </a:extLst>
          </p:cNvPr>
          <p:cNvSpPr/>
          <p:nvPr/>
        </p:nvSpPr>
        <p:spPr>
          <a:xfrm>
            <a:off x="2644444" y="3933917"/>
            <a:ext cx="126180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12</a:t>
            </a:r>
            <a:endParaRPr lang="zh-CN" altLang="en-US" dirty="0"/>
          </a:p>
        </p:txBody>
      </p:sp>
      <p:sp>
        <p:nvSpPr>
          <p:cNvPr id="16" name="矩形 15">
            <a:extLst>
              <a:ext uri="{FF2B5EF4-FFF2-40B4-BE49-F238E27FC236}">
                <a16:creationId xmlns:a16="http://schemas.microsoft.com/office/drawing/2014/main" id="{DEABAB61-A5F6-20F6-F1BB-54FCAFE992CA}"/>
              </a:ext>
            </a:extLst>
          </p:cNvPr>
          <p:cNvSpPr/>
          <p:nvPr/>
        </p:nvSpPr>
        <p:spPr>
          <a:xfrm>
            <a:off x="1834318" y="5138582"/>
            <a:ext cx="2071933"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13</a:t>
            </a:r>
            <a:endParaRPr lang="zh-CN" altLang="en-US" dirty="0"/>
          </a:p>
        </p:txBody>
      </p:sp>
      <p:sp>
        <p:nvSpPr>
          <p:cNvPr id="17" name="矩形 16">
            <a:extLst>
              <a:ext uri="{FF2B5EF4-FFF2-40B4-BE49-F238E27FC236}">
                <a16:creationId xmlns:a16="http://schemas.microsoft.com/office/drawing/2014/main" id="{1E1C3577-0D45-B5A9-CE3E-8566A6F90076}"/>
              </a:ext>
            </a:extLst>
          </p:cNvPr>
          <p:cNvSpPr/>
          <p:nvPr/>
        </p:nvSpPr>
        <p:spPr>
          <a:xfrm>
            <a:off x="5668380" y="5135034"/>
            <a:ext cx="1357107"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14</a:t>
            </a:r>
            <a:endParaRPr lang="zh-CN" altLang="en-US" dirty="0"/>
          </a:p>
        </p:txBody>
      </p:sp>
      <p:sp>
        <p:nvSpPr>
          <p:cNvPr id="18" name="矩形 17">
            <a:extLst>
              <a:ext uri="{FF2B5EF4-FFF2-40B4-BE49-F238E27FC236}">
                <a16:creationId xmlns:a16="http://schemas.microsoft.com/office/drawing/2014/main" id="{475DF9ED-6B99-5E51-5E52-44CBA8D3F9B8}"/>
              </a:ext>
            </a:extLst>
          </p:cNvPr>
          <p:cNvSpPr/>
          <p:nvPr/>
        </p:nvSpPr>
        <p:spPr>
          <a:xfrm>
            <a:off x="72188" y="5604677"/>
            <a:ext cx="1542523"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15</a:t>
            </a:r>
            <a:endParaRPr lang="zh-CN" altLang="en-US" dirty="0"/>
          </a:p>
        </p:txBody>
      </p:sp>
      <p:sp>
        <p:nvSpPr>
          <p:cNvPr id="19" name="矩形 18">
            <a:extLst>
              <a:ext uri="{FF2B5EF4-FFF2-40B4-BE49-F238E27FC236}">
                <a16:creationId xmlns:a16="http://schemas.microsoft.com/office/drawing/2014/main" id="{931346E3-DCAE-CFAC-F849-EC57FC1FDA49}"/>
              </a:ext>
            </a:extLst>
          </p:cNvPr>
          <p:cNvSpPr/>
          <p:nvPr/>
        </p:nvSpPr>
        <p:spPr>
          <a:xfrm>
            <a:off x="10427368" y="5604676"/>
            <a:ext cx="121117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16</a:t>
            </a:r>
            <a:endParaRPr lang="zh-CN" altLang="en-US" dirty="0"/>
          </a:p>
        </p:txBody>
      </p:sp>
    </p:spTree>
    <p:extLst>
      <p:ext uri="{BB962C8B-B14F-4D97-AF65-F5344CB8AC3E}">
        <p14:creationId xmlns:p14="http://schemas.microsoft.com/office/powerpoint/2010/main" val="238850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5922D-5AF7-73BC-7CB6-615A3D53D6E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4765EE7-A002-9F95-6982-9BD32F84E68C}"/>
              </a:ext>
            </a:extLst>
          </p:cNvPr>
          <p:cNvSpPr>
            <a:spLocks noGrp="1"/>
          </p:cNvSpPr>
          <p:nvPr>
            <p:ph type="title"/>
          </p:nvPr>
        </p:nvSpPr>
        <p:spPr>
          <a:xfrm>
            <a:off x="-1" y="21593"/>
            <a:ext cx="12191999" cy="659444"/>
          </a:xfrm>
        </p:spPr>
        <p:style>
          <a:lnRef idx="2">
            <a:schemeClr val="accent6">
              <a:shade val="15000"/>
            </a:schemeClr>
          </a:lnRef>
          <a:fillRef idx="1">
            <a:schemeClr val="accent6"/>
          </a:fillRef>
          <a:effectRef idx="0">
            <a:schemeClr val="accent6"/>
          </a:effectRef>
          <a:fontRef idx="minor">
            <a:schemeClr val="lt1"/>
          </a:fontRef>
        </p:style>
        <p:txBody>
          <a:bodyPr>
            <a:normAutofit fontScale="90000"/>
          </a:bodyPr>
          <a:lstStyle/>
          <a:p>
            <a:pPr algn="ctr"/>
            <a:r>
              <a:rPr lang="en-US" altLang="zh-CN" b="1" dirty="0"/>
              <a:t>Part 3. Listening for vocabulary</a:t>
            </a:r>
            <a:endParaRPr lang="zh-CN" altLang="en-US" b="1" dirty="0"/>
          </a:p>
        </p:txBody>
      </p:sp>
      <p:sp>
        <p:nvSpPr>
          <p:cNvPr id="3" name="内容占位符 2">
            <a:extLst>
              <a:ext uri="{FF2B5EF4-FFF2-40B4-BE49-F238E27FC236}">
                <a16:creationId xmlns:a16="http://schemas.microsoft.com/office/drawing/2014/main" id="{7D019E11-D011-62B4-A565-A2A12B7449C1}"/>
              </a:ext>
            </a:extLst>
          </p:cNvPr>
          <p:cNvSpPr>
            <a:spLocks noGrp="1"/>
          </p:cNvSpPr>
          <p:nvPr>
            <p:ph idx="1"/>
          </p:nvPr>
        </p:nvSpPr>
        <p:spPr>
          <a:xfrm>
            <a:off x="0" y="760164"/>
            <a:ext cx="12192000" cy="6076243"/>
          </a:xfrm>
        </p:spPr>
        <p:txBody>
          <a:bodyPr>
            <a:noAutofit/>
          </a:bodyPr>
          <a:lstStyle/>
          <a:p>
            <a:pPr marL="0" indent="0">
              <a:buNone/>
            </a:pPr>
            <a:r>
              <a:rPr lang="en-US" altLang="zh-CN" sz="3200" dirty="0"/>
              <a:t>Some people think Area 51 is where the U.S. Air </a:t>
            </a:r>
            <a:r>
              <a:rPr lang="en-US" altLang="zh-CN" sz="3200" b="1" dirty="0">
                <a:solidFill>
                  <a:srgbClr val="FF0000"/>
                </a:solidFill>
              </a:rPr>
              <a:t>Force</a:t>
            </a:r>
            <a:r>
              <a:rPr lang="en-US" altLang="zh-CN" sz="3200" dirty="0"/>
              <a:t> keeps </a:t>
            </a:r>
            <a:r>
              <a:rPr lang="en-US" altLang="zh-CN" sz="3200" b="1" dirty="0">
                <a:solidFill>
                  <a:srgbClr val="FF0000"/>
                </a:solidFill>
              </a:rPr>
              <a:t>secrets</a:t>
            </a:r>
            <a:r>
              <a:rPr lang="en-US" altLang="zh-CN" sz="3200" dirty="0"/>
              <a:t>, like UFOs that came to Earth and the aliens </a:t>
            </a:r>
            <a:r>
              <a:rPr lang="en-US" altLang="zh-CN" sz="3200" b="1" dirty="0">
                <a:solidFill>
                  <a:srgbClr val="FF0000"/>
                </a:solidFill>
              </a:rPr>
              <a:t>inside</a:t>
            </a:r>
            <a:r>
              <a:rPr lang="en-US" altLang="zh-CN" sz="3200" dirty="0"/>
              <a:t> them. But really, Area 51 is a place the U.S. Air Force uses to </a:t>
            </a:r>
            <a:r>
              <a:rPr lang="en-US" altLang="zh-CN" sz="3200" b="1" dirty="0">
                <a:solidFill>
                  <a:srgbClr val="FF0000"/>
                </a:solidFill>
              </a:rPr>
              <a:t>test</a:t>
            </a:r>
            <a:r>
              <a:rPr lang="en-US" altLang="zh-CN" sz="3200" dirty="0"/>
              <a:t> new </a:t>
            </a:r>
            <a:r>
              <a:rPr lang="en-US" altLang="zh-CN" sz="3200" b="1" dirty="0">
                <a:solidFill>
                  <a:srgbClr val="FF0000"/>
                </a:solidFill>
              </a:rPr>
              <a:t>technology</a:t>
            </a:r>
            <a:r>
              <a:rPr lang="en-US" altLang="zh-CN" sz="3200" dirty="0"/>
              <a:t>, </a:t>
            </a:r>
            <a:r>
              <a:rPr lang="en-US" altLang="zh-CN" sz="3200" b="1" dirty="0">
                <a:solidFill>
                  <a:srgbClr val="FF0000"/>
                </a:solidFill>
              </a:rPr>
              <a:t>such as </a:t>
            </a:r>
            <a:r>
              <a:rPr lang="en-US" altLang="zh-CN" sz="3200" dirty="0"/>
              <a:t>new kinds of </a:t>
            </a:r>
            <a:r>
              <a:rPr lang="en-US" altLang="zh-CN" sz="3200" b="1" dirty="0">
                <a:solidFill>
                  <a:srgbClr val="FF0000"/>
                </a:solidFill>
              </a:rPr>
              <a:t>aircraft</a:t>
            </a:r>
            <a:r>
              <a:rPr lang="en-US" altLang="zh-CN" sz="3200" dirty="0"/>
              <a:t>.</a:t>
            </a:r>
            <a:endParaRPr lang="zh-CN" altLang="zh-CN" sz="3200" dirty="0"/>
          </a:p>
          <a:p>
            <a:pPr marL="0" indent="0">
              <a:buNone/>
            </a:pPr>
            <a:r>
              <a:rPr lang="en-US" altLang="zh-CN" sz="3200" dirty="0"/>
              <a:t>James McGaha is a </a:t>
            </a:r>
            <a:r>
              <a:rPr lang="en-US" altLang="zh-CN" sz="3200" b="1" dirty="0">
                <a:solidFill>
                  <a:srgbClr val="FF0000"/>
                </a:solidFill>
              </a:rPr>
              <a:t>pilot</a:t>
            </a:r>
            <a:r>
              <a:rPr lang="en-US" altLang="zh-CN" sz="3200" dirty="0"/>
              <a:t> who flew </a:t>
            </a:r>
            <a:r>
              <a:rPr lang="en-US" altLang="zh-CN" sz="3200" b="1" dirty="0">
                <a:solidFill>
                  <a:srgbClr val="FF0000"/>
                </a:solidFill>
              </a:rPr>
              <a:t>airplanes</a:t>
            </a:r>
            <a:r>
              <a:rPr lang="en-US" altLang="zh-CN" sz="3200" dirty="0"/>
              <a:t> at Area 51. “There is </a:t>
            </a:r>
            <a:r>
              <a:rPr lang="en-US" altLang="zh-CN" sz="3200" b="1" dirty="0">
                <a:solidFill>
                  <a:srgbClr val="FF0000"/>
                </a:solidFill>
              </a:rPr>
              <a:t>absolutely</a:t>
            </a:r>
            <a:r>
              <a:rPr lang="en-US" altLang="zh-CN" sz="3200" dirty="0"/>
              <a:t> no UFO </a:t>
            </a:r>
            <a:r>
              <a:rPr lang="en-US" altLang="zh-CN" sz="3200" b="1" dirty="0">
                <a:solidFill>
                  <a:srgbClr val="FF0000"/>
                </a:solidFill>
              </a:rPr>
              <a:t>activity</a:t>
            </a:r>
            <a:r>
              <a:rPr lang="en-US" altLang="zh-CN" sz="3200" dirty="0"/>
              <a:t> at Area 51,” he says. “No flying </a:t>
            </a:r>
            <a:r>
              <a:rPr lang="en-US" altLang="zh-CN" sz="3200" b="1" dirty="0">
                <a:solidFill>
                  <a:srgbClr val="FF0000"/>
                </a:solidFill>
              </a:rPr>
              <a:t>saucers</a:t>
            </a:r>
            <a:r>
              <a:rPr lang="en-US" altLang="zh-CN" sz="3200" dirty="0"/>
              <a:t>, no live aliens, no dead aliens.”</a:t>
            </a:r>
            <a:endParaRPr lang="zh-CN" altLang="zh-CN" sz="3200" dirty="0"/>
          </a:p>
          <a:p>
            <a:pPr marL="0" indent="0">
              <a:buNone/>
            </a:pPr>
            <a:r>
              <a:rPr lang="en-US" altLang="zh-CN" sz="3200" dirty="0"/>
              <a:t>So what did Varns and Travis see? Bill Fox worked at Area 51, too. He thinks he knows the </a:t>
            </a:r>
            <a:r>
              <a:rPr lang="en-US" altLang="zh-CN" sz="3200" b="1" dirty="0">
                <a:solidFill>
                  <a:srgbClr val="FF0000"/>
                </a:solidFill>
              </a:rPr>
              <a:t>answer</a:t>
            </a:r>
            <a:r>
              <a:rPr lang="en-US" altLang="zh-CN" sz="3200" dirty="0"/>
              <a:t>. “We did build some </a:t>
            </a:r>
            <a:r>
              <a:rPr lang="en-US" altLang="zh-CN" sz="3200" b="1" dirty="0">
                <a:solidFill>
                  <a:srgbClr val="FF0000"/>
                </a:solidFill>
              </a:rPr>
              <a:t>strange-looking</a:t>
            </a:r>
            <a:r>
              <a:rPr lang="en-US" altLang="zh-CN" sz="3200" dirty="0"/>
              <a:t> airplanes,” he says. “I could see why some people would think they were UFOs.”</a:t>
            </a:r>
            <a:endParaRPr lang="zh-CN" altLang="zh-CN" sz="3200" dirty="0"/>
          </a:p>
          <a:p>
            <a:pPr marL="0" indent="0">
              <a:buNone/>
            </a:pPr>
            <a:r>
              <a:rPr lang="en-US" altLang="zh-CN" sz="3200" dirty="0"/>
              <a:t>So are UFOs real? You’ll have to </a:t>
            </a:r>
            <a:r>
              <a:rPr lang="en-US" altLang="zh-CN" sz="3200" b="1" dirty="0">
                <a:solidFill>
                  <a:srgbClr val="FF0000"/>
                </a:solidFill>
              </a:rPr>
              <a:t>decide</a:t>
            </a:r>
            <a:r>
              <a:rPr lang="en-US" altLang="zh-CN" sz="3200" dirty="0"/>
              <a:t> for yourself. But if you do visit Nevada, keep your eyes on the skies!</a:t>
            </a:r>
            <a:endParaRPr lang="zh-CN" altLang="zh-CN" sz="3200" dirty="0"/>
          </a:p>
          <a:p>
            <a:pPr marL="0" indent="0">
              <a:lnSpc>
                <a:spcPct val="120000"/>
              </a:lnSpc>
              <a:buNone/>
            </a:pPr>
            <a:endParaRPr lang="zh-CN" altLang="zh-CN" sz="3200" dirty="0"/>
          </a:p>
          <a:p>
            <a:pPr marL="0" indent="0">
              <a:lnSpc>
                <a:spcPct val="120000"/>
              </a:lnSpc>
              <a:buNone/>
            </a:pPr>
            <a:endParaRPr lang="zh-CN" altLang="en-US" sz="3200" dirty="0"/>
          </a:p>
        </p:txBody>
      </p:sp>
      <p:sp>
        <p:nvSpPr>
          <p:cNvPr id="4" name="矩形 3">
            <a:extLst>
              <a:ext uri="{FF2B5EF4-FFF2-40B4-BE49-F238E27FC236}">
                <a16:creationId xmlns:a16="http://schemas.microsoft.com/office/drawing/2014/main" id="{91C26F3F-711F-0137-7E55-ECE4036B4FCE}"/>
              </a:ext>
            </a:extLst>
          </p:cNvPr>
          <p:cNvSpPr/>
          <p:nvPr/>
        </p:nvSpPr>
        <p:spPr>
          <a:xfrm>
            <a:off x="8507453" y="760164"/>
            <a:ext cx="104562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5" name="矩形 4">
            <a:extLst>
              <a:ext uri="{FF2B5EF4-FFF2-40B4-BE49-F238E27FC236}">
                <a16:creationId xmlns:a16="http://schemas.microsoft.com/office/drawing/2014/main" id="{8B476D24-2BA8-BDEC-9FA6-B30215F0A26C}"/>
              </a:ext>
            </a:extLst>
          </p:cNvPr>
          <p:cNvSpPr/>
          <p:nvPr/>
        </p:nvSpPr>
        <p:spPr>
          <a:xfrm>
            <a:off x="10785432" y="760164"/>
            <a:ext cx="123289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6" name="矩形 5">
            <a:extLst>
              <a:ext uri="{FF2B5EF4-FFF2-40B4-BE49-F238E27FC236}">
                <a16:creationId xmlns:a16="http://schemas.microsoft.com/office/drawing/2014/main" id="{46CACC01-8EED-495C-548C-80D4406DDC4E}"/>
              </a:ext>
            </a:extLst>
          </p:cNvPr>
          <p:cNvSpPr/>
          <p:nvPr/>
        </p:nvSpPr>
        <p:spPr>
          <a:xfrm>
            <a:off x="7641180" y="1253323"/>
            <a:ext cx="117395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7" name="矩形 6">
            <a:extLst>
              <a:ext uri="{FF2B5EF4-FFF2-40B4-BE49-F238E27FC236}">
                <a16:creationId xmlns:a16="http://schemas.microsoft.com/office/drawing/2014/main" id="{BB15E316-6305-8E7B-2767-176103F1BCC1}"/>
              </a:ext>
            </a:extLst>
          </p:cNvPr>
          <p:cNvSpPr/>
          <p:nvPr/>
        </p:nvSpPr>
        <p:spPr>
          <a:xfrm>
            <a:off x="7641181" y="1746482"/>
            <a:ext cx="80498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8" name="矩形 7">
            <a:extLst>
              <a:ext uri="{FF2B5EF4-FFF2-40B4-BE49-F238E27FC236}">
                <a16:creationId xmlns:a16="http://schemas.microsoft.com/office/drawing/2014/main" id="{6D4E3CAB-E068-E94F-16FD-27896DCA7CEE}"/>
              </a:ext>
            </a:extLst>
          </p:cNvPr>
          <p:cNvSpPr/>
          <p:nvPr/>
        </p:nvSpPr>
        <p:spPr>
          <a:xfrm>
            <a:off x="9296086" y="1700123"/>
            <a:ext cx="211787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5</a:t>
            </a:r>
            <a:endParaRPr lang="zh-CN" altLang="en-US" dirty="0"/>
          </a:p>
        </p:txBody>
      </p:sp>
      <p:sp>
        <p:nvSpPr>
          <p:cNvPr id="9" name="矩形 8">
            <a:extLst>
              <a:ext uri="{FF2B5EF4-FFF2-40B4-BE49-F238E27FC236}">
                <a16:creationId xmlns:a16="http://schemas.microsoft.com/office/drawing/2014/main" id="{F7CC48FD-999B-8BB8-AD70-02A883DE7E63}"/>
              </a:ext>
            </a:extLst>
          </p:cNvPr>
          <p:cNvSpPr/>
          <p:nvPr/>
        </p:nvSpPr>
        <p:spPr>
          <a:xfrm>
            <a:off x="8021" y="2091387"/>
            <a:ext cx="144378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6</a:t>
            </a:r>
            <a:endParaRPr lang="zh-CN" altLang="en-US" dirty="0"/>
          </a:p>
        </p:txBody>
      </p:sp>
      <p:sp>
        <p:nvSpPr>
          <p:cNvPr id="10" name="矩形 9">
            <a:extLst>
              <a:ext uri="{FF2B5EF4-FFF2-40B4-BE49-F238E27FC236}">
                <a16:creationId xmlns:a16="http://schemas.microsoft.com/office/drawing/2014/main" id="{150868A8-18A5-B1BB-7BDD-9AEB50C55C2B}"/>
              </a:ext>
            </a:extLst>
          </p:cNvPr>
          <p:cNvSpPr/>
          <p:nvPr/>
        </p:nvSpPr>
        <p:spPr>
          <a:xfrm>
            <a:off x="3824602" y="2091387"/>
            <a:ext cx="1332936"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7</a:t>
            </a:r>
            <a:endParaRPr lang="zh-CN" altLang="en-US" dirty="0"/>
          </a:p>
        </p:txBody>
      </p:sp>
      <p:sp>
        <p:nvSpPr>
          <p:cNvPr id="11" name="矩形 10">
            <a:extLst>
              <a:ext uri="{FF2B5EF4-FFF2-40B4-BE49-F238E27FC236}">
                <a16:creationId xmlns:a16="http://schemas.microsoft.com/office/drawing/2014/main" id="{AF8FF6B7-674C-8EB1-7A93-CBD4A20AB6FF}"/>
              </a:ext>
            </a:extLst>
          </p:cNvPr>
          <p:cNvSpPr/>
          <p:nvPr/>
        </p:nvSpPr>
        <p:spPr>
          <a:xfrm>
            <a:off x="3478254" y="2663673"/>
            <a:ext cx="90926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8</a:t>
            </a:r>
            <a:endParaRPr lang="zh-CN" altLang="en-US" dirty="0"/>
          </a:p>
        </p:txBody>
      </p:sp>
      <p:sp>
        <p:nvSpPr>
          <p:cNvPr id="12" name="矩形 11">
            <a:extLst>
              <a:ext uri="{FF2B5EF4-FFF2-40B4-BE49-F238E27FC236}">
                <a16:creationId xmlns:a16="http://schemas.microsoft.com/office/drawing/2014/main" id="{DB245577-CC6E-A687-FE35-1B9917958480}"/>
              </a:ext>
            </a:extLst>
          </p:cNvPr>
          <p:cNvSpPr/>
          <p:nvPr/>
        </p:nvSpPr>
        <p:spPr>
          <a:xfrm>
            <a:off x="6095998" y="2663673"/>
            <a:ext cx="170848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9</a:t>
            </a:r>
            <a:endParaRPr lang="zh-CN" altLang="en-US" dirty="0"/>
          </a:p>
        </p:txBody>
      </p:sp>
      <p:sp>
        <p:nvSpPr>
          <p:cNvPr id="13" name="矩形 12">
            <a:extLst>
              <a:ext uri="{FF2B5EF4-FFF2-40B4-BE49-F238E27FC236}">
                <a16:creationId xmlns:a16="http://schemas.microsoft.com/office/drawing/2014/main" id="{FE0E9BAF-F77A-6F94-E3F3-98B97552FA78}"/>
              </a:ext>
            </a:extLst>
          </p:cNvPr>
          <p:cNvSpPr/>
          <p:nvPr/>
        </p:nvSpPr>
        <p:spPr>
          <a:xfrm>
            <a:off x="85349" y="3088788"/>
            <a:ext cx="1911893"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10</a:t>
            </a:r>
            <a:endParaRPr lang="zh-CN" altLang="en-US" dirty="0"/>
          </a:p>
        </p:txBody>
      </p:sp>
      <p:sp>
        <p:nvSpPr>
          <p:cNvPr id="14" name="矩形 13">
            <a:extLst>
              <a:ext uri="{FF2B5EF4-FFF2-40B4-BE49-F238E27FC236}">
                <a16:creationId xmlns:a16="http://schemas.microsoft.com/office/drawing/2014/main" id="{9F9A5627-7A01-F287-B5CF-37B2B48A2885}"/>
              </a:ext>
            </a:extLst>
          </p:cNvPr>
          <p:cNvSpPr/>
          <p:nvPr/>
        </p:nvSpPr>
        <p:spPr>
          <a:xfrm>
            <a:off x="3478254" y="3133452"/>
            <a:ext cx="143865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11</a:t>
            </a:r>
            <a:endParaRPr lang="zh-CN" altLang="en-US" dirty="0"/>
          </a:p>
        </p:txBody>
      </p:sp>
      <p:sp>
        <p:nvSpPr>
          <p:cNvPr id="15" name="矩形 14">
            <a:extLst>
              <a:ext uri="{FF2B5EF4-FFF2-40B4-BE49-F238E27FC236}">
                <a16:creationId xmlns:a16="http://schemas.microsoft.com/office/drawing/2014/main" id="{8F801E01-610C-030D-BC33-2DE2B9DCF452}"/>
              </a:ext>
            </a:extLst>
          </p:cNvPr>
          <p:cNvSpPr/>
          <p:nvPr/>
        </p:nvSpPr>
        <p:spPr>
          <a:xfrm>
            <a:off x="10355021" y="3113946"/>
            <a:ext cx="143865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11</a:t>
            </a:r>
            <a:endParaRPr lang="zh-CN" altLang="en-US" dirty="0"/>
          </a:p>
        </p:txBody>
      </p:sp>
      <p:sp>
        <p:nvSpPr>
          <p:cNvPr id="16" name="矩形 15">
            <a:extLst>
              <a:ext uri="{FF2B5EF4-FFF2-40B4-BE49-F238E27FC236}">
                <a16:creationId xmlns:a16="http://schemas.microsoft.com/office/drawing/2014/main" id="{8977E0A2-9E5F-094A-6764-D7F499997A86}"/>
              </a:ext>
            </a:extLst>
          </p:cNvPr>
          <p:cNvSpPr/>
          <p:nvPr/>
        </p:nvSpPr>
        <p:spPr>
          <a:xfrm>
            <a:off x="4213621" y="4534155"/>
            <a:ext cx="1332936"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12</a:t>
            </a:r>
            <a:endParaRPr lang="zh-CN" altLang="en-US" dirty="0"/>
          </a:p>
        </p:txBody>
      </p:sp>
      <p:sp>
        <p:nvSpPr>
          <p:cNvPr id="18" name="矩形 17">
            <a:extLst>
              <a:ext uri="{FF2B5EF4-FFF2-40B4-BE49-F238E27FC236}">
                <a16:creationId xmlns:a16="http://schemas.microsoft.com/office/drawing/2014/main" id="{64FE8658-278D-F230-A097-4DA3BA4D5412}"/>
              </a:ext>
            </a:extLst>
          </p:cNvPr>
          <p:cNvSpPr/>
          <p:nvPr/>
        </p:nvSpPr>
        <p:spPr>
          <a:xfrm>
            <a:off x="9296086" y="4534155"/>
            <a:ext cx="1724840"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13</a:t>
            </a:r>
            <a:endParaRPr lang="zh-CN" altLang="en-US" dirty="0"/>
          </a:p>
        </p:txBody>
      </p:sp>
      <p:sp>
        <p:nvSpPr>
          <p:cNvPr id="19" name="矩形 18">
            <a:extLst>
              <a:ext uri="{FF2B5EF4-FFF2-40B4-BE49-F238E27FC236}">
                <a16:creationId xmlns:a16="http://schemas.microsoft.com/office/drawing/2014/main" id="{0A5031E6-35A7-B675-554C-1ACCD1A83780}"/>
              </a:ext>
            </a:extLst>
          </p:cNvPr>
          <p:cNvSpPr/>
          <p:nvPr/>
        </p:nvSpPr>
        <p:spPr>
          <a:xfrm>
            <a:off x="85349" y="4962597"/>
            <a:ext cx="136646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13</a:t>
            </a:r>
            <a:endParaRPr lang="zh-CN" altLang="en-US" dirty="0"/>
          </a:p>
        </p:txBody>
      </p:sp>
      <p:sp>
        <p:nvSpPr>
          <p:cNvPr id="20" name="矩形 19">
            <a:extLst>
              <a:ext uri="{FF2B5EF4-FFF2-40B4-BE49-F238E27FC236}">
                <a16:creationId xmlns:a16="http://schemas.microsoft.com/office/drawing/2014/main" id="{DD01FD21-0493-CDCA-A7F9-48D958F65708}"/>
              </a:ext>
            </a:extLst>
          </p:cNvPr>
          <p:cNvSpPr/>
          <p:nvPr/>
        </p:nvSpPr>
        <p:spPr>
          <a:xfrm>
            <a:off x="5676023" y="5997312"/>
            <a:ext cx="136646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14</a:t>
            </a:r>
            <a:endParaRPr lang="zh-CN" altLang="en-US" dirty="0"/>
          </a:p>
        </p:txBody>
      </p:sp>
    </p:spTree>
    <p:extLst>
      <p:ext uri="{BB962C8B-B14F-4D97-AF65-F5344CB8AC3E}">
        <p14:creationId xmlns:p14="http://schemas.microsoft.com/office/powerpoint/2010/main" val="170654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5B7BA-FC0E-7F02-490F-7A85850F687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8E957B7-9D9F-6C06-BD32-1C8491BA962B}"/>
              </a:ext>
            </a:extLst>
          </p:cNvPr>
          <p:cNvSpPr>
            <a:spLocks noGrp="1"/>
          </p:cNvSpPr>
          <p:nvPr>
            <p:ph type="title"/>
          </p:nvPr>
        </p:nvSpPr>
        <p:spPr>
          <a:xfrm>
            <a:off x="-1" y="21593"/>
            <a:ext cx="12191999" cy="659444"/>
          </a:xfrm>
        </p:spPr>
        <p:style>
          <a:lnRef idx="2">
            <a:schemeClr val="accent4">
              <a:shade val="15000"/>
            </a:schemeClr>
          </a:lnRef>
          <a:fillRef idx="1">
            <a:schemeClr val="accent4"/>
          </a:fillRef>
          <a:effectRef idx="0">
            <a:schemeClr val="accent4"/>
          </a:effectRef>
          <a:fontRef idx="minor">
            <a:schemeClr val="lt1"/>
          </a:fontRef>
        </p:style>
        <p:txBody>
          <a:bodyPr>
            <a:normAutofit fontScale="90000"/>
          </a:bodyPr>
          <a:lstStyle/>
          <a:p>
            <a:pPr algn="ctr"/>
            <a:r>
              <a:rPr lang="en-US" altLang="zh-CN" b="1" dirty="0"/>
              <a:t>Part 4. Grammar Learning</a:t>
            </a:r>
            <a:endParaRPr lang="zh-CN" altLang="en-US" b="1" dirty="0"/>
          </a:p>
        </p:txBody>
      </p:sp>
      <p:sp>
        <p:nvSpPr>
          <p:cNvPr id="3" name="内容占位符 2">
            <a:extLst>
              <a:ext uri="{FF2B5EF4-FFF2-40B4-BE49-F238E27FC236}">
                <a16:creationId xmlns:a16="http://schemas.microsoft.com/office/drawing/2014/main" id="{0239D523-B02C-61F6-CEF6-108E2FEF0269}"/>
              </a:ext>
            </a:extLst>
          </p:cNvPr>
          <p:cNvSpPr>
            <a:spLocks noGrp="1"/>
          </p:cNvSpPr>
          <p:nvPr>
            <p:ph idx="1"/>
          </p:nvPr>
        </p:nvSpPr>
        <p:spPr>
          <a:xfrm>
            <a:off x="0" y="760164"/>
            <a:ext cx="12192000" cy="6076243"/>
          </a:xfrm>
        </p:spPr>
        <p:txBody>
          <a:bodyPr>
            <a:normAutofit fontScale="92500" lnSpcReduction="10000"/>
          </a:bodyPr>
          <a:lstStyle/>
          <a:p>
            <a:pPr marL="0" indent="0">
              <a:lnSpc>
                <a:spcPct val="120000"/>
              </a:lnSpc>
              <a:buNone/>
            </a:pPr>
            <a:r>
              <a:rPr lang="en-US" altLang="zh-CN" sz="3200" dirty="0"/>
              <a:t>Many people have stories about </a:t>
            </a:r>
            <a:r>
              <a:rPr lang="en-US" altLang="zh-CN" sz="3200" b="1" u="sng" dirty="0">
                <a:solidFill>
                  <a:srgbClr val="FF0000"/>
                </a:solidFill>
              </a:rPr>
              <a:t>seeing </a:t>
            </a:r>
            <a:r>
              <a:rPr lang="en-US" altLang="zh-CN" sz="3200" u="sng" dirty="0"/>
              <a:t>(see)</a:t>
            </a:r>
            <a:r>
              <a:rPr lang="en-US" altLang="zh-CN" sz="3200" dirty="0"/>
              <a:t> aliens. Here are two.</a:t>
            </a:r>
          </a:p>
          <a:p>
            <a:pPr marL="0" indent="0">
              <a:lnSpc>
                <a:spcPct val="120000"/>
              </a:lnSpc>
              <a:buNone/>
            </a:pPr>
            <a:r>
              <a:rPr lang="en-US" altLang="zh-CN" sz="3200" dirty="0"/>
              <a:t>Judy Varns works for a group </a:t>
            </a:r>
            <a:r>
              <a:rPr lang="en-US" altLang="zh-CN" sz="3200" b="1" dirty="0">
                <a:solidFill>
                  <a:srgbClr val="FF0000"/>
                </a:solidFill>
              </a:rPr>
              <a:t>called (call)</a:t>
            </a:r>
            <a:r>
              <a:rPr lang="en-US" altLang="zh-CN" sz="3200" dirty="0"/>
              <a:t> the Mutual UFO Network. The purpose of this group is </a:t>
            </a:r>
            <a:r>
              <a:rPr lang="en-US" altLang="zh-CN" sz="3200" b="1" dirty="0">
                <a:solidFill>
                  <a:srgbClr val="FF0000"/>
                </a:solidFill>
              </a:rPr>
              <a:t>to research (research) </a:t>
            </a:r>
            <a:r>
              <a:rPr lang="en-US" altLang="zh-CN" sz="3200" dirty="0"/>
              <a:t>UFO sightings. Varns thinks a place called Area 51, in Nevada in the U.S., may be the best place on Earth to see UFOs. One day, she took some photos in the area and saw something she thinks is a UFO. “We saw this little disk-shaped thing in our photos. It’s kind of </a:t>
            </a:r>
            <a:r>
              <a:rPr lang="en-US" altLang="zh-CN" sz="3200" b="1" dirty="0">
                <a:solidFill>
                  <a:srgbClr val="FF0000"/>
                </a:solidFill>
              </a:rPr>
              <a:t>exciting (excited/exciting)</a:t>
            </a:r>
            <a:r>
              <a:rPr lang="en-US" altLang="zh-CN" sz="3200" dirty="0"/>
              <a:t>,” she says.</a:t>
            </a:r>
          </a:p>
          <a:p>
            <a:pPr marL="0" indent="0">
              <a:lnSpc>
                <a:spcPct val="120000"/>
              </a:lnSpc>
              <a:buNone/>
            </a:pPr>
            <a:r>
              <a:rPr lang="en-US" altLang="zh-CN" sz="3200" dirty="0"/>
              <a:t>Pat Travis lives near Area 51. One night, she saw a strange light in the sky. The light’s movements were very unusual. Travis </a:t>
            </a:r>
            <a:r>
              <a:rPr lang="en-US" altLang="zh-CN" sz="3200" b="1" dirty="0">
                <a:solidFill>
                  <a:srgbClr val="FF0000"/>
                </a:solidFill>
              </a:rPr>
              <a:t>saw the lights move (move) </a:t>
            </a:r>
            <a:r>
              <a:rPr lang="en-US" altLang="zh-CN" sz="3200" dirty="0"/>
              <a:t>sideways and up and down. She </a:t>
            </a:r>
            <a:r>
              <a:rPr lang="en-US" altLang="zh-CN" sz="3200" b="1" dirty="0">
                <a:solidFill>
                  <a:srgbClr val="FF0000"/>
                </a:solidFill>
              </a:rPr>
              <a:t>saw them make</a:t>
            </a:r>
            <a:r>
              <a:rPr lang="en-US" altLang="zh-CN" sz="3200" dirty="0"/>
              <a:t> (make) many strange moves. Travis thinks it was a UFO.</a:t>
            </a:r>
          </a:p>
          <a:p>
            <a:pPr marL="0" indent="0">
              <a:lnSpc>
                <a:spcPct val="120000"/>
              </a:lnSpc>
              <a:buNone/>
            </a:pPr>
            <a:endParaRPr lang="zh-CN" altLang="zh-CN" sz="3200" dirty="0"/>
          </a:p>
          <a:p>
            <a:pPr marL="0" indent="0">
              <a:lnSpc>
                <a:spcPct val="120000"/>
              </a:lnSpc>
              <a:buNone/>
            </a:pPr>
            <a:endParaRPr lang="zh-CN" altLang="en-US" sz="3200" dirty="0"/>
          </a:p>
        </p:txBody>
      </p:sp>
      <p:sp>
        <p:nvSpPr>
          <p:cNvPr id="6" name="矩形 5">
            <a:extLst>
              <a:ext uri="{FF2B5EF4-FFF2-40B4-BE49-F238E27FC236}">
                <a16:creationId xmlns:a16="http://schemas.microsoft.com/office/drawing/2014/main" id="{B21823A8-B8D4-60D0-BF40-5FE22B562FCF}"/>
              </a:ext>
            </a:extLst>
          </p:cNvPr>
          <p:cNvSpPr/>
          <p:nvPr/>
        </p:nvSpPr>
        <p:spPr>
          <a:xfrm>
            <a:off x="5393932" y="760164"/>
            <a:ext cx="123289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1</a:t>
            </a:r>
            <a:endParaRPr lang="zh-CN" altLang="en-US" dirty="0"/>
          </a:p>
        </p:txBody>
      </p:sp>
      <p:sp>
        <p:nvSpPr>
          <p:cNvPr id="7" name="矩形 6">
            <a:extLst>
              <a:ext uri="{FF2B5EF4-FFF2-40B4-BE49-F238E27FC236}">
                <a16:creationId xmlns:a16="http://schemas.microsoft.com/office/drawing/2014/main" id="{479AF9E4-1284-8177-E613-A5563758DD72}"/>
              </a:ext>
            </a:extLst>
          </p:cNvPr>
          <p:cNvSpPr/>
          <p:nvPr/>
        </p:nvSpPr>
        <p:spPr>
          <a:xfrm>
            <a:off x="4863099" y="1428108"/>
            <a:ext cx="123289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2</a:t>
            </a:r>
            <a:endParaRPr lang="zh-CN" altLang="en-US" dirty="0"/>
          </a:p>
        </p:txBody>
      </p:sp>
      <p:sp>
        <p:nvSpPr>
          <p:cNvPr id="8" name="矩形 7">
            <a:extLst>
              <a:ext uri="{FF2B5EF4-FFF2-40B4-BE49-F238E27FC236}">
                <a16:creationId xmlns:a16="http://schemas.microsoft.com/office/drawing/2014/main" id="{6B292A19-4EC4-52E0-07E0-48525BB6E827}"/>
              </a:ext>
            </a:extLst>
          </p:cNvPr>
          <p:cNvSpPr/>
          <p:nvPr/>
        </p:nvSpPr>
        <p:spPr>
          <a:xfrm>
            <a:off x="4140484" y="1921267"/>
            <a:ext cx="1934965"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3</a:t>
            </a:r>
            <a:endParaRPr lang="zh-CN" altLang="en-US" dirty="0"/>
          </a:p>
        </p:txBody>
      </p:sp>
      <p:sp>
        <p:nvSpPr>
          <p:cNvPr id="9" name="矩形 8">
            <a:extLst>
              <a:ext uri="{FF2B5EF4-FFF2-40B4-BE49-F238E27FC236}">
                <a16:creationId xmlns:a16="http://schemas.microsoft.com/office/drawing/2014/main" id="{D7821C74-A709-062E-72C0-C99C2918B467}"/>
              </a:ext>
            </a:extLst>
          </p:cNvPr>
          <p:cNvSpPr/>
          <p:nvPr/>
        </p:nvSpPr>
        <p:spPr>
          <a:xfrm>
            <a:off x="5219271" y="3964102"/>
            <a:ext cx="1407560" cy="5578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4</a:t>
            </a:r>
            <a:endParaRPr lang="zh-CN" altLang="en-US" dirty="0"/>
          </a:p>
        </p:txBody>
      </p:sp>
      <p:sp>
        <p:nvSpPr>
          <p:cNvPr id="10" name="矩形 9">
            <a:extLst>
              <a:ext uri="{FF2B5EF4-FFF2-40B4-BE49-F238E27FC236}">
                <a16:creationId xmlns:a16="http://schemas.microsoft.com/office/drawing/2014/main" id="{DF50C786-9763-4873-F913-9270EE47E5EA}"/>
              </a:ext>
            </a:extLst>
          </p:cNvPr>
          <p:cNvSpPr/>
          <p:nvPr/>
        </p:nvSpPr>
        <p:spPr>
          <a:xfrm>
            <a:off x="10506948" y="5106256"/>
            <a:ext cx="1232899"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5</a:t>
            </a:r>
            <a:endParaRPr lang="zh-CN" altLang="en-US" dirty="0"/>
          </a:p>
        </p:txBody>
      </p:sp>
      <p:sp>
        <p:nvSpPr>
          <p:cNvPr id="11" name="矩形 10">
            <a:extLst>
              <a:ext uri="{FF2B5EF4-FFF2-40B4-BE49-F238E27FC236}">
                <a16:creationId xmlns:a16="http://schemas.microsoft.com/office/drawing/2014/main" id="{11C866A4-5F14-6945-0FA7-A2A1E91F7159}"/>
              </a:ext>
            </a:extLst>
          </p:cNvPr>
          <p:cNvSpPr/>
          <p:nvPr/>
        </p:nvSpPr>
        <p:spPr>
          <a:xfrm>
            <a:off x="8496729" y="5680741"/>
            <a:ext cx="1006868"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6</a:t>
            </a:r>
            <a:endParaRPr lang="zh-CN" altLang="en-US" dirty="0"/>
          </a:p>
        </p:txBody>
      </p:sp>
    </p:spTree>
    <p:extLst>
      <p:ext uri="{BB962C8B-B14F-4D97-AF65-F5344CB8AC3E}">
        <p14:creationId xmlns:p14="http://schemas.microsoft.com/office/powerpoint/2010/main" val="321089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8CCD5-4F10-A35E-51BB-C0F84A367C3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A137E7E-073C-1E84-B0FC-97AF37878FB9}"/>
              </a:ext>
            </a:extLst>
          </p:cNvPr>
          <p:cNvSpPr>
            <a:spLocks noGrp="1"/>
          </p:cNvSpPr>
          <p:nvPr>
            <p:ph type="title"/>
          </p:nvPr>
        </p:nvSpPr>
        <p:spPr>
          <a:xfrm>
            <a:off x="-1" y="21593"/>
            <a:ext cx="12191999" cy="659444"/>
          </a:xfrm>
        </p:spPr>
        <p:style>
          <a:lnRef idx="2">
            <a:schemeClr val="accent4">
              <a:shade val="15000"/>
            </a:schemeClr>
          </a:lnRef>
          <a:fillRef idx="1">
            <a:schemeClr val="accent4"/>
          </a:fillRef>
          <a:effectRef idx="0">
            <a:schemeClr val="accent4"/>
          </a:effectRef>
          <a:fontRef idx="minor">
            <a:schemeClr val="lt1"/>
          </a:fontRef>
        </p:style>
        <p:txBody>
          <a:bodyPr>
            <a:normAutofit fontScale="90000"/>
          </a:bodyPr>
          <a:lstStyle/>
          <a:p>
            <a:pPr algn="ctr"/>
            <a:r>
              <a:rPr lang="en-US" altLang="zh-CN" b="1" dirty="0"/>
              <a:t>Part 4. Grammar Learning</a:t>
            </a:r>
            <a:endParaRPr lang="zh-CN" altLang="en-US" b="1" dirty="0"/>
          </a:p>
        </p:txBody>
      </p:sp>
      <p:sp>
        <p:nvSpPr>
          <p:cNvPr id="3" name="内容占位符 2">
            <a:extLst>
              <a:ext uri="{FF2B5EF4-FFF2-40B4-BE49-F238E27FC236}">
                <a16:creationId xmlns:a16="http://schemas.microsoft.com/office/drawing/2014/main" id="{CBEA89F9-31D6-0595-76FA-B48CA0448160}"/>
              </a:ext>
            </a:extLst>
          </p:cNvPr>
          <p:cNvSpPr>
            <a:spLocks noGrp="1"/>
          </p:cNvSpPr>
          <p:nvPr>
            <p:ph idx="1"/>
          </p:nvPr>
        </p:nvSpPr>
        <p:spPr>
          <a:xfrm>
            <a:off x="0" y="760164"/>
            <a:ext cx="12192000" cy="6076243"/>
          </a:xfrm>
        </p:spPr>
        <p:txBody>
          <a:bodyPr>
            <a:noAutofit/>
          </a:bodyPr>
          <a:lstStyle/>
          <a:p>
            <a:pPr marL="0" indent="0">
              <a:buNone/>
            </a:pPr>
            <a:r>
              <a:rPr lang="en-US" altLang="zh-CN" sz="3200" dirty="0"/>
              <a:t>Some people think Area 51 is where the U.S. Air Force keeps secrets, like UFOs that came to Earth and the aliens inside them. But really, Area 51 is a place the U.S. Air Force uses </a:t>
            </a:r>
            <a:r>
              <a:rPr lang="en-US" altLang="zh-CN" sz="3200" b="1" u="sng" dirty="0">
                <a:solidFill>
                  <a:srgbClr val="FF0000"/>
                </a:solidFill>
              </a:rPr>
              <a:t>to test</a:t>
            </a:r>
            <a:r>
              <a:rPr lang="zh-CN" altLang="en-US" sz="3200" b="1" u="sng" dirty="0">
                <a:solidFill>
                  <a:srgbClr val="FF0000"/>
                </a:solidFill>
              </a:rPr>
              <a:t> </a:t>
            </a:r>
            <a:r>
              <a:rPr lang="en-US" altLang="zh-CN" sz="3200" b="1" dirty="0">
                <a:solidFill>
                  <a:srgbClr val="FF0000"/>
                </a:solidFill>
              </a:rPr>
              <a:t>(test) </a:t>
            </a:r>
            <a:r>
              <a:rPr lang="en-US" altLang="zh-CN" sz="3200" dirty="0"/>
              <a:t>new technology, such as new kinds of aircraft.</a:t>
            </a:r>
            <a:endParaRPr lang="zh-CN" altLang="zh-CN" sz="3200" dirty="0"/>
          </a:p>
          <a:p>
            <a:pPr marL="0" indent="0">
              <a:buNone/>
            </a:pPr>
            <a:r>
              <a:rPr lang="en-US" altLang="zh-CN" sz="3200" dirty="0"/>
              <a:t>James McGaha is a pilot who flew airplanes at Area 51. “There is absolutely no UFO activity at Area 51,” he says. “No flying saucers, no live aliens, no dead aliens.”</a:t>
            </a:r>
            <a:endParaRPr lang="zh-CN" altLang="zh-CN" sz="3200" dirty="0"/>
          </a:p>
          <a:p>
            <a:pPr marL="0" indent="0">
              <a:buNone/>
            </a:pPr>
            <a:r>
              <a:rPr lang="en-US" altLang="zh-CN" sz="3200" dirty="0"/>
              <a:t>So what did Varns and Travis see? Bill Fox worked at Area 51, too. He thinks he</a:t>
            </a:r>
            <a:r>
              <a:rPr lang="en-US" altLang="zh-CN" sz="3200" u="sng" dirty="0"/>
              <a:t> </a:t>
            </a:r>
            <a:r>
              <a:rPr lang="en-US" altLang="zh-CN" sz="3200" b="1" u="sng" dirty="0">
                <a:solidFill>
                  <a:srgbClr val="FF0000"/>
                </a:solidFill>
              </a:rPr>
              <a:t>knows </a:t>
            </a:r>
            <a:r>
              <a:rPr lang="en-US" altLang="zh-CN" sz="3200" b="1" dirty="0">
                <a:solidFill>
                  <a:srgbClr val="FF0000"/>
                </a:solidFill>
              </a:rPr>
              <a:t>(know) </a:t>
            </a:r>
            <a:r>
              <a:rPr lang="en-US" altLang="zh-CN" sz="3200" dirty="0"/>
              <a:t>the answer. “We did</a:t>
            </a:r>
            <a:r>
              <a:rPr lang="en-US" altLang="zh-CN" sz="3200" u="sng" dirty="0"/>
              <a:t> </a:t>
            </a:r>
            <a:r>
              <a:rPr lang="en-US" altLang="zh-CN" sz="3200" b="1" u="sng" dirty="0">
                <a:solidFill>
                  <a:srgbClr val="FF0000"/>
                </a:solidFill>
              </a:rPr>
              <a:t>build </a:t>
            </a:r>
            <a:r>
              <a:rPr lang="en-US" altLang="zh-CN" sz="3200" b="1" dirty="0">
                <a:solidFill>
                  <a:srgbClr val="FF0000"/>
                </a:solidFill>
              </a:rPr>
              <a:t>(build) </a:t>
            </a:r>
            <a:r>
              <a:rPr lang="en-US" altLang="zh-CN" sz="3200" dirty="0"/>
              <a:t>some strange-looking airplanes,” he says. “I could see why some people would think they were UFOs.”</a:t>
            </a:r>
            <a:endParaRPr lang="zh-CN" altLang="zh-CN" sz="3200" dirty="0"/>
          </a:p>
          <a:p>
            <a:pPr marL="0" indent="0">
              <a:buNone/>
            </a:pPr>
            <a:r>
              <a:rPr lang="en-US" altLang="zh-CN" sz="3200" dirty="0"/>
              <a:t>So are UFOs real? You’ll have to decide for yourself. But if you do visit Nevada, keep your eyes on the skies!</a:t>
            </a:r>
            <a:endParaRPr lang="zh-CN" altLang="zh-CN" sz="3200" dirty="0"/>
          </a:p>
          <a:p>
            <a:pPr marL="0" indent="0">
              <a:lnSpc>
                <a:spcPct val="120000"/>
              </a:lnSpc>
              <a:buNone/>
            </a:pPr>
            <a:endParaRPr lang="zh-CN" altLang="zh-CN" sz="3200" dirty="0"/>
          </a:p>
          <a:p>
            <a:pPr marL="0" indent="0">
              <a:lnSpc>
                <a:spcPct val="120000"/>
              </a:lnSpc>
              <a:buNone/>
            </a:pPr>
            <a:endParaRPr lang="zh-CN" altLang="en-US" sz="3200" dirty="0"/>
          </a:p>
        </p:txBody>
      </p:sp>
      <p:sp>
        <p:nvSpPr>
          <p:cNvPr id="4" name="矩形 3">
            <a:extLst>
              <a:ext uri="{FF2B5EF4-FFF2-40B4-BE49-F238E27FC236}">
                <a16:creationId xmlns:a16="http://schemas.microsoft.com/office/drawing/2014/main" id="{39C47D31-2F9A-D5E9-ACD3-C490D0AA391D}"/>
              </a:ext>
            </a:extLst>
          </p:cNvPr>
          <p:cNvSpPr/>
          <p:nvPr/>
        </p:nvSpPr>
        <p:spPr>
          <a:xfrm>
            <a:off x="7205339" y="1654174"/>
            <a:ext cx="133708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7</a:t>
            </a:r>
            <a:endParaRPr lang="zh-CN" altLang="en-US" dirty="0"/>
          </a:p>
        </p:txBody>
      </p:sp>
      <p:sp>
        <p:nvSpPr>
          <p:cNvPr id="5" name="矩形 4">
            <a:extLst>
              <a:ext uri="{FF2B5EF4-FFF2-40B4-BE49-F238E27FC236}">
                <a16:creationId xmlns:a16="http://schemas.microsoft.com/office/drawing/2014/main" id="{12BBBEA1-C54B-0844-806D-54D837656285}"/>
              </a:ext>
            </a:extLst>
          </p:cNvPr>
          <p:cNvSpPr/>
          <p:nvPr/>
        </p:nvSpPr>
        <p:spPr>
          <a:xfrm>
            <a:off x="2312497" y="4517690"/>
            <a:ext cx="1337081"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8</a:t>
            </a:r>
            <a:endParaRPr lang="zh-CN" altLang="en-US" dirty="0"/>
          </a:p>
        </p:txBody>
      </p:sp>
      <p:sp>
        <p:nvSpPr>
          <p:cNvPr id="6" name="矩形 5">
            <a:extLst>
              <a:ext uri="{FF2B5EF4-FFF2-40B4-BE49-F238E27FC236}">
                <a16:creationId xmlns:a16="http://schemas.microsoft.com/office/drawing/2014/main" id="{B859899A-AEB2-0141-ABF3-CA15F9F8A67D}"/>
              </a:ext>
            </a:extLst>
          </p:cNvPr>
          <p:cNvSpPr/>
          <p:nvPr/>
        </p:nvSpPr>
        <p:spPr>
          <a:xfrm>
            <a:off x="8542423" y="4517690"/>
            <a:ext cx="1122946" cy="4931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9</a:t>
            </a:r>
            <a:endParaRPr lang="zh-CN" altLang="en-US" dirty="0"/>
          </a:p>
        </p:txBody>
      </p:sp>
    </p:spTree>
    <p:extLst>
      <p:ext uri="{BB962C8B-B14F-4D97-AF65-F5344CB8AC3E}">
        <p14:creationId xmlns:p14="http://schemas.microsoft.com/office/powerpoint/2010/main" val="379500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0F9AF-58F5-80F9-F0AF-229850EE936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FFB0C7-4755-36AE-218A-C15D94D4F1E9}"/>
              </a:ext>
            </a:extLst>
          </p:cNvPr>
          <p:cNvSpPr>
            <a:spLocks noGrp="1"/>
          </p:cNvSpPr>
          <p:nvPr>
            <p:ph type="title"/>
          </p:nvPr>
        </p:nvSpPr>
        <p:spPr>
          <a:xfrm>
            <a:off x="-1" y="21593"/>
            <a:ext cx="12191999" cy="65944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altLang="zh-CN" b="1" dirty="0"/>
              <a:t>Part 5. Reading Loud</a:t>
            </a:r>
            <a:endParaRPr lang="zh-CN" altLang="en-US" b="1" dirty="0"/>
          </a:p>
        </p:txBody>
      </p:sp>
      <p:sp>
        <p:nvSpPr>
          <p:cNvPr id="3" name="内容占位符 2">
            <a:extLst>
              <a:ext uri="{FF2B5EF4-FFF2-40B4-BE49-F238E27FC236}">
                <a16:creationId xmlns:a16="http://schemas.microsoft.com/office/drawing/2014/main" id="{FF471A08-7048-D218-CEBE-4C8D310C5AC0}"/>
              </a:ext>
            </a:extLst>
          </p:cNvPr>
          <p:cNvSpPr>
            <a:spLocks noGrp="1"/>
          </p:cNvSpPr>
          <p:nvPr>
            <p:ph idx="1"/>
          </p:nvPr>
        </p:nvSpPr>
        <p:spPr>
          <a:xfrm>
            <a:off x="0" y="760164"/>
            <a:ext cx="12192000" cy="6076243"/>
          </a:xfrm>
        </p:spPr>
        <p:txBody>
          <a:bodyPr>
            <a:normAutofit fontScale="92500" lnSpcReduction="10000"/>
          </a:bodyPr>
          <a:lstStyle/>
          <a:p>
            <a:pPr marL="0" indent="0">
              <a:lnSpc>
                <a:spcPct val="120000"/>
              </a:lnSpc>
              <a:buNone/>
            </a:pPr>
            <a:r>
              <a:rPr lang="en-US" altLang="zh-CN" sz="3200" dirty="0"/>
              <a:t>Many people have stories about </a:t>
            </a:r>
            <a:r>
              <a:rPr lang="en-US" altLang="zh-CN" sz="3200" b="1" u="sng" dirty="0">
                <a:solidFill>
                  <a:srgbClr val="FF0000"/>
                </a:solidFill>
              </a:rPr>
              <a:t>seeing</a:t>
            </a:r>
            <a:r>
              <a:rPr lang="en-US" altLang="zh-CN" sz="3200" b="1" dirty="0">
                <a:solidFill>
                  <a:srgbClr val="FF0000"/>
                </a:solidFill>
              </a:rPr>
              <a:t> </a:t>
            </a:r>
            <a:r>
              <a:rPr lang="en-US" altLang="zh-CN" sz="3200" dirty="0"/>
              <a:t>aliens. Here are two.</a:t>
            </a:r>
          </a:p>
          <a:p>
            <a:pPr marL="0" indent="0">
              <a:lnSpc>
                <a:spcPct val="120000"/>
              </a:lnSpc>
              <a:buNone/>
            </a:pPr>
            <a:r>
              <a:rPr lang="en-US" altLang="zh-CN" sz="3200" dirty="0"/>
              <a:t>Judy Varns works for a group </a:t>
            </a:r>
            <a:r>
              <a:rPr lang="en-US" altLang="zh-CN" sz="3200" b="1" dirty="0">
                <a:solidFill>
                  <a:srgbClr val="FF0000"/>
                </a:solidFill>
              </a:rPr>
              <a:t>called </a:t>
            </a:r>
            <a:r>
              <a:rPr lang="en-US" altLang="zh-CN" sz="3200" dirty="0"/>
              <a:t>the Mutual UFO Network. The purpose of this group is </a:t>
            </a:r>
            <a:r>
              <a:rPr lang="en-US" altLang="zh-CN" sz="3200" b="1" dirty="0">
                <a:solidFill>
                  <a:srgbClr val="FF0000"/>
                </a:solidFill>
              </a:rPr>
              <a:t>to research </a:t>
            </a:r>
            <a:r>
              <a:rPr lang="en-US" altLang="zh-CN" sz="3200" dirty="0"/>
              <a:t>UFO sightings. Varns thinks a place called Area 51, in Nevada in the U.S., may be the best place on Earth to see UFOs. One day, she took some photos in the area and saw something she thinks is a UFO. “We saw this little disk-shaped thing in our photos. It’s kind of </a:t>
            </a:r>
            <a:r>
              <a:rPr lang="en-US" altLang="zh-CN" sz="3200" b="1" dirty="0">
                <a:solidFill>
                  <a:srgbClr val="FF0000"/>
                </a:solidFill>
              </a:rPr>
              <a:t>exciting</a:t>
            </a:r>
            <a:r>
              <a:rPr lang="en-US" altLang="zh-CN" sz="3200" dirty="0"/>
              <a:t>,” she says.</a:t>
            </a:r>
          </a:p>
          <a:p>
            <a:pPr marL="0" indent="0">
              <a:lnSpc>
                <a:spcPct val="120000"/>
              </a:lnSpc>
              <a:buNone/>
            </a:pPr>
            <a:r>
              <a:rPr lang="en-US" altLang="zh-CN" sz="3200" dirty="0"/>
              <a:t>Pat Travis lives near Area 51. One night, she saw a strange light in the sky. The light’s movements were very unusual. Travis </a:t>
            </a:r>
            <a:r>
              <a:rPr lang="en-US" altLang="zh-CN" sz="3200" b="1" dirty="0">
                <a:solidFill>
                  <a:srgbClr val="FF0000"/>
                </a:solidFill>
              </a:rPr>
              <a:t>saw the lights move </a:t>
            </a:r>
            <a:r>
              <a:rPr lang="en-US" altLang="zh-CN" sz="3200" dirty="0"/>
              <a:t>sideways and up and down. She </a:t>
            </a:r>
            <a:r>
              <a:rPr lang="en-US" altLang="zh-CN" sz="3200" b="1" dirty="0">
                <a:solidFill>
                  <a:srgbClr val="FF0000"/>
                </a:solidFill>
              </a:rPr>
              <a:t>saw them make</a:t>
            </a:r>
            <a:r>
              <a:rPr lang="en-US" altLang="zh-CN" sz="3200" dirty="0"/>
              <a:t> many strange moves. Travis thinks it was a UFO.</a:t>
            </a:r>
          </a:p>
          <a:p>
            <a:pPr marL="0" indent="0">
              <a:lnSpc>
                <a:spcPct val="120000"/>
              </a:lnSpc>
              <a:buNone/>
            </a:pPr>
            <a:endParaRPr lang="zh-CN" altLang="zh-CN" sz="3200" dirty="0"/>
          </a:p>
          <a:p>
            <a:pPr marL="0" indent="0">
              <a:lnSpc>
                <a:spcPct val="120000"/>
              </a:lnSpc>
              <a:buNone/>
            </a:pPr>
            <a:endParaRPr lang="zh-CN" altLang="en-US" sz="3200" dirty="0"/>
          </a:p>
        </p:txBody>
      </p:sp>
    </p:spTree>
    <p:extLst>
      <p:ext uri="{BB962C8B-B14F-4D97-AF65-F5344CB8AC3E}">
        <p14:creationId xmlns:p14="http://schemas.microsoft.com/office/powerpoint/2010/main" val="85300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984EB-7C68-6B9C-AD5B-3C8CF49C449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6F8296D-0FBC-0B86-4C34-64CF8B202456}"/>
              </a:ext>
            </a:extLst>
          </p:cNvPr>
          <p:cNvSpPr>
            <a:spLocks noGrp="1"/>
          </p:cNvSpPr>
          <p:nvPr>
            <p:ph type="title"/>
          </p:nvPr>
        </p:nvSpPr>
        <p:spPr>
          <a:xfrm>
            <a:off x="-1" y="21593"/>
            <a:ext cx="12191999" cy="659444"/>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altLang="zh-CN" b="1" dirty="0"/>
              <a:t>Part 5. Reading Loud</a:t>
            </a:r>
            <a:endParaRPr lang="zh-CN" altLang="en-US" b="1" dirty="0"/>
          </a:p>
        </p:txBody>
      </p:sp>
      <p:sp>
        <p:nvSpPr>
          <p:cNvPr id="3" name="内容占位符 2">
            <a:extLst>
              <a:ext uri="{FF2B5EF4-FFF2-40B4-BE49-F238E27FC236}">
                <a16:creationId xmlns:a16="http://schemas.microsoft.com/office/drawing/2014/main" id="{A592E4F0-2FC5-4337-32F4-9A98EC6D9756}"/>
              </a:ext>
            </a:extLst>
          </p:cNvPr>
          <p:cNvSpPr>
            <a:spLocks noGrp="1"/>
          </p:cNvSpPr>
          <p:nvPr>
            <p:ph idx="1"/>
          </p:nvPr>
        </p:nvSpPr>
        <p:spPr>
          <a:xfrm>
            <a:off x="0" y="760164"/>
            <a:ext cx="12192000" cy="6076243"/>
          </a:xfrm>
        </p:spPr>
        <p:txBody>
          <a:bodyPr>
            <a:noAutofit/>
          </a:bodyPr>
          <a:lstStyle/>
          <a:p>
            <a:pPr marL="0" indent="0">
              <a:buNone/>
            </a:pPr>
            <a:r>
              <a:rPr lang="en-US" altLang="zh-CN" sz="3200" dirty="0"/>
              <a:t>Some people think Area 51 is where the U.S. Air </a:t>
            </a:r>
            <a:r>
              <a:rPr lang="en-US" altLang="zh-CN" sz="3200" b="1" dirty="0">
                <a:solidFill>
                  <a:srgbClr val="FF0000"/>
                </a:solidFill>
              </a:rPr>
              <a:t>Force</a:t>
            </a:r>
            <a:r>
              <a:rPr lang="en-US" altLang="zh-CN" sz="3200" dirty="0"/>
              <a:t> keeps </a:t>
            </a:r>
            <a:r>
              <a:rPr lang="en-US" altLang="zh-CN" sz="3200" b="1" dirty="0">
                <a:solidFill>
                  <a:srgbClr val="FF0000"/>
                </a:solidFill>
              </a:rPr>
              <a:t>secrets</a:t>
            </a:r>
            <a:r>
              <a:rPr lang="en-US" altLang="zh-CN" sz="3200" dirty="0"/>
              <a:t>, like UFOs that came to Earth and the aliens </a:t>
            </a:r>
            <a:r>
              <a:rPr lang="en-US" altLang="zh-CN" sz="3200" b="1" dirty="0">
                <a:solidFill>
                  <a:srgbClr val="FF0000"/>
                </a:solidFill>
              </a:rPr>
              <a:t>inside</a:t>
            </a:r>
            <a:r>
              <a:rPr lang="en-US" altLang="zh-CN" sz="3200" dirty="0"/>
              <a:t> them. But really, Area 51 is a place the U.S. Air Force uses to </a:t>
            </a:r>
            <a:r>
              <a:rPr lang="en-US" altLang="zh-CN" sz="3200" b="1" dirty="0">
                <a:solidFill>
                  <a:srgbClr val="FF0000"/>
                </a:solidFill>
              </a:rPr>
              <a:t>test</a:t>
            </a:r>
            <a:r>
              <a:rPr lang="en-US" altLang="zh-CN" sz="3200" dirty="0"/>
              <a:t> new </a:t>
            </a:r>
            <a:r>
              <a:rPr lang="en-US" altLang="zh-CN" sz="3200" b="1" dirty="0">
                <a:solidFill>
                  <a:srgbClr val="FF0000"/>
                </a:solidFill>
              </a:rPr>
              <a:t>technology</a:t>
            </a:r>
            <a:r>
              <a:rPr lang="en-US" altLang="zh-CN" sz="3200" dirty="0"/>
              <a:t>, </a:t>
            </a:r>
            <a:r>
              <a:rPr lang="en-US" altLang="zh-CN" sz="3200" b="1" dirty="0">
                <a:solidFill>
                  <a:srgbClr val="FF0000"/>
                </a:solidFill>
              </a:rPr>
              <a:t>such as </a:t>
            </a:r>
            <a:r>
              <a:rPr lang="en-US" altLang="zh-CN" sz="3200" dirty="0"/>
              <a:t>new kinds of </a:t>
            </a:r>
            <a:r>
              <a:rPr lang="en-US" altLang="zh-CN" sz="3200" b="1" dirty="0">
                <a:solidFill>
                  <a:srgbClr val="FF0000"/>
                </a:solidFill>
              </a:rPr>
              <a:t>aircraft</a:t>
            </a:r>
            <a:r>
              <a:rPr lang="en-US" altLang="zh-CN" sz="3200" dirty="0"/>
              <a:t>.</a:t>
            </a:r>
            <a:endParaRPr lang="zh-CN" altLang="zh-CN" sz="3200" dirty="0"/>
          </a:p>
          <a:p>
            <a:pPr marL="0" indent="0">
              <a:buNone/>
            </a:pPr>
            <a:r>
              <a:rPr lang="en-US" altLang="zh-CN" sz="3200" dirty="0"/>
              <a:t>James McGaha is a </a:t>
            </a:r>
            <a:r>
              <a:rPr lang="en-US" altLang="zh-CN" sz="3200" b="1" dirty="0">
                <a:solidFill>
                  <a:srgbClr val="FF0000"/>
                </a:solidFill>
              </a:rPr>
              <a:t>pilot</a:t>
            </a:r>
            <a:r>
              <a:rPr lang="en-US" altLang="zh-CN" sz="3200" dirty="0"/>
              <a:t> who flew </a:t>
            </a:r>
            <a:r>
              <a:rPr lang="en-US" altLang="zh-CN" sz="3200" b="1" dirty="0">
                <a:solidFill>
                  <a:srgbClr val="FF0000"/>
                </a:solidFill>
              </a:rPr>
              <a:t>airplanes</a:t>
            </a:r>
            <a:r>
              <a:rPr lang="en-US" altLang="zh-CN" sz="3200" dirty="0"/>
              <a:t> at Area 51. “There is </a:t>
            </a:r>
            <a:r>
              <a:rPr lang="en-US" altLang="zh-CN" sz="3200" b="1" dirty="0">
                <a:solidFill>
                  <a:srgbClr val="FF0000"/>
                </a:solidFill>
              </a:rPr>
              <a:t>absolutely</a:t>
            </a:r>
            <a:r>
              <a:rPr lang="en-US" altLang="zh-CN" sz="3200" dirty="0"/>
              <a:t> no UFO </a:t>
            </a:r>
            <a:r>
              <a:rPr lang="en-US" altLang="zh-CN" sz="3200" b="1" dirty="0">
                <a:solidFill>
                  <a:srgbClr val="FF0000"/>
                </a:solidFill>
              </a:rPr>
              <a:t>activity</a:t>
            </a:r>
            <a:r>
              <a:rPr lang="en-US" altLang="zh-CN" sz="3200" dirty="0"/>
              <a:t> at Area 51,” he says. “No flying </a:t>
            </a:r>
            <a:r>
              <a:rPr lang="en-US" altLang="zh-CN" sz="3200" b="1" dirty="0">
                <a:solidFill>
                  <a:srgbClr val="FF0000"/>
                </a:solidFill>
              </a:rPr>
              <a:t>saucers</a:t>
            </a:r>
            <a:r>
              <a:rPr lang="en-US" altLang="zh-CN" sz="3200" dirty="0"/>
              <a:t>, no live aliens, no dead aliens.”</a:t>
            </a:r>
            <a:endParaRPr lang="zh-CN" altLang="zh-CN" sz="3200" dirty="0"/>
          </a:p>
          <a:p>
            <a:pPr marL="0" indent="0">
              <a:buNone/>
            </a:pPr>
            <a:r>
              <a:rPr lang="en-US" altLang="zh-CN" sz="3200" dirty="0"/>
              <a:t>So what did Varns and Travis see? Bill Fox worked at Area 51, too. He thinks he knows the </a:t>
            </a:r>
            <a:r>
              <a:rPr lang="en-US" altLang="zh-CN" sz="3200" b="1" dirty="0">
                <a:solidFill>
                  <a:srgbClr val="FF0000"/>
                </a:solidFill>
              </a:rPr>
              <a:t>answer</a:t>
            </a:r>
            <a:r>
              <a:rPr lang="en-US" altLang="zh-CN" sz="3200" dirty="0"/>
              <a:t>. “We did build some </a:t>
            </a:r>
            <a:r>
              <a:rPr lang="en-US" altLang="zh-CN" sz="3200" b="1" dirty="0">
                <a:solidFill>
                  <a:srgbClr val="FF0000"/>
                </a:solidFill>
              </a:rPr>
              <a:t>strange-looking</a:t>
            </a:r>
            <a:r>
              <a:rPr lang="en-US" altLang="zh-CN" sz="3200" dirty="0"/>
              <a:t> airplanes,” he says. “I could see why some people would think they were UFOs.”</a:t>
            </a:r>
            <a:endParaRPr lang="zh-CN" altLang="zh-CN" sz="3200" dirty="0"/>
          </a:p>
          <a:p>
            <a:pPr marL="0" indent="0">
              <a:buNone/>
            </a:pPr>
            <a:r>
              <a:rPr lang="en-US" altLang="zh-CN" sz="3200" dirty="0"/>
              <a:t>So are UFOs real? You’ll have to </a:t>
            </a:r>
            <a:r>
              <a:rPr lang="en-US" altLang="zh-CN" sz="3200" b="1" dirty="0">
                <a:solidFill>
                  <a:srgbClr val="FF0000"/>
                </a:solidFill>
              </a:rPr>
              <a:t>decide</a:t>
            </a:r>
            <a:r>
              <a:rPr lang="en-US" altLang="zh-CN" sz="3200" dirty="0"/>
              <a:t> for yourself. But if you do visit Nevada, keep your eyes on the skies!</a:t>
            </a:r>
            <a:endParaRPr lang="zh-CN" altLang="zh-CN" sz="3200" dirty="0"/>
          </a:p>
          <a:p>
            <a:pPr marL="0" indent="0">
              <a:lnSpc>
                <a:spcPct val="120000"/>
              </a:lnSpc>
              <a:buNone/>
            </a:pPr>
            <a:endParaRPr lang="zh-CN" altLang="zh-CN" sz="3200" dirty="0"/>
          </a:p>
          <a:p>
            <a:pPr marL="0" indent="0">
              <a:lnSpc>
                <a:spcPct val="120000"/>
              </a:lnSpc>
              <a:buNone/>
            </a:pPr>
            <a:endParaRPr lang="zh-CN" altLang="en-US" sz="3200" dirty="0"/>
          </a:p>
        </p:txBody>
      </p:sp>
    </p:spTree>
    <p:extLst>
      <p:ext uri="{BB962C8B-B14F-4D97-AF65-F5344CB8AC3E}">
        <p14:creationId xmlns:p14="http://schemas.microsoft.com/office/powerpoint/2010/main" val="120426380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1205</Words>
  <Application>Microsoft Macintosh PowerPoint</Application>
  <PresentationFormat>宽屏</PresentationFormat>
  <Paragraphs>94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Have Aliens Visited Us? </vt:lpstr>
      <vt:lpstr>Part 1. Vocabulary Review</vt:lpstr>
      <vt:lpstr>Part 2. Listening for information</vt:lpstr>
      <vt:lpstr>Part 3. Listening for vocabulary</vt:lpstr>
      <vt:lpstr>Part 3. Listening for vocabulary</vt:lpstr>
      <vt:lpstr>Part 4. Grammar Learning</vt:lpstr>
      <vt:lpstr>Part 4. Grammar Learning</vt:lpstr>
      <vt:lpstr>Part 5. Reading Loud</vt:lpstr>
      <vt:lpstr>Part 5. Reading 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淼 王</dc:creator>
  <cp:lastModifiedBy>宋悠扬 2</cp:lastModifiedBy>
  <cp:revision>7</cp:revision>
  <dcterms:created xsi:type="dcterms:W3CDTF">2025-07-21T06:10:46Z</dcterms:created>
  <dcterms:modified xsi:type="dcterms:W3CDTF">2025-09-23T08:14:27Z</dcterms:modified>
</cp:coreProperties>
</file>