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1" r:id="rId1"/>
  </p:sldMasterIdLst>
  <p:notesMasterIdLst>
    <p:notesMasterId r:id="rId39"/>
  </p:notesMasterIdLst>
  <p:sldIdLst>
    <p:sldId id="376" r:id="rId2"/>
    <p:sldId id="404" r:id="rId3"/>
    <p:sldId id="515" r:id="rId4"/>
    <p:sldId id="516" r:id="rId5"/>
    <p:sldId id="367" r:id="rId6"/>
    <p:sldId id="447" r:id="rId7"/>
    <p:sldId id="453" r:id="rId8"/>
    <p:sldId id="455" r:id="rId9"/>
    <p:sldId id="460" r:id="rId10"/>
    <p:sldId id="458" r:id="rId11"/>
    <p:sldId id="461" r:id="rId12"/>
    <p:sldId id="451" r:id="rId13"/>
    <p:sldId id="467" r:id="rId14"/>
    <p:sldId id="462" r:id="rId15"/>
    <p:sldId id="463" r:id="rId16"/>
    <p:sldId id="474" r:id="rId17"/>
    <p:sldId id="473" r:id="rId18"/>
    <p:sldId id="477" r:id="rId19"/>
    <p:sldId id="482" r:id="rId20"/>
    <p:sldId id="478" r:id="rId21"/>
    <p:sldId id="490" r:id="rId22"/>
    <p:sldId id="491" r:id="rId23"/>
    <p:sldId id="496" r:id="rId24"/>
    <p:sldId id="497" r:id="rId25"/>
    <p:sldId id="505" r:id="rId26"/>
    <p:sldId id="506" r:id="rId27"/>
    <p:sldId id="507" r:id="rId28"/>
    <p:sldId id="512" r:id="rId29"/>
    <p:sldId id="448" r:id="rId30"/>
    <p:sldId id="500" r:id="rId31"/>
    <p:sldId id="498" r:id="rId32"/>
    <p:sldId id="499" r:id="rId33"/>
    <p:sldId id="501" r:id="rId34"/>
    <p:sldId id="502" r:id="rId35"/>
    <p:sldId id="504" r:id="rId36"/>
    <p:sldId id="503" r:id="rId37"/>
    <p:sldId id="513" r:id="rId38"/>
  </p:sldIdLst>
  <p:sldSz cx="12192000" cy="6858000"/>
  <p:notesSz cx="6858000" cy="9144000"/>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00FFFF"/>
    <a:srgbClr val="0000FF"/>
    <a:srgbClr val="21283A"/>
    <a:srgbClr val="21283B"/>
    <a:srgbClr val="FF0000"/>
    <a:srgbClr val="2D83F4"/>
    <a:srgbClr val="283146"/>
    <a:srgbClr val="EDED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837" autoAdjust="0"/>
  </p:normalViewPr>
  <p:slideViewPr>
    <p:cSldViewPr snapToGrid="0" snapToObjects="1">
      <p:cViewPr varScale="1">
        <p:scale>
          <a:sx n="63" d="100"/>
          <a:sy n="63" d="100"/>
        </p:scale>
        <p:origin x="1012" y="48"/>
      </p:cViewPr>
      <p:guideLst>
        <p:guide orient="horz" pos="219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Shape 117"/>
          <p:cNvSpPr>
            <a:spLocks noGrp="1" noRot="1" noChangeAspect="1"/>
          </p:cNvSpPr>
          <p:nvPr>
            <p:ph type="sldImg"/>
          </p:nvPr>
        </p:nvSpPr>
        <p:spPr>
          <a:xfrm>
            <a:off x="381000" y="685800"/>
            <a:ext cx="6096000" cy="3429000"/>
          </a:xfrm>
          <a:prstGeom prst="rect">
            <a:avLst/>
          </a:prstGeom>
        </p:spPr>
        <p:txBody>
          <a:bodyPr/>
          <a:lstStyle/>
          <a:p>
            <a:endParaRPr/>
          </a:p>
        </p:txBody>
      </p:sp>
      <p:sp>
        <p:nvSpPr>
          <p:cNvPr id="118" name="Shape 1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panose="02000503000000020004"/>
      </a:defRPr>
    </a:lvl1pPr>
    <a:lvl2pPr indent="228600" defTabSz="457200" latinLnBrk="0">
      <a:lnSpc>
        <a:spcPct val="118000"/>
      </a:lnSpc>
      <a:defRPr sz="2200">
        <a:latin typeface="+mn-lt"/>
        <a:ea typeface="+mn-ea"/>
        <a:cs typeface="+mn-cs"/>
        <a:sym typeface="Helvetica Neue" panose="02000503000000020004"/>
      </a:defRPr>
    </a:lvl2pPr>
    <a:lvl3pPr indent="457200" defTabSz="457200" latinLnBrk="0">
      <a:lnSpc>
        <a:spcPct val="118000"/>
      </a:lnSpc>
      <a:defRPr sz="2200">
        <a:latin typeface="+mn-lt"/>
        <a:ea typeface="+mn-ea"/>
        <a:cs typeface="+mn-cs"/>
        <a:sym typeface="Helvetica Neue" panose="02000503000000020004"/>
      </a:defRPr>
    </a:lvl3pPr>
    <a:lvl4pPr indent="685800" defTabSz="457200" latinLnBrk="0">
      <a:lnSpc>
        <a:spcPct val="118000"/>
      </a:lnSpc>
      <a:defRPr sz="2200">
        <a:latin typeface="+mn-lt"/>
        <a:ea typeface="+mn-ea"/>
        <a:cs typeface="+mn-cs"/>
        <a:sym typeface="Helvetica Neue" panose="02000503000000020004"/>
      </a:defRPr>
    </a:lvl4pPr>
    <a:lvl5pPr indent="914400" defTabSz="457200" latinLnBrk="0">
      <a:lnSpc>
        <a:spcPct val="118000"/>
      </a:lnSpc>
      <a:defRPr sz="2200">
        <a:latin typeface="+mn-lt"/>
        <a:ea typeface="+mn-ea"/>
        <a:cs typeface="+mn-cs"/>
        <a:sym typeface="Helvetica Neue" panose="02000503000000020004"/>
      </a:defRPr>
    </a:lvl5pPr>
    <a:lvl6pPr indent="1143000" defTabSz="457200" latinLnBrk="0">
      <a:lnSpc>
        <a:spcPct val="118000"/>
      </a:lnSpc>
      <a:defRPr sz="2200">
        <a:latin typeface="+mn-lt"/>
        <a:ea typeface="+mn-ea"/>
        <a:cs typeface="+mn-cs"/>
        <a:sym typeface="Helvetica Neue" panose="02000503000000020004"/>
      </a:defRPr>
    </a:lvl6pPr>
    <a:lvl7pPr indent="1371600" defTabSz="457200" latinLnBrk="0">
      <a:lnSpc>
        <a:spcPct val="118000"/>
      </a:lnSpc>
      <a:defRPr sz="2200">
        <a:latin typeface="+mn-lt"/>
        <a:ea typeface="+mn-ea"/>
        <a:cs typeface="+mn-cs"/>
        <a:sym typeface="Helvetica Neue" panose="02000503000000020004"/>
      </a:defRPr>
    </a:lvl7pPr>
    <a:lvl8pPr indent="1600200" defTabSz="457200" latinLnBrk="0">
      <a:lnSpc>
        <a:spcPct val="118000"/>
      </a:lnSpc>
      <a:defRPr sz="2200">
        <a:latin typeface="+mn-lt"/>
        <a:ea typeface="+mn-ea"/>
        <a:cs typeface="+mn-cs"/>
        <a:sym typeface="Helvetica Neue" panose="02000503000000020004"/>
      </a:defRPr>
    </a:lvl8pPr>
    <a:lvl9pPr indent="1828800" defTabSz="457200" latinLnBrk="0">
      <a:lnSpc>
        <a:spcPct val="118000"/>
      </a:lnSpc>
      <a:defRPr sz="2200">
        <a:latin typeface="+mn-lt"/>
        <a:ea typeface="+mn-ea"/>
        <a:cs typeface="+mn-cs"/>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73873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14175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457200" eaLnBrk="1" fontAlgn="auto" latinLnBrk="0" hangingPunct="1">
              <a:lnSpc>
                <a:spcPct val="118000"/>
              </a:lnSpc>
              <a:spcBef>
                <a:spcPts val="0"/>
              </a:spcBef>
              <a:spcAft>
                <a:spcPts val="0"/>
              </a:spcAft>
              <a:buClrTx/>
              <a:buSzTx/>
              <a:buFontTx/>
              <a:buNone/>
              <a:tabLst/>
              <a:defRPr/>
            </a:pPr>
            <a:r>
              <a:rPr lang="zh-CN" altLang="en-US" sz="2200" b="0" dirty="0">
                <a:effectLst/>
                <a:latin typeface="+mn-lt"/>
                <a:ea typeface="+mn-ea"/>
                <a:cs typeface="+mn-cs"/>
                <a:sym typeface="Helvetica Neue" panose="02000503000000020004"/>
              </a:rPr>
              <a:t>钙 、 草酸 、 尿酸 和 胱氨酸</a:t>
            </a:r>
          </a:p>
          <a:p>
            <a:endParaRPr lang="zh-CN" altLang="en-US" dirty="0"/>
          </a:p>
        </p:txBody>
      </p:sp>
    </p:spTree>
    <p:extLst>
      <p:ext uri="{BB962C8B-B14F-4D97-AF65-F5344CB8AC3E}">
        <p14:creationId xmlns:p14="http://schemas.microsoft.com/office/powerpoint/2010/main" val="358734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96869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72868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18463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7043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85801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89579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47763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3641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85605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49415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08479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52009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83817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4832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53442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95552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98353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75233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495496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760497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987302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49554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64699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6647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1568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支原体和衣原体都不是传统意义上的细菌。支原体是一种没有细胞壁的原核生物，属于柔膜菌目，体积较小；而衣原体则介于细菌和病毒之间，是一种专性细胞内寄生的微生物，具有细胞壁但缺乏能量合成系统。两者在生物学特性和致病机制上有显著差异。</a:t>
            </a:r>
          </a:p>
        </p:txBody>
      </p:sp>
    </p:spTree>
    <p:extLst>
      <p:ext uri="{BB962C8B-B14F-4D97-AF65-F5344CB8AC3E}">
        <p14:creationId xmlns:p14="http://schemas.microsoft.com/office/powerpoint/2010/main" val="3268794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93891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417876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3466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9/18/2025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208084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9/18/2025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229458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9/18/2025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3948076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标题与副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448566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标题与项目符号">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7101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9/18/2025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204162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9/18/2025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266354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9/18/2025</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198583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9/18/2025</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189169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9/18/2025</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191534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9/18/2025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3955073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9/18/2025</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4233360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764DE79-268F-4C1A-8933-263129D2AF90}" type="datetimeFigureOut">
              <a:rPr lang="en-US" dirty="0"/>
              <a:t>9/18/2025</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86CB4B4D-7CA3-9044-876B-883B54F8677D}" type="slidenum">
              <a:rPr lang="en-US" altLang="zh-CN" smtClean="0"/>
              <a:t>‹#›</a:t>
            </a:fld>
            <a:endParaRPr lang="en-US" altLang="zh-CN"/>
          </a:p>
        </p:txBody>
      </p:sp>
    </p:spTree>
    <p:extLst>
      <p:ext uri="{BB962C8B-B14F-4D97-AF65-F5344CB8AC3E}">
        <p14:creationId xmlns:p14="http://schemas.microsoft.com/office/powerpoint/2010/main" val="640296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290766"/>
      </p:ext>
    </p:extLst>
  </p:cSld>
  <p:clrMap bg1="dk1" tx1="lt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p:cNvSpPr txBox="1"/>
          <p:nvPr/>
        </p:nvSpPr>
        <p:spPr>
          <a:xfrm>
            <a:off x="0" y="6381771"/>
            <a:ext cx="12192000" cy="476229"/>
          </a:xfrm>
          <a:prstGeom prst="rect">
            <a:avLst/>
          </a:prstGeom>
        </p:spPr>
        <p:txBody>
          <a:bodyPr vert="horz" lIns="121920" tIns="60960" rIns="121920" bIns="6096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465" b="0" i="0" u="none" strike="noStrike" kern="1200" cap="none" spc="0" normalizeH="0" baseline="0" noProof="0" dirty="0">
              <a:ln>
                <a:noFill/>
              </a:ln>
              <a:solidFill>
                <a:schemeClr val="tx1">
                  <a:lumMod val="20000"/>
                  <a:lumOff val="80000"/>
                </a:schemeClr>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13" name="副标题 2"/>
          <p:cNvSpPr txBox="1"/>
          <p:nvPr/>
        </p:nvSpPr>
        <p:spPr>
          <a:xfrm>
            <a:off x="152400" y="6534171"/>
            <a:ext cx="12192000" cy="476229"/>
          </a:xfrm>
          <a:prstGeom prst="rect">
            <a:avLst/>
          </a:prstGeom>
        </p:spPr>
        <p:txBody>
          <a:bodyPr vert="horz" lIns="121920" tIns="60960" rIns="121920" bIns="6096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465" b="0" i="0" u="none" strike="noStrike" kern="1200" cap="none" spc="0" normalizeH="0" baseline="0" noProof="0" dirty="0">
              <a:ln>
                <a:noFill/>
              </a:ln>
              <a:solidFill>
                <a:schemeClr val="tx1">
                  <a:lumMod val="20000"/>
                  <a:lumOff val="80000"/>
                </a:schemeClr>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pic>
        <p:nvPicPr>
          <p:cNvPr id="12" name="图片 11">
            <a:hlinkClick r:id="" action="ppaction://noaction"/>
          </p:cNvPr>
          <p:cNvPicPr>
            <a:picLocks noChangeAspect="1"/>
          </p:cNvPicPr>
          <p:nvPr/>
        </p:nvPicPr>
        <p:blipFill rotWithShape="1">
          <a:blip r:embed="rId3" cstate="print">
            <a:extLst>
              <a:ext uri="{28A0092B-C50C-407E-A947-70E740481C1C}">
                <a14:useLocalDpi xmlns:a14="http://schemas.microsoft.com/office/drawing/2010/main" val="0"/>
              </a:ext>
            </a:extLst>
          </a:blip>
          <a:srcRect l="15350" t="11151" b="2751"/>
          <a:stretch/>
        </p:blipFill>
        <p:spPr>
          <a:xfrm>
            <a:off x="1214437" y="1141557"/>
            <a:ext cx="6032735" cy="4602017"/>
          </a:xfrm>
          <a:prstGeom prst="rect">
            <a:avLst/>
          </a:prstGeom>
        </p:spPr>
      </p:pic>
      <p:sp>
        <p:nvSpPr>
          <p:cNvPr id="14" name="TextBox 13"/>
          <p:cNvSpPr txBox="1"/>
          <p:nvPr/>
        </p:nvSpPr>
        <p:spPr>
          <a:xfrm>
            <a:off x="3900479" y="2723522"/>
            <a:ext cx="571505" cy="964367"/>
          </a:xfrm>
          <a:prstGeom prst="rect">
            <a:avLst/>
          </a:prstGeom>
          <a:solidFill>
            <a:srgbClr val="000000"/>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dirty="0">
                <a:ln>
                  <a:noFill/>
                </a:ln>
                <a:solidFill>
                  <a:srgbClr val="EDEDEE"/>
                </a:solidFill>
                <a:effectLst/>
                <a:uFillTx/>
                <a:latin typeface="黑体" panose="02010609060101010101" pitchFamily="49" charset="-122"/>
                <a:ea typeface="黑体" panose="02010609060101010101" pitchFamily="49" charset="-122"/>
                <a:sym typeface="Hoefler Text"/>
              </a:rPr>
              <a:t>肾门</a:t>
            </a:r>
          </a:p>
        </p:txBody>
      </p:sp>
      <p:cxnSp>
        <p:nvCxnSpPr>
          <p:cNvPr id="15" name="直接箭头连接符 14"/>
          <p:cNvCxnSpPr>
            <a:stCxn id="14" idx="1"/>
          </p:cNvCxnSpPr>
          <p:nvPr/>
        </p:nvCxnSpPr>
        <p:spPr>
          <a:xfrm rot="10800000" flipV="1">
            <a:off x="3486147" y="3205705"/>
            <a:ext cx="414333" cy="232193"/>
          </a:xfrm>
          <a:prstGeom prst="straightConnector1">
            <a:avLst/>
          </a:prstGeom>
          <a:noFill/>
          <a:ln w="762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cxnSp>
        <p:nvCxnSpPr>
          <p:cNvPr id="16" name="直接箭头连接符 15"/>
          <p:cNvCxnSpPr>
            <a:stCxn id="14" idx="3"/>
          </p:cNvCxnSpPr>
          <p:nvPr/>
        </p:nvCxnSpPr>
        <p:spPr>
          <a:xfrm>
            <a:off x="4471984" y="3205706"/>
            <a:ext cx="242887" cy="232192"/>
          </a:xfrm>
          <a:prstGeom prst="straightConnector1">
            <a:avLst/>
          </a:prstGeom>
          <a:noFill/>
          <a:ln w="76200" cap="flat">
            <a:solidFill>
              <a:srgbClr val="000000"/>
            </a:solidFill>
            <a:prstDash val="solid"/>
            <a:miter lim="400000"/>
            <a:tailEnd type="arrow"/>
          </a:ln>
        </p:spPr>
        <p:style>
          <a:lnRef idx="0">
            <a:scrgbClr r="0" g="0" b="0"/>
          </a:lnRef>
          <a:fillRef idx="0">
            <a:scrgbClr r="0" g="0" b="0"/>
          </a:fillRef>
          <a:effectRef idx="0">
            <a:scrgbClr r="0" g="0" b="0"/>
          </a:effectRef>
          <a:fontRef idx="none"/>
        </p:style>
      </p:cxnSp>
      <p:pic>
        <p:nvPicPr>
          <p:cNvPr id="2" name="内容占位符 2">
            <a:extLst>
              <a:ext uri="{FF2B5EF4-FFF2-40B4-BE49-F238E27FC236}">
                <a16:creationId xmlns:a16="http://schemas.microsoft.com/office/drawing/2014/main" id="{0DCC4305-AB75-A17F-D308-A0FCAE2999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400" r="8700"/>
          <a:stretch/>
        </p:blipFill>
        <p:spPr>
          <a:xfrm>
            <a:off x="5980846" y="1058738"/>
            <a:ext cx="5359804" cy="4789612"/>
          </a:xfrm>
          <a:prstGeom prst="rect">
            <a:avLst/>
          </a:prstGeom>
          <a:ln w="12700">
            <a:miter lim="400000"/>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9410328" cy="5099352"/>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1.</a:t>
            </a:r>
            <a:r>
              <a:rPr lang="zh-CN" altLang="en-US" sz="3200" dirty="0">
                <a:solidFill>
                  <a:srgbClr val="FFFFFF"/>
                </a:solidFill>
              </a:rPr>
              <a:t>尿路感染</a:t>
            </a:r>
            <a:endParaRPr lang="en-US" altLang="zh-CN" sz="3200" dirty="0">
              <a:solidFill>
                <a:srgbClr val="FFFFFF"/>
              </a:solidFill>
            </a:endParaRPr>
          </a:p>
          <a:p>
            <a:pPr algn="l" hangingPunct="1">
              <a:lnSpc>
                <a:spcPct val="150000"/>
              </a:lnSpc>
            </a:pPr>
            <a:r>
              <a:rPr lang="en-US" altLang="zh-CN" sz="3200" dirty="0">
                <a:solidFill>
                  <a:srgbClr val="FFFFFF"/>
                </a:solidFill>
              </a:rPr>
              <a:t> (4)</a:t>
            </a:r>
            <a:r>
              <a:rPr lang="zh-CN" altLang="en-US" sz="3200" dirty="0">
                <a:solidFill>
                  <a:srgbClr val="FFFFFF"/>
                </a:solidFill>
              </a:rPr>
              <a:t>疾病类型：</a:t>
            </a:r>
            <a:endParaRPr lang="en-US" altLang="zh-CN" sz="3200" dirty="0">
              <a:solidFill>
                <a:srgbClr val="FFFFFF"/>
              </a:solidFill>
            </a:endParaRPr>
          </a:p>
          <a:p>
            <a:pPr algn="l" hangingPunct="1">
              <a:lnSpc>
                <a:spcPct val="150000"/>
              </a:lnSpc>
            </a:pPr>
            <a:r>
              <a:rPr lang="zh-CN" altLang="en-US" sz="3200" dirty="0">
                <a:solidFill>
                  <a:srgbClr val="FFFFFF"/>
                </a:solidFill>
              </a:rPr>
              <a:t>    上尿路感染</a:t>
            </a:r>
            <a:endParaRPr lang="en-US" altLang="zh-CN" sz="3200" dirty="0">
              <a:solidFill>
                <a:srgbClr val="FFFFFF"/>
              </a:solidFill>
            </a:endParaRPr>
          </a:p>
          <a:p>
            <a:pPr algn="l" hangingPunct="1">
              <a:lnSpc>
                <a:spcPct val="150000"/>
              </a:lnSpc>
            </a:pPr>
            <a:r>
              <a:rPr lang="zh-CN" altLang="en-US" sz="3200" dirty="0">
                <a:solidFill>
                  <a:srgbClr val="FFFFFF"/>
                </a:solidFill>
              </a:rPr>
              <a:t>肾盂肾炎、输尿管炎</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下尿路感染</a:t>
            </a:r>
            <a:endParaRPr lang="en-US" altLang="zh-CN" sz="3200" dirty="0">
              <a:solidFill>
                <a:srgbClr val="FFFFFF"/>
              </a:solidFill>
            </a:endParaRPr>
          </a:p>
          <a:p>
            <a:pPr algn="l" hangingPunct="1">
              <a:lnSpc>
                <a:spcPct val="150000"/>
              </a:lnSpc>
            </a:pPr>
            <a:r>
              <a:rPr lang="zh-CN" altLang="en-US" sz="3200" dirty="0">
                <a:solidFill>
                  <a:srgbClr val="FFFFFF"/>
                </a:solidFill>
              </a:rPr>
              <a:t>膀胱炎、尿道炎</a:t>
            </a:r>
            <a:endParaRPr lang="en-US" altLang="zh-CN" sz="3200" dirty="0">
              <a:solidFill>
                <a:srgbClr val="FFFFFF"/>
              </a:solidFill>
            </a:endParaRPr>
          </a:p>
        </p:txBody>
      </p:sp>
      <p:pic>
        <p:nvPicPr>
          <p:cNvPr id="13" name="Picture 21"/>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t="4370" b="-620"/>
          <a:stretch/>
        </p:blipFill>
        <p:spPr bwMode="auto">
          <a:xfrm flipH="1">
            <a:off x="4613999" y="1459523"/>
            <a:ext cx="3869414" cy="386059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13"/>
          <p:cNvGrpSpPr/>
          <p:nvPr/>
        </p:nvGrpSpPr>
        <p:grpSpPr>
          <a:xfrm flipH="1">
            <a:off x="7219227" y="2289108"/>
            <a:ext cx="2698497" cy="738664"/>
            <a:chOff x="3388901" y="2976668"/>
            <a:chExt cx="3332519" cy="738664"/>
          </a:xfrm>
        </p:grpSpPr>
        <p:cxnSp>
          <p:nvCxnSpPr>
            <p:cNvPr id="15" name="直接连接符 14"/>
            <p:cNvCxnSpPr/>
            <p:nvPr/>
          </p:nvCxnSpPr>
          <p:spPr bwMode="auto">
            <a:xfrm>
              <a:off x="4898627" y="3366442"/>
              <a:ext cx="1822793" cy="0"/>
            </a:xfrm>
            <a:prstGeom prst="line">
              <a:avLst/>
            </a:prstGeom>
            <a:ln>
              <a:solidFill>
                <a:srgbClr val="FFFF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6" name="TextBox 6"/>
            <p:cNvSpPr txBox="1">
              <a:spLocks noChangeArrowheads="1"/>
            </p:cNvSpPr>
            <p:nvPr/>
          </p:nvSpPr>
          <p:spPr bwMode="auto">
            <a:xfrm>
              <a:off x="3388901" y="2976668"/>
              <a:ext cx="158205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kumimoji="0" lang="zh-CN" altLang="en-US" sz="2800" i="0" dirty="0">
                  <a:solidFill>
                    <a:srgbClr val="FFFF00"/>
                  </a:solidFill>
                  <a:effectLst/>
                  <a:latin typeface="黑体" panose="02010609060101010101" pitchFamily="49" charset="-122"/>
                  <a:ea typeface="黑体" panose="02010609060101010101" pitchFamily="49" charset="-122"/>
                </a:rPr>
                <a:t>肾  脏</a:t>
              </a:r>
              <a:endParaRPr lang="zh-CN" altLang="en-US" sz="2800" i="0" dirty="0">
                <a:solidFill>
                  <a:srgbClr val="FFFF00"/>
                </a:solidFill>
                <a:effectLst/>
                <a:latin typeface="黑体" panose="02010609060101010101" pitchFamily="49" charset="-122"/>
                <a:ea typeface="黑体" panose="02010609060101010101" pitchFamily="49" charset="-122"/>
              </a:endParaRPr>
            </a:p>
          </p:txBody>
        </p:sp>
      </p:grpSp>
      <p:grpSp>
        <p:nvGrpSpPr>
          <p:cNvPr id="17" name="组合 16"/>
          <p:cNvGrpSpPr/>
          <p:nvPr/>
        </p:nvGrpSpPr>
        <p:grpSpPr>
          <a:xfrm flipH="1">
            <a:off x="6922167" y="3020192"/>
            <a:ext cx="3013138" cy="738664"/>
            <a:chOff x="3360342" y="3707752"/>
            <a:chExt cx="3645437" cy="738664"/>
          </a:xfrm>
        </p:grpSpPr>
        <p:cxnSp>
          <p:nvCxnSpPr>
            <p:cNvPr id="18" name="直接连接符 17"/>
            <p:cNvCxnSpPr/>
            <p:nvPr/>
          </p:nvCxnSpPr>
          <p:spPr bwMode="auto">
            <a:xfrm>
              <a:off x="4871609" y="4108121"/>
              <a:ext cx="2134170" cy="0"/>
            </a:xfrm>
            <a:prstGeom prst="line">
              <a:avLst/>
            </a:prstGeom>
            <a:ln>
              <a:solidFill>
                <a:srgbClr val="FFFF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9" name="TextBox 6"/>
            <p:cNvSpPr txBox="1">
              <a:spLocks noChangeArrowheads="1"/>
            </p:cNvSpPr>
            <p:nvPr/>
          </p:nvSpPr>
          <p:spPr bwMode="auto">
            <a:xfrm>
              <a:off x="3360342" y="3707752"/>
              <a:ext cx="158205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kumimoji="0" lang="zh-CN" altLang="en-US" sz="2800" i="0" dirty="0">
                  <a:solidFill>
                    <a:srgbClr val="FFFF00"/>
                  </a:solidFill>
                  <a:effectLst/>
                  <a:latin typeface="黑体" panose="02010609060101010101" pitchFamily="49" charset="-122"/>
                  <a:ea typeface="黑体" panose="02010609060101010101" pitchFamily="49" charset="-122"/>
                </a:rPr>
                <a:t>输尿管</a:t>
              </a:r>
              <a:endParaRPr lang="zh-CN" altLang="en-US" sz="2800" i="0" dirty="0">
                <a:solidFill>
                  <a:srgbClr val="FFFF00"/>
                </a:solidFill>
                <a:effectLst/>
                <a:latin typeface="黑体" panose="02010609060101010101" pitchFamily="49" charset="-122"/>
                <a:ea typeface="黑体" panose="02010609060101010101" pitchFamily="49" charset="-122"/>
              </a:endParaRPr>
            </a:p>
          </p:txBody>
        </p:sp>
      </p:grpSp>
      <p:grpSp>
        <p:nvGrpSpPr>
          <p:cNvPr id="20" name="组合 19"/>
          <p:cNvGrpSpPr/>
          <p:nvPr/>
        </p:nvGrpSpPr>
        <p:grpSpPr>
          <a:xfrm flipH="1">
            <a:off x="6719301" y="3746345"/>
            <a:ext cx="3207215" cy="738664"/>
            <a:chOff x="3363322" y="4433905"/>
            <a:chExt cx="3843178" cy="738664"/>
          </a:xfrm>
        </p:grpSpPr>
        <p:cxnSp>
          <p:nvCxnSpPr>
            <p:cNvPr id="21" name="直接连接符 20"/>
            <p:cNvCxnSpPr/>
            <p:nvPr/>
          </p:nvCxnSpPr>
          <p:spPr bwMode="auto">
            <a:xfrm>
              <a:off x="4853814" y="4823557"/>
              <a:ext cx="1251016" cy="0"/>
            </a:xfrm>
            <a:prstGeom prst="line">
              <a:avLst/>
            </a:prstGeom>
            <a:ln>
              <a:solidFill>
                <a:srgbClr val="FFFF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直接连接符 21"/>
            <p:cNvCxnSpPr/>
            <p:nvPr/>
          </p:nvCxnSpPr>
          <p:spPr bwMode="auto">
            <a:xfrm>
              <a:off x="6096000" y="4826000"/>
              <a:ext cx="1110500" cy="262487"/>
            </a:xfrm>
            <a:prstGeom prst="line">
              <a:avLst/>
            </a:prstGeom>
            <a:ln>
              <a:solidFill>
                <a:srgbClr val="FFFF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3" name="TextBox 6"/>
            <p:cNvSpPr txBox="1">
              <a:spLocks noChangeArrowheads="1"/>
            </p:cNvSpPr>
            <p:nvPr/>
          </p:nvSpPr>
          <p:spPr bwMode="auto">
            <a:xfrm>
              <a:off x="3363322" y="4433905"/>
              <a:ext cx="15820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kumimoji="0" lang="zh-CN" altLang="en-US" sz="2800" i="0" dirty="0">
                  <a:solidFill>
                    <a:srgbClr val="FFFF00"/>
                  </a:solidFill>
                  <a:effectLst/>
                  <a:latin typeface="黑体" panose="02010609060101010101" pitchFamily="49" charset="-122"/>
                  <a:ea typeface="黑体" panose="02010609060101010101" pitchFamily="49" charset="-122"/>
                </a:rPr>
                <a:t>膀  胱</a:t>
              </a:r>
              <a:endParaRPr lang="zh-CN" altLang="en-US" sz="2800" i="0" dirty="0">
                <a:solidFill>
                  <a:srgbClr val="FFFF00"/>
                </a:solidFill>
                <a:effectLst/>
                <a:latin typeface="黑体" panose="02010609060101010101" pitchFamily="49" charset="-122"/>
                <a:ea typeface="黑体" panose="02010609060101010101" pitchFamily="49" charset="-122"/>
              </a:endParaRPr>
            </a:p>
          </p:txBody>
        </p:sp>
      </p:grpSp>
      <p:grpSp>
        <p:nvGrpSpPr>
          <p:cNvPr id="24" name="组合 23"/>
          <p:cNvGrpSpPr/>
          <p:nvPr/>
        </p:nvGrpSpPr>
        <p:grpSpPr>
          <a:xfrm flipH="1">
            <a:off x="6552387" y="4443882"/>
            <a:ext cx="3374126" cy="738664"/>
            <a:chOff x="3364671" y="5131442"/>
            <a:chExt cx="4006509" cy="738664"/>
          </a:xfrm>
        </p:grpSpPr>
        <p:cxnSp>
          <p:nvCxnSpPr>
            <p:cNvPr id="25" name="直接连接符 24"/>
            <p:cNvCxnSpPr/>
            <p:nvPr/>
          </p:nvCxnSpPr>
          <p:spPr bwMode="auto">
            <a:xfrm>
              <a:off x="4849097" y="5501625"/>
              <a:ext cx="2522083" cy="1587"/>
            </a:xfrm>
            <a:prstGeom prst="line">
              <a:avLst/>
            </a:prstGeom>
            <a:ln>
              <a:solidFill>
                <a:srgbClr val="FFFF0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6" name="TextBox 6"/>
            <p:cNvSpPr txBox="1">
              <a:spLocks noChangeArrowheads="1"/>
            </p:cNvSpPr>
            <p:nvPr/>
          </p:nvSpPr>
          <p:spPr bwMode="auto">
            <a:xfrm>
              <a:off x="3364671" y="5131442"/>
              <a:ext cx="158205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kumimoji="0" lang="zh-CN" altLang="en-US" sz="2800" i="0" dirty="0">
                  <a:solidFill>
                    <a:srgbClr val="FFFF00"/>
                  </a:solidFill>
                  <a:effectLst/>
                  <a:latin typeface="黑体" panose="02010609060101010101" pitchFamily="49" charset="-122"/>
                  <a:ea typeface="黑体" panose="02010609060101010101" pitchFamily="49" charset="-122"/>
                </a:rPr>
                <a:t>尿  道</a:t>
              </a:r>
              <a:endParaRPr lang="zh-CN" altLang="en-US" sz="2800" i="0" dirty="0">
                <a:solidFill>
                  <a:srgbClr val="FFFF00"/>
                </a:solidFill>
                <a:effectLst/>
                <a:latin typeface="黑体" panose="02010609060101010101" pitchFamily="49" charset="-122"/>
                <a:ea typeface="黑体" panose="02010609060101010101" pitchFamily="49" charset="-122"/>
              </a:endParaRPr>
            </a:p>
          </p:txBody>
        </p:sp>
      </p:grpSp>
      <p:sp>
        <p:nvSpPr>
          <p:cNvPr id="27" name="右大括号 26"/>
          <p:cNvSpPr/>
          <p:nvPr/>
        </p:nvSpPr>
        <p:spPr>
          <a:xfrm>
            <a:off x="9865912" y="2479431"/>
            <a:ext cx="222639" cy="1178169"/>
          </a:xfrm>
          <a:prstGeom prst="rightBrace">
            <a:avLst>
              <a:gd name="adj1" fmla="val 44697"/>
              <a:gd name="adj2" fmla="val 50000"/>
            </a:avLst>
          </a:prstGeom>
          <a:ln>
            <a:solidFill>
              <a:srgbClr val="FFFF00"/>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28" name="右大括号 27"/>
          <p:cNvSpPr/>
          <p:nvPr/>
        </p:nvSpPr>
        <p:spPr>
          <a:xfrm>
            <a:off x="9865912" y="3905627"/>
            <a:ext cx="222639" cy="1178169"/>
          </a:xfrm>
          <a:prstGeom prst="rightBrace">
            <a:avLst>
              <a:gd name="adj1" fmla="val 44697"/>
              <a:gd name="adj2" fmla="val 50000"/>
            </a:avLst>
          </a:prstGeom>
          <a:ln>
            <a:solidFill>
              <a:srgbClr val="FFFF00"/>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29" name="TextBox 6"/>
          <p:cNvSpPr txBox="1">
            <a:spLocks noChangeArrowheads="1"/>
          </p:cNvSpPr>
          <p:nvPr/>
        </p:nvSpPr>
        <p:spPr bwMode="auto">
          <a:xfrm flipH="1">
            <a:off x="10099862" y="2634294"/>
            <a:ext cx="1281065"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kumimoji="0" lang="zh-CN" altLang="en-US" sz="2800" i="0" dirty="0">
                <a:solidFill>
                  <a:srgbClr val="FFFF00"/>
                </a:solidFill>
                <a:effectLst/>
                <a:latin typeface="黑体" panose="02010609060101010101" pitchFamily="49" charset="-122"/>
                <a:ea typeface="黑体" panose="02010609060101010101" pitchFamily="49" charset="-122"/>
              </a:rPr>
              <a:t>上尿路</a:t>
            </a:r>
            <a:endParaRPr lang="zh-CN" altLang="en-US" sz="2800" i="0" dirty="0">
              <a:solidFill>
                <a:srgbClr val="FFFF00"/>
              </a:solidFill>
              <a:effectLst/>
              <a:latin typeface="黑体" panose="02010609060101010101" pitchFamily="49" charset="-122"/>
              <a:ea typeface="黑体" panose="02010609060101010101" pitchFamily="49" charset="-122"/>
            </a:endParaRPr>
          </a:p>
        </p:txBody>
      </p:sp>
      <p:sp>
        <p:nvSpPr>
          <p:cNvPr id="30" name="TextBox 6"/>
          <p:cNvSpPr txBox="1">
            <a:spLocks noChangeArrowheads="1"/>
          </p:cNvSpPr>
          <p:nvPr/>
        </p:nvSpPr>
        <p:spPr bwMode="auto">
          <a:xfrm flipH="1">
            <a:off x="10099862" y="4076617"/>
            <a:ext cx="1281065"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eaLnBrk="1" hangingPunct="1">
              <a:lnSpc>
                <a:spcPct val="150000"/>
              </a:lnSpc>
              <a:spcBef>
                <a:spcPct val="0"/>
              </a:spcBef>
              <a:buClrTx/>
              <a:buSzTx/>
              <a:buFont typeface="Wingdings" panose="05000000000000000000" pitchFamily="2" charset="2"/>
              <a:buNone/>
            </a:pPr>
            <a:r>
              <a:rPr kumimoji="0" lang="zh-CN" altLang="en-US" sz="2800" i="0" dirty="0">
                <a:solidFill>
                  <a:srgbClr val="FFFF00"/>
                </a:solidFill>
                <a:effectLst/>
                <a:latin typeface="黑体" panose="02010609060101010101" pitchFamily="49" charset="-122"/>
                <a:ea typeface="黑体" panose="02010609060101010101" pitchFamily="49" charset="-122"/>
              </a:rPr>
              <a:t>下尿路</a:t>
            </a:r>
            <a:endParaRPr lang="zh-CN" altLang="en-US" sz="2800" i="0" dirty="0">
              <a:solidFill>
                <a:srgbClr val="FFFF00"/>
              </a:solidFill>
              <a:effectLst/>
              <a:latin typeface="黑体" panose="02010609060101010101" pitchFamily="49" charset="-122"/>
              <a:ea typeface="黑体" panose="02010609060101010101" pitchFamily="49" charset="-122"/>
            </a:endParaRPr>
          </a:p>
        </p:txBody>
      </p:sp>
      <p:sp>
        <p:nvSpPr>
          <p:cNvPr id="31"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185045025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2" y="1376752"/>
            <a:ext cx="10691405" cy="493260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1.</a:t>
            </a:r>
            <a:r>
              <a:rPr lang="zh-CN" altLang="en-US" sz="3200" dirty="0">
                <a:solidFill>
                  <a:srgbClr val="FFFFFF"/>
                </a:solidFill>
              </a:rPr>
              <a:t>尿路感染</a:t>
            </a:r>
            <a:endParaRPr lang="en-US" altLang="zh-CN" sz="3200" dirty="0">
              <a:solidFill>
                <a:srgbClr val="FFFFFF"/>
              </a:solidFill>
            </a:endParaRPr>
          </a:p>
          <a:p>
            <a:pPr algn="l" hangingPunct="1">
              <a:lnSpc>
                <a:spcPct val="150000"/>
              </a:lnSpc>
            </a:pPr>
            <a:r>
              <a:rPr lang="en-US" altLang="zh-CN" sz="3200" dirty="0">
                <a:solidFill>
                  <a:srgbClr val="FFFFFF"/>
                </a:solidFill>
              </a:rPr>
              <a:t> (5)</a:t>
            </a:r>
            <a:r>
              <a:rPr lang="zh-CN" altLang="en-US" sz="3200" dirty="0">
                <a:solidFill>
                  <a:srgbClr val="FFFFFF"/>
                </a:solidFill>
              </a:rPr>
              <a:t>注意事项：</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zh-CN" sz="3200" dirty="0">
                <a:solidFill>
                  <a:srgbClr val="FFFFFF"/>
                </a:solidFill>
              </a:rPr>
              <a:t>加强自我管理</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zh-CN" sz="3200" dirty="0">
                <a:solidFill>
                  <a:srgbClr val="FFFFFF"/>
                </a:solidFill>
              </a:rPr>
              <a:t>多饮水，勤排尿</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zh-CN" sz="3200" dirty="0">
                <a:solidFill>
                  <a:srgbClr val="FFFFFF"/>
                </a:solidFill>
              </a:rPr>
              <a:t>多吃新鲜蔬菜、粗粮杂粮</a:t>
            </a:r>
            <a:r>
              <a:rPr lang="zh-CN" altLang="en-US" sz="3200" dirty="0">
                <a:solidFill>
                  <a:srgbClr val="FFFFFF"/>
                </a:solidFill>
              </a:rPr>
              <a:t>，</a:t>
            </a:r>
            <a:r>
              <a:rPr lang="zh-CN" altLang="zh-CN" sz="3200" dirty="0">
                <a:solidFill>
                  <a:srgbClr val="FFFFFF"/>
                </a:solidFill>
              </a:rPr>
              <a:t>鱼肉蛋奶</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清淡饮食</a:t>
            </a:r>
            <a:endParaRPr lang="zh-CN" altLang="zh-CN" sz="3200" dirty="0">
              <a:solidFill>
                <a:srgbClr val="FFFFFF"/>
              </a:solidFill>
            </a:endParaRPr>
          </a:p>
        </p:txBody>
      </p:sp>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21466984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标题 1"/>
          <p:cNvSpPr txBox="1">
            <a:spLocks/>
          </p:cNvSpPr>
          <p:nvPr/>
        </p:nvSpPr>
        <p:spPr>
          <a:xfrm>
            <a:off x="6096000" y="2054854"/>
            <a:ext cx="4771408" cy="3976969"/>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 (1)</a:t>
            </a:r>
            <a:r>
              <a:rPr lang="zh-CN" altLang="en-US" sz="3200" dirty="0">
                <a:solidFill>
                  <a:srgbClr val="FFFFFF"/>
                </a:solidFill>
              </a:rPr>
              <a:t>疾病定义：肾结石是由尿中的一些成分在肾脏内形成的结石，从而导致患者出现一系列以泌尿系统症状为主的疾病。</a:t>
            </a:r>
            <a:endParaRPr lang="zh-CN" altLang="zh-CN" sz="3200" dirty="0">
              <a:solidFill>
                <a:srgbClr val="FFFFFF"/>
              </a:solidFill>
            </a:endParaRPr>
          </a:p>
        </p:txBody>
      </p:sp>
      <p:grpSp>
        <p:nvGrpSpPr>
          <p:cNvPr id="3" name="组合 2"/>
          <p:cNvGrpSpPr>
            <a:grpSpLocks noChangeAspect="1"/>
          </p:cNvGrpSpPr>
          <p:nvPr/>
        </p:nvGrpSpPr>
        <p:grpSpPr>
          <a:xfrm>
            <a:off x="1177432" y="2297587"/>
            <a:ext cx="4486609" cy="3521963"/>
            <a:chOff x="4537738" y="843890"/>
            <a:chExt cx="5273923" cy="4140001"/>
          </a:xfrm>
        </p:grpSpPr>
        <p:pic>
          <p:nvPicPr>
            <p:cNvPr id="1026" name="Picture 2" descr="https://timgsa.baidu.com/timg?image&amp;quality=80&amp;size=b9999_10000&amp;sec=1588498926011&amp;di=4ab3aa8c119b91a567ed9a6849b1bef5&amp;imgtype=0&amp;src=http%3A%2F%2F5b0988e595225.cdn.sohucs.com%2Fq_70%2Cc_zoom%2Cw_640%2Fimages%2F20180610%2Fcf3430a55afe48d8b36d7eea26a13539.jpe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982120" y="845120"/>
              <a:ext cx="2829541" cy="41387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88498926008&amp;di=3474213fd53c34348693d19808be8c2a&amp;imgtype=0&amp;src=http%3A%2F%2Fdingyue.nosdn.127.net%2FiL91WKKOTRSHjROnVqsdNwudB5JWwfQcWOPDqp1hA4EMv1546672413807.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6200000">
              <a:off x="3750796" y="1630832"/>
              <a:ext cx="4140000" cy="2566116"/>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标题 1"/>
          <p:cNvSpPr txBox="1">
            <a:spLocks/>
          </p:cNvSpPr>
          <p:nvPr/>
        </p:nvSpPr>
        <p:spPr>
          <a:xfrm>
            <a:off x="882632" y="1376752"/>
            <a:ext cx="10691405" cy="493260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2.</a:t>
            </a:r>
            <a:r>
              <a:rPr lang="zh-CN" altLang="en-US" sz="3200" dirty="0">
                <a:solidFill>
                  <a:srgbClr val="FFFFFF"/>
                </a:solidFill>
              </a:rPr>
              <a:t>肾结石</a:t>
            </a:r>
            <a:endParaRPr lang="zh-CN" altLang="zh-CN" sz="3200" dirty="0">
              <a:solidFill>
                <a:srgbClr val="FFFFFF"/>
              </a:solidFill>
            </a:endParaRPr>
          </a:p>
        </p:txBody>
      </p:sp>
      <p:sp>
        <p:nvSpPr>
          <p:cNvPr id="8"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404684561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2.</a:t>
            </a:r>
            <a:r>
              <a:rPr lang="zh-CN" altLang="en-US" sz="3200" dirty="0">
                <a:solidFill>
                  <a:srgbClr val="FFFFFF"/>
                </a:solidFill>
              </a:rPr>
              <a:t>肾结石</a:t>
            </a:r>
            <a:endParaRPr lang="en-US" altLang="zh-CN" sz="3200" dirty="0">
              <a:solidFill>
                <a:srgbClr val="FFFFFF"/>
              </a:solidFill>
            </a:endParaRPr>
          </a:p>
        </p:txBody>
      </p:sp>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grpSp>
        <p:nvGrpSpPr>
          <p:cNvPr id="6" name="组合 5"/>
          <p:cNvGrpSpPr>
            <a:grpSpLocks noChangeAspect="1"/>
          </p:cNvGrpSpPr>
          <p:nvPr/>
        </p:nvGrpSpPr>
        <p:grpSpPr>
          <a:xfrm>
            <a:off x="1177432" y="2297587"/>
            <a:ext cx="4486609" cy="3521963"/>
            <a:chOff x="4537738" y="843890"/>
            <a:chExt cx="5273923" cy="4140001"/>
          </a:xfrm>
        </p:grpSpPr>
        <p:pic>
          <p:nvPicPr>
            <p:cNvPr id="7" name="Picture 2" descr="https://timgsa.baidu.com/timg?image&amp;quality=80&amp;size=b9999_10000&amp;sec=1588498926011&amp;di=4ab3aa8c119b91a567ed9a6849b1bef5&amp;imgtype=0&amp;src=http%3A%2F%2F5b0988e595225.cdn.sohucs.com%2Fq_70%2Cc_zoom%2Cw_640%2Fimages%2F20180610%2Fcf3430a55afe48d8b36d7eea26a13539.jpe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982120" y="845120"/>
              <a:ext cx="2829541" cy="41387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timgsa.baidu.com/timg?image&amp;quality=80&amp;size=b9999_10000&amp;sec=1588498926008&amp;di=3474213fd53c34348693d19808be8c2a&amp;imgtype=0&amp;src=http%3A%2F%2Fdingyue.nosdn.127.net%2FiL91WKKOTRSHjROnVqsdNwudB5JWwfQcWOPDqp1hA4EMv1546672413807.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rot="16200000">
              <a:off x="3750796" y="1630832"/>
              <a:ext cx="4140000" cy="2566116"/>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标题 1"/>
          <p:cNvSpPr txBox="1">
            <a:spLocks/>
          </p:cNvSpPr>
          <p:nvPr/>
        </p:nvSpPr>
        <p:spPr>
          <a:xfrm>
            <a:off x="6096000" y="2054854"/>
            <a:ext cx="4771408" cy="3976969"/>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 (2)</a:t>
            </a:r>
            <a:r>
              <a:rPr lang="zh-CN" altLang="en-US" sz="3200" dirty="0">
                <a:solidFill>
                  <a:srgbClr val="FFFFFF"/>
                </a:solidFill>
              </a:rPr>
              <a:t>典型症状：</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①疼痛</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②血尿</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③排石</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④感染</a:t>
            </a:r>
            <a:endParaRPr lang="zh-CN" altLang="zh-CN" sz="3200" dirty="0">
              <a:solidFill>
                <a:srgbClr val="FFFFFF"/>
              </a:solidFill>
            </a:endParaRPr>
          </a:p>
        </p:txBody>
      </p:sp>
    </p:spTree>
    <p:extLst>
      <p:ext uri="{BB962C8B-B14F-4D97-AF65-F5344CB8AC3E}">
        <p14:creationId xmlns:p14="http://schemas.microsoft.com/office/powerpoint/2010/main" val="9467565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标题 1"/>
          <p:cNvSpPr txBox="1">
            <a:spLocks/>
          </p:cNvSpPr>
          <p:nvPr/>
        </p:nvSpPr>
        <p:spPr>
          <a:xfrm>
            <a:off x="882632" y="1376752"/>
            <a:ext cx="10691405" cy="493260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2.</a:t>
            </a:r>
            <a:r>
              <a:rPr lang="zh-CN" altLang="en-US" sz="3200" dirty="0">
                <a:solidFill>
                  <a:srgbClr val="FFFFFF"/>
                </a:solidFill>
              </a:rPr>
              <a:t>肾结石</a:t>
            </a:r>
            <a:endParaRPr lang="en-US" altLang="zh-CN" sz="3200" dirty="0">
              <a:solidFill>
                <a:srgbClr val="FFFFFF"/>
              </a:solidFill>
            </a:endParaRPr>
          </a:p>
          <a:p>
            <a:pPr algn="l" hangingPunct="1">
              <a:lnSpc>
                <a:spcPct val="150000"/>
              </a:lnSpc>
            </a:pPr>
            <a:r>
              <a:rPr lang="en-US" altLang="zh-CN" sz="3200" dirty="0">
                <a:solidFill>
                  <a:srgbClr val="FFFFFF"/>
                </a:solidFill>
              </a:rPr>
              <a:t> (3)</a:t>
            </a:r>
            <a:r>
              <a:rPr lang="zh-CN" altLang="en-US" sz="3200" dirty="0">
                <a:solidFill>
                  <a:srgbClr val="FFFFFF"/>
                </a:solidFill>
              </a:rPr>
              <a:t>病因：</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肾结石的形成过程是某些因素造成的尿液中成石物质浓度升高或者溶解度降低，导致不能全部溶于水，便以结晶的方式析出，并在局部逐渐积聚，最终形成结石。</a:t>
            </a:r>
            <a:endParaRPr lang="zh-CN" altLang="zh-CN" sz="3200" dirty="0">
              <a:solidFill>
                <a:srgbClr val="FFFFFF"/>
              </a:solidFill>
            </a:endParaRPr>
          </a:p>
        </p:txBody>
      </p:sp>
      <p:sp>
        <p:nvSpPr>
          <p:cNvPr id="4"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367291383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
        <p:nvSpPr>
          <p:cNvPr id="6" name="标题 1"/>
          <p:cNvSpPr txBox="1">
            <a:spLocks/>
          </p:cNvSpPr>
          <p:nvPr/>
        </p:nvSpPr>
        <p:spPr>
          <a:xfrm>
            <a:off x="882632" y="1376752"/>
            <a:ext cx="10691405" cy="493260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2.</a:t>
            </a:r>
            <a:r>
              <a:rPr lang="zh-CN" altLang="en-US" sz="3200" dirty="0">
                <a:solidFill>
                  <a:srgbClr val="FFFFFF"/>
                </a:solidFill>
              </a:rPr>
              <a:t>肾结石</a:t>
            </a:r>
            <a:endParaRPr lang="en-US" altLang="zh-CN" sz="3200" dirty="0">
              <a:solidFill>
                <a:srgbClr val="FFFFFF"/>
              </a:solidFill>
            </a:endParaRPr>
          </a:p>
          <a:p>
            <a:pPr algn="l" hangingPunct="1">
              <a:lnSpc>
                <a:spcPct val="150000"/>
              </a:lnSpc>
            </a:pPr>
            <a:r>
              <a:rPr lang="en-US" altLang="zh-CN" sz="3200" dirty="0">
                <a:solidFill>
                  <a:srgbClr val="FFFFFF"/>
                </a:solidFill>
              </a:rPr>
              <a:t> (3)</a:t>
            </a:r>
            <a:r>
              <a:rPr lang="zh-CN" altLang="en-US" sz="3200" dirty="0">
                <a:solidFill>
                  <a:srgbClr val="FFFFFF"/>
                </a:solidFill>
              </a:rPr>
              <a:t>病因：         ①代谢异常</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②局部因素</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③药物因素</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④气候因素</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⑤饮食因素</a:t>
            </a:r>
            <a:endParaRPr lang="zh-CN" altLang="zh-CN" sz="3200" dirty="0">
              <a:solidFill>
                <a:srgbClr val="FFFFFF"/>
              </a:solidFill>
            </a:endParaRPr>
          </a:p>
        </p:txBody>
      </p:sp>
    </p:spTree>
    <p:extLst>
      <p:ext uri="{BB962C8B-B14F-4D97-AF65-F5344CB8AC3E}">
        <p14:creationId xmlns:p14="http://schemas.microsoft.com/office/powerpoint/2010/main" val="29472310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2.</a:t>
            </a:r>
            <a:r>
              <a:rPr lang="zh-CN" altLang="en-US" sz="3200" dirty="0">
                <a:solidFill>
                  <a:srgbClr val="FFFFFF"/>
                </a:solidFill>
              </a:rPr>
              <a:t>肾结石</a:t>
            </a:r>
            <a:endParaRPr lang="en-US" altLang="zh-CN" sz="3200" dirty="0">
              <a:solidFill>
                <a:srgbClr val="FFFFFF"/>
              </a:solidFill>
            </a:endParaRPr>
          </a:p>
          <a:p>
            <a:pPr algn="l" hangingPunct="1">
              <a:lnSpc>
                <a:spcPct val="150000"/>
              </a:lnSpc>
            </a:pPr>
            <a:r>
              <a:rPr lang="en-US" altLang="zh-CN" sz="3200" dirty="0">
                <a:solidFill>
                  <a:srgbClr val="FFFFFF"/>
                </a:solidFill>
              </a:rPr>
              <a:t> (4)</a:t>
            </a:r>
            <a:r>
              <a:rPr lang="zh-CN" altLang="en-US" sz="3200" dirty="0">
                <a:solidFill>
                  <a:srgbClr val="FFFFFF"/>
                </a:solidFill>
              </a:rPr>
              <a:t>其他泌尿系结石：</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①输尿管结石</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②膀胱结石</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③尿道结石</a:t>
            </a:r>
            <a:endParaRPr lang="en-US" altLang="zh-CN" sz="3200" dirty="0">
              <a:solidFill>
                <a:srgbClr val="FFFFFF"/>
              </a:solidFill>
            </a:endParaRPr>
          </a:p>
          <a:p>
            <a:pPr algn="l" hangingPunct="1">
              <a:lnSpc>
                <a:spcPct val="150000"/>
              </a:lnSpc>
            </a:pPr>
            <a:endParaRPr lang="en-US" altLang="zh-CN" sz="3200" dirty="0">
              <a:solidFill>
                <a:srgbClr val="FFFFFF"/>
              </a:solidFill>
            </a:endParaRPr>
          </a:p>
        </p:txBody>
      </p:sp>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31173895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2.</a:t>
            </a:r>
            <a:r>
              <a:rPr lang="zh-CN" altLang="en-US" sz="3200" dirty="0">
                <a:solidFill>
                  <a:srgbClr val="FFFFFF"/>
                </a:solidFill>
              </a:rPr>
              <a:t>肾结石</a:t>
            </a:r>
            <a:endParaRPr lang="en-US" altLang="zh-CN" sz="3200" dirty="0">
              <a:solidFill>
                <a:srgbClr val="FFFFFF"/>
              </a:solidFill>
            </a:endParaRPr>
          </a:p>
          <a:p>
            <a:pPr algn="l" hangingPunct="1">
              <a:lnSpc>
                <a:spcPct val="150000"/>
              </a:lnSpc>
            </a:pPr>
            <a:r>
              <a:rPr lang="en-US" altLang="zh-CN" sz="3200" dirty="0">
                <a:solidFill>
                  <a:srgbClr val="FFFFFF"/>
                </a:solidFill>
              </a:rPr>
              <a:t> (5)</a:t>
            </a:r>
            <a:r>
              <a:rPr lang="zh-CN" altLang="en-US" sz="3200" dirty="0">
                <a:solidFill>
                  <a:srgbClr val="FFFFFF"/>
                </a:solidFill>
              </a:rPr>
              <a:t>注意事项：</a:t>
            </a:r>
            <a:endParaRPr lang="en-US" altLang="zh-CN" sz="3200" dirty="0">
              <a:solidFill>
                <a:srgbClr val="FFFFFF"/>
              </a:solidFill>
            </a:endParaRPr>
          </a:p>
          <a:p>
            <a:pPr algn="l" hangingPunct="1">
              <a:lnSpc>
                <a:spcPct val="150000"/>
              </a:lnSpc>
            </a:pPr>
            <a:r>
              <a:rPr lang="zh-CN" altLang="en-US" sz="3200" dirty="0">
                <a:solidFill>
                  <a:srgbClr val="FFFFFF"/>
                </a:solidFill>
              </a:rPr>
              <a:t>    清淡饮食，加强体育运动，保持饮水量，减少高嘌呤食物（动物内脏、贝类、金枪鱼等）的摄入，减少富含草酸的食物（菠菜、茶、巧克力等）的摄入，增加新鲜蔬菜水果的摄入，规律饮食和作息。</a:t>
            </a:r>
            <a:endParaRPr lang="zh-CN" altLang="zh-CN" sz="3200" dirty="0">
              <a:solidFill>
                <a:srgbClr val="FFFFFF"/>
              </a:solidFill>
            </a:endParaRPr>
          </a:p>
        </p:txBody>
      </p:sp>
      <p:sp>
        <p:nvSpPr>
          <p:cNvPr id="4"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374774681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标题 1"/>
          <p:cNvSpPr txBox="1">
            <a:spLocks/>
          </p:cNvSpPr>
          <p:nvPr/>
        </p:nvSpPr>
        <p:spPr>
          <a:xfrm>
            <a:off x="5801446" y="2124748"/>
            <a:ext cx="5915990" cy="4724169"/>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zh-CN" altLang="en-US" sz="3200" dirty="0">
                <a:solidFill>
                  <a:srgbClr val="FFFFFF"/>
                </a:solidFill>
              </a:rPr>
              <a:t>    临床按照肾小球滤过率的变化，将慢性肾脏病分为五期。其中二至五期为慢性肾衰竭进展的不同阶段，第五期为终末期肾衰竭（尿毒症）。</a:t>
            </a:r>
            <a:endParaRPr lang="en-US" altLang="zh-CN" sz="3200" dirty="0">
              <a:solidFill>
                <a:srgbClr val="FFFFFF"/>
              </a:solidFill>
            </a:endParaRPr>
          </a:p>
          <a:p>
            <a:pPr algn="l" hangingPunct="1">
              <a:lnSpc>
                <a:spcPct val="150000"/>
              </a:lnSpc>
            </a:pPr>
            <a:endParaRPr lang="zh-CN" altLang="zh-CN" sz="3200" dirty="0">
              <a:solidFill>
                <a:srgbClr val="FFFFFF"/>
              </a:solidFill>
            </a:endParaRPr>
          </a:p>
        </p:txBody>
      </p:sp>
      <p:pic>
        <p:nvPicPr>
          <p:cNvPr id="1026" name="Picture 2" descr="https://timgsa.baidu.com/timg?image&amp;quality=80&amp;size=b9999_10000&amp;sec=1588577230525&amp;di=3fceb84f6854d9134ab6cba229ca894d&amp;imgtype=0&amp;src=http%3A%2F%2Fs9.rr.itc.cn%2Fr%2FwapChange%2F20175_23_15%2Fa9uexy8685168300542.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8316" y="2996675"/>
            <a:ext cx="4791693" cy="2937024"/>
          </a:xfrm>
          <a:prstGeom prst="rect">
            <a:avLst/>
          </a:prstGeom>
          <a:noFill/>
          <a:extLst>
            <a:ext uri="{909E8E84-426E-40DD-AFC4-6F175D3DCCD1}">
              <a14:hiddenFill xmlns:a14="http://schemas.microsoft.com/office/drawing/2010/main">
                <a:solidFill>
                  <a:srgbClr val="FFFFFF"/>
                </a:solidFill>
              </a14:hiddenFill>
            </a:ext>
          </a:extLst>
        </p:spPr>
      </p:pic>
      <p:sp>
        <p:nvSpPr>
          <p:cNvPr id="13"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3.</a:t>
            </a:r>
            <a:r>
              <a:rPr lang="zh-CN" altLang="en-US" sz="3200" dirty="0">
                <a:solidFill>
                  <a:srgbClr val="FFFFFF"/>
                </a:solidFill>
              </a:rPr>
              <a:t>慢性肾衰竭</a:t>
            </a:r>
            <a:endParaRPr lang="en-US" altLang="zh-CN" sz="3200" dirty="0">
              <a:solidFill>
                <a:srgbClr val="FFFFFF"/>
              </a:solidFill>
            </a:endParaRPr>
          </a:p>
          <a:p>
            <a:pPr algn="l" hangingPunct="1">
              <a:lnSpc>
                <a:spcPct val="150000"/>
              </a:lnSpc>
            </a:pPr>
            <a:r>
              <a:rPr lang="en-US" altLang="zh-CN" sz="3200" dirty="0">
                <a:solidFill>
                  <a:srgbClr val="FFFFFF"/>
                </a:solidFill>
              </a:rPr>
              <a:t> (1)</a:t>
            </a:r>
            <a:r>
              <a:rPr lang="zh-CN" altLang="en-US" sz="3200" dirty="0">
                <a:solidFill>
                  <a:srgbClr val="FFFFFF"/>
                </a:solidFill>
              </a:rPr>
              <a:t>疾病定义：</a:t>
            </a:r>
            <a:endParaRPr lang="zh-CN" altLang="zh-CN" sz="3200" dirty="0">
              <a:solidFill>
                <a:srgbClr val="FFFFFF"/>
              </a:solidFill>
            </a:endParaRPr>
          </a:p>
        </p:txBody>
      </p:sp>
      <p:sp>
        <p:nvSpPr>
          <p:cNvPr id="6"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294458049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3.</a:t>
            </a:r>
            <a:r>
              <a:rPr lang="zh-CN" altLang="en-US" sz="3200" dirty="0">
                <a:solidFill>
                  <a:srgbClr val="FFFFFF"/>
                </a:solidFill>
              </a:rPr>
              <a:t>慢性肾衰竭</a:t>
            </a:r>
            <a:endParaRPr lang="en-US" altLang="zh-CN" sz="3200" dirty="0">
              <a:solidFill>
                <a:srgbClr val="FFFFFF"/>
              </a:solidFill>
            </a:endParaRPr>
          </a:p>
          <a:p>
            <a:pPr algn="l" hangingPunct="1">
              <a:lnSpc>
                <a:spcPct val="150000"/>
              </a:lnSpc>
            </a:pPr>
            <a:r>
              <a:rPr lang="en-US" altLang="zh-CN" sz="3200" dirty="0">
                <a:solidFill>
                  <a:srgbClr val="FFFFFF"/>
                </a:solidFill>
              </a:rPr>
              <a:t> (2)</a:t>
            </a:r>
            <a:r>
              <a:rPr lang="zh-CN" altLang="en-US" sz="3200" dirty="0">
                <a:solidFill>
                  <a:srgbClr val="FFFFFF"/>
                </a:solidFill>
              </a:rPr>
              <a:t>典型症状：</a:t>
            </a:r>
            <a:endParaRPr lang="en-US" altLang="zh-CN" sz="3200" dirty="0">
              <a:solidFill>
                <a:srgbClr val="FFFFFF"/>
              </a:solidFill>
            </a:endParaRPr>
          </a:p>
          <a:p>
            <a:pPr algn="l" hangingPunct="1">
              <a:lnSpc>
                <a:spcPct val="150000"/>
              </a:lnSpc>
            </a:pPr>
            <a:r>
              <a:rPr lang="zh-CN" altLang="en-US" sz="3200" dirty="0">
                <a:solidFill>
                  <a:srgbClr val="FFFFFF"/>
                </a:solidFill>
              </a:rPr>
              <a:t>    恶心、呕吐、贫血、出血、劳力性呼吸困难等终末期肾衰竭的早期症状。</a:t>
            </a:r>
            <a:endParaRPr lang="zh-CN" altLang="zh-CN" sz="3200" dirty="0">
              <a:solidFill>
                <a:srgbClr val="FFFFFF"/>
              </a:solidFill>
            </a:endParaRPr>
          </a:p>
        </p:txBody>
      </p:sp>
      <p:sp>
        <p:nvSpPr>
          <p:cNvPr id="4"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418494321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4" descr="153-6-26"/>
          <p:cNvPicPr>
            <a:picLocks noChangeAspect="1" noChangeArrowheads="1"/>
          </p:cNvPicPr>
          <p:nvPr/>
        </p:nvPicPr>
        <p:blipFill>
          <a:blip r:embed="rId3">
            <a:extLst>
              <a:ext uri="{28A0092B-C50C-407E-A947-70E740481C1C}">
                <a14:useLocalDpi xmlns:a14="http://schemas.microsoft.com/office/drawing/2010/main" val="0"/>
              </a:ext>
            </a:extLst>
          </a:blip>
          <a:srcRect l="4503" t="1273" r="3464" b="8987"/>
          <a:stretch>
            <a:fillRect/>
          </a:stretch>
        </p:blipFill>
        <p:spPr bwMode="auto">
          <a:xfrm>
            <a:off x="3892960" y="944160"/>
            <a:ext cx="2928526" cy="4998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2"/>
          <p:cNvSpPr txBox="1"/>
          <p:nvPr/>
        </p:nvSpPr>
        <p:spPr>
          <a:xfrm>
            <a:off x="0" y="6381771"/>
            <a:ext cx="12192000" cy="476229"/>
          </a:xfrm>
          <a:prstGeom prst="rect">
            <a:avLst/>
          </a:prstGeom>
        </p:spPr>
        <p:txBody>
          <a:bodyPr vert="horz" lIns="121920" tIns="60960" rIns="121920" bIns="6096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465" b="0" i="0" u="none" strike="noStrike" kern="1200" cap="none" spc="0" normalizeH="0" baseline="0" noProof="0" dirty="0">
              <a:ln>
                <a:noFill/>
              </a:ln>
              <a:solidFill>
                <a:schemeClr val="tx1">
                  <a:lumMod val="20000"/>
                  <a:lumOff val="80000"/>
                </a:schemeClr>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13" name="副标题 2"/>
          <p:cNvSpPr txBox="1"/>
          <p:nvPr/>
        </p:nvSpPr>
        <p:spPr>
          <a:xfrm>
            <a:off x="152400" y="6534171"/>
            <a:ext cx="12192000" cy="476229"/>
          </a:xfrm>
          <a:prstGeom prst="rect">
            <a:avLst/>
          </a:prstGeom>
        </p:spPr>
        <p:txBody>
          <a:bodyPr vert="horz" lIns="121920" tIns="60960" rIns="121920" bIns="6096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1465" b="0" i="0" u="none" strike="noStrike" kern="1200" cap="none" spc="0" normalizeH="0" baseline="0" noProof="0" dirty="0">
              <a:ln>
                <a:noFill/>
              </a:ln>
              <a:solidFill>
                <a:schemeClr val="tx1">
                  <a:lumMod val="20000"/>
                  <a:lumOff val="80000"/>
                </a:schemeClr>
              </a:solidFill>
              <a:effectLst>
                <a:outerShdw blurRad="38100" dist="38100" dir="2700000" algn="tl">
                  <a:srgbClr val="000000">
                    <a:alpha val="43137"/>
                  </a:srgbClr>
                </a:outerShdw>
              </a:effectLst>
              <a:uLnTx/>
              <a:uFillTx/>
              <a:latin typeface="黑体" panose="02010609060101010101" pitchFamily="49" charset="-122"/>
              <a:ea typeface="黑体" panose="02010609060101010101" pitchFamily="49" charset="-122"/>
              <a:cs typeface="+mn-cs"/>
            </a:endParaRPr>
          </a:p>
        </p:txBody>
      </p:sp>
      <p:sp>
        <p:nvSpPr>
          <p:cNvPr id="5" name="Line 5"/>
          <p:cNvSpPr>
            <a:spLocks noChangeShapeType="1"/>
          </p:cNvSpPr>
          <p:nvPr/>
        </p:nvSpPr>
        <p:spPr bwMode="auto">
          <a:xfrm>
            <a:off x="3071813" y="3500438"/>
            <a:ext cx="1295400"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pPr algn="l" defTabSz="914400" fontAlgn="base" hangingPunct="1">
              <a:spcBef>
                <a:spcPct val="0"/>
              </a:spcBef>
              <a:spcAft>
                <a:spcPct val="0"/>
              </a:spcAft>
            </a:pPr>
            <a:endParaRPr lang="zh-CN" altLang="en-US" sz="2400" i="0" kern="1200">
              <a:solidFill>
                <a:srgbClr val="000000"/>
              </a:solidFill>
              <a:effectLst/>
              <a:latin typeface="Trebuchet MS" panose="020B0603020202020204" pitchFamily="34" charset="0"/>
              <a:ea typeface="+mn-ea"/>
              <a:cs typeface="+mn-cs"/>
            </a:endParaRPr>
          </a:p>
        </p:txBody>
      </p:sp>
      <p:sp>
        <p:nvSpPr>
          <p:cNvPr id="7" name="Text Box 6"/>
          <p:cNvSpPr txBox="1">
            <a:spLocks noChangeArrowheads="1"/>
          </p:cNvSpPr>
          <p:nvPr/>
        </p:nvSpPr>
        <p:spPr bwMode="auto">
          <a:xfrm>
            <a:off x="1905001" y="3168650"/>
            <a:ext cx="1152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anose="020B0603020202020204" pitchFamily="34" charset="0"/>
              </a:defRPr>
            </a:lvl1pPr>
            <a:lvl2pPr marL="742950" indent="-285750" eaLnBrk="0" hangingPunct="0">
              <a:defRPr sz="2400">
                <a:solidFill>
                  <a:schemeClr val="tx1"/>
                </a:solidFill>
                <a:latin typeface="Trebuchet MS" panose="020B0603020202020204" pitchFamily="34" charset="0"/>
              </a:defRPr>
            </a:lvl2pPr>
            <a:lvl3pPr marL="1143000" indent="-228600" eaLnBrk="0" hangingPunct="0">
              <a:defRPr sz="2400">
                <a:solidFill>
                  <a:schemeClr val="tx1"/>
                </a:solidFill>
                <a:latin typeface="Trebuchet MS" panose="020B0603020202020204" pitchFamily="34" charset="0"/>
              </a:defRPr>
            </a:lvl3pPr>
            <a:lvl4pPr marL="1600200" indent="-228600" eaLnBrk="0" hangingPunct="0">
              <a:defRPr sz="2400">
                <a:solidFill>
                  <a:schemeClr val="tx1"/>
                </a:solidFill>
                <a:latin typeface="Trebuchet MS" panose="020B0603020202020204" pitchFamily="34" charset="0"/>
              </a:defRPr>
            </a:lvl4pPr>
            <a:lvl5pPr marL="2057400" indent="-228600" eaLnBrk="0" hangingPunct="0">
              <a:defRPr sz="2400">
                <a:solidFill>
                  <a:schemeClr val="tx1"/>
                </a:solidFill>
                <a:latin typeface="Trebuchet MS" panose="020B0603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defRPr>
            </a:lvl9pPr>
          </a:lstStyle>
          <a:p>
            <a:pPr algn="l" defTabSz="914400" eaLnBrk="1" fontAlgn="base" hangingPunct="1">
              <a:spcBef>
                <a:spcPct val="50000"/>
              </a:spcBef>
              <a:spcAft>
                <a:spcPct val="0"/>
              </a:spcAft>
            </a:pPr>
            <a:r>
              <a:rPr lang="zh-CN" altLang="en-US" sz="3600" b="1" i="0" kern="1200">
                <a:solidFill>
                  <a:srgbClr val="FFFFFF"/>
                </a:solidFill>
                <a:effectLst/>
                <a:ea typeface="黑体" panose="02010609060101010101" pitchFamily="49" charset="-122"/>
                <a:cs typeface="+mn-cs"/>
              </a:rPr>
              <a:t>肾门</a:t>
            </a:r>
          </a:p>
        </p:txBody>
      </p:sp>
      <p:sp>
        <p:nvSpPr>
          <p:cNvPr id="8" name="Line 14"/>
          <p:cNvSpPr>
            <a:spLocks noChangeShapeType="1"/>
          </p:cNvSpPr>
          <p:nvPr/>
        </p:nvSpPr>
        <p:spPr bwMode="auto">
          <a:xfrm>
            <a:off x="5146676" y="3573463"/>
            <a:ext cx="2447925"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pPr algn="l" defTabSz="914400" fontAlgn="base" hangingPunct="1">
              <a:spcBef>
                <a:spcPct val="0"/>
              </a:spcBef>
              <a:spcAft>
                <a:spcPct val="0"/>
              </a:spcAft>
            </a:pPr>
            <a:endParaRPr lang="zh-CN" altLang="en-US" sz="2400" i="0" kern="1200">
              <a:solidFill>
                <a:srgbClr val="000000"/>
              </a:solidFill>
              <a:effectLst/>
              <a:latin typeface="Trebuchet MS" panose="020B0603020202020204" pitchFamily="34" charset="0"/>
              <a:ea typeface="+mn-ea"/>
              <a:cs typeface="+mn-cs"/>
            </a:endParaRPr>
          </a:p>
        </p:txBody>
      </p:sp>
      <p:sp>
        <p:nvSpPr>
          <p:cNvPr id="9" name="Text Box 15"/>
          <p:cNvSpPr txBox="1">
            <a:spLocks noChangeArrowheads="1"/>
          </p:cNvSpPr>
          <p:nvPr/>
        </p:nvSpPr>
        <p:spPr bwMode="auto">
          <a:xfrm>
            <a:off x="7608888" y="3228976"/>
            <a:ext cx="2735262"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anose="020B0603020202020204" pitchFamily="34" charset="0"/>
              </a:defRPr>
            </a:lvl1pPr>
            <a:lvl2pPr marL="742950" indent="-285750" eaLnBrk="0" hangingPunct="0">
              <a:defRPr sz="2400">
                <a:solidFill>
                  <a:schemeClr val="tx1"/>
                </a:solidFill>
                <a:latin typeface="Trebuchet MS" panose="020B0603020202020204" pitchFamily="34" charset="0"/>
              </a:defRPr>
            </a:lvl2pPr>
            <a:lvl3pPr marL="1143000" indent="-228600" eaLnBrk="0" hangingPunct="0">
              <a:defRPr sz="2400">
                <a:solidFill>
                  <a:schemeClr val="tx1"/>
                </a:solidFill>
                <a:latin typeface="Trebuchet MS" panose="020B0603020202020204" pitchFamily="34" charset="0"/>
              </a:defRPr>
            </a:lvl3pPr>
            <a:lvl4pPr marL="1600200" indent="-228600" eaLnBrk="0" hangingPunct="0">
              <a:defRPr sz="2400">
                <a:solidFill>
                  <a:schemeClr val="tx1"/>
                </a:solidFill>
                <a:latin typeface="Trebuchet MS" panose="020B0603020202020204" pitchFamily="34" charset="0"/>
              </a:defRPr>
            </a:lvl4pPr>
            <a:lvl5pPr marL="2057400" indent="-228600" eaLnBrk="0" hangingPunct="0">
              <a:defRPr sz="2400">
                <a:solidFill>
                  <a:schemeClr val="tx1"/>
                </a:solidFill>
                <a:latin typeface="Trebuchet MS" panose="020B0603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defRPr>
            </a:lvl9pPr>
          </a:lstStyle>
          <a:p>
            <a:pPr algn="l" defTabSz="914400" eaLnBrk="1" fontAlgn="base" hangingPunct="1">
              <a:spcBef>
                <a:spcPct val="0"/>
              </a:spcBef>
              <a:spcAft>
                <a:spcPct val="0"/>
              </a:spcAft>
            </a:pPr>
            <a:r>
              <a:rPr lang="zh-CN" altLang="en-US" sz="3600" b="1" i="0" kern="1200" dirty="0">
                <a:solidFill>
                  <a:srgbClr val="FFFFFF"/>
                </a:solidFill>
                <a:effectLst/>
                <a:ea typeface="黑体" panose="02010609060101010101" pitchFamily="49" charset="-122"/>
                <a:cs typeface="+mn-cs"/>
              </a:rPr>
              <a:t>肾盂</a:t>
            </a:r>
          </a:p>
          <a:p>
            <a:pPr algn="l" defTabSz="914400" eaLnBrk="1" fontAlgn="base" hangingPunct="1">
              <a:spcBef>
                <a:spcPct val="0"/>
              </a:spcBef>
              <a:spcAft>
                <a:spcPct val="0"/>
              </a:spcAft>
            </a:pPr>
            <a:r>
              <a:rPr lang="zh-CN" altLang="en-US" sz="3200" b="1" i="0" kern="1200" dirty="0">
                <a:solidFill>
                  <a:srgbClr val="FFFFFF"/>
                </a:solidFill>
                <a:effectLst/>
                <a:ea typeface="黑体" panose="02010609060101010101" pitchFamily="49" charset="-122"/>
                <a:cs typeface="+mn-cs"/>
              </a:rPr>
              <a:t>与输尿管连通</a:t>
            </a:r>
          </a:p>
        </p:txBody>
      </p:sp>
      <p:sp>
        <p:nvSpPr>
          <p:cNvPr id="2" name="Line 14">
            <a:extLst>
              <a:ext uri="{FF2B5EF4-FFF2-40B4-BE49-F238E27FC236}">
                <a16:creationId xmlns:a16="http://schemas.microsoft.com/office/drawing/2014/main" id="{ADCA260F-9569-2284-1F72-B6D9FDED7DCF}"/>
              </a:ext>
            </a:extLst>
          </p:cNvPr>
          <p:cNvSpPr>
            <a:spLocks noChangeShapeType="1"/>
          </p:cNvSpPr>
          <p:nvPr/>
        </p:nvSpPr>
        <p:spPr bwMode="auto">
          <a:xfrm>
            <a:off x="5840413" y="1290235"/>
            <a:ext cx="2447925"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pPr algn="l" defTabSz="914400" fontAlgn="base" hangingPunct="1">
              <a:spcBef>
                <a:spcPct val="0"/>
              </a:spcBef>
              <a:spcAft>
                <a:spcPct val="0"/>
              </a:spcAft>
            </a:pPr>
            <a:endParaRPr lang="zh-CN" altLang="en-US" sz="2400" i="0" kern="1200">
              <a:solidFill>
                <a:srgbClr val="000000"/>
              </a:solidFill>
              <a:effectLst/>
              <a:latin typeface="Trebuchet MS" panose="020B0603020202020204" pitchFamily="34" charset="0"/>
              <a:ea typeface="+mn-ea"/>
              <a:cs typeface="+mn-cs"/>
            </a:endParaRPr>
          </a:p>
        </p:txBody>
      </p:sp>
      <p:sp>
        <p:nvSpPr>
          <p:cNvPr id="3" name="Text Box 15">
            <a:extLst>
              <a:ext uri="{FF2B5EF4-FFF2-40B4-BE49-F238E27FC236}">
                <a16:creationId xmlns:a16="http://schemas.microsoft.com/office/drawing/2014/main" id="{A85EF8EF-C663-0175-117C-92FAADC84B92}"/>
              </a:ext>
            </a:extLst>
          </p:cNvPr>
          <p:cNvSpPr txBox="1">
            <a:spLocks noChangeArrowheads="1"/>
          </p:cNvSpPr>
          <p:nvPr/>
        </p:nvSpPr>
        <p:spPr bwMode="auto">
          <a:xfrm>
            <a:off x="8302625" y="945748"/>
            <a:ext cx="2735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anose="020B0603020202020204" pitchFamily="34" charset="0"/>
              </a:defRPr>
            </a:lvl1pPr>
            <a:lvl2pPr marL="742950" indent="-285750" eaLnBrk="0" hangingPunct="0">
              <a:defRPr sz="2400">
                <a:solidFill>
                  <a:schemeClr val="tx1"/>
                </a:solidFill>
                <a:latin typeface="Trebuchet MS" panose="020B0603020202020204" pitchFamily="34" charset="0"/>
              </a:defRPr>
            </a:lvl2pPr>
            <a:lvl3pPr marL="1143000" indent="-228600" eaLnBrk="0" hangingPunct="0">
              <a:defRPr sz="2400">
                <a:solidFill>
                  <a:schemeClr val="tx1"/>
                </a:solidFill>
                <a:latin typeface="Trebuchet MS" panose="020B0603020202020204" pitchFamily="34" charset="0"/>
              </a:defRPr>
            </a:lvl3pPr>
            <a:lvl4pPr marL="1600200" indent="-228600" eaLnBrk="0" hangingPunct="0">
              <a:defRPr sz="2400">
                <a:solidFill>
                  <a:schemeClr val="tx1"/>
                </a:solidFill>
                <a:latin typeface="Trebuchet MS" panose="020B0603020202020204" pitchFamily="34" charset="0"/>
              </a:defRPr>
            </a:lvl4pPr>
            <a:lvl5pPr marL="2057400" indent="-228600" eaLnBrk="0" hangingPunct="0">
              <a:defRPr sz="2400">
                <a:solidFill>
                  <a:schemeClr val="tx1"/>
                </a:solidFill>
                <a:latin typeface="Trebuchet MS" panose="020B0603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defRPr>
            </a:lvl9pPr>
          </a:lstStyle>
          <a:p>
            <a:pPr algn="l" defTabSz="914400" eaLnBrk="1" fontAlgn="base" hangingPunct="1">
              <a:spcBef>
                <a:spcPct val="0"/>
              </a:spcBef>
              <a:spcAft>
                <a:spcPct val="0"/>
              </a:spcAft>
            </a:pPr>
            <a:r>
              <a:rPr lang="zh-CN" altLang="en-US" sz="3600" b="1" i="0" kern="1200" dirty="0">
                <a:solidFill>
                  <a:srgbClr val="FFFFFF"/>
                </a:solidFill>
                <a:effectLst/>
                <a:ea typeface="黑体" panose="02010609060101010101" pitchFamily="49" charset="-122"/>
                <a:cs typeface="+mn-cs"/>
              </a:rPr>
              <a:t>肾皮质</a:t>
            </a:r>
            <a:endParaRPr lang="zh-CN" altLang="en-US" sz="3200" b="1" i="0" kern="1200" dirty="0">
              <a:solidFill>
                <a:srgbClr val="FFFFFF"/>
              </a:solidFill>
              <a:effectLst/>
              <a:ea typeface="黑体" panose="02010609060101010101" pitchFamily="49" charset="-122"/>
              <a:cs typeface="+mn-cs"/>
            </a:endParaRPr>
          </a:p>
        </p:txBody>
      </p:sp>
      <p:sp>
        <p:nvSpPr>
          <p:cNvPr id="4" name="Line 14">
            <a:extLst>
              <a:ext uri="{FF2B5EF4-FFF2-40B4-BE49-F238E27FC236}">
                <a16:creationId xmlns:a16="http://schemas.microsoft.com/office/drawing/2014/main" id="{3ED02B30-0A0D-137B-A8A2-82792756147E}"/>
              </a:ext>
            </a:extLst>
          </p:cNvPr>
          <p:cNvSpPr>
            <a:spLocks noChangeShapeType="1"/>
          </p:cNvSpPr>
          <p:nvPr/>
        </p:nvSpPr>
        <p:spPr bwMode="auto">
          <a:xfrm>
            <a:off x="5621338" y="2358280"/>
            <a:ext cx="2447925" cy="0"/>
          </a:xfrm>
          <a:prstGeom prst="line">
            <a:avLst/>
          </a:prstGeom>
          <a:noFill/>
          <a:ln w="76200">
            <a:solidFill>
              <a:srgbClr val="FFFFFF"/>
            </a:solidFill>
            <a:round/>
            <a:headEnd/>
            <a:tailEnd/>
          </a:ln>
          <a:extLst>
            <a:ext uri="{909E8E84-426E-40DD-AFC4-6F175D3DCCD1}">
              <a14:hiddenFill xmlns:a14="http://schemas.microsoft.com/office/drawing/2010/main">
                <a:noFill/>
              </a14:hiddenFill>
            </a:ext>
          </a:extLst>
        </p:spPr>
        <p:txBody>
          <a:bodyPr/>
          <a:lstStyle/>
          <a:p>
            <a:pPr algn="l" defTabSz="914400" fontAlgn="base" hangingPunct="1">
              <a:spcBef>
                <a:spcPct val="0"/>
              </a:spcBef>
              <a:spcAft>
                <a:spcPct val="0"/>
              </a:spcAft>
            </a:pPr>
            <a:endParaRPr lang="zh-CN" altLang="en-US" sz="2400" i="0" kern="1200">
              <a:solidFill>
                <a:srgbClr val="000000"/>
              </a:solidFill>
              <a:effectLst/>
              <a:latin typeface="Trebuchet MS" panose="020B0603020202020204" pitchFamily="34" charset="0"/>
              <a:ea typeface="+mn-ea"/>
              <a:cs typeface="+mn-cs"/>
            </a:endParaRPr>
          </a:p>
        </p:txBody>
      </p:sp>
      <p:sp>
        <p:nvSpPr>
          <p:cNvPr id="11" name="Text Box 15">
            <a:extLst>
              <a:ext uri="{FF2B5EF4-FFF2-40B4-BE49-F238E27FC236}">
                <a16:creationId xmlns:a16="http://schemas.microsoft.com/office/drawing/2014/main" id="{6E8F0A5F-36FF-7F79-23BD-5F062F0430E2}"/>
              </a:ext>
            </a:extLst>
          </p:cNvPr>
          <p:cNvSpPr txBox="1">
            <a:spLocks noChangeArrowheads="1"/>
          </p:cNvSpPr>
          <p:nvPr/>
        </p:nvSpPr>
        <p:spPr bwMode="auto">
          <a:xfrm>
            <a:off x="8083550" y="2013793"/>
            <a:ext cx="2735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rebuchet MS" panose="020B0603020202020204" pitchFamily="34" charset="0"/>
              </a:defRPr>
            </a:lvl1pPr>
            <a:lvl2pPr marL="742950" indent="-285750" eaLnBrk="0" hangingPunct="0">
              <a:defRPr sz="2400">
                <a:solidFill>
                  <a:schemeClr val="tx1"/>
                </a:solidFill>
                <a:latin typeface="Trebuchet MS" panose="020B0603020202020204" pitchFamily="34" charset="0"/>
              </a:defRPr>
            </a:lvl2pPr>
            <a:lvl3pPr marL="1143000" indent="-228600" eaLnBrk="0" hangingPunct="0">
              <a:defRPr sz="2400">
                <a:solidFill>
                  <a:schemeClr val="tx1"/>
                </a:solidFill>
                <a:latin typeface="Trebuchet MS" panose="020B0603020202020204" pitchFamily="34" charset="0"/>
              </a:defRPr>
            </a:lvl3pPr>
            <a:lvl4pPr marL="1600200" indent="-228600" eaLnBrk="0" hangingPunct="0">
              <a:defRPr sz="2400">
                <a:solidFill>
                  <a:schemeClr val="tx1"/>
                </a:solidFill>
                <a:latin typeface="Trebuchet MS" panose="020B0603020202020204" pitchFamily="34" charset="0"/>
              </a:defRPr>
            </a:lvl4pPr>
            <a:lvl5pPr marL="2057400" indent="-228600" eaLnBrk="0" hangingPunct="0">
              <a:defRPr sz="2400">
                <a:solidFill>
                  <a:schemeClr val="tx1"/>
                </a:solidFill>
                <a:latin typeface="Trebuchet MS" panose="020B0603020202020204" pitchFamily="34" charset="0"/>
              </a:defRPr>
            </a:lvl5pPr>
            <a:lvl6pPr marL="2514600" indent="-228600" eaLnBrk="0" fontAlgn="base" hangingPunct="0">
              <a:spcBef>
                <a:spcPct val="0"/>
              </a:spcBef>
              <a:spcAft>
                <a:spcPct val="0"/>
              </a:spcAft>
              <a:defRPr sz="2400">
                <a:solidFill>
                  <a:schemeClr val="tx1"/>
                </a:solidFill>
                <a:latin typeface="Trebuchet MS" panose="020B0603020202020204" pitchFamily="34" charset="0"/>
              </a:defRPr>
            </a:lvl6pPr>
            <a:lvl7pPr marL="2971800" indent="-228600" eaLnBrk="0" fontAlgn="base" hangingPunct="0">
              <a:spcBef>
                <a:spcPct val="0"/>
              </a:spcBef>
              <a:spcAft>
                <a:spcPct val="0"/>
              </a:spcAft>
              <a:defRPr sz="2400">
                <a:solidFill>
                  <a:schemeClr val="tx1"/>
                </a:solidFill>
                <a:latin typeface="Trebuchet MS" panose="020B0603020202020204" pitchFamily="34" charset="0"/>
              </a:defRPr>
            </a:lvl7pPr>
            <a:lvl8pPr marL="3429000" indent="-228600" eaLnBrk="0" fontAlgn="base" hangingPunct="0">
              <a:spcBef>
                <a:spcPct val="0"/>
              </a:spcBef>
              <a:spcAft>
                <a:spcPct val="0"/>
              </a:spcAft>
              <a:defRPr sz="2400">
                <a:solidFill>
                  <a:schemeClr val="tx1"/>
                </a:solidFill>
                <a:latin typeface="Trebuchet MS" panose="020B0603020202020204" pitchFamily="34" charset="0"/>
              </a:defRPr>
            </a:lvl8pPr>
            <a:lvl9pPr marL="3886200" indent="-228600" eaLnBrk="0" fontAlgn="base" hangingPunct="0">
              <a:spcBef>
                <a:spcPct val="0"/>
              </a:spcBef>
              <a:spcAft>
                <a:spcPct val="0"/>
              </a:spcAft>
              <a:defRPr sz="2400">
                <a:solidFill>
                  <a:schemeClr val="tx1"/>
                </a:solidFill>
                <a:latin typeface="Trebuchet MS" panose="020B0603020202020204" pitchFamily="34" charset="0"/>
              </a:defRPr>
            </a:lvl9pPr>
          </a:lstStyle>
          <a:p>
            <a:pPr algn="l" defTabSz="914400" eaLnBrk="1" fontAlgn="base" hangingPunct="1">
              <a:spcBef>
                <a:spcPct val="0"/>
              </a:spcBef>
              <a:spcAft>
                <a:spcPct val="0"/>
              </a:spcAft>
            </a:pPr>
            <a:r>
              <a:rPr lang="zh-CN" altLang="en-US" sz="3600" b="1" i="0" kern="1200" dirty="0">
                <a:solidFill>
                  <a:srgbClr val="FFFFFF"/>
                </a:solidFill>
                <a:effectLst/>
                <a:ea typeface="黑体" panose="02010609060101010101" pitchFamily="49" charset="-122"/>
                <a:cs typeface="+mn-cs"/>
              </a:rPr>
              <a:t>肾髓质</a:t>
            </a:r>
            <a:endParaRPr lang="zh-CN" altLang="en-US" sz="3200" b="1" i="0" kern="1200" dirty="0">
              <a:solidFill>
                <a:srgbClr val="FFFFFF"/>
              </a:solidFill>
              <a:effectLst/>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3.</a:t>
            </a:r>
            <a:r>
              <a:rPr lang="zh-CN" altLang="en-US" sz="3200" dirty="0">
                <a:solidFill>
                  <a:srgbClr val="FFFFFF"/>
                </a:solidFill>
              </a:rPr>
              <a:t>慢性肾衰竭</a:t>
            </a:r>
            <a:endParaRPr lang="en-US" altLang="zh-CN" sz="3200" dirty="0">
              <a:solidFill>
                <a:srgbClr val="FFFFFF"/>
              </a:solidFill>
            </a:endParaRPr>
          </a:p>
          <a:p>
            <a:pPr algn="l" hangingPunct="1">
              <a:lnSpc>
                <a:spcPct val="150000"/>
              </a:lnSpc>
            </a:pPr>
            <a:r>
              <a:rPr lang="en-US" altLang="zh-CN" sz="3200" dirty="0">
                <a:solidFill>
                  <a:srgbClr val="FFFFFF"/>
                </a:solidFill>
              </a:rPr>
              <a:t> (3)</a:t>
            </a:r>
            <a:r>
              <a:rPr lang="zh-CN" altLang="en-US" sz="3200" dirty="0">
                <a:solidFill>
                  <a:srgbClr val="FFFFFF"/>
                </a:solidFill>
              </a:rPr>
              <a:t>病因：</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是由于各种肾脏疾病引起肾单位不可逆性地破坏，以致残存的肾单位不足以排出代谢废物，导致代谢废物和毒素在体内积聚，出现水盐平衡紊乱，同时存在肾脏内分泌障碍，从而表现出一系列自身中毒的症状。</a:t>
            </a:r>
            <a:endParaRPr lang="zh-CN" altLang="zh-CN" sz="3200" dirty="0">
              <a:solidFill>
                <a:srgbClr val="FFFFFF"/>
              </a:solidFill>
            </a:endParaRPr>
          </a:p>
        </p:txBody>
      </p:sp>
      <p:sp>
        <p:nvSpPr>
          <p:cNvPr id="4"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80294686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3.</a:t>
            </a:r>
            <a:r>
              <a:rPr lang="zh-CN" altLang="en-US" sz="3200" dirty="0">
                <a:solidFill>
                  <a:srgbClr val="FFFFFF"/>
                </a:solidFill>
              </a:rPr>
              <a:t>慢性肾衰竭</a:t>
            </a:r>
            <a:endParaRPr lang="en-US" altLang="zh-CN" sz="3200" dirty="0">
              <a:solidFill>
                <a:srgbClr val="FFFFFF"/>
              </a:solidFill>
            </a:endParaRPr>
          </a:p>
          <a:p>
            <a:pPr algn="l">
              <a:lnSpc>
                <a:spcPct val="150000"/>
              </a:lnSpc>
            </a:pPr>
            <a:r>
              <a:rPr lang="en-US" altLang="zh-CN" sz="3200" dirty="0">
                <a:solidFill>
                  <a:srgbClr val="FFFFFF"/>
                </a:solidFill>
              </a:rPr>
              <a:t> (4)</a:t>
            </a:r>
            <a:r>
              <a:rPr lang="zh-CN" altLang="en-US" sz="3200" dirty="0">
                <a:solidFill>
                  <a:srgbClr val="FFFFFF"/>
                </a:solidFill>
              </a:rPr>
              <a:t>治疗方式：血液净化治疗（</a:t>
            </a:r>
            <a:r>
              <a:rPr lang="zh-CN" altLang="en-US" sz="3200" dirty="0"/>
              <a:t>血液透析</a:t>
            </a:r>
            <a:r>
              <a:rPr lang="zh-CN" altLang="en-US" sz="3200" dirty="0">
                <a:solidFill>
                  <a:srgbClr val="FFFFFF"/>
                </a:solidFill>
              </a:rPr>
              <a:t>）</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血液净化治疗可以替代肾脏清除体内过多的代谢废物。</a:t>
            </a:r>
            <a:endParaRPr lang="zh-CN" altLang="zh-CN" sz="3200" dirty="0">
              <a:solidFill>
                <a:srgbClr val="FFFFFF"/>
              </a:solidFill>
            </a:endParaRPr>
          </a:p>
        </p:txBody>
      </p:sp>
      <p:sp>
        <p:nvSpPr>
          <p:cNvPr id="4"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32913136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标题 1"/>
          <p:cNvSpPr txBox="1">
            <a:spLocks/>
          </p:cNvSpPr>
          <p:nvPr/>
        </p:nvSpPr>
        <p:spPr>
          <a:xfrm>
            <a:off x="882633" y="1376752"/>
            <a:ext cx="5579127" cy="4963088"/>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3.</a:t>
            </a:r>
            <a:r>
              <a:rPr lang="zh-CN" altLang="en-US" sz="3200" dirty="0">
                <a:solidFill>
                  <a:srgbClr val="FFFFFF"/>
                </a:solidFill>
              </a:rPr>
              <a:t>慢性肾衰竭</a:t>
            </a:r>
            <a:endParaRPr lang="en-US" altLang="zh-CN" sz="3200" dirty="0">
              <a:solidFill>
                <a:srgbClr val="FFFFFF"/>
              </a:solidFill>
            </a:endParaRPr>
          </a:p>
          <a:p>
            <a:pPr algn="l" hangingPunct="1">
              <a:lnSpc>
                <a:spcPct val="150000"/>
              </a:lnSpc>
            </a:pPr>
            <a:r>
              <a:rPr lang="en-US" altLang="zh-CN" sz="3200" dirty="0">
                <a:solidFill>
                  <a:srgbClr val="FFFFFF"/>
                </a:solidFill>
              </a:rPr>
              <a:t> (4)</a:t>
            </a:r>
            <a:r>
              <a:rPr lang="zh-CN" altLang="en-US" sz="3200" dirty="0">
                <a:solidFill>
                  <a:srgbClr val="FFFFFF"/>
                </a:solidFill>
              </a:rPr>
              <a:t>治疗方式：</a:t>
            </a:r>
            <a:r>
              <a:rPr lang="zh-CN" altLang="en-US" sz="3200" dirty="0"/>
              <a:t>血液透析</a:t>
            </a:r>
            <a:endParaRPr lang="en-US" altLang="zh-CN" sz="3200" dirty="0"/>
          </a:p>
          <a:p>
            <a:pPr algn="l" hangingPunct="1">
              <a:lnSpc>
                <a:spcPct val="150000"/>
              </a:lnSpc>
            </a:pPr>
            <a:r>
              <a:rPr lang="en-US" altLang="zh-CN" sz="3200" dirty="0">
                <a:solidFill>
                  <a:srgbClr val="FFFFFF"/>
                </a:solidFill>
              </a:rPr>
              <a:t>    </a:t>
            </a:r>
            <a:r>
              <a:rPr lang="zh-CN" altLang="en-US" sz="3200" dirty="0">
                <a:solidFill>
                  <a:srgbClr val="FFFFFF"/>
                </a:solidFill>
              </a:rPr>
              <a:t>将血液引出体外利用透析、膜分离等原理排除体内过剩的代谢废物，然后再将净化的血液引回体内。</a:t>
            </a:r>
            <a:endParaRPr lang="en-US" altLang="zh-CN" sz="3200" dirty="0">
              <a:solidFill>
                <a:srgbClr val="FFFFFF"/>
              </a:solidFill>
            </a:endParaRPr>
          </a:p>
          <a:p>
            <a:pPr algn="l" hangingPunct="1">
              <a:lnSpc>
                <a:spcPct val="150000"/>
              </a:lnSpc>
            </a:pPr>
            <a:endParaRPr lang="zh-CN" altLang="zh-CN" sz="3200" dirty="0">
              <a:solidFill>
                <a:srgbClr val="FFFFFF"/>
              </a:solidFill>
            </a:endParaRPr>
          </a:p>
        </p:txBody>
      </p:sp>
      <p:sp>
        <p:nvSpPr>
          <p:cNvPr id="12"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grpSp>
        <p:nvGrpSpPr>
          <p:cNvPr id="14" name="组合 13"/>
          <p:cNvGrpSpPr/>
          <p:nvPr/>
        </p:nvGrpSpPr>
        <p:grpSpPr>
          <a:xfrm>
            <a:off x="6585560" y="1521536"/>
            <a:ext cx="5009354" cy="4465749"/>
            <a:chOff x="6350779" y="1511376"/>
            <a:chExt cx="5009354" cy="4465749"/>
          </a:xfrm>
        </p:grpSpPr>
        <p:pic>
          <p:nvPicPr>
            <p:cNvPr id="15" name="图片 14"/>
            <p:cNvPicPr>
              <a:picLocks noChangeAspect="1"/>
            </p:cNvPicPr>
            <p:nvPr/>
          </p:nvPicPr>
          <p:blipFill>
            <a:blip r:embed="rId3"/>
            <a:stretch>
              <a:fillRect/>
            </a:stretch>
          </p:blipFill>
          <p:spPr>
            <a:xfrm flipH="1">
              <a:off x="6350779" y="1521631"/>
              <a:ext cx="5009354" cy="4455494"/>
            </a:xfrm>
            <a:prstGeom prst="rect">
              <a:avLst/>
            </a:prstGeom>
          </p:spPr>
        </p:pic>
        <p:sp>
          <p:nvSpPr>
            <p:cNvPr id="16" name="标题 1"/>
            <p:cNvSpPr txBox="1">
              <a:spLocks/>
            </p:cNvSpPr>
            <p:nvPr/>
          </p:nvSpPr>
          <p:spPr>
            <a:xfrm>
              <a:off x="6512560" y="4793747"/>
              <a:ext cx="1028700" cy="589196"/>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2000" dirty="0">
                  <a:solidFill>
                    <a:srgbClr val="21283A"/>
                  </a:solidFill>
                </a:rPr>
                <a:t>用过的透析液</a:t>
              </a:r>
              <a:endParaRPr lang="en-US" altLang="zh-CN" sz="2000" dirty="0">
                <a:solidFill>
                  <a:srgbClr val="21283A"/>
                </a:solidFill>
              </a:endParaRPr>
            </a:p>
          </p:txBody>
        </p:sp>
        <p:sp>
          <p:nvSpPr>
            <p:cNvPr id="17" name="标题 1"/>
            <p:cNvSpPr txBox="1">
              <a:spLocks/>
            </p:cNvSpPr>
            <p:nvPr/>
          </p:nvSpPr>
          <p:spPr>
            <a:xfrm>
              <a:off x="6549920" y="3411047"/>
              <a:ext cx="1137528" cy="589196"/>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2000" dirty="0">
                  <a:solidFill>
                    <a:srgbClr val="21283A"/>
                  </a:solidFill>
                </a:rPr>
                <a:t>半透膜</a:t>
              </a:r>
              <a:endParaRPr lang="en-US" altLang="zh-CN" sz="2000" dirty="0">
                <a:solidFill>
                  <a:srgbClr val="21283A"/>
                </a:solidFill>
              </a:endParaRPr>
            </a:p>
          </p:txBody>
        </p:sp>
        <p:sp>
          <p:nvSpPr>
            <p:cNvPr id="18" name="标题 1"/>
            <p:cNvSpPr txBox="1">
              <a:spLocks/>
            </p:cNvSpPr>
            <p:nvPr/>
          </p:nvSpPr>
          <p:spPr>
            <a:xfrm>
              <a:off x="7037600" y="1511376"/>
              <a:ext cx="1137528" cy="589196"/>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2000" dirty="0">
                  <a:solidFill>
                    <a:srgbClr val="21283A"/>
                  </a:solidFill>
                </a:rPr>
                <a:t>血液</a:t>
              </a:r>
              <a:endParaRPr lang="en-US" altLang="zh-CN" sz="2000" dirty="0">
                <a:solidFill>
                  <a:srgbClr val="21283A"/>
                </a:solidFill>
              </a:endParaRPr>
            </a:p>
          </p:txBody>
        </p:sp>
        <p:sp>
          <p:nvSpPr>
            <p:cNvPr id="19" name="标题 1"/>
            <p:cNvSpPr txBox="1">
              <a:spLocks/>
            </p:cNvSpPr>
            <p:nvPr/>
          </p:nvSpPr>
          <p:spPr>
            <a:xfrm>
              <a:off x="7748408" y="1674122"/>
              <a:ext cx="1137528" cy="589196"/>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2000" dirty="0">
                  <a:solidFill>
                    <a:srgbClr val="21283A"/>
                  </a:solidFill>
                </a:rPr>
                <a:t>透析液</a:t>
              </a:r>
              <a:endParaRPr lang="en-US" altLang="zh-CN" sz="2000" dirty="0">
                <a:solidFill>
                  <a:srgbClr val="21283A"/>
                </a:solidFill>
              </a:endParaRPr>
            </a:p>
          </p:txBody>
        </p:sp>
        <p:sp>
          <p:nvSpPr>
            <p:cNvPr id="20" name="标题 1"/>
            <p:cNvSpPr txBox="1">
              <a:spLocks/>
            </p:cNvSpPr>
            <p:nvPr/>
          </p:nvSpPr>
          <p:spPr>
            <a:xfrm>
              <a:off x="7917205" y="3471244"/>
              <a:ext cx="460155" cy="589196"/>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2000" dirty="0">
                  <a:solidFill>
                    <a:srgbClr val="21283A"/>
                  </a:solidFill>
                </a:rPr>
                <a:t>新鲜透析液</a:t>
              </a:r>
              <a:endParaRPr lang="en-US" altLang="zh-CN" sz="2000" dirty="0">
                <a:solidFill>
                  <a:srgbClr val="21283A"/>
                </a:solidFill>
              </a:endParaRPr>
            </a:p>
          </p:txBody>
        </p:sp>
        <p:sp>
          <p:nvSpPr>
            <p:cNvPr id="27" name="标题 1"/>
            <p:cNvSpPr txBox="1">
              <a:spLocks/>
            </p:cNvSpPr>
            <p:nvPr/>
          </p:nvSpPr>
          <p:spPr>
            <a:xfrm>
              <a:off x="9443800" y="1539543"/>
              <a:ext cx="1137528" cy="589196"/>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2000" dirty="0">
                  <a:solidFill>
                    <a:srgbClr val="21283A"/>
                  </a:solidFill>
                </a:rPr>
                <a:t>血液泵</a:t>
              </a:r>
              <a:endParaRPr lang="en-US" altLang="zh-CN" sz="2000" dirty="0">
                <a:solidFill>
                  <a:srgbClr val="21283A"/>
                </a:solidFill>
              </a:endParaRPr>
            </a:p>
          </p:txBody>
        </p:sp>
      </p:grpSp>
    </p:spTree>
    <p:extLst>
      <p:ext uri="{BB962C8B-B14F-4D97-AF65-F5344CB8AC3E}">
        <p14:creationId xmlns:p14="http://schemas.microsoft.com/office/powerpoint/2010/main" val="316683204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 name="图片 2"/>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1045193" y="940067"/>
            <a:ext cx="4010910" cy="501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标题 1"/>
          <p:cNvSpPr txBox="1">
            <a:spLocks/>
          </p:cNvSpPr>
          <p:nvPr/>
        </p:nvSpPr>
        <p:spPr>
          <a:xfrm>
            <a:off x="6514293" y="2388554"/>
            <a:ext cx="3852247" cy="1864793"/>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zh-CN" altLang="en-US" sz="3200" dirty="0"/>
              <a:t>正在进行血液透析的终末期肾衰竭患者</a:t>
            </a:r>
            <a:r>
              <a:rPr lang="en-US" altLang="zh-CN" sz="3200" dirty="0"/>
              <a:t>    </a:t>
            </a:r>
            <a:endParaRPr lang="zh-CN" altLang="zh-CN" sz="3200" dirty="0"/>
          </a:p>
        </p:txBody>
      </p:sp>
      <p:sp>
        <p:nvSpPr>
          <p:cNvPr id="5" name="文本框 5"/>
          <p:cNvSpPr txBox="1"/>
          <p:nvPr/>
        </p:nvSpPr>
        <p:spPr>
          <a:xfrm>
            <a:off x="4427213" y="950227"/>
            <a:ext cx="615553" cy="41036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1pPr>
            <a:lvl2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2pPr>
            <a:lvl3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3pPr>
            <a:lvl4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4pPr>
            <a:lvl5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5pPr>
            <a:lvl6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6pPr>
            <a:lvl7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7pPr>
            <a:lvl8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8pPr>
            <a:lvl9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9pPr>
          </a:lstStyle>
          <a:p>
            <a:pPr marL="0" marR="0" indent="0" algn="ctr" defTabSz="8255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w="3175">
                  <a:solidFill>
                    <a:srgbClr val="000000"/>
                  </a:solidFill>
                </a:ln>
                <a:solidFill>
                  <a:srgbClr val="FFFFFF"/>
                </a:solidFill>
                <a:effectLst/>
                <a:uFillTx/>
                <a:latin typeface="黑体" panose="02010609060101010101" pitchFamily="49" charset="-122"/>
                <a:ea typeface="黑体" panose="02010609060101010101" pitchFamily="49" charset="-122"/>
                <a:sym typeface="Hoefler Text"/>
              </a:rPr>
              <a:t>资料</a:t>
            </a:r>
          </a:p>
        </p:txBody>
      </p:sp>
    </p:spTree>
    <p:extLst>
      <p:ext uri="{BB962C8B-B14F-4D97-AF65-F5344CB8AC3E}">
        <p14:creationId xmlns:p14="http://schemas.microsoft.com/office/powerpoint/2010/main" val="10057796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标题 1"/>
          <p:cNvSpPr txBox="1">
            <a:spLocks/>
          </p:cNvSpPr>
          <p:nvPr/>
        </p:nvSpPr>
        <p:spPr>
          <a:xfrm>
            <a:off x="5801360" y="1376752"/>
            <a:ext cx="5803158" cy="4746256"/>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3.</a:t>
            </a:r>
            <a:r>
              <a:rPr lang="zh-CN" altLang="en-US" sz="3200" dirty="0">
                <a:solidFill>
                  <a:srgbClr val="FFFFFF"/>
                </a:solidFill>
              </a:rPr>
              <a:t>慢性肾衰竭</a:t>
            </a:r>
            <a:endParaRPr lang="en-US" altLang="zh-CN" sz="3200" dirty="0">
              <a:solidFill>
                <a:srgbClr val="FFFFFF"/>
              </a:solidFill>
            </a:endParaRPr>
          </a:p>
          <a:p>
            <a:pPr algn="l" hangingPunct="1">
              <a:lnSpc>
                <a:spcPct val="150000"/>
              </a:lnSpc>
            </a:pPr>
            <a:r>
              <a:rPr lang="en-US" altLang="zh-CN" sz="3200" dirty="0">
                <a:solidFill>
                  <a:srgbClr val="FFFFFF"/>
                </a:solidFill>
              </a:rPr>
              <a:t> (4)</a:t>
            </a:r>
            <a:r>
              <a:rPr lang="zh-CN" altLang="en-US" sz="3200" dirty="0">
                <a:solidFill>
                  <a:srgbClr val="FFFFFF"/>
                </a:solidFill>
              </a:rPr>
              <a:t>治疗方式：手术治疗</a:t>
            </a:r>
            <a:endParaRPr lang="en-US" altLang="zh-CN" sz="3200" dirty="0">
              <a:solidFill>
                <a:srgbClr val="FFFFFF"/>
              </a:solidFill>
            </a:endParaRPr>
          </a:p>
          <a:p>
            <a:pPr algn="l" hangingPunct="1">
              <a:lnSpc>
                <a:spcPct val="150000"/>
              </a:lnSpc>
            </a:pPr>
            <a:r>
              <a:rPr lang="zh-CN" altLang="en-US" sz="3200" dirty="0">
                <a:solidFill>
                  <a:srgbClr val="FFFFFF"/>
                </a:solidFill>
              </a:rPr>
              <a:t>    </a:t>
            </a:r>
            <a:r>
              <a:rPr lang="zh-CN" altLang="en-US" sz="3200" dirty="0"/>
              <a:t>肾移植</a:t>
            </a:r>
            <a:r>
              <a:rPr lang="zh-CN" altLang="en-US" sz="3200" dirty="0">
                <a:solidFill>
                  <a:srgbClr val="FFFFFF"/>
                </a:solidFill>
              </a:rPr>
              <a:t>是终末期肾衰竭治疗的主要手术方式，肾移植与透析疗法相结合是治疗终末期肾衰竭的有效措施。</a:t>
            </a:r>
            <a:endParaRPr lang="zh-CN" altLang="zh-CN" sz="3200" dirty="0">
              <a:solidFill>
                <a:srgbClr val="FFFFFF"/>
              </a:solidFill>
            </a:endParaRPr>
          </a:p>
        </p:txBody>
      </p:sp>
      <p:grpSp>
        <p:nvGrpSpPr>
          <p:cNvPr id="20" name="组合 19"/>
          <p:cNvGrpSpPr/>
          <p:nvPr/>
        </p:nvGrpSpPr>
        <p:grpSpPr>
          <a:xfrm>
            <a:off x="1128242" y="1496652"/>
            <a:ext cx="4294208" cy="4459860"/>
            <a:chOff x="1192192" y="1496652"/>
            <a:chExt cx="4294208" cy="4459860"/>
          </a:xfrm>
        </p:grpSpPr>
        <p:pic>
          <p:nvPicPr>
            <p:cNvPr id="11" name="图片 10"/>
            <p:cNvPicPr>
              <a:picLocks noChangeAspect="1"/>
            </p:cNvPicPr>
            <p:nvPr/>
          </p:nvPicPr>
          <p:blipFill>
            <a:blip r:embed="rId3"/>
            <a:stretch>
              <a:fillRect/>
            </a:stretch>
          </p:blipFill>
          <p:spPr>
            <a:xfrm>
              <a:off x="1192192" y="1496652"/>
              <a:ext cx="4294208" cy="4459860"/>
            </a:xfrm>
            <a:prstGeom prst="rect">
              <a:avLst/>
            </a:prstGeom>
          </p:spPr>
        </p:pic>
        <p:sp>
          <p:nvSpPr>
            <p:cNvPr id="14" name="文本框 13"/>
            <p:cNvSpPr txBox="1"/>
            <p:nvPr/>
          </p:nvSpPr>
          <p:spPr>
            <a:xfrm>
              <a:off x="4138820" y="2458719"/>
              <a:ext cx="512961" cy="348813"/>
            </a:xfrm>
            <a:prstGeom prst="rect">
              <a:avLst/>
            </a:prstGeom>
            <a:solidFill>
              <a:srgbClr val="FFFFFF"/>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dirty="0">
                  <a:ln>
                    <a:noFill/>
                  </a:ln>
                  <a:solidFill>
                    <a:srgbClr val="000000"/>
                  </a:solidFill>
                  <a:effectLst/>
                  <a:uFillTx/>
                  <a:latin typeface="黑体" panose="02010609060101010101" pitchFamily="49" charset="-122"/>
                  <a:ea typeface="黑体" panose="02010609060101010101" pitchFamily="49" charset="-122"/>
                  <a:sym typeface="Hoefler Text"/>
                </a:rPr>
                <a:t>静脉</a:t>
              </a:r>
            </a:p>
          </p:txBody>
        </p:sp>
        <p:sp>
          <p:nvSpPr>
            <p:cNvPr id="15" name="文本框 14"/>
            <p:cNvSpPr txBox="1"/>
            <p:nvPr/>
          </p:nvSpPr>
          <p:spPr>
            <a:xfrm>
              <a:off x="4431886" y="3579738"/>
              <a:ext cx="722955" cy="348813"/>
            </a:xfrm>
            <a:prstGeom prst="rect">
              <a:avLst/>
            </a:prstGeom>
            <a:solidFill>
              <a:srgbClr val="FFFFFF"/>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dirty="0">
                  <a:ln>
                    <a:noFill/>
                  </a:ln>
                  <a:solidFill>
                    <a:srgbClr val="000000"/>
                  </a:solidFill>
                  <a:effectLst/>
                  <a:uFillTx/>
                  <a:latin typeface="黑体" panose="02010609060101010101" pitchFamily="49" charset="-122"/>
                  <a:ea typeface="黑体" panose="02010609060101010101" pitchFamily="49" charset="-122"/>
                  <a:sym typeface="Hoefler Text"/>
                </a:rPr>
                <a:t>移植肾</a:t>
              </a:r>
            </a:p>
          </p:txBody>
        </p:sp>
        <p:sp>
          <p:nvSpPr>
            <p:cNvPr id="16" name="文本框 15"/>
            <p:cNvSpPr txBox="1"/>
            <p:nvPr/>
          </p:nvSpPr>
          <p:spPr>
            <a:xfrm>
              <a:off x="4225098" y="4176884"/>
              <a:ext cx="1136530" cy="348813"/>
            </a:xfrm>
            <a:prstGeom prst="rect">
              <a:avLst/>
            </a:prstGeom>
            <a:solidFill>
              <a:srgbClr val="FFFFFF"/>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lang="zh-CN" altLang="en-US" sz="1600" b="1" i="0" dirty="0">
                  <a:solidFill>
                    <a:srgbClr val="000000"/>
                  </a:solidFill>
                  <a:effectLst/>
                  <a:latin typeface="黑体" panose="02010609060101010101" pitchFamily="49" charset="-122"/>
                  <a:ea typeface="黑体" panose="02010609060101010101" pitchFamily="49" charset="-122"/>
                </a:rPr>
                <a:t>移植输尿管</a:t>
              </a:r>
              <a:endParaRPr kumimoji="0" lang="zh-CN" altLang="en-US" sz="1600" b="1" i="0" u="none" strike="noStrike" cap="none" spc="0" normalizeH="0" baseline="0" dirty="0">
                <a:ln>
                  <a:noFill/>
                </a:ln>
                <a:solidFill>
                  <a:srgbClr val="000000"/>
                </a:solidFill>
                <a:effectLst/>
                <a:uFillTx/>
                <a:latin typeface="黑体" panose="02010609060101010101" pitchFamily="49" charset="-122"/>
                <a:ea typeface="黑体" panose="02010609060101010101" pitchFamily="49" charset="-122"/>
                <a:sym typeface="Hoefler Text"/>
              </a:endParaRPr>
            </a:p>
          </p:txBody>
        </p:sp>
        <p:sp>
          <p:nvSpPr>
            <p:cNvPr id="17" name="文本框 16"/>
            <p:cNvSpPr txBox="1"/>
            <p:nvPr/>
          </p:nvSpPr>
          <p:spPr>
            <a:xfrm>
              <a:off x="1922565" y="2813326"/>
              <a:ext cx="512961" cy="348813"/>
            </a:xfrm>
            <a:prstGeom prst="rect">
              <a:avLst/>
            </a:prstGeom>
            <a:solidFill>
              <a:srgbClr val="FFFFFF"/>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dirty="0">
                  <a:ln>
                    <a:noFill/>
                  </a:ln>
                  <a:solidFill>
                    <a:srgbClr val="000000"/>
                  </a:solidFill>
                  <a:effectLst/>
                  <a:uFillTx/>
                  <a:latin typeface="黑体" panose="02010609060101010101" pitchFamily="49" charset="-122"/>
                  <a:ea typeface="黑体" panose="02010609060101010101" pitchFamily="49" charset="-122"/>
                  <a:sym typeface="Hoefler Text"/>
                </a:rPr>
                <a:t>动脉</a:t>
              </a:r>
            </a:p>
          </p:txBody>
        </p:sp>
        <p:sp>
          <p:nvSpPr>
            <p:cNvPr id="18" name="文本框 17"/>
            <p:cNvSpPr txBox="1"/>
            <p:nvPr/>
          </p:nvSpPr>
          <p:spPr>
            <a:xfrm>
              <a:off x="1471820" y="1843102"/>
              <a:ext cx="512961" cy="348813"/>
            </a:xfrm>
            <a:prstGeom prst="rect">
              <a:avLst/>
            </a:prstGeom>
            <a:solidFill>
              <a:srgbClr val="FFFFFF"/>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dirty="0">
                  <a:ln>
                    <a:noFill/>
                  </a:ln>
                  <a:solidFill>
                    <a:srgbClr val="000000"/>
                  </a:solidFill>
                  <a:effectLst/>
                  <a:uFillTx/>
                  <a:latin typeface="黑体" panose="02010609060101010101" pitchFamily="49" charset="-122"/>
                  <a:ea typeface="黑体" panose="02010609060101010101" pitchFamily="49" charset="-122"/>
                  <a:sym typeface="Hoefler Text"/>
                </a:rPr>
                <a:t>病肾</a:t>
              </a:r>
            </a:p>
          </p:txBody>
        </p:sp>
        <p:sp>
          <p:nvSpPr>
            <p:cNvPr id="19" name="文本框 18"/>
            <p:cNvSpPr txBox="1"/>
            <p:nvPr/>
          </p:nvSpPr>
          <p:spPr>
            <a:xfrm>
              <a:off x="1775016" y="5018930"/>
              <a:ext cx="516168" cy="348813"/>
            </a:xfrm>
            <a:prstGeom prst="rect">
              <a:avLst/>
            </a:prstGeom>
            <a:solidFill>
              <a:srgbClr val="FFFFFF"/>
            </a:solid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pPr>
              <a:r>
                <a:rPr kumimoji="0" lang="zh-CN" altLang="en-US" sz="1600" b="1" i="0" u="none" strike="noStrike" cap="none" spc="0" normalizeH="0" baseline="0" dirty="0">
                  <a:ln>
                    <a:noFill/>
                  </a:ln>
                  <a:solidFill>
                    <a:srgbClr val="000000"/>
                  </a:solidFill>
                  <a:effectLst/>
                  <a:uFillTx/>
                  <a:latin typeface="黑体" panose="02010609060101010101" pitchFamily="49" charset="-122"/>
                  <a:ea typeface="黑体" panose="02010609060101010101" pitchFamily="49" charset="-122"/>
                  <a:sym typeface="Hoefler Text"/>
                </a:rPr>
                <a:t>膀胱</a:t>
              </a:r>
            </a:p>
          </p:txBody>
        </p:sp>
      </p:grpSp>
      <p:sp>
        <p:nvSpPr>
          <p:cNvPr id="13"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4443278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3.</a:t>
            </a:r>
            <a:r>
              <a:rPr lang="zh-CN" altLang="en-US" sz="3200" dirty="0">
                <a:solidFill>
                  <a:srgbClr val="FFFFFF"/>
                </a:solidFill>
              </a:rPr>
              <a:t>慢性肾衰竭</a:t>
            </a:r>
            <a:endParaRPr lang="en-US" altLang="zh-CN" sz="3200" dirty="0">
              <a:solidFill>
                <a:srgbClr val="FFFFFF"/>
              </a:solidFill>
            </a:endParaRPr>
          </a:p>
          <a:p>
            <a:pPr algn="l" hangingPunct="1">
              <a:lnSpc>
                <a:spcPct val="150000"/>
              </a:lnSpc>
            </a:pPr>
            <a:r>
              <a:rPr lang="en-US" altLang="zh-CN" sz="3200" dirty="0">
                <a:solidFill>
                  <a:srgbClr val="FFFFFF"/>
                </a:solidFill>
              </a:rPr>
              <a:t> (4)</a:t>
            </a:r>
            <a:r>
              <a:rPr lang="zh-CN" altLang="en-US" sz="3200" dirty="0">
                <a:solidFill>
                  <a:srgbClr val="FFFFFF"/>
                </a:solidFill>
              </a:rPr>
              <a:t>治疗方式：</a:t>
            </a:r>
            <a:r>
              <a:rPr lang="zh-CN" altLang="en-US" sz="3200" dirty="0"/>
              <a:t>肾脏代替治疗</a:t>
            </a:r>
            <a:endParaRPr lang="en-US" altLang="zh-CN" sz="3200" dirty="0"/>
          </a:p>
          <a:p>
            <a:pPr algn="l" hangingPunct="1">
              <a:lnSpc>
                <a:spcPct val="150000"/>
              </a:lnSpc>
            </a:pPr>
            <a:r>
              <a:rPr lang="zh-CN" altLang="en-US" sz="3200" dirty="0">
                <a:solidFill>
                  <a:srgbClr val="FFFFFF"/>
                </a:solidFill>
              </a:rPr>
              <a:t>  ①可穿戴式人工肾</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②可植入式人工肾</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③体内细胞重编程</a:t>
            </a:r>
            <a:r>
              <a:rPr lang="en-US" altLang="zh-CN" sz="3200" dirty="0">
                <a:solidFill>
                  <a:srgbClr val="FFFFFF"/>
                </a:solidFill>
              </a:rPr>
              <a:t>——</a:t>
            </a:r>
            <a:r>
              <a:rPr lang="zh-CN" altLang="en-US" sz="3200" dirty="0">
                <a:solidFill>
                  <a:srgbClr val="FFFFFF"/>
                </a:solidFill>
              </a:rPr>
              <a:t>修复损伤器官</a:t>
            </a:r>
            <a:endParaRPr lang="en-US" altLang="zh-CN" sz="3200" dirty="0">
              <a:solidFill>
                <a:srgbClr val="FFFFFF"/>
              </a:solidFill>
            </a:endParaRPr>
          </a:p>
          <a:p>
            <a:pPr algn="l" hangingPunct="1">
              <a:lnSpc>
                <a:spcPct val="150000"/>
              </a:lnSpc>
            </a:pPr>
            <a:endParaRPr lang="zh-CN" altLang="zh-CN" sz="3200" dirty="0">
              <a:solidFill>
                <a:srgbClr val="FFFFFF"/>
              </a:solidFill>
            </a:endParaRPr>
          </a:p>
        </p:txBody>
      </p:sp>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360890152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580025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r>
              <a:rPr lang="zh-CN" altLang="en-US" sz="3200" dirty="0">
                <a:solidFill>
                  <a:srgbClr val="FFFFFF"/>
                </a:solidFill>
              </a:rPr>
              <a:t>①可穿戴式人工肾</a:t>
            </a:r>
            <a:endParaRPr lang="en-US" altLang="zh-CN" sz="3200" dirty="0">
              <a:solidFill>
                <a:srgbClr val="FFFFFF"/>
              </a:solidFill>
            </a:endParaRPr>
          </a:p>
          <a:p>
            <a:pPr algn="l"/>
            <a:r>
              <a:rPr lang="zh-CN" altLang="en-US" sz="3200" dirty="0">
                <a:solidFill>
                  <a:srgbClr val="FFFFFF"/>
                </a:solidFill>
              </a:rPr>
              <a:t>    可穿戴式人工肾本质上仍然是一台血液透析机。但即便在透析过程中，患者也可以带着它自由活动，避免了必须在血液透析室进行治疗的弊端。目前这项技术已经进行了人体试验，最接近临床应用，预期在五年内会有更成熟的产品出现。</a:t>
            </a:r>
          </a:p>
        </p:txBody>
      </p:sp>
      <p:pic>
        <p:nvPicPr>
          <p:cNvPr id="30722" name="Picture 2" descr="https://timgsa.baidu.com/timg?image&amp;quality=80&amp;size=b9999_10000&amp;sec=1588620531537&amp;di=c27999aa052e7f38800475a2b0a2f90c&amp;imgtype=0&amp;src=http%3A%2F%2Fimg.mp.sohu.com%2Fupload%2F20170512%2Fcbc4dbe58f1a4e65bcc47f99b89cb769_th.pn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6682889" y="1813460"/>
            <a:ext cx="4891149" cy="3295651"/>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
        <p:nvSpPr>
          <p:cNvPr id="6" name="文本框 5"/>
          <p:cNvSpPr txBox="1"/>
          <p:nvPr/>
        </p:nvSpPr>
        <p:spPr>
          <a:xfrm>
            <a:off x="10951588" y="1823620"/>
            <a:ext cx="615553" cy="41036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1pPr>
            <a:lvl2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2pPr>
            <a:lvl3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3pPr>
            <a:lvl4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4pPr>
            <a:lvl5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5pPr>
            <a:lvl6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6pPr>
            <a:lvl7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7pPr>
            <a:lvl8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8pPr>
            <a:lvl9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9pPr>
          </a:lstStyle>
          <a:p>
            <a:pPr marL="0" marR="0" indent="0" algn="ctr" defTabSz="8255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w="3175">
                  <a:solidFill>
                    <a:srgbClr val="000000"/>
                  </a:solidFill>
                </a:ln>
                <a:solidFill>
                  <a:srgbClr val="FFFFFF"/>
                </a:solidFill>
                <a:effectLst/>
                <a:uFillTx/>
                <a:latin typeface="黑体" panose="02010609060101010101" pitchFamily="49" charset="-122"/>
                <a:ea typeface="黑体" panose="02010609060101010101" pitchFamily="49" charset="-122"/>
                <a:sym typeface="Hoefler Text"/>
              </a:rPr>
              <a:t>资料</a:t>
            </a:r>
          </a:p>
        </p:txBody>
      </p:sp>
    </p:spTree>
    <p:extLst>
      <p:ext uri="{BB962C8B-B14F-4D97-AF65-F5344CB8AC3E}">
        <p14:creationId xmlns:p14="http://schemas.microsoft.com/office/powerpoint/2010/main" val="45255168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6342184" y="2277231"/>
            <a:ext cx="5408003" cy="329684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r>
              <a:rPr lang="en-US" altLang="zh-CN" sz="2400" dirty="0">
                <a:solidFill>
                  <a:srgbClr val="FFFFFF"/>
                </a:solidFill>
              </a:rPr>
              <a:t>2023</a:t>
            </a:r>
            <a:r>
              <a:rPr lang="zh-CN" altLang="en-US" sz="2400" dirty="0">
                <a:solidFill>
                  <a:srgbClr val="FFFFFF"/>
                </a:solidFill>
              </a:rPr>
              <a:t>年世界肾脏病大会上，来自美国范德堡大学的</a:t>
            </a:r>
            <a:r>
              <a:rPr lang="en-US" altLang="zh-CN" sz="2400" dirty="0">
                <a:solidFill>
                  <a:srgbClr val="FFFFFF"/>
                </a:solidFill>
              </a:rPr>
              <a:t>William Fissell</a:t>
            </a:r>
            <a:r>
              <a:rPr lang="zh-CN" altLang="en-US" sz="2400" dirty="0">
                <a:solidFill>
                  <a:srgbClr val="FFFFFF"/>
                </a:solidFill>
              </a:rPr>
              <a:t>教授介绍了目前可植入式生物人工肾原型机的最新进展。</a:t>
            </a:r>
          </a:p>
          <a:p>
            <a:pPr algn="l" hangingPunct="1"/>
            <a:endParaRPr lang="zh-CN" altLang="en-US" sz="2400" dirty="0">
              <a:solidFill>
                <a:srgbClr val="FFFFFF"/>
              </a:solidFill>
            </a:endParaRPr>
          </a:p>
          <a:p>
            <a:pPr algn="l" hangingPunct="1"/>
            <a:r>
              <a:rPr lang="zh-CN" altLang="en-US" sz="2400" dirty="0">
                <a:solidFill>
                  <a:srgbClr val="FFFFFF"/>
                </a:solidFill>
              </a:rPr>
              <a:t>植入式生物人工肾分为</a:t>
            </a:r>
            <a:r>
              <a:rPr lang="en-US" altLang="zh-CN" sz="2400" dirty="0">
                <a:solidFill>
                  <a:srgbClr val="FFFFFF"/>
                </a:solidFill>
              </a:rPr>
              <a:t>2</a:t>
            </a:r>
            <a:r>
              <a:rPr lang="zh-CN" altLang="en-US" sz="2400" dirty="0">
                <a:solidFill>
                  <a:srgbClr val="FFFFFF"/>
                </a:solidFill>
              </a:rPr>
              <a:t>部分：血液滤过器和生物反应器，可以分别模拟肾小球和肾小管的功能。</a:t>
            </a:r>
          </a:p>
        </p:txBody>
      </p:sp>
      <p:pic>
        <p:nvPicPr>
          <p:cNvPr id="3" name="图片 2"/>
          <p:cNvPicPr>
            <a:picLocks noChangeAspect="1"/>
          </p:cNvPicPr>
          <p:nvPr/>
        </p:nvPicPr>
        <p:blipFill>
          <a:blip r:embed="rId3" cstate="screen">
            <a:extLst>
              <a:ext uri="{28A0092B-C50C-407E-A947-70E740481C1C}">
                <a14:useLocalDpi xmlns:a14="http://schemas.microsoft.com/office/drawing/2010/main"/>
              </a:ext>
            </a:extLst>
          </a:blip>
          <a:srcRect l="3019" t="31600" r="45931" b="14824"/>
          <a:stretch>
            <a:fillRect/>
          </a:stretch>
        </p:blipFill>
        <p:spPr>
          <a:xfrm>
            <a:off x="1177680" y="2445464"/>
            <a:ext cx="3790560" cy="3017869"/>
          </a:xfrm>
          <a:prstGeom prst="rect">
            <a:avLst/>
          </a:prstGeom>
        </p:spPr>
      </p:pic>
      <p:sp>
        <p:nvSpPr>
          <p:cNvPr id="13" name="标题 1"/>
          <p:cNvSpPr txBox="1">
            <a:spLocks/>
          </p:cNvSpPr>
          <p:nvPr/>
        </p:nvSpPr>
        <p:spPr>
          <a:xfrm>
            <a:off x="882633" y="1376752"/>
            <a:ext cx="580025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r>
              <a:rPr lang="zh-CN" altLang="en-US" sz="3200" dirty="0">
                <a:solidFill>
                  <a:srgbClr val="FFFFFF"/>
                </a:solidFill>
              </a:rPr>
              <a:t>②可植入式人工肾</a:t>
            </a:r>
          </a:p>
        </p:txBody>
      </p:sp>
      <p:sp>
        <p:nvSpPr>
          <p:cNvPr id="6"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248832145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580025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r>
              <a:rPr lang="zh-CN" altLang="en-US" sz="3200" dirty="0">
                <a:solidFill>
                  <a:srgbClr val="FFFFFF"/>
                </a:solidFill>
              </a:rPr>
              <a:t>③修复损伤器官</a:t>
            </a:r>
          </a:p>
        </p:txBody>
      </p:sp>
      <p:pic>
        <p:nvPicPr>
          <p:cNvPr id="12" name="图片 1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90275" y="2031022"/>
            <a:ext cx="5174509" cy="3925489"/>
          </a:xfrm>
          <a:prstGeom prst="rect">
            <a:avLst/>
          </a:prstGeom>
        </p:spPr>
      </p:pic>
      <p:sp>
        <p:nvSpPr>
          <p:cNvPr id="13" name="标题 1"/>
          <p:cNvSpPr txBox="1">
            <a:spLocks/>
          </p:cNvSpPr>
          <p:nvPr/>
        </p:nvSpPr>
        <p:spPr>
          <a:xfrm>
            <a:off x="6271064" y="1833952"/>
            <a:ext cx="539261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r>
              <a:rPr lang="en-US" altLang="zh-CN" sz="3200" dirty="0">
                <a:solidFill>
                  <a:srgbClr val="FFFFFF"/>
                </a:solidFill>
              </a:rPr>
              <a:t>    </a:t>
            </a:r>
          </a:p>
          <a:p>
            <a:pPr algn="l" hangingPunct="1"/>
            <a:r>
              <a:rPr lang="en-US" altLang="zh-CN" sz="3200" dirty="0">
                <a:solidFill>
                  <a:srgbClr val="FFFFFF"/>
                </a:solidFill>
              </a:rPr>
              <a:t>    2018</a:t>
            </a:r>
            <a:r>
              <a:rPr lang="zh-CN" altLang="en-US" sz="3200" dirty="0">
                <a:solidFill>
                  <a:srgbClr val="FFFFFF"/>
                </a:solidFill>
              </a:rPr>
              <a:t>年，美国索尔克生物研究所的科研团队使用细胞重编程技术，发现可以逆转机体的损伤细胞。该技术有望治疗人体皮肤损伤，同时可能用于受损肾脏的修复。</a:t>
            </a:r>
          </a:p>
        </p:txBody>
      </p:sp>
      <p:sp>
        <p:nvSpPr>
          <p:cNvPr id="7"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
        <p:nvSpPr>
          <p:cNvPr id="6" name="文本框 5"/>
          <p:cNvSpPr txBox="1"/>
          <p:nvPr/>
        </p:nvSpPr>
        <p:spPr>
          <a:xfrm>
            <a:off x="5439186" y="2035095"/>
            <a:ext cx="615553" cy="41036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horz" wrap="non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1pPr>
            <a:lvl2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2pPr>
            <a:lvl3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3pPr>
            <a:lvl4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4pPr>
            <a:lvl5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5pPr>
            <a:lvl6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6pPr>
            <a:lvl7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7pPr>
            <a:lvl8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8pPr>
            <a:lvl9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lvl9pPr>
          </a:lstStyle>
          <a:p>
            <a:pPr marL="0" marR="0" indent="0" algn="ctr" defTabSz="8255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dirty="0">
                <a:ln w="3175">
                  <a:solidFill>
                    <a:srgbClr val="000000"/>
                  </a:solidFill>
                </a:ln>
                <a:solidFill>
                  <a:srgbClr val="FFFFFF"/>
                </a:solidFill>
                <a:effectLst/>
                <a:uFillTx/>
                <a:latin typeface="黑体" panose="02010609060101010101" pitchFamily="49" charset="-122"/>
                <a:ea typeface="黑体" panose="02010609060101010101" pitchFamily="49" charset="-122"/>
                <a:sym typeface="Hoefler Text"/>
              </a:rPr>
              <a:t>资料</a:t>
            </a:r>
          </a:p>
        </p:txBody>
      </p:sp>
    </p:spTree>
    <p:extLst>
      <p:ext uri="{BB962C8B-B14F-4D97-AF65-F5344CB8AC3E}">
        <p14:creationId xmlns:p14="http://schemas.microsoft.com/office/powerpoint/2010/main" val="295316007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1.</a:t>
            </a:r>
            <a:r>
              <a:rPr lang="zh-CN" altLang="en-US" sz="3200" dirty="0">
                <a:solidFill>
                  <a:srgbClr val="FFFFFF"/>
                </a:solidFill>
              </a:rPr>
              <a:t>克服不良习惯</a:t>
            </a:r>
            <a:r>
              <a:rPr lang="en-US" altLang="zh-CN" sz="3200" dirty="0">
                <a:solidFill>
                  <a:srgbClr val="FFFFFF"/>
                </a:solidFill>
              </a:rPr>
              <a:t>——</a:t>
            </a:r>
            <a:r>
              <a:rPr lang="zh-CN" altLang="en-US" sz="3200" dirty="0">
                <a:solidFill>
                  <a:srgbClr val="FFFFFF"/>
                </a:solidFill>
              </a:rPr>
              <a:t>憋尿的危害</a:t>
            </a:r>
            <a:endParaRPr lang="en-US" altLang="zh-CN" sz="3200" dirty="0">
              <a:solidFill>
                <a:srgbClr val="FFFFFF"/>
              </a:solidFill>
            </a:endParaRPr>
          </a:p>
        </p:txBody>
      </p:sp>
      <p:pic>
        <p:nvPicPr>
          <p:cNvPr id="6" name="图片 5"/>
          <p:cNvPicPr>
            <a:picLocks noChangeAspect="1"/>
          </p:cNvPicPr>
          <p:nvPr/>
        </p:nvPicPr>
        <p:blipFill>
          <a:blip r:embed="rId3"/>
          <a:stretch>
            <a:fillRect/>
          </a:stretch>
        </p:blipFill>
        <p:spPr>
          <a:xfrm>
            <a:off x="3539002" y="2183948"/>
            <a:ext cx="5113997" cy="3679134"/>
          </a:xfrm>
          <a:prstGeom prst="rect">
            <a:avLst/>
          </a:prstGeom>
        </p:spPr>
      </p:pic>
      <p:sp>
        <p:nvSpPr>
          <p:cNvPr id="3" name="标题 1">
            <a:extLst>
              <a:ext uri="{FF2B5EF4-FFF2-40B4-BE49-F238E27FC236}">
                <a16:creationId xmlns:a16="http://schemas.microsoft.com/office/drawing/2014/main" id="{2A7074E8-881F-ECE7-4F9A-9F3C560D940E}"/>
              </a:ext>
            </a:extLst>
          </p:cNvPr>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三、生活习惯与泌尿系统健康</a:t>
            </a:r>
          </a:p>
        </p:txBody>
      </p:sp>
    </p:spTree>
    <p:extLst>
      <p:ext uri="{BB962C8B-B14F-4D97-AF65-F5344CB8AC3E}">
        <p14:creationId xmlns:p14="http://schemas.microsoft.com/office/powerpoint/2010/main" val="284672732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肾的剖面结构 - 解剖生理学网络课程">
            <a:extLst>
              <a:ext uri="{FF2B5EF4-FFF2-40B4-BE49-F238E27FC236}">
                <a16:creationId xmlns:a16="http://schemas.microsoft.com/office/drawing/2014/main" id="{985CB7E4-CF84-9420-DACB-8AAFF8CC79F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755"/>
          <a:stretch>
            <a:fillRect/>
          </a:stretch>
        </p:blipFill>
        <p:spPr bwMode="auto">
          <a:xfrm>
            <a:off x="195264" y="935831"/>
            <a:ext cx="5853526" cy="498633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DFFB49A0-91CF-A858-D0B0-015014D04971}"/>
              </a:ext>
            </a:extLst>
          </p:cNvPr>
          <p:cNvSpPr txBox="1"/>
          <p:nvPr/>
        </p:nvSpPr>
        <p:spPr>
          <a:xfrm>
            <a:off x="6257926" y="197345"/>
            <a:ext cx="5524500" cy="6463308"/>
          </a:xfrm>
          <a:prstGeom prst="rect">
            <a:avLst/>
          </a:prstGeom>
          <a:noFill/>
        </p:spPr>
        <p:txBody>
          <a:bodyPr wrap="square">
            <a:spAutoFit/>
          </a:bodyPr>
          <a:lstStyle/>
          <a:p>
            <a:pPr marL="285750" indent="-285750">
              <a:buFont typeface="Arial" panose="020B0604020202020204" pitchFamily="34" charset="0"/>
              <a:buChar char="•"/>
            </a:pPr>
            <a:r>
              <a:rPr lang="zh-CN" altLang="en-US" dirty="0"/>
              <a:t>1. 肾柱属于肾皮质的延伸部分，主要作用是支撑肾脏内部结构，并通过内含的血管为周围肾椎体提供血液供应，辅助维持肾脏组织的正常形态与功能。</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2. 肾椎体是肾髓质的主要组成部分，核心功能是参与尿液的浓缩与形成。肾椎体会对肾小球滤过的原尿进行重吸收（回收水、电解质等有用物质）和分泌（排出代谢废物），最终形成浓缩的终尿。</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3. 肾乳头位于肾椎体顶端，作用是排出尿液。肾椎体中集合管汇集的终尿，会通过肾乳头表面的小孔排入下方的肾小盏。</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4. 肾小盏为漏斗状的管道结构，主要功能是收集尿液。它直接承接从肾乳头排出的尿液，并将尿液输送至肾大盏。</a:t>
            </a:r>
            <a:endParaRPr lang="en-US" altLang="zh-CN" dirty="0"/>
          </a:p>
          <a:p>
            <a:endParaRPr lang="en-US" altLang="zh-CN" dirty="0"/>
          </a:p>
          <a:p>
            <a:pPr marL="285750" indent="-285750">
              <a:buFont typeface="Arial" panose="020B0604020202020204" pitchFamily="34" charset="0"/>
              <a:buChar char="•"/>
            </a:pPr>
            <a:r>
              <a:rPr lang="zh-CN" altLang="en-US" dirty="0"/>
              <a:t>5. 肾大盏由2-3个肾小盏汇合而成，作用是汇总与输送尿液。</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 6. 肾窦是肾脏内侧的凹陷区域，并非单一结构，而是一个“功能腔隙”，主要作用是容纳与保护尿液输送相关的结构。</a:t>
            </a:r>
          </a:p>
        </p:txBody>
      </p:sp>
    </p:spTree>
    <p:extLst>
      <p:ext uri="{BB962C8B-B14F-4D97-AF65-F5344CB8AC3E}">
        <p14:creationId xmlns:p14="http://schemas.microsoft.com/office/powerpoint/2010/main" val="1783647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1.</a:t>
            </a:r>
            <a:r>
              <a:rPr lang="zh-CN" altLang="en-US" sz="3200" dirty="0">
                <a:solidFill>
                  <a:srgbClr val="FFFFFF"/>
                </a:solidFill>
              </a:rPr>
              <a:t>克服不良习惯</a:t>
            </a:r>
            <a:r>
              <a:rPr lang="en-US" altLang="zh-CN" sz="3200" dirty="0">
                <a:solidFill>
                  <a:srgbClr val="FFFFFF"/>
                </a:solidFill>
              </a:rPr>
              <a:t>——</a:t>
            </a:r>
            <a:r>
              <a:rPr lang="zh-CN" altLang="en-US" sz="3200" dirty="0">
                <a:solidFill>
                  <a:srgbClr val="FFFFFF"/>
                </a:solidFill>
              </a:rPr>
              <a:t>憋尿的危害</a:t>
            </a:r>
            <a:endParaRPr lang="en-US" altLang="zh-CN" sz="3200" dirty="0">
              <a:solidFill>
                <a:srgbClr val="FFFFFF"/>
              </a:solidFill>
            </a:endParaRPr>
          </a:p>
          <a:p>
            <a:pPr algn="l" hangingPunct="1">
              <a:lnSpc>
                <a:spcPct val="150000"/>
              </a:lnSpc>
            </a:pPr>
            <a:r>
              <a:rPr lang="en-US" altLang="zh-CN" sz="3200" dirty="0">
                <a:solidFill>
                  <a:srgbClr val="FFFFFF"/>
                </a:solidFill>
              </a:rPr>
              <a:t> (1)</a:t>
            </a:r>
            <a:r>
              <a:rPr lang="zh-CN" altLang="en-US" sz="3200" dirty="0">
                <a:solidFill>
                  <a:srgbClr val="FFFFFF"/>
                </a:solidFill>
              </a:rPr>
              <a:t>经常</a:t>
            </a:r>
            <a:r>
              <a:rPr lang="zh-CN" altLang="en-US" sz="3200">
                <a:solidFill>
                  <a:srgbClr val="FFFFFF"/>
                </a:solidFill>
              </a:rPr>
              <a:t>憋尿易引发泌尿、生殖系统</a:t>
            </a:r>
            <a:r>
              <a:rPr lang="zh-CN" altLang="en-US" sz="3200" dirty="0">
                <a:solidFill>
                  <a:srgbClr val="FFFFFF"/>
                </a:solidFill>
              </a:rPr>
              <a:t>的感染。憋尿时尿液在体内停留时间延长，容易使细菌大量繁殖，并发膀胱炎、尿道炎。憋尿时膀胱、尿道的压力均明显增高，可使尿液逆行入前列腺和精囊，而引起细菌性前列腺炎、细菌性精囊腺炎。</a:t>
            </a:r>
            <a:endParaRPr lang="zh-CN" altLang="zh-CN" sz="3200" dirty="0">
              <a:solidFill>
                <a:srgbClr val="FFFFFF"/>
              </a:solidFill>
            </a:endParaRPr>
          </a:p>
        </p:txBody>
      </p:sp>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三、生活习惯与泌尿系统健康</a:t>
            </a:r>
          </a:p>
        </p:txBody>
      </p:sp>
    </p:spTree>
    <p:extLst>
      <p:ext uri="{BB962C8B-B14F-4D97-AF65-F5344CB8AC3E}">
        <p14:creationId xmlns:p14="http://schemas.microsoft.com/office/powerpoint/2010/main" val="295180735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1.</a:t>
            </a:r>
            <a:r>
              <a:rPr lang="zh-CN" altLang="en-US" sz="3200" dirty="0">
                <a:solidFill>
                  <a:srgbClr val="FFFFFF"/>
                </a:solidFill>
              </a:rPr>
              <a:t>克服不良习惯</a:t>
            </a:r>
            <a:r>
              <a:rPr lang="en-US" altLang="zh-CN" sz="3200" dirty="0">
                <a:solidFill>
                  <a:srgbClr val="FFFFFF"/>
                </a:solidFill>
              </a:rPr>
              <a:t>——</a:t>
            </a:r>
            <a:r>
              <a:rPr lang="zh-CN" altLang="en-US" sz="3200" dirty="0">
                <a:solidFill>
                  <a:srgbClr val="FFFFFF"/>
                </a:solidFill>
              </a:rPr>
              <a:t>憋尿的危害</a:t>
            </a:r>
            <a:endParaRPr lang="en-US" altLang="zh-CN" sz="3200" dirty="0">
              <a:solidFill>
                <a:srgbClr val="FFFFFF"/>
              </a:solidFill>
            </a:endParaRPr>
          </a:p>
          <a:p>
            <a:pPr algn="l" hangingPunct="1">
              <a:lnSpc>
                <a:spcPct val="150000"/>
              </a:lnSpc>
            </a:pPr>
            <a:r>
              <a:rPr lang="en-US" altLang="zh-CN" sz="3200" dirty="0">
                <a:solidFill>
                  <a:srgbClr val="FFFFFF"/>
                </a:solidFill>
              </a:rPr>
              <a:t> (2)</a:t>
            </a:r>
            <a:r>
              <a:rPr lang="zh-CN" altLang="en-US" sz="3200" dirty="0">
                <a:solidFill>
                  <a:srgbClr val="FFFFFF"/>
                </a:solidFill>
              </a:rPr>
              <a:t>经常憋尿使膀胱内持续高压，可导致输尿管膀胱入口的活瓣功能失调，而引起尿液反流至肾盂，并发肾盂肾炎、肾积水，严重者可影响肾脏的功能。</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因此，憋尿是一个不良的习惯，一定要及时纠正，避免出现严重的并发症。</a:t>
            </a:r>
            <a:endParaRPr lang="zh-CN" altLang="zh-CN" sz="3200" dirty="0">
              <a:solidFill>
                <a:srgbClr val="FFFFFF"/>
              </a:solidFill>
            </a:endParaRPr>
          </a:p>
        </p:txBody>
      </p:sp>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a:t>三、生活习惯与泌尿系统健康</a:t>
            </a:r>
            <a:endParaRPr lang="zh-CN" altLang="en-US" sz="3600" dirty="0"/>
          </a:p>
        </p:txBody>
      </p:sp>
    </p:spTree>
    <p:extLst>
      <p:ext uri="{BB962C8B-B14F-4D97-AF65-F5344CB8AC3E}">
        <p14:creationId xmlns:p14="http://schemas.microsoft.com/office/powerpoint/2010/main" val="33478211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2.</a:t>
            </a:r>
            <a:r>
              <a:rPr lang="zh-CN" altLang="en-US" sz="3200" dirty="0">
                <a:solidFill>
                  <a:srgbClr val="FFFFFF"/>
                </a:solidFill>
              </a:rPr>
              <a:t>养成良好习惯</a:t>
            </a:r>
            <a:r>
              <a:rPr lang="en-US" altLang="zh-CN" sz="3200" dirty="0">
                <a:solidFill>
                  <a:srgbClr val="FFFFFF"/>
                </a:solidFill>
              </a:rPr>
              <a:t>——</a:t>
            </a:r>
            <a:r>
              <a:rPr lang="zh-CN" altLang="en-US" sz="3200" dirty="0">
                <a:solidFill>
                  <a:srgbClr val="FFFFFF"/>
                </a:solidFill>
              </a:rPr>
              <a:t>喝水的益处</a:t>
            </a:r>
            <a:endParaRPr lang="en-US" altLang="zh-CN" sz="3200" dirty="0">
              <a:solidFill>
                <a:srgbClr val="FFFFFF"/>
              </a:solidFill>
            </a:endParaRPr>
          </a:p>
        </p:txBody>
      </p:sp>
      <p:pic>
        <p:nvPicPr>
          <p:cNvPr id="3076" name="Picture 4" descr="https://timgsa.baidu.com/timg?image&amp;quality=80&amp;size=b9999_10000&amp;sec=1588619071168&amp;di=e939fbaedebe10c3b125b2f06ee41eb7&amp;imgtype=0&amp;src=http%3A%2F%2Fwww.haoshanpu.com%2Fuploadfiles%2Fmultiplepictures%2Ffarmnews%2Ff55c57fd-5692-4dd1-a668-b81010c0f477%2F2_600px.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370836" y="2137678"/>
            <a:ext cx="5715000" cy="3800476"/>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三、生活习惯与泌尿系统健康</a:t>
            </a:r>
          </a:p>
        </p:txBody>
      </p:sp>
    </p:spTree>
    <p:extLst>
      <p:ext uri="{BB962C8B-B14F-4D97-AF65-F5344CB8AC3E}">
        <p14:creationId xmlns:p14="http://schemas.microsoft.com/office/powerpoint/2010/main" val="422605545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2.</a:t>
            </a:r>
            <a:r>
              <a:rPr lang="zh-CN" altLang="en-US" sz="3200" dirty="0">
                <a:solidFill>
                  <a:srgbClr val="FFFFFF"/>
                </a:solidFill>
              </a:rPr>
              <a:t>养成良好习惯</a:t>
            </a:r>
            <a:r>
              <a:rPr lang="en-US" altLang="zh-CN" sz="3200" dirty="0">
                <a:solidFill>
                  <a:srgbClr val="FFFFFF"/>
                </a:solidFill>
              </a:rPr>
              <a:t>——</a:t>
            </a:r>
            <a:r>
              <a:rPr lang="zh-CN" altLang="en-US" sz="3200" dirty="0">
                <a:solidFill>
                  <a:srgbClr val="FFFFFF"/>
                </a:solidFill>
              </a:rPr>
              <a:t>喝水的益处</a:t>
            </a:r>
            <a:endParaRPr lang="en-US" altLang="zh-CN" sz="3200" dirty="0">
              <a:solidFill>
                <a:srgbClr val="FFFFFF"/>
              </a:solidFill>
            </a:endParaRPr>
          </a:p>
          <a:p>
            <a:pPr algn="l" hangingPunct="1">
              <a:lnSpc>
                <a:spcPct val="150000"/>
              </a:lnSpc>
            </a:pPr>
            <a:r>
              <a:rPr lang="en-US" altLang="zh-CN" sz="3200" dirty="0">
                <a:solidFill>
                  <a:srgbClr val="FFFFFF"/>
                </a:solidFill>
              </a:rPr>
              <a:t> (1)</a:t>
            </a:r>
            <a:r>
              <a:rPr lang="zh-CN" altLang="en-US" sz="3200" dirty="0">
                <a:solidFill>
                  <a:srgbClr val="FFFFFF"/>
                </a:solidFill>
              </a:rPr>
              <a:t>对泌尿系统的益处：</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多饮水可以利尿，可以减轻泌尿系统炎症，冲刷尿道，缓解肾盂肾炎和肾结石的症状，对清热解毒、利尿有很好的作用。</a:t>
            </a:r>
            <a:endParaRPr lang="zh-CN" altLang="zh-CN" sz="3200" dirty="0">
              <a:solidFill>
                <a:srgbClr val="FFFFFF"/>
              </a:solidFill>
            </a:endParaRPr>
          </a:p>
        </p:txBody>
      </p:sp>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a:t>三、生活习惯与泌尿系统健康</a:t>
            </a:r>
            <a:endParaRPr lang="zh-CN" altLang="en-US" sz="3600" dirty="0"/>
          </a:p>
        </p:txBody>
      </p:sp>
    </p:spTree>
    <p:extLst>
      <p:ext uri="{BB962C8B-B14F-4D97-AF65-F5344CB8AC3E}">
        <p14:creationId xmlns:p14="http://schemas.microsoft.com/office/powerpoint/2010/main" val="159869625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2.</a:t>
            </a:r>
            <a:r>
              <a:rPr lang="zh-CN" altLang="en-US" sz="3200" dirty="0">
                <a:solidFill>
                  <a:srgbClr val="FFFFFF"/>
                </a:solidFill>
              </a:rPr>
              <a:t>养成良好习惯</a:t>
            </a:r>
            <a:r>
              <a:rPr lang="en-US" altLang="zh-CN" sz="3200" dirty="0">
                <a:solidFill>
                  <a:srgbClr val="FFFFFF"/>
                </a:solidFill>
              </a:rPr>
              <a:t>——</a:t>
            </a:r>
            <a:r>
              <a:rPr lang="zh-CN" altLang="en-US" sz="3200" dirty="0">
                <a:solidFill>
                  <a:srgbClr val="FFFFFF"/>
                </a:solidFill>
              </a:rPr>
              <a:t>喝水的益处</a:t>
            </a:r>
            <a:endParaRPr lang="en-US" altLang="zh-CN" sz="3200" dirty="0">
              <a:solidFill>
                <a:srgbClr val="FFFFFF"/>
              </a:solidFill>
            </a:endParaRPr>
          </a:p>
          <a:p>
            <a:pPr algn="l" hangingPunct="1">
              <a:lnSpc>
                <a:spcPct val="150000"/>
              </a:lnSpc>
            </a:pPr>
            <a:r>
              <a:rPr lang="en-US" altLang="zh-CN" sz="3200" dirty="0">
                <a:solidFill>
                  <a:srgbClr val="FFFFFF"/>
                </a:solidFill>
              </a:rPr>
              <a:t> (2)</a:t>
            </a:r>
            <a:r>
              <a:rPr lang="zh-CN" altLang="en-US" sz="3200" dirty="0">
                <a:solidFill>
                  <a:srgbClr val="FFFFFF"/>
                </a:solidFill>
              </a:rPr>
              <a:t>对皮肤的益处：</a:t>
            </a:r>
            <a:endParaRPr lang="en-US" altLang="zh-CN" sz="3200" dirty="0">
              <a:solidFill>
                <a:srgbClr val="FFFFFF"/>
              </a:solidFill>
            </a:endParaRPr>
          </a:p>
          <a:p>
            <a:pPr algn="l" hangingPunct="1">
              <a:lnSpc>
                <a:spcPct val="150000"/>
              </a:lnSpc>
            </a:pPr>
            <a:r>
              <a:rPr lang="zh-CN" altLang="en-US" sz="3200" dirty="0">
                <a:solidFill>
                  <a:srgbClr val="FFFFFF"/>
                </a:solidFill>
              </a:rPr>
              <a:t>    多饮水可以给皮肤补水，并改善周身缺水导致的皮肤发痒、干燥的情况。</a:t>
            </a:r>
            <a:endParaRPr lang="zh-CN" altLang="zh-CN" sz="3200" dirty="0">
              <a:solidFill>
                <a:srgbClr val="FFFFFF"/>
              </a:solidFill>
            </a:endParaRPr>
          </a:p>
        </p:txBody>
      </p:sp>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a:t>三、生活习惯与泌尿系统健康</a:t>
            </a:r>
            <a:endParaRPr lang="zh-CN" altLang="en-US" sz="3600" dirty="0"/>
          </a:p>
        </p:txBody>
      </p:sp>
    </p:spTree>
    <p:extLst>
      <p:ext uri="{BB962C8B-B14F-4D97-AF65-F5344CB8AC3E}">
        <p14:creationId xmlns:p14="http://schemas.microsoft.com/office/powerpoint/2010/main" val="133404039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2.</a:t>
            </a:r>
            <a:r>
              <a:rPr lang="zh-CN" altLang="en-US" sz="3200" dirty="0">
                <a:solidFill>
                  <a:srgbClr val="FFFFFF"/>
                </a:solidFill>
              </a:rPr>
              <a:t>养成良好习惯</a:t>
            </a:r>
            <a:r>
              <a:rPr lang="en-US" altLang="zh-CN" sz="3200" dirty="0">
                <a:solidFill>
                  <a:srgbClr val="FFFFFF"/>
                </a:solidFill>
              </a:rPr>
              <a:t>——</a:t>
            </a:r>
            <a:r>
              <a:rPr lang="zh-CN" altLang="en-US" sz="3200" dirty="0">
                <a:solidFill>
                  <a:srgbClr val="FFFFFF"/>
                </a:solidFill>
              </a:rPr>
              <a:t>喝水的益处</a:t>
            </a:r>
            <a:endParaRPr lang="en-US" altLang="zh-CN" sz="3200" dirty="0">
              <a:solidFill>
                <a:srgbClr val="FFFFFF"/>
              </a:solidFill>
            </a:endParaRPr>
          </a:p>
          <a:p>
            <a:pPr algn="l" hangingPunct="1">
              <a:lnSpc>
                <a:spcPct val="150000"/>
              </a:lnSpc>
            </a:pPr>
            <a:r>
              <a:rPr lang="en-US" altLang="zh-CN" sz="3200" dirty="0">
                <a:solidFill>
                  <a:srgbClr val="FFFFFF"/>
                </a:solidFill>
              </a:rPr>
              <a:t> (3)</a:t>
            </a:r>
            <a:r>
              <a:rPr lang="zh-CN" altLang="en-US" sz="3200" dirty="0">
                <a:solidFill>
                  <a:srgbClr val="FFFFFF"/>
                </a:solidFill>
              </a:rPr>
              <a:t>对消化系统的益处：</a:t>
            </a:r>
            <a:endParaRPr lang="en-US" altLang="zh-CN" sz="3200" dirty="0">
              <a:solidFill>
                <a:srgbClr val="FFFFFF"/>
              </a:solidFill>
            </a:endParaRPr>
          </a:p>
          <a:p>
            <a:pPr algn="l" hangingPunct="1">
              <a:lnSpc>
                <a:spcPct val="150000"/>
              </a:lnSpc>
            </a:pPr>
            <a:r>
              <a:rPr lang="zh-CN" altLang="en-US" sz="3200" dirty="0">
                <a:solidFill>
                  <a:srgbClr val="FFFFFF"/>
                </a:solidFill>
              </a:rPr>
              <a:t>    多饮水有利于排便，有利于助肠，有利于缓解便秘，有利于促进消化和吸收功能。</a:t>
            </a:r>
            <a:endParaRPr lang="zh-CN" altLang="zh-CN" sz="3200" dirty="0">
              <a:solidFill>
                <a:srgbClr val="FFFFFF"/>
              </a:solidFill>
            </a:endParaRPr>
          </a:p>
        </p:txBody>
      </p:sp>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a:t>三、生活习惯与泌尿系统健康</a:t>
            </a:r>
            <a:endParaRPr lang="zh-CN" altLang="en-US" sz="3600" dirty="0"/>
          </a:p>
        </p:txBody>
      </p:sp>
    </p:spTree>
    <p:extLst>
      <p:ext uri="{BB962C8B-B14F-4D97-AF65-F5344CB8AC3E}">
        <p14:creationId xmlns:p14="http://schemas.microsoft.com/office/powerpoint/2010/main" val="4171016235"/>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2.</a:t>
            </a:r>
            <a:r>
              <a:rPr lang="zh-CN" altLang="en-US" sz="3200" dirty="0">
                <a:solidFill>
                  <a:srgbClr val="FFFFFF"/>
                </a:solidFill>
              </a:rPr>
              <a:t>养成良好习惯</a:t>
            </a:r>
            <a:r>
              <a:rPr lang="en-US" altLang="zh-CN" sz="3200" dirty="0">
                <a:solidFill>
                  <a:srgbClr val="FFFFFF"/>
                </a:solidFill>
              </a:rPr>
              <a:t>——</a:t>
            </a:r>
            <a:r>
              <a:rPr lang="zh-CN" altLang="en-US" sz="3200" dirty="0">
                <a:solidFill>
                  <a:srgbClr val="FFFFFF"/>
                </a:solidFill>
              </a:rPr>
              <a:t>喝水的益处</a:t>
            </a:r>
            <a:endParaRPr lang="en-US" altLang="zh-CN" sz="3200" dirty="0">
              <a:solidFill>
                <a:srgbClr val="FFFFFF"/>
              </a:solidFill>
            </a:endParaRPr>
          </a:p>
          <a:p>
            <a:pPr algn="l" hangingPunct="1">
              <a:lnSpc>
                <a:spcPct val="150000"/>
              </a:lnSpc>
            </a:pPr>
            <a:r>
              <a:rPr lang="en-US" altLang="zh-CN" sz="3200" dirty="0">
                <a:solidFill>
                  <a:srgbClr val="FFFFFF"/>
                </a:solidFill>
              </a:rPr>
              <a:t> (4)</a:t>
            </a:r>
            <a:r>
              <a:rPr lang="zh-CN" altLang="en-US" sz="3200" dirty="0">
                <a:solidFill>
                  <a:srgbClr val="FFFFFF"/>
                </a:solidFill>
              </a:rPr>
              <a:t>对循环系统的益处：</a:t>
            </a:r>
            <a:endParaRPr lang="en-US" altLang="zh-CN" sz="3200" dirty="0">
              <a:solidFill>
                <a:srgbClr val="FFFFFF"/>
              </a:solidFill>
            </a:endParaRPr>
          </a:p>
          <a:p>
            <a:pPr algn="l" hangingPunct="1">
              <a:lnSpc>
                <a:spcPct val="150000"/>
              </a:lnSpc>
            </a:pPr>
            <a:r>
              <a:rPr lang="zh-CN" altLang="en-US" sz="3200" dirty="0">
                <a:solidFill>
                  <a:srgbClr val="FFFFFF"/>
                </a:solidFill>
              </a:rPr>
              <a:t>    多饮水可以降低血液黏滞度，改善血液黏稠，对高脂血症有一定的好处。</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en-US" sz="3200" dirty="0">
                <a:solidFill>
                  <a:srgbClr val="FFFFFF"/>
                </a:solidFill>
              </a:rPr>
              <a:t>但饮水量不可以过多，每日饮水量为</a:t>
            </a:r>
            <a:r>
              <a:rPr lang="en-US" altLang="zh-CN" sz="3200" dirty="0">
                <a:solidFill>
                  <a:srgbClr val="FFFFFF"/>
                </a:solidFill>
              </a:rPr>
              <a:t>2500-3000ml</a:t>
            </a:r>
            <a:r>
              <a:rPr lang="zh-CN" altLang="en-US" sz="3200" dirty="0">
                <a:solidFill>
                  <a:srgbClr val="FFFFFF"/>
                </a:solidFill>
              </a:rPr>
              <a:t>，可饮水至</a:t>
            </a:r>
            <a:r>
              <a:rPr lang="en-US" altLang="zh-CN" sz="3200" dirty="0">
                <a:solidFill>
                  <a:srgbClr val="FFFFFF"/>
                </a:solidFill>
              </a:rPr>
              <a:t>3500ml</a:t>
            </a:r>
            <a:r>
              <a:rPr lang="zh-CN" altLang="en-US" sz="3200" dirty="0">
                <a:solidFill>
                  <a:srgbClr val="FFFFFF"/>
                </a:solidFill>
              </a:rPr>
              <a:t>左右。</a:t>
            </a:r>
            <a:endParaRPr lang="zh-CN" altLang="zh-CN" sz="3200" dirty="0">
              <a:solidFill>
                <a:srgbClr val="FFFFFF"/>
              </a:solidFill>
            </a:endParaRPr>
          </a:p>
        </p:txBody>
      </p:sp>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a:t>三、生活习惯与泌尿系统健康</a:t>
            </a:r>
            <a:endParaRPr lang="zh-CN" altLang="en-US" sz="3600" dirty="0"/>
          </a:p>
        </p:txBody>
      </p:sp>
    </p:spTree>
    <p:extLst>
      <p:ext uri="{BB962C8B-B14F-4D97-AF65-F5344CB8AC3E}">
        <p14:creationId xmlns:p14="http://schemas.microsoft.com/office/powerpoint/2010/main" val="39775172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62000" y="547053"/>
            <a:ext cx="8394700" cy="866775"/>
          </a:xfrm>
          <a:prstGeom prst="rect">
            <a:avLst/>
          </a:prstGeom>
        </p:spPr>
        <p:txBody>
          <a:bodyPr>
            <a:normAutofit/>
          </a:bodyPr>
          <a:lstStyle/>
          <a:p>
            <a:r>
              <a:rPr lang="zh-CN" altLang="en-US" sz="3600" dirty="0">
                <a:solidFill>
                  <a:srgbClr val="FFFF00"/>
                </a:solidFill>
                <a:latin typeface="黑体" panose="02010609060101010101" pitchFamily="49" charset="-122"/>
                <a:ea typeface="黑体" panose="02010609060101010101" pitchFamily="49" charset="-122"/>
              </a:rPr>
              <a:t>小结</a:t>
            </a:r>
          </a:p>
        </p:txBody>
      </p:sp>
      <p:sp>
        <p:nvSpPr>
          <p:cNvPr id="4" name="标题 1"/>
          <p:cNvSpPr txBox="1">
            <a:spLocks/>
          </p:cNvSpPr>
          <p:nvPr/>
        </p:nvSpPr>
        <p:spPr>
          <a:xfrm>
            <a:off x="882633" y="1376752"/>
            <a:ext cx="10691406" cy="4932608"/>
          </a:xfrm>
          <a:prstGeom prst="rect">
            <a:avLst/>
          </a:prstGeom>
          <a:ln w="12700">
            <a:miter lim="400000"/>
          </a:ln>
        </p:spPr>
        <p:txBody>
          <a:bodyPr lIns="50800" tIns="50800" rIns="50800" bIns="50800" anchor="t" anchorCtr="0">
            <a:no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ts val="5000"/>
              </a:lnSpc>
            </a:pPr>
            <a:r>
              <a:rPr lang="zh-CN" altLang="en-US" sz="3200" dirty="0">
                <a:solidFill>
                  <a:srgbClr val="FFFFFF"/>
                </a:solidFill>
              </a:rPr>
              <a:t>一、尿液形成与排出</a:t>
            </a:r>
            <a:endParaRPr lang="en-US" altLang="zh-CN" sz="3200" dirty="0">
              <a:solidFill>
                <a:srgbClr val="FFFFFF"/>
              </a:solidFill>
            </a:endParaRPr>
          </a:p>
          <a:p>
            <a:pPr algn="l" hangingPunct="1">
              <a:lnSpc>
                <a:spcPts val="5000"/>
              </a:lnSpc>
            </a:pPr>
            <a:r>
              <a:rPr lang="en-US" altLang="zh-CN" sz="3200" dirty="0">
                <a:solidFill>
                  <a:srgbClr val="FFFFFF"/>
                </a:solidFill>
              </a:rPr>
              <a:t>    </a:t>
            </a:r>
            <a:r>
              <a:rPr lang="zh-CN" altLang="en-US" sz="3200" dirty="0">
                <a:solidFill>
                  <a:srgbClr val="FFFFFF"/>
                </a:solidFill>
              </a:rPr>
              <a:t>尿液的排出：肾盂→输尿管→膀胱→尿道→体外</a:t>
            </a:r>
            <a:endParaRPr lang="en-US" altLang="zh-CN" sz="3200" dirty="0">
              <a:solidFill>
                <a:srgbClr val="FFFFFF"/>
              </a:solidFill>
            </a:endParaRPr>
          </a:p>
          <a:p>
            <a:pPr algn="l" hangingPunct="1">
              <a:lnSpc>
                <a:spcPts val="5000"/>
              </a:lnSpc>
            </a:pPr>
            <a:r>
              <a:rPr lang="zh-CN" altLang="en-US" sz="3200" dirty="0">
                <a:solidFill>
                  <a:srgbClr val="FFFFFF"/>
                </a:solidFill>
              </a:rPr>
              <a:t>二、泌尿系统的疾病与防治</a:t>
            </a:r>
            <a:endParaRPr lang="en-US" altLang="zh-CN" sz="3200" dirty="0">
              <a:solidFill>
                <a:srgbClr val="FFFFFF"/>
              </a:solidFill>
            </a:endParaRPr>
          </a:p>
          <a:p>
            <a:pPr algn="l" hangingPunct="1">
              <a:lnSpc>
                <a:spcPts val="5000"/>
              </a:lnSpc>
            </a:pPr>
            <a:r>
              <a:rPr lang="en-US" altLang="zh-CN" sz="3200" dirty="0">
                <a:solidFill>
                  <a:srgbClr val="FFFFFF"/>
                </a:solidFill>
              </a:rPr>
              <a:t>    </a:t>
            </a:r>
            <a:r>
              <a:rPr lang="zh-CN" altLang="en-US" sz="3200" dirty="0">
                <a:solidFill>
                  <a:srgbClr val="FFFFFF"/>
                </a:solidFill>
              </a:rPr>
              <a:t>尿路感染、肾结石、慢性肾衰竭</a:t>
            </a:r>
            <a:endParaRPr lang="en-US" altLang="zh-CN" sz="3200" dirty="0">
              <a:solidFill>
                <a:srgbClr val="FFFFFF"/>
              </a:solidFill>
            </a:endParaRPr>
          </a:p>
          <a:p>
            <a:pPr algn="l" hangingPunct="1">
              <a:lnSpc>
                <a:spcPts val="5000"/>
              </a:lnSpc>
            </a:pPr>
            <a:r>
              <a:rPr lang="zh-CN" altLang="en-US" sz="3200" dirty="0">
                <a:solidFill>
                  <a:srgbClr val="FFFFFF"/>
                </a:solidFill>
              </a:rPr>
              <a:t>三、生活习惯与泌尿系统健康</a:t>
            </a:r>
            <a:endParaRPr lang="en-US" altLang="zh-CN" sz="3200" dirty="0">
              <a:solidFill>
                <a:srgbClr val="FFFFFF"/>
              </a:solidFill>
            </a:endParaRPr>
          </a:p>
          <a:p>
            <a:pPr algn="l" hangingPunct="1">
              <a:lnSpc>
                <a:spcPts val="5000"/>
              </a:lnSpc>
            </a:pPr>
            <a:r>
              <a:rPr lang="en-US" altLang="zh-CN" sz="3200" dirty="0">
                <a:solidFill>
                  <a:srgbClr val="FFFFFF"/>
                </a:solidFill>
              </a:rPr>
              <a:t>    </a:t>
            </a:r>
            <a:r>
              <a:rPr lang="zh-CN" altLang="en-US" sz="3200" dirty="0">
                <a:solidFill>
                  <a:srgbClr val="FFFFFF"/>
                </a:solidFill>
              </a:rPr>
              <a:t>憋尿的危害、喝水的益处</a:t>
            </a:r>
            <a:endParaRPr lang="zh-CN" altLang="zh-CN" sz="3200" dirty="0">
              <a:solidFill>
                <a:srgbClr val="FFFFFF"/>
              </a:solidFill>
            </a:endParaRPr>
          </a:p>
        </p:txBody>
      </p:sp>
    </p:spTree>
    <p:extLst>
      <p:ext uri="{BB962C8B-B14F-4D97-AF65-F5344CB8AC3E}">
        <p14:creationId xmlns:p14="http://schemas.microsoft.com/office/powerpoint/2010/main" val="417857558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9E0252A-E5E2-DC2F-0D3F-F359954C1E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674652" y="-618014"/>
            <a:ext cx="3708080" cy="4944106"/>
          </a:xfrm>
          <a:prstGeom prst="rect">
            <a:avLst/>
          </a:prstGeom>
        </p:spPr>
      </p:pic>
      <p:pic>
        <p:nvPicPr>
          <p:cNvPr id="7" name="图片 6">
            <a:extLst>
              <a:ext uri="{FF2B5EF4-FFF2-40B4-BE49-F238E27FC236}">
                <a16:creationId xmlns:a16="http://schemas.microsoft.com/office/drawing/2014/main" id="{2F87190A-7DC8-73C1-2914-2A35C5DA7E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809269" y="-618013"/>
            <a:ext cx="3708079" cy="4944105"/>
          </a:xfrm>
          <a:prstGeom prst="rect">
            <a:avLst/>
          </a:prstGeom>
        </p:spPr>
      </p:pic>
      <p:pic>
        <p:nvPicPr>
          <p:cNvPr id="3" name="图片 2">
            <a:extLst>
              <a:ext uri="{FF2B5EF4-FFF2-40B4-BE49-F238E27FC236}">
                <a16:creationId xmlns:a16="http://schemas.microsoft.com/office/drawing/2014/main" id="{0FC1CEF2-80D5-3682-ED02-2888A3B448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674652" y="2455385"/>
            <a:ext cx="3708079" cy="4944105"/>
          </a:xfrm>
          <a:prstGeom prst="rect">
            <a:avLst/>
          </a:prstGeom>
        </p:spPr>
      </p:pic>
      <p:pic>
        <p:nvPicPr>
          <p:cNvPr id="6" name="图片 5">
            <a:extLst>
              <a:ext uri="{FF2B5EF4-FFF2-40B4-BE49-F238E27FC236}">
                <a16:creationId xmlns:a16="http://schemas.microsoft.com/office/drawing/2014/main" id="{C70EF208-6091-F68F-1A65-B126B557F2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6200000">
            <a:off x="6809269" y="2455384"/>
            <a:ext cx="3708079" cy="4944105"/>
          </a:xfrm>
          <a:prstGeom prst="rect">
            <a:avLst/>
          </a:prstGeom>
        </p:spPr>
      </p:pic>
    </p:spTree>
    <p:extLst>
      <p:ext uri="{BB962C8B-B14F-4D97-AF65-F5344CB8AC3E}">
        <p14:creationId xmlns:p14="http://schemas.microsoft.com/office/powerpoint/2010/main" val="83944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我的母亲》"/>
          <p:cNvSpPr txBox="1">
            <a:spLocks noGrp="1"/>
          </p:cNvSpPr>
          <p:nvPr/>
        </p:nvSpPr>
        <p:spPr>
          <a:xfrm>
            <a:off x="2923116" y="2122418"/>
            <a:ext cx="10388722" cy="2613163"/>
          </a:xfrm>
          <a:prstGeom prst="rect">
            <a:avLst/>
          </a:prstGeom>
          <a:ln w="12700">
            <a:miter lim="400000"/>
          </a:ln>
        </p:spPr>
        <p:txBody>
          <a:bodyPr lIns="50800" tIns="50800" rIns="50800" bIns="50800" anchor="b">
            <a:noAutofit/>
          </a:bodyPr>
          <a:lstStyle>
            <a:lvl1pPr>
              <a:defRPr sz="14500"/>
            </a:lvl1pPr>
          </a:lstStyle>
          <a:p>
            <a:pPr>
              <a:lnSpc>
                <a:spcPct val="150000"/>
              </a:lnSpc>
              <a:spcAft>
                <a:spcPts val="3000"/>
              </a:spcAft>
            </a:pPr>
            <a:r>
              <a:rPr lang="zh-CN" altLang="en-US" sz="4000" i="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第五章 人体内废物的排出</a:t>
            </a:r>
            <a:endParaRPr lang="en-US" altLang="zh-CN" sz="4000" i="0" dirty="0">
              <a:solidFill>
                <a:srgbClr val="FFFF00"/>
              </a:solidFill>
              <a:effectLst/>
              <a:latin typeface="黑体" panose="02010609060101010101" pitchFamily="49" charset="-122"/>
              <a:ea typeface="黑体" panose="02010609060101010101" pitchFamily="49" charset="-122"/>
              <a:cs typeface="黑体" panose="02010609060101010101" pitchFamily="49" charset="-122"/>
            </a:endParaRPr>
          </a:p>
          <a:p>
            <a:pPr>
              <a:lnSpc>
                <a:spcPct val="150000"/>
              </a:lnSpc>
              <a:spcAft>
                <a:spcPts val="3000"/>
              </a:spcAft>
            </a:pPr>
            <a:r>
              <a:rPr lang="zh-CN" altLang="en-US" sz="4800" i="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t>  泌尿系统与健康</a:t>
            </a:r>
            <a:br>
              <a:rPr lang="zh-CN" altLang="en-US" sz="4800" i="0" dirty="0">
                <a:solidFill>
                  <a:srgbClr val="FFFF00"/>
                </a:solidFill>
                <a:effectLst/>
                <a:latin typeface="黑体" panose="02010609060101010101" pitchFamily="49" charset="-122"/>
                <a:ea typeface="黑体" panose="02010609060101010101" pitchFamily="49" charset="-122"/>
                <a:cs typeface="黑体" panose="02010609060101010101" pitchFamily="49" charset="-122"/>
              </a:rPr>
            </a:br>
            <a:endParaRPr lang="zh-CN" altLang="en-US" sz="4000" i="0" dirty="0">
              <a:solidFill>
                <a:srgbClr val="FFFF00"/>
              </a:solidFill>
              <a:effectLst/>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一、尿液的排出途径</a:t>
            </a:r>
          </a:p>
        </p:txBody>
      </p:sp>
      <p:sp>
        <p:nvSpPr>
          <p:cNvPr id="44" name="TextBox 6"/>
          <p:cNvSpPr txBox="1">
            <a:spLocks noChangeArrowheads="1"/>
          </p:cNvSpPr>
          <p:nvPr/>
        </p:nvSpPr>
        <p:spPr bwMode="auto">
          <a:xfrm>
            <a:off x="3879128" y="2356789"/>
            <a:ext cx="1568448" cy="52322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en-US" sz="2800" i="0" dirty="0">
                <a:solidFill>
                  <a:srgbClr val="FFFF00"/>
                </a:solidFill>
                <a:effectLst/>
                <a:latin typeface="黑体" panose="02010609060101010101" pitchFamily="49" charset="-122"/>
                <a:ea typeface="黑体" panose="02010609060101010101" pitchFamily="49" charset="-122"/>
              </a:rPr>
              <a:t>集合管</a:t>
            </a:r>
            <a:endParaRPr lang="en-US" altLang="zh-CN" sz="2800" i="0" dirty="0">
              <a:solidFill>
                <a:srgbClr val="FFFF00"/>
              </a:solidFill>
              <a:effectLst/>
              <a:latin typeface="黑体" panose="02010609060101010101" pitchFamily="49" charset="-122"/>
              <a:ea typeface="黑体" panose="02010609060101010101" pitchFamily="49" charset="-122"/>
            </a:endParaRPr>
          </a:p>
        </p:txBody>
      </p:sp>
      <p:sp>
        <p:nvSpPr>
          <p:cNvPr id="45" name="TextBox 6"/>
          <p:cNvSpPr txBox="1">
            <a:spLocks noChangeArrowheads="1"/>
          </p:cNvSpPr>
          <p:nvPr/>
        </p:nvSpPr>
        <p:spPr bwMode="auto">
          <a:xfrm>
            <a:off x="6112375" y="2353816"/>
            <a:ext cx="1568448" cy="52322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en-US" sz="2800" i="0" dirty="0">
                <a:solidFill>
                  <a:srgbClr val="FFFF00"/>
                </a:solidFill>
                <a:effectLst/>
                <a:latin typeface="黑体" panose="02010609060101010101" pitchFamily="49" charset="-122"/>
                <a:ea typeface="黑体" panose="02010609060101010101" pitchFamily="49" charset="-122"/>
              </a:rPr>
              <a:t>肾盂</a:t>
            </a:r>
            <a:endParaRPr lang="en-US" altLang="zh-CN" sz="2800" i="0" dirty="0">
              <a:solidFill>
                <a:srgbClr val="FFFF00"/>
              </a:solidFill>
              <a:effectLst/>
              <a:latin typeface="黑体" panose="02010609060101010101" pitchFamily="49" charset="-122"/>
              <a:ea typeface="黑体" panose="02010609060101010101" pitchFamily="49" charset="-122"/>
            </a:endParaRPr>
          </a:p>
        </p:txBody>
      </p:sp>
      <p:sp>
        <p:nvSpPr>
          <p:cNvPr id="50" name="TextBox 6"/>
          <p:cNvSpPr txBox="1">
            <a:spLocks noChangeArrowheads="1"/>
          </p:cNvSpPr>
          <p:nvPr/>
        </p:nvSpPr>
        <p:spPr bwMode="auto">
          <a:xfrm>
            <a:off x="8307020" y="3512635"/>
            <a:ext cx="1568448" cy="52322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en-US" sz="2800" i="0" dirty="0">
                <a:solidFill>
                  <a:srgbClr val="FFFF00"/>
                </a:solidFill>
                <a:effectLst/>
                <a:latin typeface="黑体" panose="02010609060101010101" pitchFamily="49" charset="-122"/>
                <a:ea typeface="黑体" panose="02010609060101010101" pitchFamily="49" charset="-122"/>
              </a:rPr>
              <a:t>输尿管</a:t>
            </a:r>
            <a:endParaRPr lang="en-US" altLang="zh-CN" sz="2800" i="0" dirty="0">
              <a:solidFill>
                <a:srgbClr val="FFFF00"/>
              </a:solidFill>
              <a:effectLst/>
              <a:latin typeface="黑体" panose="02010609060101010101" pitchFamily="49" charset="-122"/>
              <a:ea typeface="黑体" panose="02010609060101010101" pitchFamily="49" charset="-122"/>
            </a:endParaRPr>
          </a:p>
        </p:txBody>
      </p:sp>
      <p:cxnSp>
        <p:nvCxnSpPr>
          <p:cNvPr id="51" name="直接箭头连接符 44"/>
          <p:cNvCxnSpPr>
            <a:cxnSpLocks noChangeShapeType="1"/>
            <a:stCxn id="44" idx="3"/>
            <a:endCxn id="45" idx="1"/>
          </p:cNvCxnSpPr>
          <p:nvPr/>
        </p:nvCxnSpPr>
        <p:spPr bwMode="auto">
          <a:xfrm flipV="1">
            <a:off x="5447576" y="2615426"/>
            <a:ext cx="664799" cy="2973"/>
          </a:xfrm>
          <a:prstGeom prst="straightConnector1">
            <a:avLst/>
          </a:prstGeom>
          <a:noFill/>
          <a:ln w="38100" algn="ctr">
            <a:solidFill>
              <a:srgbClr val="FFFFFF"/>
            </a:solidFill>
            <a:round/>
            <a:headEnd/>
            <a:tailEnd type="triangle" w="med" len="med"/>
          </a:ln>
          <a:extLst>
            <a:ext uri="{909E8E84-426E-40DD-AFC4-6F175D3DCCD1}">
              <a14:hiddenFill xmlns:a14="http://schemas.microsoft.com/office/drawing/2010/main">
                <a:noFill/>
              </a14:hiddenFill>
            </a:ext>
          </a:extLst>
        </p:spPr>
      </p:cxnSp>
      <p:cxnSp>
        <p:nvCxnSpPr>
          <p:cNvPr id="53" name="直接箭头连接符 50"/>
          <p:cNvCxnSpPr>
            <a:cxnSpLocks noChangeShapeType="1"/>
            <a:stCxn id="45" idx="3"/>
            <a:endCxn id="50" idx="0"/>
          </p:cNvCxnSpPr>
          <p:nvPr/>
        </p:nvCxnSpPr>
        <p:spPr bwMode="auto">
          <a:xfrm>
            <a:off x="7680823" y="2615426"/>
            <a:ext cx="1410421" cy="897209"/>
          </a:xfrm>
          <a:prstGeom prst="straightConnector1">
            <a:avLst/>
          </a:prstGeom>
          <a:noFill/>
          <a:ln w="38100" algn="ctr">
            <a:solidFill>
              <a:srgbClr val="FFFFFF"/>
            </a:solidFill>
            <a:round/>
            <a:headEnd/>
            <a:tailEnd type="triangle" w="med" len="med"/>
          </a:ln>
          <a:extLst>
            <a:ext uri="{909E8E84-426E-40DD-AFC4-6F175D3DCCD1}">
              <a14:hiddenFill xmlns:a14="http://schemas.microsoft.com/office/drawing/2010/main">
                <a:noFill/>
              </a14:hiddenFill>
            </a:ext>
          </a:extLst>
        </p:spPr>
      </p:cxnSp>
      <p:sp>
        <p:nvSpPr>
          <p:cNvPr id="54" name="TextBox 6"/>
          <p:cNvSpPr txBox="1">
            <a:spLocks noChangeArrowheads="1"/>
          </p:cNvSpPr>
          <p:nvPr/>
        </p:nvSpPr>
        <p:spPr bwMode="auto">
          <a:xfrm>
            <a:off x="2022231" y="2322532"/>
            <a:ext cx="1192098" cy="5857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kumimoji="0" lang="zh-CN" altLang="en-US" i="0" dirty="0">
                <a:solidFill>
                  <a:srgbClr val="FFFFFF"/>
                </a:solidFill>
                <a:effectLst/>
                <a:latin typeface="黑体" panose="02010609060101010101" pitchFamily="49" charset="-122"/>
                <a:ea typeface="黑体" panose="02010609060101010101" pitchFamily="49" charset="-122"/>
              </a:rPr>
              <a:t>尿液</a:t>
            </a:r>
          </a:p>
        </p:txBody>
      </p:sp>
      <p:cxnSp>
        <p:nvCxnSpPr>
          <p:cNvPr id="56" name="直接箭头连接符 44"/>
          <p:cNvCxnSpPr>
            <a:cxnSpLocks noChangeShapeType="1"/>
            <a:stCxn id="54" idx="3"/>
            <a:endCxn id="44" idx="1"/>
          </p:cNvCxnSpPr>
          <p:nvPr/>
        </p:nvCxnSpPr>
        <p:spPr bwMode="auto">
          <a:xfrm>
            <a:off x="3214329" y="2615426"/>
            <a:ext cx="664799" cy="2973"/>
          </a:xfrm>
          <a:prstGeom prst="straightConnector1">
            <a:avLst/>
          </a:prstGeom>
          <a:noFill/>
          <a:ln w="38100" algn="ctr">
            <a:solidFill>
              <a:srgbClr val="FFFFFF"/>
            </a:solidFill>
            <a:round/>
            <a:headEnd/>
            <a:tailEnd type="triangle" w="med" len="med"/>
          </a:ln>
          <a:extLst>
            <a:ext uri="{909E8E84-426E-40DD-AFC4-6F175D3DCCD1}">
              <a14:hiddenFill xmlns:a14="http://schemas.microsoft.com/office/drawing/2010/main">
                <a:noFill/>
              </a14:hiddenFill>
            </a:ext>
          </a:extLst>
        </p:spPr>
      </p:cxnSp>
      <p:cxnSp>
        <p:nvCxnSpPr>
          <p:cNvPr id="57" name="直接箭头连接符 44"/>
          <p:cNvCxnSpPr>
            <a:cxnSpLocks noChangeShapeType="1"/>
            <a:stCxn id="50" idx="2"/>
            <a:endCxn id="58" idx="3"/>
          </p:cNvCxnSpPr>
          <p:nvPr/>
        </p:nvCxnSpPr>
        <p:spPr bwMode="auto">
          <a:xfrm flipH="1">
            <a:off x="7715493" y="4035855"/>
            <a:ext cx="1375751" cy="897210"/>
          </a:xfrm>
          <a:prstGeom prst="straightConnector1">
            <a:avLst/>
          </a:prstGeom>
          <a:noFill/>
          <a:ln w="38100" algn="ctr">
            <a:solidFill>
              <a:srgbClr val="FFFFFF"/>
            </a:solidFill>
            <a:round/>
            <a:headEnd/>
            <a:tailEnd type="triangle" w="med" len="med"/>
          </a:ln>
          <a:extLst>
            <a:ext uri="{909E8E84-426E-40DD-AFC4-6F175D3DCCD1}">
              <a14:hiddenFill xmlns:a14="http://schemas.microsoft.com/office/drawing/2010/main">
                <a:noFill/>
              </a14:hiddenFill>
            </a:ext>
          </a:extLst>
        </p:spPr>
      </p:cxnSp>
      <p:sp>
        <p:nvSpPr>
          <p:cNvPr id="58" name="TextBox 6"/>
          <p:cNvSpPr txBox="1">
            <a:spLocks noChangeArrowheads="1"/>
          </p:cNvSpPr>
          <p:nvPr/>
        </p:nvSpPr>
        <p:spPr bwMode="auto">
          <a:xfrm>
            <a:off x="6147045" y="4671455"/>
            <a:ext cx="1568448" cy="52322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en-US" sz="2800" i="0" dirty="0">
                <a:solidFill>
                  <a:srgbClr val="FFFF00"/>
                </a:solidFill>
                <a:effectLst/>
                <a:latin typeface="黑体" panose="02010609060101010101" pitchFamily="49" charset="-122"/>
                <a:ea typeface="黑体" panose="02010609060101010101" pitchFamily="49" charset="-122"/>
              </a:rPr>
              <a:t>膀胱</a:t>
            </a:r>
            <a:endParaRPr lang="en-US" altLang="zh-CN" sz="2800" i="0" dirty="0">
              <a:solidFill>
                <a:srgbClr val="FFFF00"/>
              </a:solidFill>
              <a:effectLst/>
              <a:latin typeface="黑体" panose="02010609060101010101" pitchFamily="49" charset="-122"/>
              <a:ea typeface="黑体" panose="02010609060101010101" pitchFamily="49" charset="-122"/>
            </a:endParaRPr>
          </a:p>
        </p:txBody>
      </p:sp>
      <p:sp>
        <p:nvSpPr>
          <p:cNvPr id="59" name="TextBox 6"/>
          <p:cNvSpPr txBox="1">
            <a:spLocks noChangeArrowheads="1"/>
          </p:cNvSpPr>
          <p:nvPr/>
        </p:nvSpPr>
        <p:spPr bwMode="auto">
          <a:xfrm>
            <a:off x="3879128" y="4671455"/>
            <a:ext cx="1568448" cy="523220"/>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lang="zh-CN" altLang="en-US" sz="2800" i="0" dirty="0">
                <a:solidFill>
                  <a:srgbClr val="FFFF00"/>
                </a:solidFill>
                <a:effectLst/>
                <a:latin typeface="黑体" panose="02010609060101010101" pitchFamily="49" charset="-122"/>
                <a:ea typeface="黑体" panose="02010609060101010101" pitchFamily="49" charset="-122"/>
              </a:rPr>
              <a:t>尿道</a:t>
            </a:r>
            <a:endParaRPr lang="en-US" altLang="zh-CN" sz="2800" i="0" dirty="0">
              <a:solidFill>
                <a:srgbClr val="FFFF00"/>
              </a:solidFill>
              <a:effectLst/>
              <a:latin typeface="黑体" panose="02010609060101010101" pitchFamily="49" charset="-122"/>
              <a:ea typeface="黑体" panose="02010609060101010101" pitchFamily="49" charset="-122"/>
            </a:endParaRPr>
          </a:p>
        </p:txBody>
      </p:sp>
      <p:cxnSp>
        <p:nvCxnSpPr>
          <p:cNvPr id="60" name="直接箭头连接符 44"/>
          <p:cNvCxnSpPr>
            <a:cxnSpLocks noChangeShapeType="1"/>
            <a:stCxn id="58" idx="1"/>
            <a:endCxn id="59" idx="3"/>
          </p:cNvCxnSpPr>
          <p:nvPr/>
        </p:nvCxnSpPr>
        <p:spPr bwMode="auto">
          <a:xfrm flipH="1">
            <a:off x="5447576" y="4933065"/>
            <a:ext cx="699469" cy="0"/>
          </a:xfrm>
          <a:prstGeom prst="straightConnector1">
            <a:avLst/>
          </a:prstGeom>
          <a:noFill/>
          <a:ln w="38100" algn="ctr">
            <a:solidFill>
              <a:srgbClr val="FFFFFF"/>
            </a:solidFill>
            <a:round/>
            <a:headEnd/>
            <a:tailEnd type="triangle" w="med" len="med"/>
          </a:ln>
          <a:extLst>
            <a:ext uri="{909E8E84-426E-40DD-AFC4-6F175D3DCCD1}">
              <a14:hiddenFill xmlns:a14="http://schemas.microsoft.com/office/drawing/2010/main">
                <a:noFill/>
              </a14:hiddenFill>
            </a:ext>
          </a:extLst>
        </p:spPr>
      </p:cxnSp>
      <p:sp>
        <p:nvSpPr>
          <p:cNvPr id="61" name="TextBox 6"/>
          <p:cNvSpPr txBox="1">
            <a:spLocks noChangeArrowheads="1"/>
          </p:cNvSpPr>
          <p:nvPr/>
        </p:nvSpPr>
        <p:spPr bwMode="auto">
          <a:xfrm>
            <a:off x="2044953" y="4640171"/>
            <a:ext cx="1192098" cy="5857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spcBef>
                <a:spcPct val="20000"/>
              </a:spcBef>
              <a:buClr>
                <a:schemeClr val="hlink"/>
              </a:buClr>
              <a:buSzPct val="70000"/>
              <a:buFont typeface="Wingdings" panose="05000000000000000000" pitchFamily="2" charset="2"/>
              <a:buChar char="n"/>
              <a:defRPr kumimoji="1" sz="3200">
                <a:solidFill>
                  <a:schemeClr val="tx1"/>
                </a:solidFill>
                <a:latin typeface="Garamond" panose="02020404030301010803" pitchFamily="18"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n"/>
              <a:defRPr kumimoji="1" sz="2800">
                <a:solidFill>
                  <a:schemeClr val="tx1"/>
                </a:solidFill>
                <a:latin typeface="Garamond" panose="02020404030301010803" pitchFamily="18" charset="0"/>
                <a:ea typeface="宋体" panose="02010600030101010101" pitchFamily="2" charset="-122"/>
              </a:defRPr>
            </a:lvl2pPr>
            <a:lvl3pPr marL="1143000" indent="-228600">
              <a:spcBef>
                <a:spcPct val="20000"/>
              </a:spcBef>
              <a:buClr>
                <a:schemeClr val="tx2"/>
              </a:buClr>
              <a:buSzPct val="70000"/>
              <a:buFont typeface="Wingdings" panose="05000000000000000000" pitchFamily="2" charset="2"/>
              <a:buChar char="n"/>
              <a:defRPr kumimoji="1" sz="2400">
                <a:solidFill>
                  <a:schemeClr val="tx1"/>
                </a:solidFill>
                <a:latin typeface="Garamond" panose="02020404030301010803" pitchFamily="18"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4pPr>
            <a:lvl5pPr marL="2057400" indent="-228600">
              <a:spcBef>
                <a:spcPct val="20000"/>
              </a:spcBef>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kumimoji="1"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SzTx/>
              <a:buFont typeface="Wingdings" panose="05000000000000000000" pitchFamily="2" charset="2"/>
              <a:buNone/>
            </a:pPr>
            <a:r>
              <a:rPr kumimoji="0" lang="zh-CN" altLang="en-US" i="0" dirty="0">
                <a:solidFill>
                  <a:srgbClr val="FFFFFF"/>
                </a:solidFill>
                <a:effectLst/>
                <a:latin typeface="黑体" panose="02010609060101010101" pitchFamily="49" charset="-122"/>
                <a:ea typeface="黑体" panose="02010609060101010101" pitchFamily="49" charset="-122"/>
              </a:rPr>
              <a:t>体外</a:t>
            </a:r>
          </a:p>
        </p:txBody>
      </p:sp>
      <p:cxnSp>
        <p:nvCxnSpPr>
          <p:cNvPr id="62" name="直接箭头连接符 44"/>
          <p:cNvCxnSpPr>
            <a:cxnSpLocks noChangeShapeType="1"/>
            <a:stCxn id="59" idx="1"/>
          </p:cNvCxnSpPr>
          <p:nvPr/>
        </p:nvCxnSpPr>
        <p:spPr bwMode="auto">
          <a:xfrm flipH="1">
            <a:off x="3214329" y="4933065"/>
            <a:ext cx="664799" cy="0"/>
          </a:xfrm>
          <a:prstGeom prst="straightConnector1">
            <a:avLst/>
          </a:prstGeom>
          <a:noFill/>
          <a:ln w="38100" algn="ctr">
            <a:solidFill>
              <a:srgbClr val="FFFFFF"/>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2723824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5444837" cy="4742694"/>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1.</a:t>
            </a:r>
            <a:r>
              <a:rPr lang="zh-CN" altLang="en-US" sz="3200" dirty="0">
                <a:solidFill>
                  <a:srgbClr val="FFFFFF"/>
                </a:solidFill>
              </a:rPr>
              <a:t>尿路感染</a:t>
            </a:r>
            <a:endParaRPr lang="en-US" altLang="zh-CN" sz="3200" dirty="0">
              <a:solidFill>
                <a:srgbClr val="FFFFFF"/>
              </a:solidFill>
            </a:endParaRPr>
          </a:p>
          <a:p>
            <a:pPr algn="l" hangingPunct="1">
              <a:lnSpc>
                <a:spcPct val="150000"/>
              </a:lnSpc>
            </a:pPr>
            <a:r>
              <a:rPr lang="en-US" altLang="zh-CN" sz="3200" dirty="0">
                <a:solidFill>
                  <a:srgbClr val="FFFFFF"/>
                </a:solidFill>
              </a:rPr>
              <a:t> (1)</a:t>
            </a:r>
            <a:r>
              <a:rPr lang="zh-CN" altLang="en-US" sz="3200" dirty="0">
                <a:solidFill>
                  <a:srgbClr val="FFFFFF"/>
                </a:solidFill>
              </a:rPr>
              <a:t>疾病定义：尿路感染，简称尿感，又称泌尿道感染，是病原体在尿路中生长、繁殖而引起的感染性疾病。</a:t>
            </a:r>
            <a:endParaRPr lang="en-US" altLang="zh-CN" sz="3200" dirty="0">
              <a:solidFill>
                <a:srgbClr val="FFFFFF"/>
              </a:solidFill>
            </a:endParaRPr>
          </a:p>
        </p:txBody>
      </p:sp>
      <p:pic>
        <p:nvPicPr>
          <p:cNvPr id="1026" name="Picture 2" descr="https://timgsa.baidu.com/timg?image&amp;quality=80&amp;size=b9999_10000&amp;sec=1588079310612&amp;di=762cc86e5539e8ac3214938943e129fd&amp;imgtype=0&amp;src=http%3A%2F%2Fjkcdn.pajk.com.cn%2Fimage%2FT1pfLiBXJ_1R4IlZUK.jpeg%3Fimg%3D%2Ftf%2Cd_jpg%2Cd_png%2Frs%2Cw_50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39496" y="1872627"/>
            <a:ext cx="5234542" cy="3168581"/>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1">
            <a:extLst>
              <a:ext uri="{FF2B5EF4-FFF2-40B4-BE49-F238E27FC236}">
                <a16:creationId xmlns:a16="http://schemas.microsoft.com/office/drawing/2014/main" id="{CA756D36-EC3E-E423-49B1-666342D475E8}"/>
              </a:ext>
            </a:extLst>
          </p:cNvPr>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13595705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3" y="1376752"/>
            <a:ext cx="3188205" cy="1815091"/>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1.</a:t>
            </a:r>
            <a:r>
              <a:rPr lang="zh-CN" altLang="en-US" sz="3200" dirty="0">
                <a:solidFill>
                  <a:srgbClr val="FFFFFF"/>
                </a:solidFill>
              </a:rPr>
              <a:t>尿路感染</a:t>
            </a:r>
            <a:endParaRPr lang="en-US" altLang="zh-CN" sz="3200" dirty="0">
              <a:solidFill>
                <a:srgbClr val="FFFFFF"/>
              </a:solidFill>
            </a:endParaRPr>
          </a:p>
          <a:p>
            <a:pPr algn="l" hangingPunct="1">
              <a:lnSpc>
                <a:spcPct val="150000"/>
              </a:lnSpc>
            </a:pPr>
            <a:r>
              <a:rPr lang="en-US" altLang="zh-CN" sz="3200" dirty="0">
                <a:solidFill>
                  <a:srgbClr val="FFFFFF"/>
                </a:solidFill>
              </a:rPr>
              <a:t> (2)</a:t>
            </a:r>
            <a:r>
              <a:rPr lang="zh-CN" altLang="en-US" sz="3200" dirty="0">
                <a:solidFill>
                  <a:srgbClr val="FFFFFF"/>
                </a:solidFill>
              </a:rPr>
              <a:t>病原体：</a:t>
            </a:r>
            <a:endParaRPr lang="en-US" altLang="zh-CN" sz="3200" dirty="0">
              <a:solidFill>
                <a:srgbClr val="FFFFFF"/>
              </a:solidFill>
            </a:endParaRPr>
          </a:p>
        </p:txBody>
      </p:sp>
      <p:pic>
        <p:nvPicPr>
          <p:cNvPr id="3" name="Picture 2" descr="https://timgsa.baidu.com/timg?image&amp;quality=80&amp;size=b9999_10000&amp;sec=1588090497505&amp;di=702a20cd718d671c3d7039a5271d8c5e&amp;imgtype=0&amp;src=http%3A%2F%2Fthumb.takefoto.cn%2Fwp-content%2Fuploads%2F2017%2F11%2F201711020207111364.jpg"/>
          <p:cNvPicPr>
            <a:picLocks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47866" y="1414364"/>
            <a:ext cx="2844000" cy="2304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588091499391&amp;di=389884eecf83214357a727c72e6652c4&amp;imgtype=0&amp;src=http%3A%2F%2Fpic.biodiscover.com%2Fuploads%2F8f14e45fceea167a5a36dedd4bea2543%2Farticle%2Fbiodiscover_8764d7e54e1b3fe7.jpg"/>
          <p:cNvPicPr>
            <a:picLocks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6523364" y="1414364"/>
            <a:ext cx="2844000" cy="2304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descr="https://timgsa.baidu.com/timg?image&amp;quality=80&amp;size=b9999_10000&amp;sec=1588091549724&amp;di=0c30e59471fadbf8e80a124e5bab4169&amp;imgtype=0&amp;src=http%3A%2F%2Fpic.baike.soso.com%2Fp%2F20131211%2F20131211162538-1734840337.jpg"/>
          <p:cNvPicPr>
            <a:picLocks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647866" y="3750406"/>
            <a:ext cx="2844000" cy="2304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4" name="Picture 10" descr="https://timgsa.baidu.com/timg?image&amp;quality=80&amp;size=b9999_10000&amp;sec=1588091639209&amp;di=3580fddeed7153e93466483f3716d2f0&amp;imgtype=0&amp;src=http%3A%2F%2Fwww.lascn.net%2Fuploadfiles%2Fkyjz%2F2019%2F7%2F201907260913076162.jpg"/>
          <p:cNvPicPr>
            <a:picLocks noChangeArrowheads="1"/>
          </p:cNvPicPr>
          <p:nvPr/>
        </p:nvPicPr>
        <p:blipFill rotWithShape="1">
          <a:blip r:embed="rId6" cstate="screen">
            <a:extLst>
              <a:ext uri="{28A0092B-C50C-407E-A947-70E740481C1C}">
                <a14:useLocalDpi xmlns:a14="http://schemas.microsoft.com/office/drawing/2010/main"/>
              </a:ext>
            </a:extLst>
          </a:blip>
          <a:srcRect/>
          <a:stretch/>
        </p:blipFill>
        <p:spPr bwMode="auto">
          <a:xfrm rot="16200000">
            <a:off x="6793364" y="3480406"/>
            <a:ext cx="2304000" cy="2844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7" name="标题 1"/>
          <p:cNvSpPr txBox="1">
            <a:spLocks/>
          </p:cNvSpPr>
          <p:nvPr/>
        </p:nvSpPr>
        <p:spPr>
          <a:xfrm>
            <a:off x="1435328" y="2968402"/>
            <a:ext cx="1840935" cy="716385"/>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200" dirty="0">
                <a:solidFill>
                  <a:srgbClr val="FFFFFF"/>
                </a:solidFill>
              </a:rPr>
              <a:t>细  菌</a:t>
            </a:r>
            <a:endParaRPr lang="en-US" altLang="zh-CN" sz="3200" dirty="0">
              <a:solidFill>
                <a:srgbClr val="FFFFFF"/>
              </a:solidFill>
            </a:endParaRPr>
          </a:p>
        </p:txBody>
      </p:sp>
      <p:sp>
        <p:nvSpPr>
          <p:cNvPr id="19" name="标题 1"/>
          <p:cNvSpPr txBox="1">
            <a:spLocks/>
          </p:cNvSpPr>
          <p:nvPr/>
        </p:nvSpPr>
        <p:spPr>
          <a:xfrm>
            <a:off x="1435328" y="3699782"/>
            <a:ext cx="1840935" cy="716385"/>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200" dirty="0">
                <a:solidFill>
                  <a:srgbClr val="FFFFFF"/>
                </a:solidFill>
              </a:rPr>
              <a:t>支原体</a:t>
            </a:r>
            <a:endParaRPr lang="en-US" altLang="zh-CN" sz="3200" dirty="0">
              <a:solidFill>
                <a:srgbClr val="FFFFFF"/>
              </a:solidFill>
            </a:endParaRPr>
          </a:p>
        </p:txBody>
      </p:sp>
      <p:sp>
        <p:nvSpPr>
          <p:cNvPr id="20" name="标题 1"/>
          <p:cNvSpPr txBox="1">
            <a:spLocks/>
          </p:cNvSpPr>
          <p:nvPr/>
        </p:nvSpPr>
        <p:spPr>
          <a:xfrm>
            <a:off x="1435328" y="4431162"/>
            <a:ext cx="1840935" cy="716385"/>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200" dirty="0">
                <a:solidFill>
                  <a:srgbClr val="FFFFFF"/>
                </a:solidFill>
              </a:rPr>
              <a:t>衣原体</a:t>
            </a:r>
            <a:endParaRPr lang="en-US" altLang="zh-CN" sz="3200" dirty="0">
              <a:solidFill>
                <a:srgbClr val="FFFFFF"/>
              </a:solidFill>
            </a:endParaRPr>
          </a:p>
        </p:txBody>
      </p:sp>
      <p:sp>
        <p:nvSpPr>
          <p:cNvPr id="21" name="标题 1"/>
          <p:cNvSpPr txBox="1">
            <a:spLocks/>
          </p:cNvSpPr>
          <p:nvPr/>
        </p:nvSpPr>
        <p:spPr>
          <a:xfrm>
            <a:off x="1435741" y="5159973"/>
            <a:ext cx="1840935" cy="716385"/>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200" dirty="0">
                <a:solidFill>
                  <a:srgbClr val="FFFFFF"/>
                </a:solidFill>
              </a:rPr>
              <a:t>病  毒</a:t>
            </a:r>
            <a:endParaRPr lang="en-US" altLang="zh-CN" sz="3200" dirty="0">
              <a:solidFill>
                <a:srgbClr val="FFFFFF"/>
              </a:solidFill>
            </a:endParaRPr>
          </a:p>
        </p:txBody>
      </p:sp>
      <p:sp>
        <p:nvSpPr>
          <p:cNvPr id="12"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206899628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p:cNvSpPr txBox="1">
            <a:spLocks/>
          </p:cNvSpPr>
          <p:nvPr/>
        </p:nvSpPr>
        <p:spPr>
          <a:xfrm>
            <a:off x="882632" y="1376752"/>
            <a:ext cx="10691405" cy="4742694"/>
          </a:xfrm>
          <a:prstGeom prst="rect">
            <a:avLst/>
          </a:prstGeom>
          <a:ln w="12700">
            <a:miter lim="400000"/>
          </a:ln>
        </p:spPr>
        <p:txBody>
          <a:bodyPr lIns="50800" tIns="50800" rIns="50800" bIns="50800" anchor="t" anchorCtr="0">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algn="l" hangingPunct="1">
              <a:lnSpc>
                <a:spcPct val="150000"/>
              </a:lnSpc>
            </a:pPr>
            <a:r>
              <a:rPr lang="en-US" altLang="zh-CN" sz="3200" dirty="0">
                <a:solidFill>
                  <a:srgbClr val="FFFFFF"/>
                </a:solidFill>
              </a:rPr>
              <a:t>1.</a:t>
            </a:r>
            <a:r>
              <a:rPr lang="zh-CN" altLang="en-US" sz="3200" dirty="0">
                <a:solidFill>
                  <a:srgbClr val="FFFFFF"/>
                </a:solidFill>
              </a:rPr>
              <a:t>尿路感染</a:t>
            </a:r>
            <a:endParaRPr lang="en-US" altLang="zh-CN" sz="3200" dirty="0">
              <a:solidFill>
                <a:srgbClr val="FFFFFF"/>
              </a:solidFill>
            </a:endParaRPr>
          </a:p>
          <a:p>
            <a:pPr algn="l" hangingPunct="1">
              <a:lnSpc>
                <a:spcPct val="150000"/>
              </a:lnSpc>
            </a:pPr>
            <a:r>
              <a:rPr lang="en-US" altLang="zh-CN" sz="3200" dirty="0">
                <a:solidFill>
                  <a:srgbClr val="FFFFFF"/>
                </a:solidFill>
              </a:rPr>
              <a:t> (3)</a:t>
            </a:r>
            <a:r>
              <a:rPr lang="zh-CN" altLang="en-US" sz="3200" dirty="0">
                <a:solidFill>
                  <a:srgbClr val="FFFFFF"/>
                </a:solidFill>
              </a:rPr>
              <a:t>典型症状：</a:t>
            </a:r>
            <a:endParaRPr lang="en-US" altLang="zh-CN" sz="3200" dirty="0">
              <a:solidFill>
                <a:srgbClr val="FFFFFF"/>
              </a:solidFill>
            </a:endParaRPr>
          </a:p>
          <a:p>
            <a:pPr algn="l" hangingPunct="1">
              <a:lnSpc>
                <a:spcPct val="150000"/>
              </a:lnSpc>
            </a:pPr>
            <a:r>
              <a:rPr lang="en-US" altLang="zh-CN" sz="3200" dirty="0">
                <a:solidFill>
                  <a:srgbClr val="FFFFFF"/>
                </a:solidFill>
              </a:rPr>
              <a:t>    </a:t>
            </a:r>
            <a:r>
              <a:rPr lang="zh-CN" altLang="zh-CN" sz="3200" dirty="0">
                <a:solidFill>
                  <a:srgbClr val="FFFFFF"/>
                </a:solidFill>
              </a:rPr>
              <a:t>尿频、尿急、尿痛、腰痛</a:t>
            </a:r>
            <a:r>
              <a:rPr lang="zh-CN" altLang="en-US" sz="3200" dirty="0">
                <a:solidFill>
                  <a:srgbClr val="FFFFFF"/>
                </a:solidFill>
              </a:rPr>
              <a:t>，</a:t>
            </a:r>
            <a:r>
              <a:rPr lang="zh-CN" altLang="zh-CN" sz="3200" dirty="0">
                <a:solidFill>
                  <a:srgbClr val="FFFFFF"/>
                </a:solidFill>
              </a:rPr>
              <a:t>甚至肉眼可见的血尿等局部症状，也可同时存在发热、寒战等全身症状，还有部分患者临床症状不明显，甚至没有症状。</a:t>
            </a:r>
          </a:p>
        </p:txBody>
      </p:sp>
      <p:sp>
        <p:nvSpPr>
          <p:cNvPr id="5" name="标题 1"/>
          <p:cNvSpPr txBox="1">
            <a:spLocks/>
          </p:cNvSpPr>
          <p:nvPr/>
        </p:nvSpPr>
        <p:spPr>
          <a:xfrm>
            <a:off x="1899040" y="655556"/>
            <a:ext cx="8393921" cy="866075"/>
          </a:xfrm>
          <a:prstGeom prst="rect">
            <a:avLst/>
          </a:prstGeom>
          <a:ln w="12700">
            <a:miter lim="400000"/>
          </a:ln>
        </p:spPr>
        <p:txBody>
          <a:bodyPr lIns="50800" tIns="50800" rIns="50800" bIns="50800" anchor="ctr">
            <a:normAutofit/>
          </a:bodyPr>
          <a:lstStyle>
            <a:lvl1pPr marL="0" marR="0" indent="0" algn="ctr" defTabSz="412750" rtl="0" latinLnBrk="0">
              <a:lnSpc>
                <a:spcPct val="100000"/>
              </a:lnSpc>
              <a:spcBef>
                <a:spcPct val="0"/>
              </a:spcBef>
              <a:spcAft>
                <a:spcPts val="0"/>
              </a:spcAft>
              <a:buClrTx/>
              <a:buSzTx/>
              <a:buFontTx/>
              <a:buNone/>
              <a:defRPr sz="4400" b="0" i="0" u="none" strike="noStrike" cap="none" spc="0" baseline="0">
                <a:solidFill>
                  <a:srgbClr val="FFFF00"/>
                </a:solidFill>
                <a:effectLst/>
                <a:uFillTx/>
                <a:latin typeface="黑体" panose="02010609060101010101" pitchFamily="49" charset="-122"/>
                <a:ea typeface="黑体" panose="02010609060101010101" pitchFamily="49" charset="-122"/>
                <a:cs typeface="+mn-cs"/>
                <a:sym typeface="Helvetica Neue" panose="02000503000000020004"/>
              </a:defRPr>
            </a:lvl1pPr>
            <a:lvl2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2pPr>
            <a:lvl3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3pPr>
            <a:lvl4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4pPr>
            <a:lvl5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5pPr>
            <a:lvl6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6pPr>
            <a:lvl7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7pPr>
            <a:lvl8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8pPr>
            <a:lvl9pPr marL="0" marR="0" indent="0" algn="ctr" defTabSz="825500" rtl="0" latinLnBrk="0">
              <a:lnSpc>
                <a:spcPct val="100000"/>
              </a:lnSpc>
              <a:spcBef>
                <a:spcPts val="0"/>
              </a:spcBef>
              <a:spcAft>
                <a:spcPts val="0"/>
              </a:spcAft>
              <a:buClrTx/>
              <a:buSzTx/>
              <a:buFontTx/>
              <a:buNone/>
              <a:defRPr sz="9400" b="0" i="0" u="none" strike="noStrike" cap="none" spc="0" baseline="0">
                <a:solidFill>
                  <a:srgbClr val="BCB08F"/>
                </a:solidFill>
                <a:effectLst>
                  <a:outerShdw blurRad="12700" dist="12700" dir="16200000" rotWithShape="0">
                    <a:srgbClr val="000000">
                      <a:alpha val="50000"/>
                    </a:srgbClr>
                  </a:outerShdw>
                </a:effectLst>
                <a:uFillTx/>
                <a:latin typeface="+mn-lt"/>
                <a:ea typeface="+mn-ea"/>
                <a:cs typeface="+mn-cs"/>
                <a:sym typeface="Helvetica Neue" panose="02000503000000020004"/>
              </a:defRPr>
            </a:lvl9pPr>
          </a:lstStyle>
          <a:p>
            <a:pPr hangingPunct="1"/>
            <a:r>
              <a:rPr lang="zh-CN" altLang="en-US" sz="3600" dirty="0"/>
              <a:t>二、泌尿系统的疾病与防治</a:t>
            </a:r>
          </a:p>
        </p:txBody>
      </p:sp>
    </p:spTree>
    <p:extLst>
      <p:ext uri="{BB962C8B-B14F-4D97-AF65-F5344CB8AC3E}">
        <p14:creationId xmlns:p14="http://schemas.microsoft.com/office/powerpoint/2010/main" val="4277435278"/>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PLUGINVER]" val="10"/>
</p:tagLst>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Moroccan">
  <a:themeElements>
    <a:clrScheme name="Moroccan">
      <a:dk1>
        <a:srgbClr val="000000"/>
      </a:dk1>
      <a:lt1>
        <a:srgbClr val="FFFFFF"/>
      </a:lt1>
      <a:dk2>
        <a:srgbClr val="586770"/>
      </a:dk2>
      <a:lt2>
        <a:srgbClr val="C4CBD0"/>
      </a:lt2>
      <a:accent1>
        <a:srgbClr val="61A4C7"/>
      </a:accent1>
      <a:accent2>
        <a:srgbClr val="3C9B4C"/>
      </a:accent2>
      <a:accent3>
        <a:srgbClr val="E0BF64"/>
      </a:accent3>
      <a:accent4>
        <a:srgbClr val="DE9A51"/>
      </a:accent4>
      <a:accent5>
        <a:srgbClr val="C86464"/>
      </a:accent5>
      <a:accent6>
        <a:srgbClr val="896D9B"/>
      </a:accent6>
      <a:hlink>
        <a:srgbClr val="0000FF"/>
      </a:hlink>
      <a:folHlink>
        <a:srgbClr val="FF00FF"/>
      </a:folHlink>
    </a:clrScheme>
    <a:fontScheme name="Moroccan">
      <a:majorFont>
        <a:latin typeface="Helvetica Neue"/>
        <a:ea typeface="Helvetica Neue"/>
        <a:cs typeface="Helvetica Neue"/>
      </a:majorFont>
      <a:minorFont>
        <a:latin typeface="Helvetica Neue"/>
        <a:ea typeface="Helvetica Neue"/>
        <a:cs typeface="Helvetica Neue"/>
      </a:minorFont>
    </a:fontScheme>
    <a:fmtScheme name="Morocc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4400" b="0" i="0" u="none" strike="noStrike" cap="none" spc="0" normalizeH="0" baseline="0">
            <a:ln>
              <a:noFill/>
            </a:ln>
            <a:solidFill>
              <a:srgbClr val="F3F1DF"/>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chemeClr val="accent1">
              <a:satOff val="-16991"/>
              <a:lumOff val="14363"/>
            </a:schemeClr>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5600" b="0" i="1" u="none" strike="noStrike" cap="none" spc="0" normalizeH="0" baseline="0">
            <a:ln>
              <a:noFill/>
            </a:ln>
            <a:solidFill>
              <a:srgbClr val="86837F">
                <a:alpha val="80000"/>
              </a:srgbClr>
            </a:solidFill>
            <a:effectLst>
              <a:outerShdw blurRad="25400" dist="12700" dir="5400000" rotWithShape="0">
                <a:srgbClr val="FFFFFF"/>
              </a:outerShdw>
            </a:effectLst>
            <a:uFillTx/>
            <a:latin typeface="Hoefler Text"/>
            <a:ea typeface="Hoefler Text"/>
            <a:cs typeface="Hoefler Text"/>
            <a:sym typeface="Hoefler Tex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9149</TotalTime>
  <Words>1835</Words>
  <Application>Microsoft Office PowerPoint</Application>
  <PresentationFormat>宽屏</PresentationFormat>
  <Paragraphs>187</Paragraphs>
  <Slides>37</Slides>
  <Notes>35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Helvetica Neue</vt:lpstr>
      <vt:lpstr>黑体</vt:lpstr>
      <vt:lpstr>Arial</vt:lpstr>
      <vt:lpstr>Trebuchet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《我的母亲》</dc:title>
  <dc:creator>WIN</dc:creator>
  <cp:lastModifiedBy>子阳 王</cp:lastModifiedBy>
  <cp:revision>808</cp:revision>
  <dcterms:created xsi:type="dcterms:W3CDTF">2020-02-27T05:48:00Z</dcterms:created>
  <dcterms:modified xsi:type="dcterms:W3CDTF">2025-09-18T01:34:07Z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