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6" r:id="rId10"/>
    <p:sldId id="266" r:id="rId11"/>
    <p:sldId id="268" r:id="rId12"/>
    <p:sldId id="278" r:id="rId13"/>
    <p:sldId id="264" r:id="rId14"/>
    <p:sldId id="274"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4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a:blip r:embed="rId2">
            <a:lum bright="70001" contrast="-70000"/>
          </a:blip>
          <a:stretch>
            <a:fillRect/>
          </a:stretch>
        </p:blipFill>
        <p:spPr>
          <a:xfrm>
            <a:off x="6705600" y="1371600"/>
            <a:ext cx="5118100" cy="490538"/>
          </a:xfrm>
          <a:prstGeom prst="rect">
            <a:avLst/>
          </a:prstGeom>
          <a:noFill/>
          <a:ln w="9525">
            <a:noFill/>
          </a:ln>
        </p:spPr>
      </p:pic>
      <p:pic>
        <p:nvPicPr>
          <p:cNvPr id="2054" name="图片 16"/>
          <p:cNvPicPr>
            <a:picLocks noChangeAspect="1"/>
          </p:cNvPicPr>
          <p:nvPr/>
        </p:nvPicPr>
        <p:blipFill>
          <a:blip r:embed="rId3"/>
          <a:stretch>
            <a:fillRect/>
          </a:stretch>
        </p:blipFill>
        <p:spPr>
          <a:xfrm>
            <a:off x="812800" y="381000"/>
            <a:ext cx="3060700" cy="906463"/>
          </a:xfrm>
          <a:prstGeom prst="rect">
            <a:avLst/>
          </a:prstGeom>
          <a:noFill/>
          <a:ln w="9525">
            <a:noFill/>
          </a:ln>
        </p:spPr>
      </p:pic>
      <p:pic>
        <p:nvPicPr>
          <p:cNvPr id="19" name="图片 18" descr="3.png"/>
          <p:cNvPicPr>
            <a:picLocks noChangeAspect="1"/>
          </p:cNvPicPr>
          <p:nvPr/>
        </p:nvPicPr>
        <p:blipFill>
          <a:blip r:embed="rId4"/>
          <a:stretch>
            <a:fillRect/>
          </a:stretch>
        </p:blipFill>
        <p:spPr>
          <a:xfrm>
            <a:off x="0" y="0"/>
            <a:ext cx="12192000" cy="2374900"/>
          </a:xfrm>
          <a:prstGeom prst="rect">
            <a:avLst/>
          </a:prstGeom>
          <a:noFill/>
          <a:ln w="9525">
            <a:noFill/>
          </a:ln>
        </p:spPr>
      </p:pic>
      <p:pic>
        <p:nvPicPr>
          <p:cNvPr id="18" name="图片 17" descr="3.png"/>
          <p:cNvPicPr>
            <a:picLocks noChangeAspect="1"/>
          </p:cNvPicPr>
          <p:nvPr/>
        </p:nvPicPr>
        <p:blipFill>
          <a:blip r:embed="rId5"/>
          <a:stretch>
            <a:fillRect/>
          </a:stretch>
        </p:blipFill>
        <p:spPr>
          <a:xfrm>
            <a:off x="0" y="4511675"/>
            <a:ext cx="12192000" cy="2362200"/>
          </a:xfrm>
          <a:prstGeom prst="rect">
            <a:avLst/>
          </a:prstGeom>
          <a:noFill/>
          <a:ln w="9525">
            <a:noFill/>
          </a:ln>
        </p:spPr>
      </p:pic>
      <p:grpSp>
        <p:nvGrpSpPr>
          <p:cNvPr id="15" name="Group 9"/>
          <p:cNvGrpSpPr/>
          <p:nvPr/>
        </p:nvGrpSpPr>
        <p:grpSpPr>
          <a:xfrm>
            <a:off x="0" y="0"/>
            <a:ext cx="12192000" cy="6858000"/>
            <a:chOff x="0" y="0"/>
            <a:chExt cx="5760" cy="4320"/>
          </a:xfrm>
        </p:grpSpPr>
        <p:pic>
          <p:nvPicPr>
            <p:cNvPr id="2060" name="图片 50" descr="1.png"/>
            <p:cNvPicPr>
              <a:picLocks noChangeAspect="1"/>
            </p:cNvPicPr>
            <p:nvPr/>
          </p:nvPicPr>
          <p:blipFill>
            <a:blip r:embed="rId6"/>
            <a:stretch>
              <a:fillRect/>
            </a:stretch>
          </p:blipFill>
          <p:spPr>
            <a:xfrm>
              <a:off x="0" y="0"/>
              <a:ext cx="5760" cy="4320"/>
            </a:xfrm>
            <a:prstGeom prst="rect">
              <a:avLst/>
            </a:prstGeom>
            <a:noFill/>
            <a:ln w="9525">
              <a:noFill/>
            </a:ln>
          </p:spPr>
        </p:pic>
        <p:pic>
          <p:nvPicPr>
            <p:cNvPr id="2061" name="图片 51" descr="2.png"/>
            <p:cNvPicPr>
              <a:picLocks noChangeAspect="1"/>
            </p:cNvPicPr>
            <p:nvPr/>
          </p:nvPicPr>
          <p:blipFill>
            <a:blip r:embed="rId7"/>
            <a:stretch>
              <a:fillRect/>
            </a:stretch>
          </p:blipFill>
          <p:spPr>
            <a:xfrm>
              <a:off x="0" y="0"/>
              <a:ext cx="5760" cy="4320"/>
            </a:xfrm>
            <a:prstGeom prst="rect">
              <a:avLst/>
            </a:prstGeom>
            <a:noFill/>
            <a:ln w="9525">
              <a:noFill/>
            </a:ln>
          </p:spPr>
        </p:pic>
      </p:grpSp>
      <p:sp>
        <p:nvSpPr>
          <p:cNvPr id="2" name="标题 1"/>
          <p:cNvSpPr>
            <a:spLocks noGrp="1"/>
          </p:cNvSpPr>
          <p:nvPr>
            <p:ph type="ctrTitle"/>
          </p:nvPr>
        </p:nvSpPr>
        <p:spPr>
          <a:xfrm>
            <a:off x="914400" y="2130425"/>
            <a:ext cx="10363200" cy="1470025"/>
          </a:xfrm>
        </p:spPr>
        <p:txBody>
          <a:bodyPr/>
          <a:lstStyle>
            <a:lvl1pPr>
              <a:defRPr lang="zh-CN" altLang="en-US" sz="4800" b="1" dirty="0" smtClean="0">
                <a:solidFill>
                  <a:schemeClr val="tx1"/>
                </a:solidFill>
                <a:effectLst>
                  <a:glow rad="101600">
                    <a:srgbClr val="FFC000">
                      <a:alpha val="60000"/>
                    </a:srgbClr>
                  </a:glow>
                </a:effectLst>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733800"/>
            <a:ext cx="8534400" cy="990600"/>
          </a:xfrm>
        </p:spPr>
        <p:txBody>
          <a:bodyPr/>
          <a:lstStyle>
            <a:lvl1pPr marL="0" indent="0" algn="ctr">
              <a:buNone/>
              <a:defRPr lang="zh-CN" altLang="en-US" sz="3200" b="1" dirty="0">
                <a:effectLst>
                  <a:glow rad="101600">
                    <a:srgbClr val="FFC000">
                      <a:alpha val="60000"/>
                    </a:srgbClr>
                  </a:glow>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22" name="Rectangle 4"/>
          <p:cNvSpPr>
            <a:spLocks noGrp="1" noChangeArrowheads="1"/>
          </p:cNvSpPr>
          <p:nvPr>
            <p:ph type="dt" sz="half" idx="2"/>
          </p:nvPr>
        </p:nvSpPr>
        <p:spPr bwMode="auto">
          <a:xfrm>
            <a:off x="4165600" y="6245225"/>
            <a:ext cx="2336800" cy="476250"/>
          </a:xfrm>
          <a:prstGeom prst="rect">
            <a:avLst/>
          </a:prstGeom>
          <a:ln>
            <a:miter lim="800000"/>
          </a:ln>
        </p:spPr>
        <p:txBody>
          <a:bodyPr vert="horz" wrap="square" lIns="91440" tIns="45720" rIns="91440" bIns="45720" numCol="1" anchor="t" anchorCtr="0" compatLnSpc="1"/>
          <a:lstStyle>
            <a:lvl1pPr>
              <a:defRPr dirty="0">
                <a:solidFill>
                  <a:schemeClr val="bg1"/>
                </a:solidFill>
              </a:defRPr>
            </a:lvl1pPr>
          </a:lstStyle>
          <a:p>
            <a:fld id="{D997B5FA-0921-464F-AAE1-844C04324D75}" type="datetimeFigureOut">
              <a:rPr lang="zh-CN" altLang="en-US" smtClean="0"/>
              <a:t>2021/9/14</a:t>
            </a:fld>
            <a:endParaRPr lang="zh-CN" altLang="en-US"/>
          </a:p>
        </p:txBody>
      </p:sp>
      <p:sp>
        <p:nvSpPr>
          <p:cNvPr id="23" name="Rectangle 5"/>
          <p:cNvSpPr>
            <a:spLocks noGrp="1" noChangeArrowheads="1"/>
          </p:cNvSpPr>
          <p:nvPr>
            <p:ph type="ftr" sz="quarter" idx="3"/>
          </p:nvPr>
        </p:nvSpPr>
        <p:spPr bwMode="auto">
          <a:xfrm>
            <a:off x="7010400" y="6245225"/>
            <a:ext cx="2336800" cy="476250"/>
          </a:xfrm>
          <a:prstGeom prst="rect">
            <a:avLst/>
          </a:prstGeom>
          <a:ln>
            <a:miter lim="800000"/>
          </a:ln>
        </p:spPr>
        <p:txBody>
          <a:bodyPr vert="horz" wrap="square" lIns="91440" tIns="45720" rIns="91440" bIns="45720" numCol="1" anchor="t" anchorCtr="0" compatLnSpc="1"/>
          <a:lstStyle>
            <a:lvl1pPr>
              <a:defRPr>
                <a:solidFill>
                  <a:schemeClr val="bg1"/>
                </a:solidFill>
              </a:defRPr>
            </a:lvl1pPr>
          </a:lstStyle>
          <a:p>
            <a:endParaRPr lang="zh-CN" altLang="en-US"/>
          </a:p>
        </p:txBody>
      </p:sp>
      <p:sp>
        <p:nvSpPr>
          <p:cNvPr id="24" name="Rectangle 6"/>
          <p:cNvSpPr>
            <a:spLocks noGrp="1" noChangeArrowheads="1"/>
          </p:cNvSpPr>
          <p:nvPr>
            <p:ph type="sldNum" sz="quarter" idx="4"/>
          </p:nvPr>
        </p:nvSpPr>
        <p:spPr bwMode="auto">
          <a:xfrm>
            <a:off x="9855200" y="6245225"/>
            <a:ext cx="1727200" cy="476250"/>
          </a:xfrm>
          <a:prstGeom prst="rect">
            <a:avLst/>
          </a:prstGeom>
          <a:ln>
            <a:miter lim="800000"/>
          </a:ln>
        </p:spPr>
        <p:txBody>
          <a:bodyPr vert="horz" wrap="square" lIns="91440" tIns="45720" rIns="91440" bIns="45720" numCol="1" anchor="t" anchorCtr="0" compatLnSpc="1"/>
          <a:lstStyle/>
          <a:p>
            <a:fld id="{565CE74E-AB26-4998-AD42-012C4C1AD076}" type="slidenum">
              <a:rPr lang="zh-CN" altLang="en-US" smtClean="0"/>
              <a:t>‹#›</a:t>
            </a:fld>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par>
                          <p:cTn id="8" fill="hold">
                            <p:stCondLst>
                              <p:cond delay="2000"/>
                            </p:stCondLst>
                            <p:childTnLst>
                              <p:par>
                                <p:cTn id="9" presetID="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000" fill="hold"/>
                                        <p:tgtEl>
                                          <p:spTgt spid="19"/>
                                        </p:tgtEl>
                                        <p:attrNameLst>
                                          <p:attrName>ppt_x</p:attrName>
                                        </p:attrNameLst>
                                      </p:cBhvr>
                                      <p:tavLst>
                                        <p:tav tm="0">
                                          <p:val>
                                            <p:strVal val="#ppt_x"/>
                                          </p:val>
                                        </p:tav>
                                        <p:tav tm="100000">
                                          <p:val>
                                            <p:strVal val="#ppt_x"/>
                                          </p:val>
                                        </p:tav>
                                      </p:tavLst>
                                    </p:anim>
                                    <p:anim calcmode="lin" valueType="num">
                                      <p:cBhvr additive="base">
                                        <p:cTn id="12" dur="200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2000" fill="hold"/>
                                        <p:tgtEl>
                                          <p:spTgt spid="18"/>
                                        </p:tgtEl>
                                        <p:attrNameLst>
                                          <p:attrName>ppt_x</p:attrName>
                                        </p:attrNameLst>
                                      </p:cBhvr>
                                      <p:tavLst>
                                        <p:tav tm="0">
                                          <p:val>
                                            <p:strVal val="#ppt_x"/>
                                          </p:val>
                                        </p:tav>
                                        <p:tav tm="100000">
                                          <p:val>
                                            <p:strVal val="#ppt_x"/>
                                          </p:val>
                                        </p:tav>
                                      </p:tavLst>
                                    </p:anim>
                                    <p:anim calcmode="lin" valueType="num">
                                      <p:cBhvr additive="base">
                                        <p:cTn id="16" dur="2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4000"/>
                            </p:stCondLst>
                            <p:childTnLst>
                              <p:par>
                                <p:cTn id="18" presetID="42"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p:fade thruBlk="1"/>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p:nvPr/>
        </p:nvGrpSpPr>
        <p:grpSpPr>
          <a:xfrm>
            <a:off x="0" y="-304800"/>
            <a:ext cx="12192000" cy="7162800"/>
            <a:chOff x="0" y="-192"/>
            <a:chExt cx="5760" cy="4512"/>
          </a:xfrm>
        </p:grpSpPr>
        <p:pic>
          <p:nvPicPr>
            <p:cNvPr id="1036" name="图片 50" descr="1.png"/>
            <p:cNvPicPr>
              <a:picLocks noChangeAspect="1"/>
            </p:cNvPicPr>
            <p:nvPr/>
          </p:nvPicPr>
          <p:blipFill>
            <a:blip r:embed="rId13"/>
            <a:stretch>
              <a:fillRect/>
            </a:stretch>
          </p:blipFill>
          <p:spPr>
            <a:xfrm>
              <a:off x="0" y="0"/>
              <a:ext cx="5760" cy="4320"/>
            </a:xfrm>
            <a:prstGeom prst="rect">
              <a:avLst/>
            </a:prstGeom>
            <a:noFill/>
            <a:ln w="9525">
              <a:noFill/>
            </a:ln>
          </p:spPr>
        </p:pic>
        <p:pic>
          <p:nvPicPr>
            <p:cNvPr id="1037" name="图片 51" descr="2.png"/>
            <p:cNvPicPr>
              <a:picLocks noChangeAspect="1"/>
            </p:cNvPicPr>
            <p:nvPr/>
          </p:nvPicPr>
          <p:blipFill>
            <a:blip r:embed="rId14"/>
            <a:stretch>
              <a:fillRect/>
            </a:stretch>
          </p:blipFill>
          <p:spPr>
            <a:xfrm>
              <a:off x="0" y="-192"/>
              <a:ext cx="5760" cy="4320"/>
            </a:xfrm>
            <a:prstGeom prst="rect">
              <a:avLst/>
            </a:prstGeom>
            <a:noFill/>
            <a:ln w="9525">
              <a:noFill/>
            </a:ln>
          </p:spPr>
        </p:pic>
      </p:grpSp>
      <p:pic>
        <p:nvPicPr>
          <p:cNvPr id="1027" name="图片 6" descr="图片1副本.png"/>
          <p:cNvPicPr>
            <a:picLocks noChangeAspect="1"/>
          </p:cNvPicPr>
          <p:nvPr/>
        </p:nvPicPr>
        <p:blipFill>
          <a:blip r:embed="rId15"/>
          <a:stretch>
            <a:fillRect/>
          </a:stretch>
        </p:blipFill>
        <p:spPr>
          <a:xfrm>
            <a:off x="0" y="0"/>
            <a:ext cx="12192000" cy="1295400"/>
          </a:xfrm>
          <a:prstGeom prst="rect">
            <a:avLst/>
          </a:prstGeom>
          <a:noFill/>
          <a:ln w="9525">
            <a:noFill/>
          </a:ln>
        </p:spPr>
      </p:pic>
      <p:pic>
        <p:nvPicPr>
          <p:cNvPr id="1028" name="图片 8" descr="图片1副本.png"/>
          <p:cNvPicPr>
            <a:picLocks noChangeAspect="1"/>
          </p:cNvPicPr>
          <p:nvPr/>
        </p:nvPicPr>
        <p:blipFill>
          <a:blip r:embed="rId16"/>
          <a:stretch>
            <a:fillRect/>
          </a:stretch>
        </p:blipFill>
        <p:spPr>
          <a:xfrm>
            <a:off x="0" y="6019800"/>
            <a:ext cx="12192000" cy="838200"/>
          </a:xfrm>
          <a:prstGeom prst="rect">
            <a:avLst/>
          </a:prstGeom>
          <a:noFill/>
          <a:ln w="9525">
            <a:noFill/>
          </a:ln>
        </p:spPr>
      </p:pic>
      <p:sp>
        <p:nvSpPr>
          <p:cNvPr id="1029" name="Rectangle 2"/>
          <p:cNvSpPr>
            <a:spLocks noGrp="1"/>
          </p:cNvSpPr>
          <p:nvPr>
            <p:ph type="title"/>
          </p:nvPr>
        </p:nvSpPr>
        <p:spPr>
          <a:xfrm>
            <a:off x="609600" y="122238"/>
            <a:ext cx="10972800" cy="868362"/>
          </a:xfrm>
          <a:prstGeom prst="rect">
            <a:avLst/>
          </a:prstGeom>
          <a:noFill/>
          <a:ln w="9525">
            <a:noFill/>
          </a:ln>
        </p:spPr>
        <p:txBody>
          <a:bodyPr anchor="ctr"/>
          <a:lstStyle/>
          <a:p>
            <a:pPr lvl="0"/>
            <a:r>
              <a:rPr lang="zh-CN" altLang="en-US" dirty="0"/>
              <a:t>单击此处编辑母版标题样式</a:t>
            </a:r>
          </a:p>
        </p:txBody>
      </p:sp>
      <p:sp>
        <p:nvSpPr>
          <p:cNvPr id="1030" name="Rectangle 3"/>
          <p:cNvSpPr>
            <a:spLocks noGrp="1"/>
          </p:cNvSpPr>
          <p:nvPr>
            <p:ph type="body" idx="1"/>
          </p:nvPr>
        </p:nvSpPr>
        <p:spPr>
          <a:xfrm>
            <a:off x="609600" y="1295400"/>
            <a:ext cx="10972800" cy="48307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4"/>
          <p:cNvSpPr>
            <a:spLocks noGrp="1" noChangeArrowheads="1"/>
          </p:cNvSpPr>
          <p:nvPr>
            <p:ph type="dt" sz="half" idx="2"/>
          </p:nvPr>
        </p:nvSpPr>
        <p:spPr bwMode="auto">
          <a:xfrm>
            <a:off x="4165600" y="6245225"/>
            <a:ext cx="2336800" cy="476250"/>
          </a:xfrm>
          <a:prstGeom prst="rect">
            <a:avLst/>
          </a:prstGeom>
          <a:noFill/>
          <a:ln w="9525">
            <a:noFill/>
            <a:miter lim="800000"/>
          </a:ln>
          <a:effectLst/>
        </p:spPr>
        <p:txBody>
          <a:bodyPr vert="horz" wrap="square" lIns="91440" tIns="45720" rIns="91440" bIns="45720" numCol="1" anchor="t" anchorCtr="0" compatLnSpc="1"/>
          <a:lstStyle>
            <a:lvl1pPr>
              <a:defRPr sz="1400">
                <a:solidFill>
                  <a:schemeClr val="bg1"/>
                </a:solidFill>
                <a:latin typeface="Arial" panose="020B0604020202020204" pitchFamily="34" charset="0"/>
                <a:ea typeface="宋体" panose="02010600030101010101" pitchFamily="2" charset="-122"/>
              </a:defRPr>
            </a:lvl1pPr>
          </a:lstStyle>
          <a:p>
            <a:fld id="{D997B5FA-0921-464F-AAE1-844C04324D75}" type="datetimeFigureOut">
              <a:rPr lang="zh-CN" altLang="en-US" smtClean="0"/>
              <a:t>2021/9/14</a:t>
            </a:fld>
            <a:endParaRPr lang="zh-CN" altLang="en-US"/>
          </a:p>
        </p:txBody>
      </p:sp>
      <p:sp>
        <p:nvSpPr>
          <p:cNvPr id="3" name="Rectangle 5"/>
          <p:cNvSpPr>
            <a:spLocks noGrp="1" noChangeArrowheads="1"/>
          </p:cNvSpPr>
          <p:nvPr>
            <p:ph type="ftr" sz="quarter" idx="3"/>
          </p:nvPr>
        </p:nvSpPr>
        <p:spPr bwMode="auto">
          <a:xfrm>
            <a:off x="7010400" y="6245225"/>
            <a:ext cx="2336800" cy="476250"/>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bg1"/>
                </a:solidFill>
                <a:latin typeface="Arial" panose="020B0604020202020204" pitchFamily="34" charset="0"/>
                <a:ea typeface="宋体" panose="02010600030101010101" pitchFamily="2" charset="-122"/>
              </a:defRPr>
            </a:lvl1pPr>
          </a:lstStyle>
          <a:p>
            <a:endParaRPr lang="zh-CN" altLang="en-US"/>
          </a:p>
        </p:txBody>
      </p:sp>
      <p:sp>
        <p:nvSpPr>
          <p:cNvPr id="4" name="Rectangle 6"/>
          <p:cNvSpPr>
            <a:spLocks noGrp="1" noChangeArrowheads="1"/>
          </p:cNvSpPr>
          <p:nvPr>
            <p:ph type="sldNum" sz="quarter" idx="4"/>
          </p:nvPr>
        </p:nvSpPr>
        <p:spPr bwMode="auto">
          <a:xfrm>
            <a:off x="9855200" y="6245225"/>
            <a:ext cx="1727200" cy="47625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bg1"/>
                </a:solidFill>
              </a:defRPr>
            </a:lvl1pPr>
          </a:lstStyle>
          <a:p>
            <a:fld id="{565CE74E-AB26-4998-AD42-012C4C1AD076}" type="slidenum">
              <a:rPr lang="zh-CN" altLang="en-US" smtClean="0"/>
              <a:t>‹#›</a:t>
            </a:fld>
            <a:endParaRPr lang="zh-CN" altLang="en-US"/>
          </a:p>
        </p:txBody>
      </p:sp>
      <p:pic>
        <p:nvPicPr>
          <p:cNvPr id="13" name="Picture 3" descr="E:\ppt资源及相关\懒人图库101-200\png-1835.png"/>
          <p:cNvPicPr>
            <a:picLocks noChangeAspect="1" noChangeArrowheads="1"/>
          </p:cNvPicPr>
          <p:nvPr/>
        </p:nvPicPr>
        <p:blipFill>
          <a:blip r:embed="rId17"/>
          <a:srcRect/>
          <a:stretch>
            <a:fillRect/>
          </a:stretch>
        </p:blipFill>
        <p:spPr bwMode="auto">
          <a:xfrm>
            <a:off x="9448800" y="3857625"/>
            <a:ext cx="2743200" cy="2133600"/>
          </a:xfrm>
          <a:prstGeom prst="rect">
            <a:avLst/>
          </a:prstGeom>
          <a:noFill/>
          <a:effectLst>
            <a:outerShdw blurRad="76200" dir="18900000" sy="23000" kx="-1200000" algn="bl" rotWithShape="0">
              <a:prstClr val="black">
                <a:alpha val="20000"/>
              </a:prstClr>
            </a:outerShdw>
          </a:effectLst>
        </p:spPr>
      </p:pic>
      <p:pic>
        <p:nvPicPr>
          <p:cNvPr id="1035" name="图片 1"/>
          <p:cNvPicPr>
            <a:picLocks noChangeAspect="1"/>
          </p:cNvPicPr>
          <p:nvPr/>
        </p:nvPicPr>
        <p:blipFill>
          <a:blip r:embed="rId18"/>
          <a:stretch>
            <a:fillRect/>
          </a:stretch>
        </p:blipFill>
        <p:spPr>
          <a:xfrm>
            <a:off x="685800" y="6248400"/>
            <a:ext cx="1919817" cy="5683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bg1"/>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4400">
          <a:solidFill>
            <a:schemeClr val="bg1"/>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4400">
          <a:solidFill>
            <a:schemeClr val="bg1"/>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4400">
          <a:solidFill>
            <a:schemeClr val="bg1"/>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a:xfrm>
            <a:off x="914400" y="1192530"/>
            <a:ext cx="10363200" cy="1470025"/>
          </a:xfrm>
        </p:spPr>
        <p:txBody>
          <a:bodyPr/>
          <a:lstStyle/>
          <a:p>
            <a:pPr algn="l"/>
            <a:r>
              <a:rPr lang="en-US" altLang="zh-CN">
                <a:sym typeface="+mn-ea"/>
              </a:rPr>
              <a:t>     </a:t>
            </a:r>
            <a:r>
              <a:rPr>
                <a:sym typeface="+mn-ea"/>
              </a:rPr>
              <a:t>一着惊海天</a:t>
            </a:r>
            <a:r>
              <a:rPr lang="zh-CN" altLang="en-US"/>
              <a:t/>
            </a:r>
            <a:br>
              <a:rPr lang="zh-CN" altLang="en-US"/>
            </a:br>
            <a:r>
              <a:rPr lang="en-US" altLang="zh-CN">
                <a:sym typeface="+mn-ea"/>
              </a:rPr>
              <a:t>     </a:t>
            </a:r>
            <a:r>
              <a:rPr lang="en-US" altLang="zh-CN" sz="3200">
                <a:sym typeface="+mn-ea"/>
              </a:rPr>
              <a:t>——</a:t>
            </a:r>
            <a:r>
              <a:rPr sz="3200">
                <a:sym typeface="+mn-ea"/>
              </a:rPr>
              <a:t>目击我国航母舰载战斗机首架次成功着舰</a:t>
            </a:r>
            <a:r>
              <a:rPr lang="zh-CN" altLang="en-US" sz="3200"/>
              <a:t/>
            </a:r>
            <a:br>
              <a:rPr lang="zh-CN" altLang="en-US" sz="3200"/>
            </a:br>
            <a:endParaRPr lang="zh-CN" altLang="en-US" sz="3200"/>
          </a:p>
        </p:txBody>
      </p:sp>
      <p:sp>
        <p:nvSpPr>
          <p:cNvPr id="7" name="副标题 6"/>
          <p:cNvSpPr>
            <a:spLocks noGrp="1"/>
          </p:cNvSpPr>
          <p:nvPr>
            <p:ph type="subTitle" idx="1"/>
          </p:nvPr>
        </p:nvSpPr>
        <p:spPr/>
        <p:txBody>
          <a:bodyPr/>
          <a:lstStyle/>
          <a:p>
            <a:pPr marL="0" indent="0">
              <a:buNone/>
            </a:pPr>
            <a:r>
              <a:rPr lang="en-US" altLang="zh-CN" sz="4400"/>
              <a:t>       </a:t>
            </a:r>
            <a:endParaRPr lang="zh-CN" altLang="en-US"/>
          </a:p>
        </p:txBody>
      </p:sp>
      <p:pic>
        <p:nvPicPr>
          <p:cNvPr id="6147" name="Picture 7" descr="http://www.wendangxiazai.com/pic/view?ih=810&amp;o=jpg_6&amp;iw=1080&amp;ix=0&amp;iy=0&amp;aimw=1080&amp;rn=1&amp;doc_id=f58b7ee4951ea76e58fafab069dc5022aaea46df&amp;pn=1&amp;sign=7571c527b20e7358266f396a79eb5343&amp;type=1&amp;app_ver=2.9.8.2&amp;ua=bd_800_800_IncredibleS_2.9.8.2_2.3.7&amp;bid=1&amp;app_ua=IncredibleS&amp;uid=&amp;cuid=&amp;fr=3&amp;Bdi_bear=WIFI&amp;from=3_10000&amp;bduss=&amp;pid=1&amp;screen=800_800&amp;sys_ver=2.3.7"/>
          <p:cNvPicPr>
            <a:picLocks noChangeAspect="1" noChangeArrowheads="1"/>
          </p:cNvPicPr>
          <p:nvPr/>
        </p:nvPicPr>
        <p:blipFill>
          <a:blip r:embed="rId2">
            <a:extLst>
              <a:ext uri="{28A0092B-C50C-407E-A947-70E740481C1C}">
                <a14:useLocalDpi xmlns:a14="http://schemas.microsoft.com/office/drawing/2010/main" val="0"/>
              </a:ext>
            </a:extLst>
          </a:blip>
          <a:srcRect l="14008" t="37164" r="15302" b="10818"/>
          <a:stretch>
            <a:fillRect/>
          </a:stretch>
        </p:blipFill>
        <p:spPr bwMode="auto">
          <a:xfrm>
            <a:off x="473075" y="2662555"/>
            <a:ext cx="5248910" cy="289623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http://p1.so.qhimgs1.com/bdr/_240_/t01d1bb602c723ca00d.jpg"/>
          <p:cNvPicPr>
            <a:picLocks noChangeAspect="1" noChangeArrowheads="1"/>
          </p:cNvPicPr>
          <p:nvPr/>
        </p:nvPicPr>
        <p:blipFill>
          <a:blip r:embed="rId3">
            <a:extLst>
              <a:ext uri="{28A0092B-C50C-407E-A947-70E740481C1C}">
                <a14:useLocalDpi xmlns:a14="http://schemas.microsoft.com/office/drawing/2010/main" val="0"/>
              </a:ext>
            </a:extLst>
          </a:blip>
          <a:srcRect b="23210"/>
          <a:stretch>
            <a:fillRect/>
          </a:stretch>
        </p:blipFill>
        <p:spPr bwMode="auto">
          <a:xfrm>
            <a:off x="6123940" y="2662555"/>
            <a:ext cx="5616575" cy="2834005"/>
          </a:xfrm>
          <a:prstGeom prst="rect">
            <a:avLst/>
          </a:prstGeom>
          <a:noFill/>
          <a:ln>
            <a:noFill/>
          </a:ln>
          <a:effectLst>
            <a:softEdge rad="63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2306955" y="5558790"/>
            <a:ext cx="1343660" cy="460375"/>
          </a:xfrm>
          <a:prstGeom prst="rect">
            <a:avLst/>
          </a:prstGeom>
          <a:noFill/>
        </p:spPr>
        <p:txBody>
          <a:bodyPr wrap="square" rtlCol="0">
            <a:spAutoFit/>
          </a:bodyPr>
          <a:lstStyle/>
          <a:p>
            <a:r>
              <a:rPr lang="zh-CN" altLang="en-US" sz="2400" b="1">
                <a:latin typeface="隶书" panose="02010509060101010101" charset="-122"/>
                <a:ea typeface="隶书" panose="02010509060101010101" charset="-122"/>
              </a:rPr>
              <a:t>辽宁舰</a:t>
            </a:r>
          </a:p>
        </p:txBody>
      </p:sp>
      <p:sp>
        <p:nvSpPr>
          <p:cNvPr id="10" name="文本框 9"/>
          <p:cNvSpPr txBox="1"/>
          <p:nvPr/>
        </p:nvSpPr>
        <p:spPr>
          <a:xfrm>
            <a:off x="7867650" y="5558790"/>
            <a:ext cx="2146935" cy="829945"/>
          </a:xfrm>
          <a:prstGeom prst="rect">
            <a:avLst/>
          </a:prstGeom>
          <a:noFill/>
        </p:spPr>
        <p:txBody>
          <a:bodyPr wrap="square" rtlCol="0">
            <a:spAutoFit/>
          </a:bodyPr>
          <a:lstStyle/>
          <a:p>
            <a:r>
              <a:rPr lang="zh-CN" altLang="en-US" sz="2400" b="1">
                <a:latin typeface="隶书" panose="02010509060101010101" charset="-122"/>
                <a:ea typeface="隶书" panose="02010509060101010101" charset="-122"/>
              </a:rPr>
              <a:t>成功着舰的歼</a:t>
            </a:r>
            <a:r>
              <a:rPr lang="en-US" altLang="zh-CN" sz="2400" b="1">
                <a:latin typeface="隶书" panose="02010509060101010101" charset="-122"/>
                <a:ea typeface="隶书" panose="02010509060101010101" charset="-122"/>
              </a:rPr>
              <a:t>-15</a:t>
            </a:r>
            <a:r>
              <a:rPr lang="zh-CN" altLang="en-US" sz="2400" b="1">
                <a:latin typeface="隶书" panose="02010509060101010101" charset="-122"/>
                <a:ea typeface="隶书" panose="02010509060101010101" charset="-122"/>
              </a:rPr>
              <a:t>飞机</a:t>
            </a:r>
            <a:r>
              <a:rPr lang="en-US" altLang="zh-CN" sz="2400" b="1">
                <a:latin typeface="隶书" panose="02010509060101010101" charset="-122"/>
                <a:ea typeface="隶书" panose="02010509060101010101" charset="-122"/>
              </a:rPr>
              <a:t>552</a:t>
            </a:r>
            <a:r>
              <a:rPr lang="zh-CN" altLang="en-US" sz="2400" b="1">
                <a:latin typeface="隶书" panose="02010509060101010101" charset="-122"/>
                <a:ea typeface="隶书" panose="02010509060101010101" charset="-122"/>
              </a:rPr>
              <a:t>号</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 y="79375"/>
            <a:ext cx="12155805" cy="868045"/>
          </a:xfrm>
        </p:spPr>
        <p:txBody>
          <a:bodyPr/>
          <a:lstStyle/>
          <a:p>
            <a:pPr algn="l"/>
            <a:r>
              <a:rPr lang="zh-CN" altLang="en-US" sz="4000" b="1">
                <a:latin typeface="楷体" panose="02010609060101010101" charset="-122"/>
                <a:ea typeface="楷体" panose="02010609060101010101" charset="-122"/>
              </a:rPr>
              <a:t>梳理</a:t>
            </a:r>
            <a:r>
              <a:rPr lang="en-US" altLang="zh-CN" sz="4000" b="1">
                <a:latin typeface="楷体" panose="02010609060101010101" charset="-122"/>
                <a:ea typeface="楷体" panose="02010609060101010101" charset="-122"/>
              </a:rPr>
              <a:t>——</a:t>
            </a:r>
            <a:r>
              <a:rPr lang="zh-CN" altLang="en-US" sz="4000" b="1">
                <a:latin typeface="楷体" panose="02010609060101010101" charset="-122"/>
                <a:ea typeface="楷体" panose="02010609060101010101" charset="-122"/>
              </a:rPr>
              <a:t>还有哪些内容表现着舰之难、危险之大？</a:t>
            </a:r>
          </a:p>
        </p:txBody>
      </p:sp>
      <p:sp>
        <p:nvSpPr>
          <p:cNvPr id="3" name="内容占位符 2"/>
          <p:cNvSpPr>
            <a:spLocks noGrp="1"/>
          </p:cNvSpPr>
          <p:nvPr>
            <p:ph idx="1"/>
          </p:nvPr>
        </p:nvSpPr>
        <p:spPr>
          <a:xfrm>
            <a:off x="-30480" y="1111250"/>
            <a:ext cx="12155805" cy="5015230"/>
          </a:xfrm>
        </p:spPr>
        <p:txBody>
          <a:bodyPr/>
          <a:lstStyle/>
          <a:p>
            <a:r>
              <a:rPr lang="en-US" altLang="zh-CN" sz="3600" b="1">
                <a:latin typeface="楷体" panose="02010609060101010101" charset="-122"/>
                <a:ea typeface="楷体" panose="02010609060101010101" charset="-122"/>
                <a:cs typeface="楷体" panose="02010609060101010101" charset="-122"/>
              </a:rPr>
              <a:t>1</a:t>
            </a:r>
            <a:r>
              <a:rPr lang="zh-CN" altLang="en-US" sz="3600" b="1">
                <a:latin typeface="楷体" panose="02010609060101010101" charset="-122"/>
                <a:ea typeface="楷体" panose="02010609060101010101" charset="-122"/>
                <a:cs typeface="楷体" panose="02010609060101010101" charset="-122"/>
              </a:rPr>
              <a:t>段描写海风之大和海浪之汹涌？</a:t>
            </a:r>
          </a:p>
          <a:p>
            <a:r>
              <a:rPr lang="zh-CN" altLang="en-US" sz="3600" b="1">
                <a:solidFill>
                  <a:srgbClr val="FF0000"/>
                </a:solidFill>
                <a:latin typeface="楷体" panose="02010609060101010101" charset="-122"/>
                <a:ea typeface="楷体" panose="02010609060101010101" charset="-122"/>
                <a:cs typeface="楷体" panose="02010609060101010101" charset="-122"/>
              </a:rPr>
              <a:t>自然环境突出此时着舰之险，衬托技术成熟</a:t>
            </a:r>
            <a:r>
              <a:rPr lang="zh-CN" altLang="en-US" sz="3600" b="1">
                <a:latin typeface="楷体" panose="02010609060101010101" charset="-122"/>
                <a:ea typeface="楷体" panose="02010609060101010101" charset="-122"/>
                <a:cs typeface="楷体" panose="02010609060101010101" charset="-122"/>
              </a:rPr>
              <a:t>。 </a:t>
            </a:r>
          </a:p>
          <a:p>
            <a:r>
              <a:rPr lang="en-US" altLang="zh-CN" sz="3600" b="1">
                <a:latin typeface="楷体" panose="02010609060101010101" charset="-122"/>
                <a:ea typeface="楷体" panose="02010609060101010101" charset="-122"/>
                <a:cs typeface="楷体" panose="02010609060101010101" charset="-122"/>
              </a:rPr>
              <a:t>4</a:t>
            </a:r>
            <a:r>
              <a:rPr lang="zh-CN" altLang="en-US" sz="3600" b="1">
                <a:latin typeface="楷体" panose="02010609060101010101" charset="-122"/>
                <a:ea typeface="楷体" panose="02010609060101010101" charset="-122"/>
                <a:cs typeface="楷体" panose="02010609060101010101" charset="-122"/>
              </a:rPr>
              <a:t>段引用着舰遇难</a:t>
            </a:r>
            <a:r>
              <a:rPr lang="zh-CN" altLang="en-US" sz="3600" b="1">
                <a:solidFill>
                  <a:srgbClr val="00B050"/>
                </a:solidFill>
                <a:latin typeface="楷体" panose="02010609060101010101" charset="-122"/>
                <a:ea typeface="楷体" panose="02010609060101010101" charset="-122"/>
                <a:cs typeface="楷体" panose="02010609060101010101" charset="-122"/>
              </a:rPr>
              <a:t>事故数据</a:t>
            </a:r>
            <a:r>
              <a:rPr lang="zh-CN" altLang="en-US" sz="3600" b="1">
                <a:latin typeface="楷体" panose="02010609060101010101" charset="-122"/>
                <a:ea typeface="楷体" panose="02010609060101010101" charset="-122"/>
                <a:cs typeface="楷体" panose="02010609060101010101" charset="-122"/>
              </a:rPr>
              <a:t>交代舰载战斗机着舰是世界公认的最具风险的难题。（航母像汪洋中的树叶？）</a:t>
            </a:r>
          </a:p>
          <a:p>
            <a:r>
              <a:rPr lang="zh-CN" altLang="en-US" sz="3600" b="1">
                <a:solidFill>
                  <a:srgbClr val="FF0000"/>
                </a:solidFill>
                <a:latin typeface="楷体" panose="02010609060101010101" charset="-122"/>
                <a:ea typeface="楷体" panose="02010609060101010101" charset="-122"/>
                <a:cs typeface="楷体" panose="02010609060101010101" charset="-122"/>
                <a:sym typeface="+mn-ea"/>
              </a:rPr>
              <a:t>渲染紧张氛围，揭示非凡意义，为后文人们的喜悦作铺垫</a:t>
            </a:r>
            <a:endParaRPr lang="zh-CN" altLang="en-US" sz="3600" b="1">
              <a:latin typeface="楷体" panose="02010609060101010101" charset="-122"/>
              <a:ea typeface="楷体" panose="02010609060101010101" charset="-122"/>
              <a:cs typeface="楷体" panose="02010609060101010101" charset="-122"/>
            </a:endParaRPr>
          </a:p>
          <a:p>
            <a:r>
              <a:rPr lang="en-US" altLang="zh-CN" sz="3600" b="1">
                <a:latin typeface="楷体" panose="02010609060101010101" charset="-122"/>
                <a:ea typeface="楷体" panose="02010609060101010101" charset="-122"/>
                <a:cs typeface="楷体" panose="02010609060101010101" charset="-122"/>
              </a:rPr>
              <a:t>6</a:t>
            </a:r>
            <a:r>
              <a:rPr lang="zh-CN" altLang="en-US" sz="3600" b="1">
                <a:latin typeface="楷体" panose="02010609060101010101" charset="-122"/>
                <a:ea typeface="楷体" panose="02010609060101010101" charset="-122"/>
                <a:cs typeface="楷体" panose="02010609060101010101" charset="-122"/>
              </a:rPr>
              <a:t>段“刀尖上的舞蹈”？</a:t>
            </a:r>
          </a:p>
          <a:p>
            <a:r>
              <a:rPr lang="zh-CN" altLang="en-US" sz="3600" b="1">
                <a:latin typeface="楷体" panose="02010609060101010101" charset="-122"/>
                <a:ea typeface="楷体" panose="02010609060101010101" charset="-122"/>
                <a:cs typeface="楷体" panose="02010609060101010101" charset="-122"/>
              </a:rPr>
              <a:t>“着舰”</a:t>
            </a:r>
            <a:r>
              <a:rPr lang="zh-CN" altLang="en-US" sz="3600" b="1">
                <a:latin typeface="楷体" panose="02010609060101010101" charset="-122"/>
                <a:ea typeface="楷体" panose="02010609060101010101" charset="-122"/>
                <a:cs typeface="楷体" panose="02010609060101010101" charset="-122"/>
                <a:sym typeface="+mn-ea"/>
              </a:rPr>
              <a:t>之</a:t>
            </a:r>
            <a:r>
              <a:rPr lang="zh-CN" altLang="en-US" sz="3600" b="1">
                <a:latin typeface="楷体" panose="02010609060101010101" charset="-122"/>
                <a:ea typeface="楷体" panose="02010609060101010101" charset="-122"/>
                <a:cs typeface="楷体" panose="02010609060101010101" charset="-122"/>
              </a:rPr>
              <a:t>难、危险之大,渲染紧张气氛。</a:t>
            </a:r>
          </a:p>
          <a:p>
            <a:endParaRPr lang="zh-CN" altLang="en-US" sz="3600" b="1">
              <a:latin typeface="楷体" panose="02010609060101010101" charset="-122"/>
              <a:ea typeface="楷体" panose="02010609060101010101" charset="-122"/>
              <a:cs typeface="楷体" panose="02010609060101010101" charset="-122"/>
              <a:sym typeface="+mn-ea"/>
            </a:endParaRPr>
          </a:p>
          <a:p>
            <a:endParaRPr lang="zh-CN" altLang="en-US" sz="3600" b="1">
              <a:latin typeface="楷体" panose="02010609060101010101" charset="-122"/>
              <a:ea typeface="楷体" panose="02010609060101010101" charset="-122"/>
              <a:cs typeface="楷体" panose="0201060906010101010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525" y="1109345"/>
            <a:ext cx="12275820" cy="5748655"/>
          </a:xfrm>
        </p:spPr>
        <p:txBody>
          <a:bodyPr/>
          <a:lstStyle/>
          <a:p>
            <a:pPr indent="0" latinLnBrk="0">
              <a:lnSpc>
                <a:spcPts val="4020"/>
              </a:lnSpc>
              <a:spcBef>
                <a:spcPts val="0"/>
              </a:spcBef>
            </a:pPr>
            <a:r>
              <a:rPr lang="en-US" altLang="zh-CN" sz="4000" b="1">
                <a:latin typeface="楷体" panose="02010609060101010101" charset="-122"/>
                <a:ea typeface="楷体" panose="02010609060101010101" charset="-122"/>
                <a:cs typeface="楷体" panose="02010609060101010101" charset="-122"/>
                <a:sym typeface="+mn-ea"/>
              </a:rPr>
              <a:t>10</a:t>
            </a:r>
            <a:r>
              <a:rPr lang="zh-CN" altLang="en-US" sz="4000" b="1">
                <a:latin typeface="楷体" panose="02010609060101010101" charset="-122"/>
                <a:ea typeface="楷体" panose="02010609060101010101" charset="-122"/>
                <a:cs typeface="楷体" panose="02010609060101010101" charset="-122"/>
                <a:sym typeface="+mn-ea"/>
              </a:rPr>
              <a:t>段写布满血丝的眼睛、紧盯屏幕、密切跟踪？</a:t>
            </a:r>
            <a:endParaRPr lang="zh-CN" altLang="en-US" sz="4000"/>
          </a:p>
          <a:p>
            <a:pPr indent="0" latinLnBrk="0">
              <a:lnSpc>
                <a:spcPts val="4020"/>
              </a:lnSpc>
              <a:spcBef>
                <a:spcPts val="0"/>
              </a:spcBef>
            </a:pPr>
            <a:r>
              <a:rPr lang="zh-CN" altLang="en-US" sz="4000" b="1">
                <a:latin typeface="楷体" panose="02010609060101010101" charset="-122"/>
                <a:ea typeface="楷体" panose="02010609060101010101" charset="-122"/>
                <a:cs typeface="楷体" panose="02010609060101010101" charset="-122"/>
                <a:sym typeface="+mn-ea"/>
              </a:rPr>
              <a:t>在表现科研人员辛劳、认真、紧张的同时也说明着舰之难（塔台对话渲染了</a:t>
            </a:r>
            <a:r>
              <a:rPr lang="zh-CN" altLang="en-US" sz="4000" b="1">
                <a:solidFill>
                  <a:srgbClr val="FF0000"/>
                </a:solidFill>
                <a:latin typeface="楷体" panose="02010609060101010101" charset="-122"/>
                <a:ea typeface="楷体" panose="02010609060101010101" charset="-122"/>
                <a:cs typeface="楷体" panose="02010609060101010101" charset="-122"/>
                <a:sym typeface="+mn-ea"/>
              </a:rPr>
              <a:t>严肃、紧张而有条不紊</a:t>
            </a:r>
            <a:r>
              <a:rPr lang="zh-CN" altLang="en-US" sz="4000" b="1">
                <a:latin typeface="楷体" panose="02010609060101010101" charset="-122"/>
                <a:ea typeface="楷体" panose="02010609060101010101" charset="-122"/>
                <a:cs typeface="楷体" panose="02010609060101010101" charset="-122"/>
                <a:sym typeface="+mn-ea"/>
              </a:rPr>
              <a:t>的气氛。）</a:t>
            </a:r>
          </a:p>
          <a:p>
            <a:pPr marL="0" indent="0" latinLnBrk="0">
              <a:lnSpc>
                <a:spcPts val="4020"/>
              </a:lnSpc>
              <a:spcBef>
                <a:spcPts val="0"/>
              </a:spcBef>
              <a:buNone/>
            </a:pPr>
            <a:endParaRPr lang="zh-CN" altLang="en-US" sz="4000" b="1">
              <a:latin typeface="楷体" panose="02010609060101010101" charset="-122"/>
              <a:ea typeface="楷体" panose="02010609060101010101" charset="-122"/>
              <a:cs typeface="楷体" panose="02010609060101010101" charset="-122"/>
            </a:endParaRPr>
          </a:p>
          <a:p>
            <a:pPr indent="0" latinLnBrk="0">
              <a:lnSpc>
                <a:spcPts val="4020"/>
              </a:lnSpc>
              <a:spcBef>
                <a:spcPts val="0"/>
              </a:spcBef>
            </a:pPr>
            <a:r>
              <a:rPr lang="zh-CN" altLang="en-US" sz="4000" b="1">
                <a:solidFill>
                  <a:srgbClr val="FF0000"/>
                </a:solidFill>
                <a:latin typeface="楷体" panose="02010609060101010101" charset="-122"/>
                <a:ea typeface="楷体" panose="02010609060101010101" charset="-122"/>
                <a:cs typeface="楷体" panose="02010609060101010101" charset="-122"/>
                <a:sym typeface="+mn-ea"/>
              </a:rPr>
              <a:t>多次描写</a:t>
            </a:r>
            <a:r>
              <a:rPr lang="zh-CN" altLang="en-US" sz="4000" b="1">
                <a:latin typeface="楷体" panose="02010609060101010101" charset="-122"/>
                <a:ea typeface="楷体" panose="02010609060101010101" charset="-122"/>
                <a:cs typeface="楷体" panose="02010609060101010101" charset="-122"/>
                <a:sym typeface="+mn-ea"/>
              </a:rPr>
              <a:t>了周围人的神态和紧张心情？</a:t>
            </a:r>
          </a:p>
          <a:p>
            <a:pPr indent="0" latinLnBrk="0">
              <a:lnSpc>
                <a:spcPts val="4020"/>
              </a:lnSpc>
              <a:spcBef>
                <a:spcPts val="0"/>
              </a:spcBef>
            </a:pPr>
            <a:r>
              <a:rPr lang="zh-CN" altLang="en-US" sz="4000" b="1">
                <a:latin typeface="楷体" panose="02010609060101010101" charset="-122"/>
                <a:ea typeface="楷体" panose="02010609060101010101" charset="-122"/>
                <a:cs typeface="华文新魏" panose="02010800040101010101" charset="-122"/>
                <a:sym typeface="+mn-ea"/>
              </a:rPr>
              <a:t>增强新闻的</a:t>
            </a:r>
            <a:r>
              <a:rPr lang="zh-CN" altLang="en-US" sz="4000" b="1">
                <a:solidFill>
                  <a:srgbClr val="FF0000"/>
                </a:solidFill>
                <a:latin typeface="楷体" panose="02010609060101010101" charset="-122"/>
                <a:ea typeface="楷体" panose="02010609060101010101" charset="-122"/>
                <a:cs typeface="华文新魏" panose="02010800040101010101" charset="-122"/>
                <a:sym typeface="+mn-ea"/>
              </a:rPr>
              <a:t>现场感，</a:t>
            </a:r>
            <a:r>
              <a:rPr lang="zh-CN" altLang="en-US" sz="4000" b="1">
                <a:latin typeface="楷体" panose="02010609060101010101" charset="-122"/>
                <a:ea typeface="楷体" panose="02010609060101010101" charset="-122"/>
                <a:cs typeface="华文新魏" panose="02010800040101010101" charset="-122"/>
                <a:sym typeface="+mn-ea"/>
              </a:rPr>
              <a:t>侧面表现舰载机着舰</a:t>
            </a:r>
            <a:r>
              <a:rPr lang="zh-CN" altLang="en-US" sz="4000" b="1">
                <a:solidFill>
                  <a:srgbClr val="FF0000"/>
                </a:solidFill>
                <a:latin typeface="楷体" panose="02010609060101010101" charset="-122"/>
                <a:ea typeface="楷体" panose="02010609060101010101" charset="-122"/>
                <a:cs typeface="华文新魏" panose="02010800040101010101" charset="-122"/>
                <a:sym typeface="+mn-ea"/>
              </a:rPr>
              <a:t>风险极大</a:t>
            </a:r>
            <a:r>
              <a:rPr lang="zh-CN" altLang="en-US" sz="4000" b="1">
                <a:latin typeface="楷体" panose="02010609060101010101" charset="-122"/>
                <a:ea typeface="楷体" panose="02010609060101010101" charset="-122"/>
                <a:cs typeface="华文新魏" panose="02010800040101010101" charset="-122"/>
                <a:sym typeface="+mn-ea"/>
              </a:rPr>
              <a:t>、</a:t>
            </a:r>
            <a:r>
              <a:rPr lang="zh-CN" altLang="en-US" sz="4000" b="1">
                <a:solidFill>
                  <a:srgbClr val="FF0000"/>
                </a:solidFill>
                <a:latin typeface="楷体" panose="02010609060101010101" charset="-122"/>
                <a:ea typeface="楷体" panose="02010609060101010101" charset="-122"/>
                <a:cs typeface="华文新魏" panose="02010800040101010101" charset="-122"/>
                <a:sym typeface="+mn-ea"/>
              </a:rPr>
              <a:t>意义非凡、振奋人心</a:t>
            </a:r>
            <a:r>
              <a:rPr lang="zh-CN" altLang="en-US" sz="4000" b="1">
                <a:latin typeface="楷体" panose="02010609060101010101" charset="-122"/>
                <a:ea typeface="楷体" panose="02010609060101010101" charset="-122"/>
                <a:cs typeface="华文新魏" panose="02010800040101010101" charset="-122"/>
                <a:sym typeface="+mn-ea"/>
              </a:rPr>
              <a:t>（突出主题）</a:t>
            </a:r>
            <a:endParaRPr lang="zh-CN" altLang="en-US" sz="4000" b="1">
              <a:latin typeface="楷体" panose="02010609060101010101" charset="-122"/>
              <a:ea typeface="楷体" panose="02010609060101010101" charset="-122"/>
              <a:cs typeface="楷体" panose="0201060906010101010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1155700"/>
            <a:ext cx="12082145" cy="4831080"/>
          </a:xfrm>
        </p:spPr>
        <p:txBody>
          <a:bodyPr/>
          <a:lstStyle/>
          <a:p>
            <a:pPr indent="0" latinLnBrk="0">
              <a:lnSpc>
                <a:spcPts val="4020"/>
              </a:lnSpc>
              <a:spcBef>
                <a:spcPts val="0"/>
              </a:spcBef>
            </a:pPr>
            <a:r>
              <a:rPr lang="en-US" altLang="zh-CN" sz="4000" b="1" dirty="0">
                <a:latin typeface="楷体" panose="02010609060101010101" charset="-122"/>
                <a:ea typeface="楷体" panose="02010609060101010101" charset="-122"/>
                <a:cs typeface="楷体" panose="02010609060101010101" charset="-122"/>
                <a:sym typeface="+mn-ea"/>
              </a:rPr>
              <a:t>22</a:t>
            </a:r>
            <a:r>
              <a:rPr lang="zh-CN" altLang="en-US" sz="4000" b="1" dirty="0">
                <a:latin typeface="楷体" panose="02010609060101010101" charset="-122"/>
                <a:ea typeface="楷体" panose="02010609060101010101" charset="-122"/>
                <a:cs typeface="楷体" panose="02010609060101010101" charset="-122"/>
                <a:sym typeface="+mn-ea"/>
              </a:rPr>
              <a:t>段？</a:t>
            </a:r>
            <a:endParaRPr lang="zh-CN" altLang="en-US" sz="4000" b="1" dirty="0">
              <a:latin typeface="楷体" panose="02010609060101010101" charset="-122"/>
              <a:ea typeface="楷体" panose="02010609060101010101" charset="-122"/>
              <a:cs typeface="楷体" panose="02010609060101010101" charset="-122"/>
            </a:endParaRPr>
          </a:p>
          <a:p>
            <a:pPr indent="0" latinLnBrk="0">
              <a:lnSpc>
                <a:spcPts val="4020"/>
              </a:lnSpc>
              <a:spcBef>
                <a:spcPts val="0"/>
              </a:spcBef>
            </a:pP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插叙</a:t>
            </a:r>
            <a:r>
              <a:rPr lang="zh-CN" altLang="en-US" sz="4000" b="1" dirty="0">
                <a:latin typeface="楷体" panose="02010609060101010101" charset="-122"/>
                <a:ea typeface="楷体" panose="02010609060101010101" charset="-122"/>
                <a:cs typeface="楷体" panose="02010609060101010101" charset="-122"/>
                <a:sym typeface="+mn-ea"/>
              </a:rPr>
              <a:t>某大国上将对我方的歧视，</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侧面</a:t>
            </a:r>
            <a:r>
              <a:rPr lang="zh-CN" altLang="en-US" sz="4000" b="1" dirty="0">
                <a:latin typeface="楷体" panose="02010609060101010101" charset="-122"/>
                <a:ea typeface="楷体" panose="02010609060101010101" charset="-122"/>
                <a:cs typeface="楷体" panose="02010609060101010101" charset="-122"/>
                <a:sym typeface="+mn-ea"/>
              </a:rPr>
              <a:t>表现当时我国航母舰载机着舰的</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困难之大。</a:t>
            </a:r>
          </a:p>
          <a:p>
            <a:pPr indent="0" latinLnBrk="0">
              <a:lnSpc>
                <a:spcPts val="4020"/>
              </a:lnSpc>
              <a:spcBef>
                <a:spcPts val="0"/>
              </a:spcBef>
            </a:pPr>
            <a:r>
              <a:rPr lang="zh-CN" altLang="en-US" sz="4000" b="1" dirty="0">
                <a:latin typeface="楷体" panose="02010609060101010101" charset="-122"/>
                <a:ea typeface="楷体" panose="02010609060101010101" charset="-122"/>
                <a:cs typeface="楷体" panose="02010609060101010101" charset="-122"/>
                <a:sym typeface="+mn-ea"/>
              </a:rPr>
              <a:t>大国的歧视更激发了我国科研人员</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努力攻关、为国争光</a:t>
            </a:r>
            <a:r>
              <a:rPr lang="zh-CN" altLang="en-US" sz="4000" b="1">
                <a:solidFill>
                  <a:srgbClr val="FF0000"/>
                </a:solidFill>
                <a:latin typeface="楷体" panose="02010609060101010101" charset="-122"/>
                <a:ea typeface="楷体" panose="02010609060101010101" charset="-122"/>
                <a:cs typeface="楷体" panose="02010609060101010101" charset="-122"/>
                <a:sym typeface="+mn-ea"/>
              </a:rPr>
              <a:t>的</a:t>
            </a:r>
            <a:r>
              <a:rPr lang="zh-CN" altLang="en-US" sz="4000" b="1" smtClean="0">
                <a:solidFill>
                  <a:srgbClr val="FF0000"/>
                </a:solidFill>
                <a:latin typeface="楷体" panose="02010609060101010101" charset="-122"/>
                <a:ea typeface="楷体" panose="02010609060101010101" charset="-122"/>
                <a:cs typeface="楷体" panose="02010609060101010101" charset="-122"/>
                <a:sym typeface="+mn-ea"/>
              </a:rPr>
              <a:t>斗志</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4000" b="1" smtClean="0">
                <a:latin typeface="楷体" panose="02010609060101010101" charset="-122"/>
                <a:ea typeface="楷体" panose="02010609060101010101" charset="-122"/>
                <a:cs typeface="楷体" panose="02010609060101010101" charset="-122"/>
                <a:sym typeface="+mn-ea"/>
              </a:rPr>
              <a:t>实力</a:t>
            </a:r>
            <a:r>
              <a:rPr lang="zh-CN" altLang="en-US" sz="4000" b="1" dirty="0">
                <a:latin typeface="楷体" panose="02010609060101010101" charset="-122"/>
                <a:ea typeface="楷体" panose="02010609060101010101" charset="-122"/>
                <a:cs typeface="楷体" panose="02010609060101010101" charset="-122"/>
                <a:sym typeface="+mn-ea"/>
              </a:rPr>
              <a:t>已不容小觑。</a:t>
            </a:r>
          </a:p>
          <a:p>
            <a:pPr indent="0" latinLnBrk="0">
              <a:lnSpc>
                <a:spcPts val="4020"/>
              </a:lnSpc>
              <a:spcBef>
                <a:spcPts val="0"/>
              </a:spcBef>
            </a:pPr>
            <a:r>
              <a:rPr lang="zh-CN" altLang="en-US" sz="4000" b="1" dirty="0">
                <a:latin typeface="楷体" panose="02010609060101010101" charset="-122"/>
                <a:ea typeface="楷体" panose="02010609060101010101" charset="-122"/>
                <a:cs typeface="楷体" panose="02010609060101010101" charset="-122"/>
                <a:sym typeface="+mn-ea"/>
              </a:rPr>
              <a:t>无数科研人员敬业奉献，我们今天终于攻克难关，提起当初大国的歧视更突出成功的</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激动</a:t>
            </a:r>
            <a:r>
              <a:rPr lang="zh-CN" altLang="en-US" sz="4000" b="1" dirty="0">
                <a:latin typeface="楷体" panose="02010609060101010101" charset="-122"/>
                <a:ea typeface="楷体" panose="02010609060101010101" charset="-122"/>
                <a:cs typeface="楷体" panose="02010609060101010101" charset="-122"/>
                <a:sym typeface="+mn-ea"/>
              </a:rPr>
              <a:t>与</a:t>
            </a:r>
            <a:r>
              <a:rPr lang="zh-CN" altLang="en-US" sz="4000" b="1" dirty="0">
                <a:solidFill>
                  <a:srgbClr val="FF0000"/>
                </a:solidFill>
                <a:latin typeface="楷体" panose="02010609060101010101" charset="-122"/>
                <a:ea typeface="楷体" panose="02010609060101010101" charset="-122"/>
                <a:cs typeface="楷体" panose="02010609060101010101" charset="-122"/>
                <a:sym typeface="+mn-ea"/>
              </a:rPr>
              <a:t>自豪</a:t>
            </a:r>
            <a:r>
              <a:rPr lang="zh-CN" altLang="en-US" sz="4000" b="1" dirty="0">
                <a:latin typeface="楷体" panose="02010609060101010101" charset="-122"/>
                <a:ea typeface="楷体" panose="02010609060101010101" charset="-122"/>
                <a:cs typeface="楷体" panose="02010609060101010101" charset="-122"/>
                <a:sym typeface="+mn-ea"/>
              </a:rPr>
              <a:t>！</a:t>
            </a:r>
            <a:endParaRPr lang="zh-CN" altLang="en-US" sz="40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25" y="122555"/>
            <a:ext cx="11995150" cy="868045"/>
          </a:xfrm>
        </p:spPr>
        <p:txBody>
          <a:bodyPr/>
          <a:lstStyle/>
          <a:p>
            <a:pPr algn="l"/>
            <a:r>
              <a:rPr lang="en-US" altLang="zh-CN" sz="4000" b="1">
                <a:latin typeface="楷体" panose="02010609060101010101" charset="-122"/>
                <a:ea typeface="楷体" panose="02010609060101010101" charset="-122"/>
                <a:cs typeface="楷体" panose="02010609060101010101" charset="-122"/>
              </a:rPr>
              <a:t>             “</a:t>
            </a:r>
            <a:r>
              <a:rPr lang="zh-CN" altLang="en-US" sz="4000" b="1">
                <a:latin typeface="楷体" panose="02010609060101010101" charset="-122"/>
                <a:ea typeface="楷体" panose="02010609060101010101" charset="-122"/>
                <a:cs typeface="楷体" panose="02010609060101010101" charset="-122"/>
              </a:rPr>
              <a:t>一着惊海天</a:t>
            </a:r>
            <a:r>
              <a:rPr lang="en-US" altLang="zh-CN" sz="4000" b="1">
                <a:latin typeface="楷体" panose="02010609060101010101" charset="-122"/>
                <a:ea typeface="楷体" panose="02010609060101010101" charset="-122"/>
                <a:cs typeface="楷体" panose="02010609060101010101" charset="-122"/>
              </a:rPr>
              <a:t>”</a:t>
            </a:r>
            <a:r>
              <a:rPr lang="zh-CN" altLang="en-US" sz="4000" b="1">
                <a:latin typeface="楷体" panose="02010609060101010101" charset="-122"/>
                <a:ea typeface="楷体" panose="02010609060101010101" charset="-122"/>
                <a:cs typeface="楷体" panose="02010609060101010101" charset="-122"/>
              </a:rPr>
              <a:t>？</a:t>
            </a:r>
          </a:p>
        </p:txBody>
      </p:sp>
      <p:sp>
        <p:nvSpPr>
          <p:cNvPr id="3" name="内容占位符 2"/>
          <p:cNvSpPr>
            <a:spLocks noGrp="1"/>
          </p:cNvSpPr>
          <p:nvPr>
            <p:ph idx="1"/>
          </p:nvPr>
        </p:nvSpPr>
        <p:spPr>
          <a:xfrm>
            <a:off x="22225" y="1123315"/>
            <a:ext cx="12125960" cy="4831080"/>
          </a:xfrm>
        </p:spPr>
        <p:txBody>
          <a:bodyPr/>
          <a:lstStyle/>
          <a:p>
            <a:pPr>
              <a:lnSpc>
                <a:spcPct val="150000"/>
              </a:lnSpc>
            </a:pPr>
            <a:r>
              <a:rPr lang="zh-CN" altLang="en-US" sz="3600" b="1">
                <a:latin typeface="楷体" panose="02010609060101010101" charset="-122"/>
                <a:ea typeface="楷体" panose="02010609060101010101" charset="-122"/>
                <a:cs typeface="楷体" panose="02010609060101010101" charset="-122"/>
                <a:sym typeface="+mn-ea"/>
              </a:rPr>
              <a:t>“海天”一语双关，既是指航母舰载战斗机着舰的海天环境，也指整个世界。</a:t>
            </a:r>
          </a:p>
          <a:p>
            <a:pPr>
              <a:lnSpc>
                <a:spcPct val="150000"/>
              </a:lnSpc>
            </a:pPr>
            <a:r>
              <a:rPr lang="zh-CN" altLang="en-US" sz="3600" b="1">
                <a:latin typeface="楷体" panose="02010609060101010101" charset="-122"/>
                <a:ea typeface="楷体" panose="02010609060101010101" charset="-122"/>
                <a:cs typeface="楷体" panose="02010609060101010101" charset="-122"/>
              </a:rPr>
              <a:t>“惊海天”生动地写出了此举造成的</a:t>
            </a:r>
            <a:r>
              <a:rPr lang="zh-CN" altLang="en-US" sz="3600" b="1">
                <a:solidFill>
                  <a:srgbClr val="FF0000"/>
                </a:solidFill>
                <a:latin typeface="楷体" panose="02010609060101010101" charset="-122"/>
                <a:ea typeface="楷体" panose="02010609060101010101" charset="-122"/>
                <a:cs typeface="楷体" panose="02010609060101010101" charset="-122"/>
              </a:rPr>
              <a:t>影响之大</a:t>
            </a:r>
            <a:r>
              <a:rPr lang="en-US" altLang="zh-CN" sz="3600" b="1">
                <a:solidFill>
                  <a:srgbClr val="FF0000"/>
                </a:solidFill>
                <a:latin typeface="楷体" panose="02010609060101010101" charset="-122"/>
                <a:ea typeface="楷体" panose="02010609060101010101" charset="-122"/>
                <a:cs typeface="楷体" panose="02010609060101010101" charset="-122"/>
              </a:rPr>
              <a:t>——</a:t>
            </a:r>
            <a:endParaRPr lang="zh-CN" altLang="en-US" sz="3600" b="1">
              <a:solidFill>
                <a:srgbClr val="FF0000"/>
              </a:solidFill>
              <a:latin typeface="楷体" panose="02010609060101010101" charset="-122"/>
              <a:ea typeface="楷体" panose="02010609060101010101" charset="-122"/>
              <a:cs typeface="楷体" panose="02010609060101010101" charset="-122"/>
            </a:endParaRPr>
          </a:p>
          <a:p>
            <a:pPr>
              <a:lnSpc>
                <a:spcPct val="150000"/>
              </a:lnSpc>
            </a:pPr>
            <a:r>
              <a:rPr lang="zh-CN" altLang="en-US" sz="3600" b="1">
                <a:latin typeface="楷体" panose="02010609060101010101" charset="-122"/>
                <a:ea typeface="楷体" panose="02010609060101010101" charset="-122"/>
                <a:cs typeface="楷体" panose="02010609060101010101" charset="-122"/>
              </a:rPr>
              <a:t>它</a:t>
            </a:r>
            <a:r>
              <a:rPr lang="zh-CN" altLang="en-US" sz="3600" b="1">
                <a:solidFill>
                  <a:srgbClr val="FF0000"/>
                </a:solidFill>
                <a:latin typeface="楷体" panose="02010609060101010101" charset="-122"/>
                <a:ea typeface="楷体" panose="02010609060101010101" charset="-122"/>
                <a:cs typeface="楷体" panose="02010609060101010101" charset="-122"/>
              </a:rPr>
              <a:t>承载着国人和海军官兵</a:t>
            </a:r>
            <a:r>
              <a:rPr lang="zh-CN" altLang="en-US" sz="3600" b="1">
                <a:solidFill>
                  <a:srgbClr val="FF0000"/>
                </a:solidFill>
                <a:latin typeface="楷体" panose="02010609060101010101" charset="-122"/>
                <a:ea typeface="楷体" panose="02010609060101010101" charset="-122"/>
                <a:cs typeface="楷体" panose="02010609060101010101" charset="-122"/>
                <a:sym typeface="+mn-ea"/>
              </a:rPr>
              <a:t>的</a:t>
            </a:r>
            <a:r>
              <a:rPr lang="zh-CN" altLang="en-US" sz="3600" b="1">
                <a:solidFill>
                  <a:srgbClr val="FF0000"/>
                </a:solidFill>
                <a:latin typeface="楷体" panose="02010609060101010101" charset="-122"/>
                <a:ea typeface="楷体" panose="02010609060101010101" charset="-122"/>
                <a:cs typeface="楷体" panose="02010609060101010101" charset="-122"/>
              </a:rPr>
              <a:t>强军梦想</a:t>
            </a:r>
            <a:r>
              <a:rPr lang="zh-CN" altLang="en-US" sz="3600" b="1">
                <a:latin typeface="楷体" panose="02010609060101010101" charset="-122"/>
                <a:ea typeface="楷体" panose="02010609060101010101" charset="-122"/>
                <a:cs typeface="楷体" panose="02010609060101010101" charset="-122"/>
              </a:rPr>
              <a:t>，</a:t>
            </a:r>
            <a:r>
              <a:rPr lang="zh-CN" altLang="en-US" sz="3600" b="1">
                <a:solidFill>
                  <a:srgbClr val="FF0000"/>
                </a:solidFill>
                <a:latin typeface="楷体" panose="02010609060101010101" charset="-122"/>
                <a:ea typeface="楷体" panose="02010609060101010101" charset="-122"/>
                <a:cs typeface="楷体" panose="02010609060101010101" charset="-122"/>
              </a:rPr>
              <a:t>破解了世界公认最具风险性的难题，</a:t>
            </a:r>
            <a:r>
              <a:rPr lang="zh-CN" altLang="en-US" sz="3600" b="1">
                <a:latin typeface="楷体" panose="02010609060101010101" charset="-122"/>
                <a:ea typeface="楷体" panose="02010609060101010101" charset="-122"/>
                <a:cs typeface="楷体" panose="02010609060101010101" charset="-122"/>
              </a:rPr>
              <a:t>标志着我国海军开始</a:t>
            </a:r>
            <a:r>
              <a:rPr lang="zh-CN" altLang="en-US" sz="3600" b="1">
                <a:solidFill>
                  <a:schemeClr val="tx1"/>
                </a:solidFill>
                <a:latin typeface="楷体" panose="02010609060101010101" charset="-122"/>
                <a:ea typeface="楷体" panose="02010609060101010101" charset="-122"/>
                <a:cs typeface="楷体" panose="02010609060101010101" charset="-122"/>
              </a:rPr>
              <a:t>进入航母时代 </a:t>
            </a:r>
            <a:r>
              <a:rPr lang="zh-CN" altLang="en-US" sz="3600" b="1">
                <a:latin typeface="楷体" panose="02010609060101010101" charset="-122"/>
                <a:ea typeface="楷体" panose="02010609060101010101" charset="-122"/>
                <a:cs typeface="楷体" panose="02010609060101010101" charset="-122"/>
              </a:rPr>
              <a:t>！</a:t>
            </a:r>
            <a:endParaRPr lang="en-US" altLang="zh-CN" sz="3600" b="1">
              <a:latin typeface="楷体" panose="02010609060101010101" charset="-122"/>
              <a:ea typeface="楷体" panose="02010609060101010101" charset="-122"/>
              <a:cs typeface="楷体" panose="0201060906010101010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altLang="zh-CN"/>
              <a:t>任务二 </a:t>
            </a:r>
            <a:r>
              <a:rPr altLang="zh-CN">
                <a:sym typeface="+mn-ea"/>
              </a:rPr>
              <a:t>新闻写作</a:t>
            </a:r>
            <a:endParaRPr lang="en-US" altLang="zh-CN"/>
          </a:p>
        </p:txBody>
      </p:sp>
      <p:sp>
        <p:nvSpPr>
          <p:cNvPr id="3" name="副标题 2"/>
          <p:cNvSpPr>
            <a:spLocks noGrp="1"/>
          </p:cNvSpPr>
          <p:nvPr>
            <p:ph type="subTitle" idx="1"/>
          </p:nvPr>
        </p:nvSpPr>
        <p:spPr/>
        <p:txBody>
          <a:bodyPr/>
          <a:lstStyle/>
          <a:p>
            <a:r>
              <a:rPr lang="zh-CN" altLang="en-US"/>
              <a:t>请尝试把《</a:t>
            </a:r>
            <a:r>
              <a:rPr>
                <a:sym typeface="+mn-ea"/>
              </a:rPr>
              <a:t>一着惊海天》改写成消息</a:t>
            </a:r>
          </a:p>
          <a:p>
            <a:endParaRPr lang="zh-CN" altLang="en-US"/>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altLang="zh-CN"/>
              <a:t>任务三 新闻写作</a:t>
            </a:r>
          </a:p>
        </p:txBody>
      </p:sp>
      <p:sp>
        <p:nvSpPr>
          <p:cNvPr id="3" name="副标题 2"/>
          <p:cNvSpPr>
            <a:spLocks noGrp="1"/>
          </p:cNvSpPr>
          <p:nvPr>
            <p:ph type="subTitle" idx="1"/>
          </p:nvPr>
        </p:nvSpPr>
        <p:spPr>
          <a:xfrm>
            <a:off x="1828800" y="3441065"/>
            <a:ext cx="8534400" cy="2326640"/>
          </a:xfrm>
        </p:spPr>
        <p:txBody>
          <a:bodyPr/>
          <a:lstStyle/>
          <a:p>
            <a:r>
              <a:rPr lang="zh-CN" altLang="en-US"/>
              <a:t>选取新闻内容、体裁</a:t>
            </a:r>
          </a:p>
          <a:p>
            <a:r>
              <a:rPr lang="zh-CN" altLang="en-US"/>
              <a:t>合理安排先后顺序、逻辑顺序</a:t>
            </a:r>
          </a:p>
          <a:p>
            <a:r>
              <a:rPr lang="zh-CN" altLang="en-US"/>
              <a:t>注意语言的准确与形象？</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 y="122555"/>
            <a:ext cx="2807335" cy="868045"/>
          </a:xfrm>
        </p:spPr>
        <p:txBody>
          <a:bodyPr/>
          <a:lstStyle/>
          <a:p>
            <a:pPr algn="l"/>
            <a:r>
              <a:rPr lang="zh-CN" altLang="en-US" sz="4000"/>
              <a:t>背景链接</a:t>
            </a:r>
          </a:p>
        </p:txBody>
      </p:sp>
      <p:sp>
        <p:nvSpPr>
          <p:cNvPr id="5" name="内容占位符 4"/>
          <p:cNvSpPr>
            <a:spLocks noGrp="1"/>
          </p:cNvSpPr>
          <p:nvPr>
            <p:ph idx="1"/>
          </p:nvPr>
        </p:nvSpPr>
        <p:spPr/>
        <p:txBody>
          <a:bodyPr/>
          <a:lstStyle/>
          <a:p>
            <a:pPr marL="0" indent="0">
              <a:buNone/>
            </a:pPr>
            <a:r>
              <a:rPr lang="zh-CN" altLang="en-US" sz="3600" b="1">
                <a:solidFill>
                  <a:srgbClr val="FF0000"/>
                </a:solidFill>
                <a:latin typeface="楷体" panose="02010609060101010101" charset="-122"/>
                <a:ea typeface="楷体" panose="02010609060101010101" charset="-122"/>
                <a:cs typeface="楷体" panose="02010609060101010101" charset="-122"/>
              </a:rPr>
              <a:t>舰载机</a:t>
            </a:r>
            <a:r>
              <a:rPr lang="zh-CN" altLang="en-US" sz="3600" b="1">
                <a:latin typeface="楷体" panose="02010609060101010101" charset="-122"/>
                <a:ea typeface="楷体" panose="02010609060101010101" charset="-122"/>
                <a:cs typeface="楷体" panose="02010609060101010101" charset="-122"/>
              </a:rPr>
              <a:t>是航母编队实施舰队防空、抵近威慑、纵深打击和战场控制任务的</a:t>
            </a:r>
            <a:r>
              <a:rPr lang="zh-CN" altLang="en-US" sz="3600" b="1">
                <a:solidFill>
                  <a:srgbClr val="FF0000"/>
                </a:solidFill>
                <a:latin typeface="楷体" panose="02010609060101010101" charset="-122"/>
                <a:ea typeface="楷体" panose="02010609060101010101" charset="-122"/>
                <a:cs typeface="楷体" panose="02010609060101010101" charset="-122"/>
              </a:rPr>
              <a:t>核心装备</a:t>
            </a:r>
            <a:r>
              <a:rPr lang="zh-CN" altLang="en-US" sz="3600" b="1">
                <a:latin typeface="楷体" panose="02010609060101010101" charset="-122"/>
                <a:ea typeface="楷体" panose="02010609060101010101" charset="-122"/>
                <a:cs typeface="楷体" panose="02010609060101010101" charset="-122"/>
              </a:rPr>
              <a:t>，如果把航母编队比作一名武士，</a:t>
            </a:r>
            <a:r>
              <a:rPr lang="zh-CN" altLang="en-US" sz="3600" b="1">
                <a:solidFill>
                  <a:schemeClr val="tx1"/>
                </a:solidFill>
                <a:latin typeface="楷体" panose="02010609060101010101" charset="-122"/>
                <a:ea typeface="楷体" panose="02010609060101010101" charset="-122"/>
                <a:cs typeface="楷体" panose="02010609060101010101" charset="-122"/>
              </a:rPr>
              <a:t>舰载战斗机</a:t>
            </a:r>
            <a:r>
              <a:rPr lang="zh-CN" altLang="en-US" sz="3600" b="1">
                <a:latin typeface="楷体" panose="02010609060101010101" charset="-122"/>
                <a:ea typeface="楷体" panose="02010609060101010101" charset="-122"/>
                <a:cs typeface="楷体" panose="02010609060101010101" charset="-122"/>
              </a:rPr>
              <a:t>就是武士手中的那把利剑，因此中国首艘航母“辽宁舰”于2012年11月23日正式进行了着舰试飞。 </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a:latin typeface="华文新魏" panose="02010800040101010101" charset="-122"/>
                <a:ea typeface="华文新魏" panose="02010800040101010101" charset="-122"/>
              </a:rPr>
              <a:t>通读全文，概括这篇通讯记录了什么事件？</a:t>
            </a:r>
            <a:r>
              <a:rPr lang="zh-CN" altLang="en-US" sz="4000" b="1"/>
              <a:t> </a:t>
            </a:r>
          </a:p>
        </p:txBody>
      </p:sp>
      <p:sp>
        <p:nvSpPr>
          <p:cNvPr id="3" name="内容占位符 2"/>
          <p:cNvSpPr>
            <a:spLocks noGrp="1"/>
          </p:cNvSpPr>
          <p:nvPr>
            <p:ph idx="1"/>
          </p:nvPr>
        </p:nvSpPr>
        <p:spPr/>
        <p:txBody>
          <a:bodyPr/>
          <a:lstStyle/>
          <a:p>
            <a:pPr marL="0" indent="0">
              <a:lnSpc>
                <a:spcPct val="130000"/>
              </a:lnSpc>
              <a:buNone/>
            </a:pPr>
            <a:r>
              <a:rPr lang="en-US" altLang="zh-CN" sz="4000" b="1">
                <a:latin typeface="楷体" panose="02010609060101010101" charset="-122"/>
                <a:ea typeface="楷体" panose="02010609060101010101" charset="-122"/>
                <a:cs typeface="楷体" panose="02010609060101010101" charset="-122"/>
              </a:rPr>
              <a:t>    </a:t>
            </a:r>
            <a:r>
              <a:rPr lang="zh-CN" altLang="en-US" sz="4000" b="1">
                <a:latin typeface="楷体" panose="02010609060101010101" charset="-122"/>
                <a:ea typeface="楷体" panose="02010609060101010101" charset="-122"/>
                <a:cs typeface="楷体" panose="02010609060101010101" charset="-122"/>
              </a:rPr>
              <a:t>（我国第一艘航母）“辽宁舰”上首次成功着陆歼-15舰载机的全过程。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 y="122555"/>
            <a:ext cx="12157710" cy="868045"/>
          </a:xfrm>
        </p:spPr>
        <p:txBody>
          <a:bodyPr/>
          <a:lstStyle/>
          <a:p>
            <a:pPr algn="l"/>
            <a:r>
              <a:rPr lang="zh-CN" altLang="en-US" sz="3200">
                <a:latin typeface="华文新魏" panose="02010800040101010101" charset="-122"/>
                <a:ea typeface="华文新魏" panose="02010800040101010101" charset="-122"/>
                <a:cs typeface="华文新魏" panose="02010800040101010101" charset="-122"/>
                <a:sym typeface="+mn-ea"/>
              </a:rPr>
              <a:t/>
            </a:r>
            <a:br>
              <a:rPr lang="zh-CN" altLang="en-US" sz="3200">
                <a:latin typeface="华文新魏" panose="02010800040101010101" charset="-122"/>
                <a:ea typeface="华文新魏" panose="02010800040101010101" charset="-122"/>
                <a:cs typeface="华文新魏" panose="02010800040101010101" charset="-122"/>
                <a:sym typeface="+mn-ea"/>
              </a:rPr>
            </a:br>
            <a:r>
              <a:rPr lang="zh-CN" altLang="en-US" sz="4000" b="1">
                <a:latin typeface="华文新魏" panose="02010800040101010101" charset="-122"/>
                <a:ea typeface="华文新魏" panose="02010800040101010101" charset="-122"/>
                <a:cs typeface="华文新魏" panose="02010800040101010101" charset="-122"/>
                <a:sym typeface="+mn-ea"/>
              </a:rPr>
              <a:t>同是记录新闻事件，本文与消息和特写有何不同？</a:t>
            </a:r>
            <a:r>
              <a:rPr lang="zh-CN" altLang="en-US" sz="4000" b="1">
                <a:latin typeface="华文新魏" panose="02010800040101010101" charset="-122"/>
                <a:ea typeface="华文新魏" panose="02010800040101010101" charset="-122"/>
                <a:cs typeface="华文新魏" panose="02010800040101010101" charset="-122"/>
              </a:rPr>
              <a:t/>
            </a:r>
            <a:br>
              <a:rPr lang="zh-CN" altLang="en-US" sz="4000" b="1">
                <a:latin typeface="华文新魏" panose="02010800040101010101" charset="-122"/>
                <a:ea typeface="华文新魏" panose="02010800040101010101" charset="-122"/>
                <a:cs typeface="华文新魏" panose="02010800040101010101" charset="-122"/>
              </a:rPr>
            </a:br>
            <a:endParaRPr lang="zh-CN" altLang="en-US" sz="4000" b="1">
              <a:latin typeface="华文新魏" panose="02010800040101010101" charset="-122"/>
              <a:ea typeface="华文新魏" panose="02010800040101010101" charset="-122"/>
              <a:cs typeface="华文新魏" panose="02010800040101010101" charset="-122"/>
            </a:endParaRPr>
          </a:p>
        </p:txBody>
      </p:sp>
      <p:sp>
        <p:nvSpPr>
          <p:cNvPr id="3" name="内容占位符 2"/>
          <p:cNvSpPr>
            <a:spLocks noGrp="1"/>
          </p:cNvSpPr>
          <p:nvPr>
            <p:ph idx="1"/>
          </p:nvPr>
        </p:nvSpPr>
        <p:spPr/>
        <p:txBody>
          <a:bodyPr/>
          <a:lstStyle/>
          <a:p>
            <a:pPr marL="0" indent="0">
              <a:lnSpc>
                <a:spcPct val="180000"/>
              </a:lnSpc>
              <a:buNone/>
            </a:pPr>
            <a:r>
              <a:rPr lang="zh-CN" altLang="en-US" sz="3600" b="1">
                <a:latin typeface="楷体" panose="02010609060101010101" charset="-122"/>
                <a:ea typeface="楷体" panose="02010609060101010101" charset="-122"/>
                <a:cs typeface="楷体" panose="02010609060101010101" charset="-122"/>
              </a:rPr>
              <a:t>消息是</a:t>
            </a:r>
            <a:r>
              <a:rPr lang="zh-CN" altLang="en-US" sz="3600" b="1">
                <a:solidFill>
                  <a:srgbClr val="00B050"/>
                </a:solidFill>
                <a:latin typeface="楷体" panose="02010609060101010101" charset="-122"/>
                <a:ea typeface="楷体" panose="02010609060101010101" charset="-122"/>
                <a:cs typeface="楷体" panose="02010609060101010101" charset="-122"/>
              </a:rPr>
              <a:t>报道新闻事件</a:t>
            </a:r>
            <a:endParaRPr lang="zh-CN" altLang="en-US" sz="3600" b="1">
              <a:latin typeface="楷体" panose="02010609060101010101" charset="-122"/>
              <a:ea typeface="楷体" panose="02010609060101010101" charset="-122"/>
              <a:cs typeface="楷体" panose="02010609060101010101" charset="-122"/>
            </a:endParaRPr>
          </a:p>
          <a:p>
            <a:pPr marL="0" indent="0">
              <a:lnSpc>
                <a:spcPct val="180000"/>
              </a:lnSpc>
              <a:buNone/>
            </a:pPr>
            <a:r>
              <a:rPr lang="zh-CN" altLang="en-US" sz="3600" b="1">
                <a:latin typeface="楷体" panose="02010609060101010101" charset="-122"/>
                <a:ea typeface="楷体" panose="02010609060101010101" charset="-122"/>
                <a:cs typeface="楷体" panose="02010609060101010101" charset="-122"/>
              </a:rPr>
              <a:t>新闻特写是</a:t>
            </a:r>
            <a:r>
              <a:rPr lang="zh-CN" altLang="en-US" sz="3600" b="1">
                <a:solidFill>
                  <a:srgbClr val="00B0F0"/>
                </a:solidFill>
                <a:latin typeface="楷体" panose="02010609060101010101" charset="-122"/>
                <a:ea typeface="楷体" panose="02010609060101010101" charset="-122"/>
                <a:cs typeface="楷体" panose="02010609060101010101" charset="-122"/>
              </a:rPr>
              <a:t>描绘精彩瞬间</a:t>
            </a:r>
            <a:endParaRPr lang="zh-CN" altLang="en-US" sz="3600" b="1">
              <a:latin typeface="楷体" panose="02010609060101010101" charset="-122"/>
              <a:ea typeface="楷体" panose="02010609060101010101" charset="-122"/>
              <a:cs typeface="楷体" panose="02010609060101010101" charset="-122"/>
            </a:endParaRPr>
          </a:p>
          <a:p>
            <a:pPr marL="0" indent="0">
              <a:lnSpc>
                <a:spcPct val="180000"/>
              </a:lnSpc>
              <a:buNone/>
            </a:pPr>
            <a:r>
              <a:rPr lang="zh-CN" altLang="en-US" sz="3600" b="1">
                <a:latin typeface="楷体" panose="02010609060101010101" charset="-122"/>
                <a:ea typeface="楷体" panose="02010609060101010101" charset="-122"/>
                <a:cs typeface="楷体" panose="02010609060101010101" charset="-122"/>
              </a:rPr>
              <a:t>本文是</a:t>
            </a:r>
            <a:r>
              <a:rPr lang="zh-CN" altLang="en-US" sz="3600" b="1">
                <a:solidFill>
                  <a:srgbClr val="FF0000"/>
                </a:solidFill>
                <a:latin typeface="楷体" panose="02010609060101010101" charset="-122"/>
                <a:ea typeface="楷体" panose="02010609060101010101" charset="-122"/>
                <a:cs typeface="楷体" panose="02010609060101010101" charset="-122"/>
              </a:rPr>
              <a:t>讲述新闻故事</a:t>
            </a:r>
            <a:r>
              <a:rPr lang="en-US" altLang="zh-CN" sz="3600" b="1">
                <a:latin typeface="楷体" panose="02010609060101010101" charset="-122"/>
                <a:ea typeface="楷体" panose="02010609060101010101" charset="-122"/>
                <a:cs typeface="楷体" panose="02010609060101010101" charset="-122"/>
              </a:rPr>
              <a:t>——</a:t>
            </a:r>
            <a:r>
              <a:rPr lang="zh-CN" altLang="en-US" sz="3600" b="1">
                <a:solidFill>
                  <a:srgbClr val="FF0000"/>
                </a:solidFill>
                <a:latin typeface="楷体" panose="02010609060101010101" charset="-122"/>
                <a:ea typeface="楷体" panose="02010609060101010101" charset="-122"/>
                <a:cs typeface="楷体" panose="02010609060101010101" charset="-122"/>
              </a:rPr>
              <a:t>完整性、文学性</a:t>
            </a:r>
          </a:p>
        </p:txBody>
      </p:sp>
      <p:sp>
        <p:nvSpPr>
          <p:cNvPr id="4" name="文本框 3"/>
          <p:cNvSpPr txBox="1"/>
          <p:nvPr/>
        </p:nvSpPr>
        <p:spPr>
          <a:xfrm>
            <a:off x="2316480" y="5013960"/>
            <a:ext cx="309880" cy="368300"/>
          </a:xfrm>
          <a:prstGeom prst="rect">
            <a:avLst/>
          </a:prstGeom>
          <a:noFill/>
        </p:spPr>
        <p:txBody>
          <a:bodyPr wrap="none" rtlCol="0">
            <a:spAutoFit/>
          </a:bodyPr>
          <a:lstStyle/>
          <a:p>
            <a:endParaRPr lang="zh-CN" altLang="en-US"/>
          </a:p>
        </p:txBody>
      </p:sp>
      <p:sp useBgFill="1">
        <p:nvSpPr>
          <p:cNvPr id="5" name="文本框 4"/>
          <p:cNvSpPr txBox="1"/>
          <p:nvPr/>
        </p:nvSpPr>
        <p:spPr>
          <a:xfrm>
            <a:off x="609600" y="3818255"/>
            <a:ext cx="995680" cy="583565"/>
          </a:xfrm>
          <a:prstGeom prst="rect">
            <a:avLst/>
          </a:prstGeom>
        </p:spPr>
        <p:txBody>
          <a:bodyPr wrap="none" rtlCol="0">
            <a:spAutoFit/>
          </a:bodyPr>
          <a:lstStyle/>
          <a:p>
            <a:r>
              <a:rPr lang="zh-CN" altLang="en-US" sz="3200">
                <a:latin typeface="华文新魏" panose="02010800040101010101" charset="-122"/>
                <a:ea typeface="华文新魏" panose="02010800040101010101" charset="-122"/>
              </a:rPr>
              <a:t>通讯</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20" y="122555"/>
            <a:ext cx="12167235" cy="868045"/>
          </a:xfrm>
        </p:spPr>
        <p:txBody>
          <a:bodyPr/>
          <a:lstStyle/>
          <a:p>
            <a:pPr algn="l"/>
            <a:r>
              <a:rPr lang="zh-CN" altLang="en-US" sz="3600" b="1">
                <a:latin typeface="华文新魏" panose="02010800040101010101" charset="-122"/>
                <a:ea typeface="华文新魏" panose="02010800040101010101" charset="-122"/>
              </a:rPr>
              <a:t>分层</a:t>
            </a:r>
            <a:r>
              <a:rPr lang="zh-CN" altLang="en-US" sz="3600" b="1">
                <a:latin typeface="华文新魏" panose="02010800040101010101" charset="-122"/>
                <a:ea typeface="华文新魏" panose="02010800040101010101" charset="-122"/>
                <a:sym typeface="+mn-ea"/>
              </a:rPr>
              <a:t>概括</a:t>
            </a:r>
            <a:r>
              <a:rPr lang="en-US" altLang="zh-CN" sz="3600" b="1">
                <a:latin typeface="华文新魏" panose="02010800040101010101" charset="-122"/>
                <a:ea typeface="华文新魏" panose="02010800040101010101" charset="-122"/>
                <a:sym typeface="+mn-ea"/>
              </a:rPr>
              <a:t>——</a:t>
            </a:r>
            <a:r>
              <a:rPr lang="en-US" altLang="zh-CN" sz="3600" b="1">
                <a:latin typeface="华文新魏" panose="02010800040101010101" charset="-122"/>
                <a:ea typeface="华文新魏" panose="02010800040101010101" charset="-122"/>
              </a:rPr>
              <a:t/>
            </a:r>
            <a:br>
              <a:rPr lang="en-US" altLang="zh-CN" sz="3600" b="1">
                <a:latin typeface="华文新魏" panose="02010800040101010101" charset="-122"/>
                <a:ea typeface="华文新魏" panose="02010800040101010101" charset="-122"/>
              </a:rPr>
            </a:br>
            <a:r>
              <a:rPr lang="zh-CN" altLang="en-US" sz="3600" b="1">
                <a:latin typeface="华文新魏" panose="02010800040101010101" charset="-122"/>
                <a:ea typeface="华文新魏" panose="02010800040101010101" charset="-122"/>
              </a:rPr>
              <a:t>我国航母舰载战斗机首架次成功着舰的</a:t>
            </a:r>
            <a:r>
              <a:rPr lang="zh-CN" altLang="en-US" sz="3600" b="1">
                <a:solidFill>
                  <a:schemeClr val="bg1"/>
                </a:solidFill>
                <a:latin typeface="华文新魏" panose="02010800040101010101" charset="-122"/>
                <a:ea typeface="华文新魏" panose="02010800040101010101" charset="-122"/>
              </a:rPr>
              <a:t>主要环节</a:t>
            </a:r>
            <a:r>
              <a:rPr lang="zh-CN" altLang="en-US" sz="3600" b="1">
                <a:latin typeface="华文新魏" panose="02010800040101010101" charset="-122"/>
                <a:ea typeface="华文新魏" panose="02010800040101010101" charset="-122"/>
              </a:rPr>
              <a:t>。</a:t>
            </a:r>
          </a:p>
        </p:txBody>
      </p:sp>
      <p:sp>
        <p:nvSpPr>
          <p:cNvPr id="3" name="内容占位符 2"/>
          <p:cNvSpPr>
            <a:spLocks noGrp="1"/>
          </p:cNvSpPr>
          <p:nvPr>
            <p:ph idx="1"/>
          </p:nvPr>
        </p:nvSpPr>
        <p:spPr>
          <a:xfrm>
            <a:off x="-20320" y="1089660"/>
            <a:ext cx="11602720" cy="5036820"/>
          </a:xfrm>
        </p:spPr>
        <p:txBody>
          <a:bodyPr/>
          <a:lstStyle/>
          <a:p>
            <a:pPr>
              <a:lnSpc>
                <a:spcPct val="160000"/>
              </a:lnSpc>
            </a:pPr>
            <a:r>
              <a:rPr lang="zh-CN" altLang="en-US" sz="3600" b="1">
                <a:solidFill>
                  <a:schemeClr val="accent2"/>
                </a:solidFill>
                <a:latin typeface="楷体" panose="02010609060101010101" charset="-122"/>
                <a:ea typeface="楷体" panose="02010609060101010101" charset="-122"/>
                <a:cs typeface="楷体" panose="02010609060101010101" charset="-122"/>
              </a:rPr>
              <a:t>着舰前检查准备（</a:t>
            </a:r>
            <a:r>
              <a:rPr lang="en-US" altLang="zh-CN" sz="3600" b="1">
                <a:solidFill>
                  <a:schemeClr val="accent2"/>
                </a:solidFill>
                <a:latin typeface="楷体" panose="02010609060101010101" charset="-122"/>
                <a:ea typeface="楷体" panose="02010609060101010101" charset="-122"/>
                <a:cs typeface="楷体" panose="02010609060101010101" charset="-122"/>
              </a:rPr>
              <a:t>1-4</a:t>
            </a:r>
            <a:r>
              <a:rPr lang="zh-CN" altLang="en-US" sz="3600" b="1">
                <a:solidFill>
                  <a:schemeClr val="accent2"/>
                </a:solidFill>
                <a:latin typeface="楷体" panose="02010609060101010101" charset="-122"/>
                <a:ea typeface="楷体" panose="02010609060101010101" charset="-122"/>
                <a:cs typeface="楷体" panose="02010609060101010101" charset="-122"/>
              </a:rPr>
              <a:t>）</a:t>
            </a:r>
          </a:p>
          <a:p>
            <a:pPr>
              <a:lnSpc>
                <a:spcPct val="160000"/>
              </a:lnSpc>
            </a:pPr>
            <a:r>
              <a:rPr lang="zh-CN" altLang="en-US" sz="3600" b="1">
                <a:solidFill>
                  <a:schemeClr val="accent2"/>
                </a:solidFill>
                <a:latin typeface="楷体" panose="02010609060101010101" charset="-122"/>
                <a:ea typeface="楷体" panose="02010609060101010101" charset="-122"/>
                <a:cs typeface="楷体" panose="02010609060101010101" charset="-122"/>
              </a:rPr>
              <a:t>机舰协调、准备降落（</a:t>
            </a:r>
            <a:r>
              <a:rPr lang="en-US" altLang="zh-CN" sz="3600" b="1">
                <a:solidFill>
                  <a:schemeClr val="accent2"/>
                </a:solidFill>
                <a:latin typeface="楷体" panose="02010609060101010101" charset="-122"/>
                <a:ea typeface="楷体" panose="02010609060101010101" charset="-122"/>
                <a:cs typeface="楷体" panose="02010609060101010101" charset="-122"/>
              </a:rPr>
              <a:t>5-17</a:t>
            </a:r>
            <a:r>
              <a:rPr lang="zh-CN" altLang="en-US" sz="3600" b="1">
                <a:solidFill>
                  <a:schemeClr val="accent2"/>
                </a:solidFill>
                <a:latin typeface="楷体" panose="02010609060101010101" charset="-122"/>
                <a:ea typeface="楷体" panose="02010609060101010101" charset="-122"/>
                <a:cs typeface="楷体" panose="02010609060101010101" charset="-122"/>
              </a:rPr>
              <a:t>）</a:t>
            </a:r>
          </a:p>
          <a:p>
            <a:pPr>
              <a:lnSpc>
                <a:spcPct val="160000"/>
              </a:lnSpc>
            </a:pPr>
            <a:r>
              <a:rPr lang="zh-CN" altLang="en-US" sz="3600" b="1">
                <a:solidFill>
                  <a:schemeClr val="accent2"/>
                </a:solidFill>
                <a:latin typeface="楷体" panose="02010609060101010101" charset="-122"/>
                <a:ea typeface="楷体" panose="02010609060101010101" charset="-122"/>
                <a:cs typeface="楷体" panose="02010609060101010101" charset="-122"/>
              </a:rPr>
              <a:t>战机下降、成功着舰（</a:t>
            </a:r>
            <a:r>
              <a:rPr lang="en-US" altLang="zh-CN" sz="3600" b="1">
                <a:solidFill>
                  <a:schemeClr val="accent2"/>
                </a:solidFill>
                <a:latin typeface="楷体" panose="02010609060101010101" charset="-122"/>
                <a:ea typeface="楷体" panose="02010609060101010101" charset="-122"/>
                <a:cs typeface="楷体" panose="02010609060101010101" charset="-122"/>
              </a:rPr>
              <a:t>18-20</a:t>
            </a:r>
            <a:r>
              <a:rPr lang="zh-CN" altLang="en-US" sz="3600" b="1">
                <a:solidFill>
                  <a:schemeClr val="accent2"/>
                </a:solidFill>
                <a:latin typeface="楷体" panose="02010609060101010101" charset="-122"/>
                <a:ea typeface="楷体" panose="02010609060101010101" charset="-122"/>
                <a:cs typeface="楷体" panose="02010609060101010101" charset="-122"/>
              </a:rPr>
              <a:t>）</a:t>
            </a:r>
          </a:p>
          <a:p>
            <a:pPr>
              <a:lnSpc>
                <a:spcPct val="160000"/>
              </a:lnSpc>
            </a:pPr>
            <a:r>
              <a:rPr lang="zh-CN" altLang="en-US" sz="3600" b="1">
                <a:solidFill>
                  <a:schemeClr val="accent2"/>
                </a:solidFill>
                <a:latin typeface="楷体" panose="02010609060101010101" charset="-122"/>
                <a:ea typeface="楷体" panose="02010609060101010101" charset="-122"/>
                <a:cs typeface="楷体" panose="02010609060101010101" charset="-122"/>
              </a:rPr>
              <a:t>人群欢呼、争相合影（</a:t>
            </a:r>
            <a:r>
              <a:rPr lang="en-US" altLang="zh-CN" sz="3600" b="1">
                <a:solidFill>
                  <a:schemeClr val="accent2"/>
                </a:solidFill>
                <a:latin typeface="楷体" panose="02010609060101010101" charset="-122"/>
                <a:ea typeface="楷体" panose="02010609060101010101" charset="-122"/>
                <a:cs typeface="楷体" panose="02010609060101010101" charset="-122"/>
              </a:rPr>
              <a:t>21-26</a:t>
            </a:r>
            <a:r>
              <a:rPr lang="zh-CN" altLang="en-US" sz="3600" b="1">
                <a:solidFill>
                  <a:schemeClr val="accent2"/>
                </a:solidFill>
                <a:latin typeface="楷体" panose="02010609060101010101" charset="-122"/>
                <a:ea typeface="楷体" panose="02010609060101010101" charset="-122"/>
                <a:cs typeface="楷体" panose="02010609060101010101" charset="-122"/>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a:latin typeface="楷体" panose="02010609060101010101" charset="-122"/>
                <a:ea typeface="楷体" panose="02010609060101010101" charset="-122"/>
                <a:cs typeface="楷体" panose="02010609060101010101" charset="-122"/>
              </a:rPr>
              <a:t>作者集中笔墨主要叙写的是什么内容?</a:t>
            </a:r>
          </a:p>
        </p:txBody>
      </p:sp>
      <p:sp>
        <p:nvSpPr>
          <p:cNvPr id="3" name="内容占位符 2"/>
          <p:cNvSpPr>
            <a:spLocks noGrp="1"/>
          </p:cNvSpPr>
          <p:nvPr>
            <p:ph idx="1"/>
          </p:nvPr>
        </p:nvSpPr>
        <p:spPr/>
        <p:txBody>
          <a:bodyPr/>
          <a:lstStyle/>
          <a:p>
            <a:pPr>
              <a:lnSpc>
                <a:spcPct val="150000"/>
              </a:lnSpc>
            </a:pPr>
            <a:r>
              <a:rPr lang="zh-CN" altLang="en-US" sz="4000" b="1">
                <a:solidFill>
                  <a:schemeClr val="accent2"/>
                </a:solidFill>
                <a:latin typeface="楷体" panose="02010609060101010101" charset="-122"/>
                <a:ea typeface="楷体" panose="02010609060101010101" charset="-122"/>
              </a:rPr>
              <a:t>塔台指挥和着舰动作</a:t>
            </a:r>
          </a:p>
          <a:p>
            <a:pPr>
              <a:lnSpc>
                <a:spcPct val="150000"/>
              </a:lnSpc>
            </a:pPr>
            <a:r>
              <a:rPr lang="zh-CN" altLang="en-US" sz="4000" b="1">
                <a:solidFill>
                  <a:schemeClr val="accent2"/>
                </a:solidFill>
                <a:latin typeface="楷体" panose="02010609060101010101" charset="-122"/>
                <a:ea typeface="楷体" panose="02010609060101010101" charset="-122"/>
                <a:sym typeface="+mn-ea"/>
              </a:rPr>
              <a:t>清晰完整地展现着舰的前后过程？</a:t>
            </a:r>
          </a:p>
          <a:p>
            <a:pPr>
              <a:lnSpc>
                <a:spcPct val="150000"/>
              </a:lnSpc>
            </a:pPr>
            <a:endParaRPr lang="zh-CN" altLang="en-US" sz="4000" b="1">
              <a:solidFill>
                <a:schemeClr val="accent2"/>
              </a:solidFill>
              <a:latin typeface="楷体" panose="02010609060101010101" charset="-122"/>
              <a:ea typeface="楷体" panose="02010609060101010101" charset="-122"/>
            </a:endParaRPr>
          </a:p>
          <a:p>
            <a:pPr>
              <a:lnSpc>
                <a:spcPct val="150000"/>
              </a:lnSpc>
            </a:pPr>
            <a:r>
              <a:rPr lang="zh-CN" altLang="en-US" sz="4000" b="1">
                <a:solidFill>
                  <a:srgbClr val="FF0000"/>
                </a:solidFill>
                <a:latin typeface="楷体" panose="02010609060101010101" charset="-122"/>
                <a:ea typeface="楷体" panose="02010609060101010101" charset="-122"/>
              </a:rPr>
              <a:t>最关键、最艰难的</a:t>
            </a:r>
            <a:r>
              <a:rPr lang="zh-CN" altLang="en-US" sz="4000" b="1">
                <a:solidFill>
                  <a:schemeClr val="accent2"/>
                </a:solidFill>
                <a:latin typeface="楷体" panose="02010609060101010101" charset="-122"/>
                <a:ea typeface="楷体" panose="02010609060101010101" charset="-122"/>
              </a:rPr>
              <a:t>环节！</a:t>
            </a:r>
          </a:p>
          <a:p>
            <a:pPr>
              <a:lnSpc>
                <a:spcPct val="150000"/>
              </a:lnSpc>
            </a:pPr>
            <a:endParaRPr lang="zh-CN" altLang="en-US" sz="4000" b="1">
              <a:solidFill>
                <a:schemeClr val="accent2"/>
              </a:solidFill>
              <a:latin typeface="楷体" panose="02010609060101010101" charset="-122"/>
              <a:ea typeface="楷体" panose="0201060906010101010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226820"/>
            <a:ext cx="12122785" cy="868045"/>
          </a:xfrm>
        </p:spPr>
        <p:txBody>
          <a:bodyPr/>
          <a:lstStyle/>
          <a:p>
            <a:pPr algn="l">
              <a:lnSpc>
                <a:spcPct val="120000"/>
              </a:lnSpc>
            </a:pPr>
            <a:r>
              <a:rPr lang="en-US" altLang="zh-CN" sz="3200">
                <a:latin typeface="华文新魏" panose="02010800040101010101" charset="-122"/>
                <a:ea typeface="华文新魏" panose="02010800040101010101" charset="-122"/>
              </a:rPr>
              <a:t>    </a:t>
            </a:r>
            <a:r>
              <a:rPr lang="zh-CN" altLang="en-US" sz="3200" b="1">
                <a:solidFill>
                  <a:schemeClr val="tx1"/>
                </a:solidFill>
                <a:latin typeface="楷体" panose="02010609060101010101" charset="-122"/>
                <a:ea typeface="楷体" panose="02010609060101010101" charset="-122"/>
              </a:rPr>
              <a:t>朗读并勾画出</a:t>
            </a:r>
            <a:r>
              <a:rPr lang="zh-CN" altLang="en-US" sz="3200" b="1">
                <a:solidFill>
                  <a:srgbClr val="FF0000"/>
                </a:solidFill>
                <a:latin typeface="楷体" panose="02010609060101010101" charset="-122"/>
                <a:ea typeface="楷体" panose="02010609060101010101" charset="-122"/>
              </a:rPr>
              <a:t>描写</a:t>
            </a:r>
            <a:r>
              <a:rPr lang="zh-CN" altLang="en-US" sz="3200" b="1">
                <a:solidFill>
                  <a:schemeClr val="tx1"/>
                </a:solidFill>
                <a:latin typeface="楷体" panose="02010609060101010101" charset="-122"/>
                <a:ea typeface="楷体" panose="02010609060101010101" charset="-122"/>
              </a:rPr>
              <a:t>我国航母舰载战斗机首架次成功</a:t>
            </a:r>
            <a:r>
              <a:rPr lang="zh-CN" altLang="en-US" sz="3200" b="1">
                <a:solidFill>
                  <a:srgbClr val="FF0000"/>
                </a:solidFill>
                <a:latin typeface="楷体" panose="02010609060101010101" charset="-122"/>
                <a:ea typeface="楷体" panose="02010609060101010101" charset="-122"/>
              </a:rPr>
              <a:t>着舰情景</a:t>
            </a:r>
            <a:r>
              <a:rPr lang="zh-CN" altLang="en-US" sz="3200" b="1">
                <a:solidFill>
                  <a:schemeClr val="tx1"/>
                </a:solidFill>
                <a:latin typeface="楷体" panose="02010609060101010101" charset="-122"/>
                <a:ea typeface="楷体" panose="02010609060101010101" charset="-122"/>
              </a:rPr>
              <a:t>的</a:t>
            </a:r>
            <a:r>
              <a:rPr lang="zh-CN" altLang="en-US" sz="3200" b="1">
                <a:solidFill>
                  <a:srgbClr val="FF0000"/>
                </a:solidFill>
                <a:latin typeface="楷体" panose="02010609060101010101" charset="-122"/>
                <a:ea typeface="楷体" panose="02010609060101010101" charset="-122"/>
              </a:rPr>
              <a:t>重要信息</a:t>
            </a:r>
            <a:r>
              <a:rPr lang="zh-CN" altLang="en-US" sz="3200" b="1">
                <a:solidFill>
                  <a:schemeClr val="tx1"/>
                </a:solidFill>
                <a:latin typeface="楷体" panose="02010609060101010101" charset="-122"/>
                <a:ea typeface="楷体" panose="02010609060101010101" charset="-122"/>
              </a:rPr>
              <a:t>，体会作者想突出什么？</a:t>
            </a:r>
          </a:p>
        </p:txBody>
      </p:sp>
      <p:sp>
        <p:nvSpPr>
          <p:cNvPr id="3" name="内容占位符 2"/>
          <p:cNvSpPr>
            <a:spLocks noGrp="1"/>
          </p:cNvSpPr>
          <p:nvPr>
            <p:ph idx="1"/>
          </p:nvPr>
        </p:nvSpPr>
        <p:spPr>
          <a:xfrm>
            <a:off x="-13970" y="2270760"/>
            <a:ext cx="12200890" cy="2317115"/>
          </a:xfrm>
        </p:spPr>
        <p:txBody>
          <a:bodyPr/>
          <a:lstStyle/>
          <a:p>
            <a:pPr>
              <a:lnSpc>
                <a:spcPct val="130000"/>
              </a:lnSpc>
            </a:pPr>
            <a:r>
              <a:rPr lang="en-US" altLang="zh-CN" b="1">
                <a:solidFill>
                  <a:schemeClr val="accent2"/>
                </a:solidFill>
                <a:latin typeface="楷体" panose="02010609060101010101" charset="-122"/>
                <a:ea typeface="楷体" panose="02010609060101010101" charset="-122"/>
                <a:cs typeface="楷体" panose="02010609060101010101" charset="-122"/>
              </a:rPr>
              <a:t>“</a:t>
            </a:r>
            <a:r>
              <a:rPr lang="zh-CN" altLang="en-US" b="1">
                <a:solidFill>
                  <a:schemeClr val="accent2"/>
                </a:solidFill>
                <a:latin typeface="楷体" panose="02010609060101010101" charset="-122"/>
                <a:ea typeface="楷体" panose="02010609060101010101" charset="-122"/>
                <a:cs typeface="楷体" panose="02010609060101010101" charset="-122"/>
              </a:rPr>
              <a:t>咆哮</a:t>
            </a:r>
            <a:r>
              <a:rPr lang="en-US" altLang="zh-CN" b="1">
                <a:solidFill>
                  <a:schemeClr val="accent2"/>
                </a:solidFill>
                <a:latin typeface="楷体" panose="02010609060101010101" charset="-122"/>
                <a:ea typeface="楷体" panose="02010609060101010101" charset="-122"/>
                <a:cs typeface="楷体" panose="02010609060101010101" charset="-122"/>
              </a:rPr>
              <a:t>”</a:t>
            </a:r>
            <a:r>
              <a:rPr lang="zh-CN" altLang="en-US" b="1">
                <a:solidFill>
                  <a:schemeClr val="accent2"/>
                </a:solidFill>
                <a:latin typeface="楷体" panose="02010609060101010101" charset="-122"/>
                <a:ea typeface="楷体" panose="02010609060101010101" charset="-122"/>
                <a:cs typeface="楷体" panose="02010609060101010101" charset="-122"/>
                <a:sym typeface="+mn-ea"/>
              </a:rPr>
              <a:t>“震耳欲聋”“轰鸣”；“声如千骑疾,气卷万山来”</a:t>
            </a:r>
            <a:endParaRPr lang="zh-CN" altLang="en-US" b="1">
              <a:solidFill>
                <a:schemeClr val="accent2"/>
              </a:solidFill>
              <a:latin typeface="楷体" panose="02010609060101010101" charset="-122"/>
              <a:ea typeface="楷体" panose="02010609060101010101" charset="-122"/>
              <a:cs typeface="楷体" panose="02010609060101010101" charset="-122"/>
            </a:endParaRPr>
          </a:p>
          <a:p>
            <a:pPr>
              <a:lnSpc>
                <a:spcPct val="130000"/>
              </a:lnSpc>
            </a:pPr>
            <a:r>
              <a:rPr lang="en-US" altLang="zh-CN" b="1">
                <a:solidFill>
                  <a:schemeClr val="accent2"/>
                </a:solidFill>
                <a:latin typeface="楷体" panose="02010609060101010101" charset="-122"/>
                <a:ea typeface="楷体" panose="02010609060101010101" charset="-122"/>
                <a:cs typeface="楷体" panose="02010609060101010101" charset="-122"/>
                <a:sym typeface="+mn-ea"/>
              </a:rPr>
              <a:t>——</a:t>
            </a:r>
            <a:r>
              <a:rPr lang="zh-CN" altLang="en-US" b="1">
                <a:solidFill>
                  <a:schemeClr val="accent2"/>
                </a:solidFill>
                <a:latin typeface="楷体" panose="02010609060101010101" charset="-122"/>
                <a:ea typeface="楷体" panose="02010609060101010101" charset="-122"/>
                <a:cs typeface="楷体" panose="02010609060101010101" charset="-122"/>
                <a:sym typeface="+mn-ea"/>
              </a:rPr>
              <a:t>战斗机着舰时巨大的声音</a:t>
            </a:r>
            <a:endParaRPr lang="zh-CN" altLang="en-US" sz="2800" b="1">
              <a:solidFill>
                <a:schemeClr val="accent2"/>
              </a:solidFill>
              <a:latin typeface="楷体" panose="02010609060101010101" charset="-122"/>
              <a:ea typeface="楷体" panose="02010609060101010101" charset="-122"/>
              <a:cs typeface="楷体" panose="02010609060101010101" charset="-122"/>
            </a:endParaRPr>
          </a:p>
          <a:p>
            <a:pPr>
              <a:lnSpc>
                <a:spcPct val="130000"/>
              </a:lnSpc>
            </a:pPr>
            <a:r>
              <a:rPr lang="zh-CN" altLang="en-US" b="1">
                <a:solidFill>
                  <a:schemeClr val="accent2"/>
                </a:solidFill>
                <a:latin typeface="楷体" panose="02010609060101010101" charset="-122"/>
                <a:ea typeface="楷体" panose="02010609060101010101" charset="-122"/>
                <a:cs typeface="楷体" panose="02010609060101010101" charset="-122"/>
              </a:rPr>
              <a:t>对偶、比喻、夸张</a:t>
            </a:r>
            <a:r>
              <a:rPr lang="en-US" altLang="zh-CN" b="1">
                <a:solidFill>
                  <a:schemeClr val="accent2"/>
                </a:solidFill>
                <a:latin typeface="楷体" panose="02010609060101010101" charset="-122"/>
                <a:ea typeface="楷体" panose="02010609060101010101" charset="-122"/>
                <a:cs typeface="楷体" panose="02010609060101010101" charset="-122"/>
              </a:rPr>
              <a:t>——</a:t>
            </a:r>
            <a:r>
              <a:rPr lang="zh-CN" altLang="en-US" sz="4000" b="1">
                <a:solidFill>
                  <a:schemeClr val="accent2"/>
                </a:solidFill>
                <a:latin typeface="楷体" panose="02010609060101010101" charset="-122"/>
                <a:ea typeface="楷体" panose="02010609060101010101" charset="-122"/>
                <a:cs typeface="楷体" panose="02010609060101010101" charset="-122"/>
              </a:rPr>
              <a:t>浩大声势（</a:t>
            </a:r>
            <a:r>
              <a:rPr lang="zh-CN" altLang="en-US" sz="4800" b="1" u="sng">
                <a:solidFill>
                  <a:srgbClr val="FF0000"/>
                </a:solidFill>
                <a:latin typeface="楷体" panose="02010609060101010101" charset="-122"/>
                <a:ea typeface="楷体" panose="02010609060101010101" charset="-122"/>
                <a:cs typeface="楷体" panose="02010609060101010101" charset="-122"/>
              </a:rPr>
              <a:t>惊</a:t>
            </a:r>
            <a:r>
              <a:rPr lang="zh-CN" altLang="en-US" sz="4000" b="1">
                <a:solidFill>
                  <a:srgbClr val="FF0000"/>
                </a:solidFill>
                <a:latin typeface="楷体" panose="02010609060101010101" charset="-122"/>
                <a:ea typeface="楷体" panose="02010609060101010101" charset="-122"/>
                <a:cs typeface="楷体" panose="02010609060101010101" charset="-122"/>
              </a:rPr>
              <a:t>心动魄</a:t>
            </a:r>
            <a:r>
              <a:rPr lang="zh-CN" altLang="en-US" sz="4000" b="1">
                <a:solidFill>
                  <a:schemeClr val="accent2"/>
                </a:solidFill>
                <a:latin typeface="楷体" panose="02010609060101010101" charset="-122"/>
                <a:ea typeface="楷体" panose="02010609060101010101" charset="-122"/>
                <a:cs typeface="楷体" panose="02010609060101010101" charset="-122"/>
              </a:rPr>
              <a:t>）</a:t>
            </a:r>
            <a:endParaRPr lang="zh-CN" altLang="en-US" sz="3600" b="1">
              <a:solidFill>
                <a:schemeClr val="accent2"/>
              </a:solidFill>
              <a:latin typeface="楷体" panose="02010609060101010101" charset="-122"/>
              <a:ea typeface="楷体" panose="02010609060101010101" charset="-122"/>
              <a:cs typeface="楷体" panose="02010609060101010101" charset="-122"/>
            </a:endParaRPr>
          </a:p>
          <a:p>
            <a:r>
              <a:rPr lang="zh-CN" altLang="en-US" b="1">
                <a:solidFill>
                  <a:schemeClr val="accent2"/>
                </a:solidFill>
                <a:latin typeface="楷体" panose="02010609060101010101" charset="-122"/>
                <a:ea typeface="楷体" panose="02010609060101010101" charset="-122"/>
                <a:cs typeface="楷体" panose="02010609060101010101" charset="-122"/>
              </a:rPr>
              <a:t>像凌波海燕</a:t>
            </a:r>
            <a:r>
              <a:rPr lang="en-US" altLang="zh-CN" b="1">
                <a:solidFill>
                  <a:schemeClr val="accent2"/>
                </a:solidFill>
                <a:latin typeface="楷体" panose="02010609060101010101" charset="-122"/>
                <a:ea typeface="楷体" panose="02010609060101010101" charset="-122"/>
                <a:cs typeface="楷体" panose="02010609060101010101" charset="-122"/>
              </a:rPr>
              <a:t>……</a:t>
            </a:r>
            <a:r>
              <a:rPr lang="zh-CN" altLang="en-US" b="1">
                <a:solidFill>
                  <a:schemeClr val="accent2"/>
                </a:solidFill>
                <a:latin typeface="楷体" panose="02010609060101010101" charset="-122"/>
                <a:ea typeface="楷体" panose="02010609060101010101" charset="-122"/>
                <a:cs typeface="楷体" panose="02010609060101010101" charset="-122"/>
              </a:rPr>
              <a:t>？</a:t>
            </a:r>
          </a:p>
          <a:p>
            <a:r>
              <a:rPr lang="zh-CN" altLang="en-US" sz="3600" b="1">
                <a:solidFill>
                  <a:schemeClr val="accent2"/>
                </a:solidFill>
                <a:latin typeface="楷体" panose="02010609060101010101" charset="-122"/>
                <a:ea typeface="楷体" panose="02010609060101010101" charset="-122"/>
                <a:cs typeface="楷体" panose="02010609060101010101" charset="-122"/>
              </a:rPr>
              <a:t>形象地表现舰载机</a:t>
            </a:r>
            <a:r>
              <a:rPr lang="zh-CN" altLang="en-US" sz="3600" b="1">
                <a:solidFill>
                  <a:srgbClr val="FF0000"/>
                </a:solidFill>
                <a:latin typeface="楷体" panose="02010609060101010101" charset="-122"/>
                <a:ea typeface="楷体" panose="02010609060101010101" charset="-122"/>
                <a:cs typeface="楷体" panose="02010609060101010101" charset="-122"/>
              </a:rPr>
              <a:t>轻巧灵活</a:t>
            </a:r>
            <a:r>
              <a:rPr lang="zh-CN" altLang="en-US" sz="3600" b="1">
                <a:solidFill>
                  <a:schemeClr val="accent2"/>
                </a:solidFill>
                <a:latin typeface="楷体" panose="02010609060101010101" charset="-122"/>
                <a:ea typeface="楷体" panose="02010609060101010101" charset="-122"/>
                <a:cs typeface="楷体" panose="02010609060101010101" charset="-122"/>
              </a:rPr>
              <a:t>的</a:t>
            </a:r>
            <a:r>
              <a:rPr lang="zh-CN" altLang="en-US" sz="3600" b="1">
                <a:solidFill>
                  <a:srgbClr val="FF0000"/>
                </a:solidFill>
                <a:latin typeface="楷体" panose="02010609060101010101" charset="-122"/>
                <a:ea typeface="楷体" panose="02010609060101010101" charset="-122"/>
                <a:cs typeface="楷体" panose="02010609060101010101" charset="-122"/>
              </a:rPr>
              <a:t>优美</a:t>
            </a:r>
            <a:r>
              <a:rPr lang="zh-CN" altLang="en-US" sz="3600" b="1">
                <a:solidFill>
                  <a:schemeClr val="accent2"/>
                </a:solidFill>
                <a:latin typeface="楷体" panose="02010609060101010101" charset="-122"/>
                <a:ea typeface="楷体" panose="02010609060101010101" charset="-122"/>
                <a:cs typeface="楷体" panose="02010609060101010101" charset="-122"/>
              </a:rPr>
              <a:t>姿态！</a:t>
            </a:r>
          </a:p>
          <a:p>
            <a:endParaRPr lang="zh-CN" altLang="en-US" sz="3600" b="1">
              <a:solidFill>
                <a:schemeClr val="accent2"/>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4538980" y="220980"/>
            <a:ext cx="2631440" cy="829945"/>
          </a:xfrm>
          <a:prstGeom prst="rect">
            <a:avLst/>
          </a:prstGeom>
          <a:noFill/>
        </p:spPr>
        <p:txBody>
          <a:bodyPr wrap="none" rtlCol="0" anchor="t">
            <a:spAutoFit/>
          </a:bodyPr>
          <a:lstStyle/>
          <a:p>
            <a:pPr algn="l"/>
            <a:r>
              <a:rPr lang="en-US" altLang="zh-CN" sz="4800" b="1">
                <a:solidFill>
                  <a:schemeClr val="bg1"/>
                </a:solidFill>
                <a:latin typeface="楷体" panose="02010609060101010101" charset="-122"/>
                <a:ea typeface="楷体" panose="02010609060101010101" charset="-122"/>
                <a:sym typeface="+mn-ea"/>
              </a:rPr>
              <a:t>“</a:t>
            </a:r>
            <a:r>
              <a:rPr lang="zh-CN" altLang="en-US" sz="4800" b="1">
                <a:solidFill>
                  <a:schemeClr val="bg1"/>
                </a:solidFill>
                <a:latin typeface="楷体" panose="02010609060101010101" charset="-122"/>
                <a:ea typeface="楷体" panose="02010609060101010101" charset="-122"/>
                <a:sym typeface="+mn-ea"/>
              </a:rPr>
              <a:t>着舰</a:t>
            </a:r>
            <a:r>
              <a:rPr lang="en-US" altLang="zh-CN" sz="4800" b="1">
                <a:solidFill>
                  <a:schemeClr val="bg1"/>
                </a:solidFill>
                <a:latin typeface="楷体" panose="02010609060101010101" charset="-122"/>
                <a:ea typeface="楷体" panose="02010609060101010101" charset="-122"/>
                <a:sym typeface="+mn-ea"/>
              </a:rPr>
              <a:t>”</a:t>
            </a:r>
            <a:endParaRPr lang="zh-CN" altLang="en-US" sz="4800" b="1">
              <a:solidFill>
                <a:schemeClr val="bg1"/>
              </a:solidFill>
              <a:latin typeface="楷体" panose="02010609060101010101" charset="-122"/>
              <a:ea typeface="楷体" panose="02010609060101010101" charset="-122"/>
              <a:sym typeface="+mn-ea"/>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3500" y="990600"/>
            <a:ext cx="12255500" cy="5243830"/>
          </a:xfrm>
        </p:spPr>
        <p:txBody>
          <a:bodyPr/>
          <a:lstStyle/>
          <a:p>
            <a:pPr>
              <a:lnSpc>
                <a:spcPct val="120000"/>
              </a:lnSpc>
            </a:pP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“眨眼之间”“刹那间”“疾如闪电”</a:t>
            </a:r>
          </a:p>
          <a:p>
            <a:pPr>
              <a:lnSpc>
                <a:spcPct val="120000"/>
              </a:lnSpc>
            </a:pP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“牢牢地”“稳稳地”</a:t>
            </a:r>
          </a:p>
          <a:p>
            <a:pPr>
              <a:lnSpc>
                <a:spcPct val="120000"/>
              </a:lnSpc>
            </a:pP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动作之</a:t>
            </a:r>
            <a:r>
              <a:rPr lang="zh-CN" altLang="en-US" sz="4400" b="1">
                <a:solidFill>
                  <a:srgbClr val="FF0000"/>
                </a:solidFill>
                <a:latin typeface="楷体" panose="02010609060101010101" charset="-122"/>
                <a:ea typeface="楷体" panose="02010609060101010101" charset="-122"/>
                <a:cs typeface="楷体" panose="02010609060101010101" charset="-122"/>
                <a:sym typeface="+mn-ea"/>
              </a:rPr>
              <a:t>快、</a:t>
            </a: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动作之</a:t>
            </a:r>
            <a:r>
              <a:rPr lang="zh-CN" altLang="en-US" sz="4400" b="1">
                <a:solidFill>
                  <a:srgbClr val="FF0000"/>
                </a:solidFill>
                <a:latin typeface="楷体" panose="02010609060101010101" charset="-122"/>
                <a:ea typeface="楷体" panose="02010609060101010101" charset="-122"/>
                <a:cs typeface="楷体" panose="02010609060101010101" charset="-122"/>
                <a:sym typeface="+mn-ea"/>
              </a:rPr>
              <a:t>稳</a:t>
            </a:r>
            <a:r>
              <a:rPr lang="en-US" altLang="zh-CN" sz="4400" b="1">
                <a:solidFill>
                  <a:srgbClr val="FF0000"/>
                </a:solidFill>
                <a:latin typeface="楷体" panose="02010609060101010101" charset="-122"/>
                <a:ea typeface="楷体" panose="02010609060101010101" charset="-122"/>
                <a:cs typeface="楷体" panose="02010609060101010101" charset="-122"/>
                <a:sym typeface="+mn-ea"/>
              </a:rPr>
              <a:t>——</a:t>
            </a: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着舰技术的成熟和飞行员操作技能的</a:t>
            </a:r>
            <a:r>
              <a:rPr lang="zh-CN" altLang="en-US" sz="3600" b="1">
                <a:solidFill>
                  <a:srgbClr val="FF0000"/>
                </a:solidFill>
                <a:latin typeface="楷体" panose="02010609060101010101" charset="-122"/>
                <a:ea typeface="楷体" panose="02010609060101010101" charset="-122"/>
                <a:cs typeface="楷体" panose="02010609060101010101" charset="-122"/>
                <a:sym typeface="+mn-ea"/>
              </a:rPr>
              <a:t>娴熟</a:t>
            </a:r>
            <a:endParaRPr lang="zh-CN" altLang="en-US" sz="3600" b="1">
              <a:solidFill>
                <a:schemeClr val="accent2"/>
              </a:solidFill>
              <a:latin typeface="楷体" panose="02010609060101010101" charset="-122"/>
              <a:ea typeface="楷体" panose="02010609060101010101" charset="-122"/>
              <a:cs typeface="楷体" panose="02010609060101010101" charset="-122"/>
            </a:endParaRPr>
          </a:p>
          <a:p>
            <a:pPr>
              <a:lnSpc>
                <a:spcPct val="120000"/>
              </a:lnSpc>
            </a:pP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特写：定格象征胜利的‘V’字镜头</a:t>
            </a:r>
            <a:endParaRPr lang="en-US" altLang="zh-CN" sz="3600" b="1">
              <a:solidFill>
                <a:schemeClr val="accent2"/>
              </a:solidFill>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sz="3600" b="1">
                <a:solidFill>
                  <a:schemeClr val="accent2"/>
                </a:solidFill>
                <a:latin typeface="楷体" panose="02010609060101010101" charset="-122"/>
                <a:ea typeface="楷体" panose="02010609060101010101" charset="-122"/>
                <a:cs typeface="楷体" panose="02010609060101010101" charset="-122"/>
                <a:sym typeface="+mn-ea"/>
              </a:rPr>
              <a:t>形象直观地表现胜利后的</a:t>
            </a:r>
            <a:r>
              <a:rPr lang="zh-CN" altLang="en-US" sz="3600" b="1">
                <a:solidFill>
                  <a:srgbClr val="FF0000"/>
                </a:solidFill>
                <a:latin typeface="楷体" panose="02010609060101010101" charset="-122"/>
                <a:ea typeface="楷体" panose="02010609060101010101" charset="-122"/>
                <a:cs typeface="楷体" panose="02010609060101010101" charset="-122"/>
                <a:sym typeface="+mn-ea"/>
              </a:rPr>
              <a:t>无比喜悦和自豪</a:t>
            </a:r>
            <a:endParaRPr lang="zh-CN" altLang="en-US" sz="3600" b="1">
              <a:solidFill>
                <a:schemeClr val="accent2"/>
              </a:solidFill>
              <a:latin typeface="楷体" panose="02010609060101010101" charset="-122"/>
              <a:ea typeface="楷体" panose="02010609060101010101" charset="-122"/>
              <a:cs typeface="楷体" panose="02010609060101010101" charset="-122"/>
            </a:endParaRPr>
          </a:p>
          <a:p>
            <a:endParaRPr lang="zh-CN" altLang="en-US" sz="3600" b="1">
              <a:solidFill>
                <a:schemeClr val="accent2"/>
              </a:solidFill>
              <a:latin typeface="楷体" panose="02010609060101010101" charset="-122"/>
              <a:ea typeface="楷体" panose="02010609060101010101" charset="-122"/>
              <a:cs typeface="楷体" panose="02010609060101010101"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080135"/>
            <a:ext cx="10972800" cy="5046345"/>
          </a:xfrm>
        </p:spPr>
        <p:txBody>
          <a:bodyPr/>
          <a:lstStyle/>
          <a:p>
            <a:pPr marL="0" indent="0" algn="ctr">
              <a:buNone/>
            </a:pPr>
            <a:r>
              <a:rPr lang="zh-CN" altLang="en-US" sz="4000" b="1">
                <a:latin typeface="楷体" panose="02010609060101010101" charset="-122"/>
                <a:ea typeface="楷体" panose="02010609060101010101" charset="-122"/>
              </a:rPr>
              <a:t>浩大声势（</a:t>
            </a:r>
            <a:r>
              <a:rPr lang="en-US" altLang="zh-CN" sz="4000" b="1">
                <a:latin typeface="楷体" panose="02010609060101010101" charset="-122"/>
                <a:ea typeface="楷体" panose="02010609060101010101" charset="-122"/>
              </a:rPr>
              <a:t>“</a:t>
            </a:r>
            <a:r>
              <a:rPr lang="zh-CN" altLang="en-US" sz="4000" b="1">
                <a:latin typeface="楷体" panose="02010609060101010101" charset="-122"/>
                <a:ea typeface="楷体" panose="02010609060101010101" charset="-122"/>
              </a:rPr>
              <a:t>惊</a:t>
            </a:r>
            <a:r>
              <a:rPr lang="en-US" altLang="zh-CN" sz="4000" b="1">
                <a:latin typeface="楷体" panose="02010609060101010101" charset="-122"/>
                <a:ea typeface="楷体" panose="02010609060101010101" charset="-122"/>
              </a:rPr>
              <a:t>”</a:t>
            </a:r>
            <a:r>
              <a:rPr lang="zh-CN" altLang="en-US" sz="4000" b="1">
                <a:latin typeface="楷体" panose="02010609060101010101" charset="-122"/>
                <a:ea typeface="楷体" panose="02010609060101010101" charset="-122"/>
              </a:rPr>
              <a:t>海天）</a:t>
            </a:r>
          </a:p>
          <a:p>
            <a:pPr marL="0" indent="0" algn="ctr">
              <a:buNone/>
            </a:pPr>
            <a:r>
              <a:rPr lang="zh-CN" altLang="en-US" sz="4000" b="1">
                <a:latin typeface="楷体" panose="02010609060101010101" charset="-122"/>
                <a:ea typeface="楷体" panose="02010609060101010101" charset="-122"/>
              </a:rPr>
              <a:t>轻巧灵活</a:t>
            </a:r>
          </a:p>
          <a:p>
            <a:pPr marL="0" indent="0" algn="ctr">
              <a:buNone/>
            </a:pPr>
            <a:r>
              <a:rPr lang="zh-CN" altLang="en-US" sz="4000" b="1">
                <a:latin typeface="楷体" panose="02010609060101010101" charset="-122"/>
                <a:ea typeface="楷体" panose="02010609060101010101" charset="-122"/>
              </a:rPr>
              <a:t>又快又稳</a:t>
            </a:r>
          </a:p>
          <a:p>
            <a:pPr marL="0" indent="0" algn="ctr">
              <a:buNone/>
            </a:pPr>
            <a:r>
              <a:rPr lang="zh-CN" altLang="en-US" sz="4000" b="1">
                <a:solidFill>
                  <a:srgbClr val="FF0000"/>
                </a:solidFill>
                <a:latin typeface="楷体" panose="02010609060101010101" charset="-122"/>
                <a:ea typeface="楷体" panose="02010609060101010101" charset="-122"/>
              </a:rPr>
              <a:t>胜利后的无比自豪</a:t>
            </a:r>
            <a:endParaRPr lang="zh-CN" altLang="en-US" sz="4000" b="1">
              <a:latin typeface="楷体" panose="02010609060101010101" charset="-122"/>
              <a:ea typeface="楷体" panose="02010609060101010101" charset="-122"/>
            </a:endParaRPr>
          </a:p>
          <a:p>
            <a:pPr marL="0" indent="0" algn="ctr">
              <a:buNone/>
            </a:pPr>
            <a:r>
              <a:rPr lang="zh-CN" altLang="en-US" sz="4000" b="1">
                <a:latin typeface="楷体" panose="02010609060101010101" charset="-122"/>
                <a:ea typeface="楷体" panose="02010609060101010101" charset="-122"/>
              </a:rPr>
              <a:t>？</a:t>
            </a:r>
          </a:p>
          <a:p>
            <a:pPr marL="0" indent="0" algn="ctr">
              <a:buNone/>
            </a:pPr>
            <a:r>
              <a:rPr lang="zh-CN" altLang="en-US" sz="4000" b="1">
                <a:latin typeface="楷体" panose="02010609060101010101" charset="-122"/>
                <a:ea typeface="楷体" panose="02010609060101010101" charset="-122"/>
                <a:sym typeface="+mn-ea"/>
              </a:rPr>
              <a:t>着舰之难、危险之大！</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rotWithShape="1">
          <a:gsLst>
            <a:gs pos="0">
              <a:srgbClr val="663300"/>
            </a:gs>
            <a:gs pos="50000">
              <a:srgbClr val="C58A4F"/>
            </a:gs>
            <a:gs pos="100000">
              <a:srgbClr val="663300"/>
            </a:gs>
          </a:gsLst>
          <a:lin ang="0" scaled="1"/>
        </a:gradFill>
        <a:ln w="9525">
          <a:noFill/>
          <a:round/>
        </a:ln>
      </a:spPr>
      <a:bodyPr wrap="none" anchor="ctr"/>
      <a:lstStyle>
        <a:defPPr>
          <a:defRPr>
            <a:latin typeface="微软雅黑" panose="020B0503020204020204" charset="-122"/>
            <a:ea typeface="微软雅黑" panose="020B0503020204020204" charset="-122"/>
          </a:defRPr>
        </a:defPPr>
      </a:lst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708</Words>
  <Application>Microsoft Office PowerPoint</Application>
  <PresentationFormat>宽屏</PresentationFormat>
  <Paragraphs>67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黑体</vt:lpstr>
      <vt:lpstr>华文新魏</vt:lpstr>
      <vt:lpstr>楷体</vt:lpstr>
      <vt:lpstr>隶书</vt:lpstr>
      <vt:lpstr>宋体</vt:lpstr>
      <vt:lpstr>Arial</vt:lpstr>
      <vt:lpstr>默认设计模板</vt:lpstr>
      <vt:lpstr>     一着惊海天      ——目击我国航母舰载战斗机首架次成功着舰 </vt:lpstr>
      <vt:lpstr>背景链接</vt:lpstr>
      <vt:lpstr>通读全文，概括这篇通讯记录了什么事件？ </vt:lpstr>
      <vt:lpstr> 同是记录新闻事件，本文与消息和特写有何不同？ </vt:lpstr>
      <vt:lpstr>分层概括—— 我国航母舰载战斗机首架次成功着舰的主要环节。</vt:lpstr>
      <vt:lpstr>作者集中笔墨主要叙写的是什么内容?</vt:lpstr>
      <vt:lpstr>    朗读并勾画出描写我国航母舰载战斗机首架次成功着舰情景的重要信息，体会作者想突出什么？</vt:lpstr>
      <vt:lpstr>PowerPoint 演示文稿</vt:lpstr>
      <vt:lpstr>PowerPoint 演示文稿</vt:lpstr>
      <vt:lpstr>梳理——还有哪些内容表现着舰之难、危险之大？</vt:lpstr>
      <vt:lpstr>PowerPoint 演示文稿</vt:lpstr>
      <vt:lpstr>PowerPoint 演示文稿</vt:lpstr>
      <vt:lpstr>             “一着惊海天”？</vt:lpstr>
      <vt:lpstr>任务二 新闻写作</vt:lpstr>
      <vt:lpstr>任务三 新闻写作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一着惊海天      ——目击我国航母舰载战斗机首架次成功着舰 </dc:title>
  <dc:creator/>
  <cp:lastModifiedBy>bjbz</cp:lastModifiedBy>
  <cp:revision>45</cp:revision>
  <dcterms:created xsi:type="dcterms:W3CDTF">2018-09-01T12:33:00Z</dcterms:created>
  <dcterms:modified xsi:type="dcterms:W3CDTF">2021-09-14T00:41:16Z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BF9255E1DF3D4EDE84B1AD88639D39D7</vt:lpwstr>
  </property>
</Properties>
</file>