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487" r:id="rId3"/>
    <p:sldId id="485" r:id="rId4"/>
    <p:sldId id="486" r:id="rId5"/>
    <p:sldId id="488" r:id="rId6"/>
    <p:sldId id="418" r:id="rId7"/>
    <p:sldId id="484" r:id="rId8"/>
    <p:sldId id="458" r:id="rId9"/>
    <p:sldId id="459" r:id="rId10"/>
    <p:sldId id="420" r:id="rId11"/>
    <p:sldId id="421" r:id="rId12"/>
    <p:sldId id="422" r:id="rId13"/>
    <p:sldId id="423" r:id="rId14"/>
    <p:sldId id="424" r:id="rId15"/>
    <p:sldId id="425" r:id="rId16"/>
    <p:sldId id="426" r:id="rId17"/>
    <p:sldId id="427" r:id="rId18"/>
    <p:sldId id="460" r:id="rId19"/>
    <p:sldId id="461" r:id="rId20"/>
    <p:sldId id="462" r:id="rId21"/>
    <p:sldId id="428" r:id="rId22"/>
    <p:sldId id="429" r:id="rId23"/>
    <p:sldId id="430" r:id="rId24"/>
    <p:sldId id="431" r:id="rId25"/>
    <p:sldId id="483" r:id="rId26"/>
    <p:sldId id="489" r:id="rId27"/>
    <p:sldId id="491" r:id="rId28"/>
    <p:sldId id="492" r:id="rId29"/>
    <p:sldId id="493" r:id="rId30"/>
    <p:sldId id="494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3">
          <p15:clr>
            <a:srgbClr val="A4A3A4"/>
          </p15:clr>
        </p15:guide>
        <p15:guide id="2" pos="38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1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12" y="56"/>
      </p:cViewPr>
      <p:guideLst>
        <p:guide orient="horz" pos="2133"/>
        <p:guide pos="38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4405" y="1122680"/>
            <a:ext cx="10323195" cy="238760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Unit 1. The Real St. Nick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80820"/>
            <a:ext cx="12082780" cy="4351655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5. chimney</a:t>
            </a:r>
            <a:r>
              <a:rPr sz="3600" b="1" dirty="0">
                <a:solidFill>
                  <a:srgbClr val="C00000"/>
                </a:solidFill>
              </a:rPr>
              <a:t> [ˈtʃɪmnɪ] n. 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A chimney is a tall pipe used to carry smoke out of a building.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3600" b="1" dirty="0">
                <a:solidFill>
                  <a:srgbClr val="C00000"/>
                </a:solidFill>
              </a:rPr>
              <a:t>烟囱</a:t>
            </a:r>
            <a:endParaRPr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→</a:t>
            </a:r>
            <a:r>
              <a:rPr sz="3600" b="1" dirty="0">
                <a:solidFill>
                  <a:schemeClr val="tx1"/>
                </a:solidFill>
              </a:rPr>
              <a:t> The cat was on the roof sitting next to the chimney.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80820"/>
            <a:ext cx="12082780" cy="4351655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6. compensate</a:t>
            </a:r>
            <a:r>
              <a:rPr sz="3600" b="1" dirty="0">
                <a:solidFill>
                  <a:srgbClr val="C00000"/>
                </a:solidFill>
              </a:rPr>
              <a:t>  [ˈkɒmpənseɪt] v. 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To compensate is to pay someone for the time they spent doing something.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3600" b="1" dirty="0">
                <a:solidFill>
                  <a:srgbClr val="C00000"/>
                </a:solidFill>
              </a:rPr>
              <a:t>补偿</a:t>
            </a:r>
            <a:endParaRPr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→ </a:t>
            </a:r>
            <a:r>
              <a:rPr sz="3600" b="1" dirty="0">
                <a:solidFill>
                  <a:schemeClr val="tx1"/>
                </a:solidFill>
              </a:rPr>
              <a:t>Her boss compensated her </a:t>
            </a:r>
            <a:r>
              <a:rPr sz="3600" b="1" u="sng" dirty="0">
                <a:solidFill>
                  <a:srgbClr val="FF0000"/>
                </a:solidFill>
              </a:rPr>
              <a:t>for</a:t>
            </a:r>
            <a:r>
              <a:rPr sz="3600" b="1" dirty="0">
                <a:solidFill>
                  <a:schemeClr val="tx1"/>
                </a:solidFill>
              </a:rPr>
              <a:t> the extra work she did last week.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80820"/>
            <a:ext cx="12082780" cy="4351655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7. encounter</a:t>
            </a:r>
            <a:r>
              <a:rPr sz="3600" b="1" dirty="0">
                <a:solidFill>
                  <a:srgbClr val="C00000"/>
                </a:solidFill>
              </a:rPr>
              <a:t> [ɪnˈkaʊntər] v. 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If you encounter something, you meet or come close to it.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3600" b="1" dirty="0">
                <a:solidFill>
                  <a:srgbClr val="C00000"/>
                </a:solidFill>
              </a:rPr>
              <a:t>遇到</a:t>
            </a:r>
            <a:endParaRPr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→ </a:t>
            </a:r>
            <a:r>
              <a:rPr sz="3600" b="1" dirty="0">
                <a:solidFill>
                  <a:schemeClr val="tx1"/>
                </a:solidFill>
              </a:rPr>
              <a:t>I encountered a sea turtle while I was swimming.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80820"/>
            <a:ext cx="12082780" cy="4351655"/>
          </a:xfrm>
        </p:spPr>
        <p:txBody>
          <a:bodyPr>
            <a:normAutofit lnSpcReduction="10000"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8. exceed</a:t>
            </a:r>
            <a:r>
              <a:rPr sz="3600" b="1" dirty="0">
                <a:solidFill>
                  <a:srgbClr val="C00000"/>
                </a:solidFill>
              </a:rPr>
              <a:t> [ɪkˈsiːd] v. 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To exceed is to be more than something.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3600" b="1" dirty="0">
                <a:solidFill>
                  <a:srgbClr val="C00000"/>
                </a:solidFill>
              </a:rPr>
              <a:t>超出</a:t>
            </a:r>
            <a:endParaRPr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→ </a:t>
            </a:r>
            <a:r>
              <a:rPr sz="3600" b="1" dirty="0">
                <a:solidFill>
                  <a:schemeClr val="tx1"/>
                </a:solidFill>
              </a:rPr>
              <a:t>Since I </a:t>
            </a:r>
            <a:r>
              <a:rPr sz="3600" b="1" u="sng" dirty="0">
                <a:solidFill>
                  <a:schemeClr val="tx1"/>
                </a:solidFill>
              </a:rPr>
              <a:t>exceeded my limit</a:t>
            </a:r>
            <a:r>
              <a:rPr sz="3600" b="1" dirty="0">
                <a:solidFill>
                  <a:schemeClr val="tx1"/>
                </a:solidFill>
              </a:rPr>
              <a:t>, I decided to </a:t>
            </a:r>
            <a:r>
              <a:rPr sz="3600" b="1" u="sng" dirty="0">
                <a:solidFill>
                  <a:schemeClr val="tx1"/>
                </a:solidFill>
              </a:rPr>
              <a:t>get rid of</a:t>
            </a:r>
            <a:r>
              <a:rPr sz="3600" b="1" dirty="0">
                <a:solidFill>
                  <a:schemeClr val="tx1"/>
                </a:solidFill>
              </a:rPr>
              <a:t> my credit cards.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80820"/>
            <a:ext cx="12082780" cy="4351655"/>
          </a:xfrm>
        </p:spPr>
        <p:txBody>
          <a:bodyPr>
            <a:normAutofit lnSpcReduction="10000"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9. forge</a:t>
            </a:r>
            <a:r>
              <a:rPr sz="3600" b="1" dirty="0">
                <a:solidFill>
                  <a:srgbClr val="C00000"/>
                </a:solidFill>
              </a:rPr>
              <a:t>[fɔːrdʒ] v. 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To forge is to make or produce, especially with difficulty.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3600" b="1" dirty="0">
                <a:solidFill>
                  <a:srgbClr val="C00000"/>
                </a:solidFill>
              </a:rPr>
              <a:t>锻造；建立</a:t>
            </a:r>
            <a:endParaRPr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→</a:t>
            </a:r>
            <a:r>
              <a:rPr sz="3600" b="1" dirty="0">
                <a:solidFill>
                  <a:schemeClr val="tx1"/>
                </a:solidFill>
              </a:rPr>
              <a:t> Stacy and Heather </a:t>
            </a:r>
            <a:r>
              <a:rPr sz="3600" b="1" u="sng" dirty="0">
                <a:solidFill>
                  <a:schemeClr val="tx1"/>
                </a:solidFill>
              </a:rPr>
              <a:t>forged their friendship</a:t>
            </a:r>
            <a:r>
              <a:rPr sz="3600" b="1" dirty="0">
                <a:solidFill>
                  <a:schemeClr val="tx1"/>
                </a:solidFill>
              </a:rPr>
              <a:t> when they were teenagers.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80820"/>
            <a:ext cx="12082780" cy="4351655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10. humble</a:t>
            </a:r>
            <a:r>
              <a:rPr sz="3600" b="1" dirty="0">
                <a:solidFill>
                  <a:srgbClr val="C00000"/>
                </a:solidFill>
              </a:rPr>
              <a:t> [ˈhʌmbl] adj. 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People who are humble do not believe that they are better than other people.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3600" b="1" dirty="0">
                <a:solidFill>
                  <a:srgbClr val="C00000"/>
                </a:solidFill>
              </a:rPr>
              <a:t>谦逊的</a:t>
            </a:r>
            <a:endParaRPr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→ </a:t>
            </a:r>
            <a:r>
              <a:rPr sz="3600" b="1" dirty="0">
                <a:solidFill>
                  <a:schemeClr val="tx1"/>
                </a:solidFill>
              </a:rPr>
              <a:t>Even though Bob is the smartest boy in his class, he is humble.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80820"/>
            <a:ext cx="12082780" cy="4351655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11. iron</a:t>
            </a:r>
            <a:r>
              <a:rPr sz="3600" b="1" dirty="0">
                <a:solidFill>
                  <a:srgbClr val="C00000"/>
                </a:solidFill>
              </a:rPr>
              <a:t> [ˈaɪərn] n. 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Iron is a strong metal that is used to make many objects.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3600" b="1" dirty="0">
                <a:solidFill>
                  <a:srgbClr val="C00000"/>
                </a:solidFill>
              </a:rPr>
              <a:t>铁</a:t>
            </a:r>
            <a:endParaRPr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→</a:t>
            </a:r>
            <a:r>
              <a:rPr sz="3600" b="1" dirty="0">
                <a:solidFill>
                  <a:schemeClr val="tx1"/>
                </a:solidFill>
              </a:rPr>
              <a:t> The horse had shoes </a:t>
            </a:r>
            <a:r>
              <a:rPr sz="3600" b="1" u="sng" dirty="0">
                <a:solidFill>
                  <a:schemeClr val="tx1"/>
                </a:solidFill>
              </a:rPr>
              <a:t>made of iron</a:t>
            </a:r>
            <a:r>
              <a:rPr sz="3600" b="1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80820"/>
            <a:ext cx="12082780" cy="4351655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12. ladder</a:t>
            </a:r>
            <a:r>
              <a:rPr sz="3600" b="1" dirty="0">
                <a:solidFill>
                  <a:srgbClr val="C00000"/>
                </a:solidFill>
              </a:rPr>
              <a:t> [ˈlædə:r] n.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A ladder is an object that is used to climb up and down things.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3600" b="1" dirty="0">
                <a:solidFill>
                  <a:srgbClr val="C00000"/>
                </a:solidFill>
              </a:rPr>
              <a:t>梯子</a:t>
            </a:r>
            <a:endParaRPr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→</a:t>
            </a:r>
            <a:r>
              <a:rPr sz="3600" b="1" dirty="0">
                <a:solidFill>
                  <a:schemeClr val="tx1"/>
                </a:solidFill>
              </a:rPr>
              <a:t> He used a ladder to </a:t>
            </a:r>
            <a:r>
              <a:rPr sz="3600" b="1" u="sng" dirty="0">
                <a:solidFill>
                  <a:schemeClr val="tx1"/>
                </a:solidFill>
              </a:rPr>
              <a:t>climb to the top of</a:t>
            </a:r>
            <a:r>
              <a:rPr sz="3600" b="1" dirty="0">
                <a:solidFill>
                  <a:schemeClr val="tx1"/>
                </a:solidFill>
              </a:rPr>
              <a:t> his tree house.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80820"/>
            <a:ext cx="12082780" cy="4351655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13. modest</a:t>
            </a:r>
            <a:r>
              <a:rPr sz="3600" b="1" dirty="0">
                <a:solidFill>
                  <a:srgbClr val="C00000"/>
                </a:solidFill>
              </a:rPr>
              <a:t> [ˈmɒdɪst] adj. 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If people are modest, they do not think that they are too important.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3600" b="1" dirty="0">
                <a:solidFill>
                  <a:srgbClr val="C00000"/>
                </a:solidFill>
              </a:rPr>
              <a:t>谦虚的</a:t>
            </a:r>
            <a:endParaRPr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→ </a:t>
            </a:r>
            <a:r>
              <a:rPr sz="3600" b="1" dirty="0">
                <a:solidFill>
                  <a:schemeClr val="tx1"/>
                </a:solidFill>
              </a:rPr>
              <a:t>Derek is very modest for someone who is so rich.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80820"/>
            <a:ext cx="12082780" cy="4351655"/>
          </a:xfrm>
        </p:spPr>
        <p:txBody>
          <a:bodyPr>
            <a:normAutofit lnSpcReduction="10000"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14. occupy</a:t>
            </a:r>
            <a:r>
              <a:rPr sz="3600" b="1" dirty="0">
                <a:solidFill>
                  <a:srgbClr val="C00000"/>
                </a:solidFill>
              </a:rPr>
              <a:t>  [ˈɒkjəpaɪ] v. 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To occupy a place is to live, work, or be there.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3600" b="1" dirty="0">
                <a:solidFill>
                  <a:srgbClr val="C00000"/>
                </a:solidFill>
              </a:rPr>
              <a:t>占用(空间、面积、时间等); 使用(房屋、建筑)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→</a:t>
            </a:r>
            <a:r>
              <a:rPr sz="3600" b="1" dirty="0">
                <a:solidFill>
                  <a:schemeClr val="tx1"/>
                </a:solidFill>
              </a:rPr>
              <a:t> Kevin and Alice occupied the chairs and had a long discussion.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67727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b="1" dirty="0"/>
              <a:t>Part 1. Vocabulary list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710840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80820"/>
            <a:ext cx="12082780" cy="4351655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15. penny</a:t>
            </a:r>
            <a:r>
              <a:rPr sz="3600" b="1" dirty="0">
                <a:solidFill>
                  <a:srgbClr val="C00000"/>
                </a:solidFill>
              </a:rPr>
              <a:t> [ˈpenɪ] n.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A penny is a coin worth one cent.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(美国、加拿大的)一分钱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→</a:t>
            </a:r>
            <a:r>
              <a:rPr sz="3600" b="1" dirty="0">
                <a:solidFill>
                  <a:schemeClr val="tx1"/>
                </a:solidFill>
              </a:rPr>
              <a:t> U.S. President Abraham Lincoln is on the penny.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80820"/>
            <a:ext cx="12082780" cy="4351655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16. preach</a:t>
            </a:r>
            <a:r>
              <a:rPr sz="3600" b="1" dirty="0">
                <a:solidFill>
                  <a:srgbClr val="C00000"/>
                </a:solidFill>
              </a:rPr>
              <a:t>[priːtʃ] v. 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To preach is to talk about and promote a religious idea.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3600" b="1" dirty="0">
                <a:solidFill>
                  <a:srgbClr val="C00000"/>
                </a:solidFill>
              </a:rPr>
              <a:t>讲道；说教，宣讲</a:t>
            </a:r>
            <a:endParaRPr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>
                <a:solidFill>
                  <a:srgbClr val="C00000"/>
                </a:solidFill>
              </a:rPr>
              <a:t>→ </a:t>
            </a:r>
            <a:r>
              <a:rPr lang="en-US" sz="3600" b="1" smtClean="0"/>
              <a:t>A</a:t>
            </a:r>
            <a:r>
              <a:rPr lang="en-US" altLang="zh-CN" sz="3600" b="1" smtClean="0"/>
              <a:t>a</a:t>
            </a:r>
            <a:r>
              <a:rPr sz="3600" b="1" smtClean="0">
                <a:solidFill>
                  <a:schemeClr val="tx1"/>
                </a:solidFill>
              </a:rPr>
              <a:t>ron </a:t>
            </a:r>
            <a:r>
              <a:rPr sz="3600" b="1" dirty="0">
                <a:solidFill>
                  <a:schemeClr val="tx1"/>
                </a:solidFill>
              </a:rPr>
              <a:t>often preached about living an honest life.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80820"/>
            <a:ext cx="12082780" cy="4351655"/>
          </a:xfrm>
        </p:spPr>
        <p:txBody>
          <a:bodyPr>
            <a:normAutofit lnSpcReduction="10000"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17. prosper</a:t>
            </a:r>
            <a:r>
              <a:rPr sz="3600" b="1" dirty="0">
                <a:solidFill>
                  <a:srgbClr val="C00000"/>
                </a:solidFill>
              </a:rPr>
              <a:t>  [ˈprɒspər] v. 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To prosper is to be successful or make a lot of money.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3600" b="1" dirty="0">
                <a:solidFill>
                  <a:srgbClr val="C00000"/>
                </a:solidFill>
              </a:rPr>
              <a:t>兴旺</a:t>
            </a:r>
            <a:r>
              <a:rPr lang="zh-CN" altLang="en-US" sz="3600" b="1" dirty="0">
                <a:solidFill>
                  <a:srgbClr val="C00000"/>
                </a:solidFill>
              </a:rPr>
              <a:t>发达</a:t>
            </a:r>
            <a:endParaRPr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→</a:t>
            </a:r>
            <a:r>
              <a:rPr sz="3600" b="1" dirty="0">
                <a:solidFill>
                  <a:schemeClr val="tx1"/>
                </a:solidFill>
              </a:rPr>
              <a:t> Frank’s new business finally prospered after many years of hard work.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80820"/>
            <a:ext cx="12082780" cy="4351655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18. province</a:t>
            </a:r>
            <a:r>
              <a:rPr sz="3600" b="1" dirty="0">
                <a:solidFill>
                  <a:srgbClr val="C00000"/>
                </a:solidFill>
              </a:rPr>
              <a:t>[ˈprɒvɪns] n. 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A province is a small area that is controlled by a country.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3600" b="1" dirty="0">
                <a:solidFill>
                  <a:srgbClr val="C00000"/>
                </a:solidFill>
              </a:rPr>
              <a:t>省</a:t>
            </a:r>
            <a:endParaRPr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→</a:t>
            </a:r>
            <a:r>
              <a:rPr sz="3600" b="1" dirty="0">
                <a:solidFill>
                  <a:schemeClr val="tx1"/>
                </a:solidFill>
              </a:rPr>
              <a:t> Canada is divided into several different provinces.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80820"/>
            <a:ext cx="12082780" cy="4351655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19. satisfaction</a:t>
            </a:r>
            <a:r>
              <a:rPr sz="3600" b="1" dirty="0">
                <a:solidFill>
                  <a:srgbClr val="C00000"/>
                </a:solidFill>
              </a:rPr>
              <a:t> [ˌsætɪsˈfækʃən] n. 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Satisfaction is a feeling you get when you do or receive something good.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3600" b="1" dirty="0">
                <a:solidFill>
                  <a:srgbClr val="C00000"/>
                </a:solidFill>
              </a:rPr>
              <a:t>满意</a:t>
            </a:r>
            <a:endParaRPr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→ </a:t>
            </a:r>
            <a:r>
              <a:rPr sz="3600" b="1" dirty="0">
                <a:solidFill>
                  <a:schemeClr val="tx1"/>
                </a:solidFill>
              </a:rPr>
              <a:t>Brad was filled with satisfaction when he saw what was for dinner.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80820"/>
            <a:ext cx="12082780" cy="4351655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20. sustain </a:t>
            </a:r>
            <a:r>
              <a:rPr sz="3600" b="1" dirty="0">
                <a:solidFill>
                  <a:srgbClr val="C00000"/>
                </a:solidFill>
              </a:rPr>
              <a:t>[səsˈteɪn] v. 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To sustain something is to keep it going.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3600" b="1" dirty="0">
                <a:solidFill>
                  <a:srgbClr val="C00000"/>
                </a:solidFill>
              </a:rPr>
              <a:t>支撑；维持</a:t>
            </a:r>
            <a:endParaRPr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→ </a:t>
            </a:r>
            <a:r>
              <a:rPr sz="3600" b="1" dirty="0">
                <a:solidFill>
                  <a:schemeClr val="tx1"/>
                </a:solidFill>
              </a:rPr>
              <a:t>Wind power is a clean way to </a:t>
            </a:r>
            <a:r>
              <a:rPr sz="3600" b="1" u="sng" dirty="0">
                <a:solidFill>
                  <a:schemeClr val="tx1"/>
                </a:solidFill>
              </a:rPr>
              <a:t>sustain a city</a:t>
            </a:r>
            <a:r>
              <a:rPr sz="3600" b="1" dirty="0">
                <a:solidFill>
                  <a:schemeClr val="tx1"/>
                </a:solidFill>
              </a:rPr>
              <a:t> with energy.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67727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b="1" dirty="0"/>
              <a:t>Part 3. Passage Dictation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654662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0769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/>
              <a:t>Unit 1. The Real St. Nick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357" y="1083364"/>
            <a:ext cx="11638721" cy="577463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600" b="1" dirty="0"/>
              <a:t>	At Christmas, children wait for </a:t>
            </a:r>
            <a:r>
              <a:rPr lang="en-US" altLang="zh-CN" sz="3600" b="1" dirty="0">
                <a:solidFill>
                  <a:srgbClr val="FF0000"/>
                </a:solidFill>
              </a:rPr>
              <a:t>St. Nicholas </a:t>
            </a:r>
            <a:r>
              <a:rPr lang="en-US" altLang="zh-CN" sz="3600" b="1" dirty="0"/>
              <a:t>to bring gifts down the chimney. But it’s not just a story. St. Nicholas was a real person.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600" b="1" dirty="0"/>
              <a:t>	A long time ago, a man named </a:t>
            </a:r>
            <a:r>
              <a:rPr lang="en-US" altLang="zh-CN" sz="3600" b="1" dirty="0">
                <a:solidFill>
                  <a:srgbClr val="FF0000"/>
                </a:solidFill>
              </a:rPr>
              <a:t>Marcus</a:t>
            </a:r>
            <a:r>
              <a:rPr lang="en-US" altLang="zh-CN" sz="3600" b="1" dirty="0"/>
              <a:t> occupied a house with his family. He was not modest. He always told everybody he was the strongest man in the province.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40622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0769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/>
              <a:t>Unit 1. The Real St. Nick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357" y="807692"/>
            <a:ext cx="11638721" cy="605030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600" b="1" dirty="0"/>
              <a:t>	He worked hard, but he </a:t>
            </a:r>
            <a:r>
              <a:rPr lang="en-US" altLang="zh-CN" sz="3600" b="1" dirty="0">
                <a:solidFill>
                  <a:srgbClr val="FF0000"/>
                </a:solidFill>
              </a:rPr>
              <a:t>could</a:t>
            </a:r>
            <a:r>
              <a:rPr lang="en-US" altLang="zh-CN" sz="3600" b="1" dirty="0"/>
              <a:t> </a:t>
            </a:r>
            <a:r>
              <a:rPr lang="en-US" altLang="zh-CN" sz="3600" b="1" dirty="0">
                <a:solidFill>
                  <a:srgbClr val="FF0000"/>
                </a:solidFill>
              </a:rPr>
              <a:t>barely</a:t>
            </a:r>
            <a:r>
              <a:rPr lang="en-US" altLang="zh-CN" sz="3600" b="1" dirty="0"/>
              <a:t> sustain his family. He wanted to save money and prosper. Still, he could never earn a penny more than he needed.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600" b="1" dirty="0"/>
              <a:t>	One day, Marcus </a:t>
            </a:r>
            <a:r>
              <a:rPr lang="en-US" altLang="zh-CN" sz="3600" b="1" dirty="0">
                <a:solidFill>
                  <a:srgbClr val="FF0000"/>
                </a:solidFill>
              </a:rPr>
              <a:t>made an agreement with </a:t>
            </a:r>
            <a:r>
              <a:rPr lang="en-US" altLang="zh-CN" sz="3600" b="1" dirty="0"/>
              <a:t>a blacksmith. The blacksmith had a lot of work to do. But he couldn’t do it </a:t>
            </a:r>
            <a:r>
              <a:rPr lang="en-US" altLang="zh-CN" sz="3600" b="1" dirty="0">
                <a:solidFill>
                  <a:srgbClr val="FF0000"/>
                </a:solidFill>
              </a:rPr>
              <a:t>all by himself</a:t>
            </a:r>
            <a:r>
              <a:rPr lang="en-US" altLang="zh-CN" sz="3600" b="1" dirty="0"/>
              <a:t>. Marcus wanted to </a:t>
            </a:r>
            <a:r>
              <a:rPr lang="en-US" altLang="zh-CN" sz="3600" b="1" dirty="0">
                <a:solidFill>
                  <a:srgbClr val="FF0000"/>
                </a:solidFill>
              </a:rPr>
              <a:t>help him forge iron</a:t>
            </a:r>
            <a:r>
              <a:rPr lang="en-US" altLang="zh-CN" sz="3600" b="1" dirty="0"/>
              <a:t>. The blacksmith </a:t>
            </a:r>
            <a:r>
              <a:rPr lang="en-US" altLang="zh-CN" sz="3600" b="1" dirty="0">
                <a:solidFill>
                  <a:srgbClr val="FF0000"/>
                </a:solidFill>
              </a:rPr>
              <a:t>agreed to compensate </a:t>
            </a:r>
            <a:r>
              <a:rPr lang="en-US" altLang="zh-CN" sz="3600" b="1" dirty="0"/>
              <a:t>him with a lot of money.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61016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0769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/>
              <a:t>Unit 1. The Real St. Nick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357" y="807692"/>
            <a:ext cx="11638721" cy="605030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600" b="1" dirty="0"/>
              <a:t>	In the same town, there was a man named Nicholas. </a:t>
            </a:r>
            <a:r>
              <a:rPr lang="en-US" altLang="zh-CN" sz="3600" b="1" dirty="0">
                <a:solidFill>
                  <a:srgbClr val="FF0000"/>
                </a:solidFill>
              </a:rPr>
              <a:t>At an early age</a:t>
            </a:r>
            <a:r>
              <a:rPr lang="en-US" altLang="zh-CN" sz="3600" b="1" dirty="0"/>
              <a:t>, Nicholas </a:t>
            </a:r>
            <a:r>
              <a:rPr lang="en-US" altLang="zh-CN" sz="3600" b="1" dirty="0">
                <a:solidFill>
                  <a:srgbClr val="FF0000"/>
                </a:solidFill>
              </a:rPr>
              <a:t>started preaching</a:t>
            </a:r>
            <a:r>
              <a:rPr lang="en-US" altLang="zh-CN" sz="3600" b="1" dirty="0"/>
              <a:t>. But he also believed that he should be humble and charitable. He </a:t>
            </a:r>
            <a:r>
              <a:rPr lang="en-US" altLang="zh-CN" sz="3600" b="1" dirty="0">
                <a:solidFill>
                  <a:srgbClr val="FF0000"/>
                </a:solidFill>
              </a:rPr>
              <a:t>learned</a:t>
            </a:r>
            <a:r>
              <a:rPr lang="en-US" altLang="zh-CN" sz="3600" b="1" dirty="0"/>
              <a:t> that helping people gave him even more satisfaction than preaching.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600" b="1" dirty="0"/>
              <a:t>	One day, Nicholas encountered Marcus. Marcus told Nicholas about his agreement with the blacksmith. “ I worked hard for him,” Marcus said, “ but </a:t>
            </a:r>
            <a:r>
              <a:rPr lang="en-US" altLang="zh-CN" sz="3600" b="1" dirty="0">
                <a:solidFill>
                  <a:srgbClr val="FF0000"/>
                </a:solidFill>
              </a:rPr>
              <a:t>a problem arose</a:t>
            </a:r>
            <a:r>
              <a:rPr lang="en-US" altLang="zh-CN" sz="3600" b="1" dirty="0"/>
              <a:t>. Even though I worked for him, he didn’t pay me.”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65815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0" y="0"/>
            <a:ext cx="4109720" cy="6858635"/>
          </a:xfrm>
        </p:spPr>
        <p:txBody>
          <a:bodyPr>
            <a:noAutofit/>
          </a:bodyPr>
          <a:lstStyle/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</a:rPr>
              <a:t>arise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sym typeface="+mn-ea"/>
              </a:rPr>
              <a:t>benefactor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sz="3600" b="1" dirty="0">
                <a:solidFill>
                  <a:schemeClr val="tx1"/>
                </a:solidFill>
                <a:sym typeface="+mn-ea"/>
              </a:rPr>
              <a:t>b</a:t>
            </a:r>
            <a:r>
              <a:rPr lang="en-US" sz="3600" b="1" dirty="0">
                <a:solidFill>
                  <a:schemeClr val="tx1"/>
                </a:solidFill>
                <a:sym typeface="+mn-ea"/>
              </a:rPr>
              <a:t>lacksmith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sym typeface="+mn-ea"/>
              </a:rPr>
              <a:t>charitable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sym typeface="+mn-ea"/>
              </a:rPr>
              <a:t>chimney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sym typeface="+mn-ea"/>
              </a:rPr>
              <a:t>compensate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sym typeface="+mn-ea"/>
              </a:rPr>
              <a:t>encounter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sym typeface="+mn-ea"/>
              </a:rPr>
              <a:t>exceed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sym typeface="+mn-ea"/>
              </a:rPr>
              <a:t>forge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  <a:sym typeface="+mn-ea"/>
              </a:rPr>
              <a:t>humble</a:t>
            </a:r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3687417" y="0"/>
            <a:ext cx="4611758" cy="68586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v. </a:t>
            </a:r>
            <a:r>
              <a:rPr 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出现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微软雅黑" panose="020B0503020204020204" charset="-122"/>
                <a:sym typeface="+mn-ea"/>
              </a:rPr>
              <a:t>n. </a:t>
            </a:r>
            <a:r>
              <a:rPr sz="3600" b="1" dirty="0" err="1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微软雅黑" panose="020B0503020204020204" charset="-122"/>
                <a:sym typeface="+mn-ea"/>
              </a:rPr>
              <a:t>捐助者；赠送者</a:t>
            </a: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微软雅黑" panose="020B0503020204020204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n. </a:t>
            </a:r>
            <a:r>
              <a:rPr 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铁匠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a. </a:t>
            </a:r>
            <a:r>
              <a:rPr 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仁慈的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n. </a:t>
            </a:r>
            <a:r>
              <a:rPr 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烟囱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v. </a:t>
            </a:r>
            <a:r>
              <a:rPr 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补偿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v. </a:t>
            </a:r>
            <a:r>
              <a:rPr 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遇到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v. </a:t>
            </a:r>
            <a:r>
              <a:rPr 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超出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v. </a:t>
            </a:r>
            <a:r>
              <a:rPr 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锻造；建立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a. </a:t>
            </a:r>
            <a:r>
              <a:rPr 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谦逊的</a:t>
            </a: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125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07692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CN" b="1" dirty="0"/>
              <a:t>Unit 1. The Real St. Nick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357" y="807692"/>
            <a:ext cx="11638721" cy="605030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600" b="1" dirty="0"/>
              <a:t>	Nicholas wanted to help Marcus. That night, he went back to Marcus’s house. He brought a bag of gold. It </a:t>
            </a:r>
            <a:r>
              <a:rPr lang="en-US" altLang="zh-CN" sz="3600" b="1" dirty="0">
                <a:solidFill>
                  <a:srgbClr val="FF0000"/>
                </a:solidFill>
              </a:rPr>
              <a:t>exceeded the amount</a:t>
            </a:r>
            <a:r>
              <a:rPr lang="en-US" altLang="zh-CN" sz="3600" b="1" dirty="0"/>
              <a:t> that Marcus needed. Nicholas </a:t>
            </a:r>
            <a:r>
              <a:rPr lang="en-US" altLang="zh-CN" sz="3600" b="1" dirty="0">
                <a:solidFill>
                  <a:srgbClr val="FF0000"/>
                </a:solidFill>
              </a:rPr>
              <a:t>climbed up a ladder </a:t>
            </a:r>
            <a:r>
              <a:rPr lang="en-US" altLang="zh-CN" sz="3600" b="1" dirty="0"/>
              <a:t>and dropped the bag of gold down the chimney. Marcus thanked his benefactor.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600" b="1" dirty="0"/>
              <a:t>	Soon, people </a:t>
            </a:r>
            <a:r>
              <a:rPr lang="en-US" altLang="zh-CN" sz="3600" b="1" dirty="0">
                <a:solidFill>
                  <a:srgbClr val="FF0000"/>
                </a:solidFill>
              </a:rPr>
              <a:t>found out about </a:t>
            </a:r>
            <a:r>
              <a:rPr lang="en-US" altLang="zh-CN" sz="3600" b="1" dirty="0"/>
              <a:t>Nicholas’s gift. He became </a:t>
            </a:r>
            <a:r>
              <a:rPr lang="en-US" altLang="zh-CN" sz="3600" b="1" dirty="0">
                <a:solidFill>
                  <a:srgbClr val="FF0000"/>
                </a:solidFill>
              </a:rPr>
              <a:t>well known </a:t>
            </a:r>
            <a:r>
              <a:rPr lang="en-US" altLang="zh-CN" sz="3600" b="1" dirty="0"/>
              <a:t>and </a:t>
            </a:r>
            <a:r>
              <a:rPr lang="en-US" altLang="zh-CN" sz="3600" b="1" dirty="0">
                <a:solidFill>
                  <a:srgbClr val="FF0000"/>
                </a:solidFill>
              </a:rPr>
              <a:t>loved</a:t>
            </a:r>
            <a:r>
              <a:rPr lang="en-US" altLang="zh-CN" sz="3600" b="1" dirty="0"/>
              <a:t>. Even today, people still give secret gifts to children. And we say they are from St. Nicholas.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65507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0" y="0"/>
            <a:ext cx="4109720" cy="6858635"/>
          </a:xfrm>
        </p:spPr>
        <p:txBody>
          <a:bodyPr>
            <a:noAutofit/>
          </a:bodyPr>
          <a:lstStyle/>
          <a:p>
            <a:pPr marL="742950" indent="-742950">
              <a:lnSpc>
                <a:spcPct val="100000"/>
              </a:lnSpc>
              <a:buFont typeface="+mj-lt"/>
              <a:buAutoNum type="arabicPeriod" startAt="11"/>
            </a:pPr>
            <a:r>
              <a:rPr lang="en-US" sz="3600" b="1" dirty="0">
                <a:solidFill>
                  <a:schemeClr val="tx1"/>
                </a:solidFill>
                <a:sym typeface="+mn-ea"/>
              </a:rPr>
              <a:t>iron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 startAt="11"/>
            </a:pPr>
            <a:r>
              <a:rPr lang="en-US" sz="3600" b="1" dirty="0">
                <a:solidFill>
                  <a:schemeClr val="tx1"/>
                </a:solidFill>
                <a:sym typeface="+mn-ea"/>
              </a:rPr>
              <a:t>ladder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 startAt="11"/>
            </a:pPr>
            <a:r>
              <a:rPr lang="en-US" sz="3600" b="1" dirty="0">
                <a:solidFill>
                  <a:schemeClr val="tx1"/>
                </a:solidFill>
                <a:sym typeface="+mn-ea"/>
              </a:rPr>
              <a:t>modest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 startAt="11"/>
            </a:pPr>
            <a:r>
              <a:rPr lang="en-US" sz="3600" b="1" dirty="0">
                <a:solidFill>
                  <a:schemeClr val="tx1"/>
                </a:solidFill>
                <a:sym typeface="+mn-ea"/>
              </a:rPr>
              <a:t>occupy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 startAt="11"/>
            </a:pPr>
            <a:r>
              <a:rPr lang="en-US" sz="3600" b="1" dirty="0">
                <a:solidFill>
                  <a:schemeClr val="tx1"/>
                </a:solidFill>
                <a:sym typeface="+mn-ea"/>
              </a:rPr>
              <a:t>penny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 startAt="11"/>
            </a:pPr>
            <a:r>
              <a:rPr lang="en-US" sz="3600" b="1" dirty="0">
                <a:solidFill>
                  <a:schemeClr val="tx1"/>
                </a:solidFill>
                <a:sym typeface="+mn-ea"/>
              </a:rPr>
              <a:t>preach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 startAt="11"/>
            </a:pPr>
            <a:r>
              <a:rPr lang="en-US" sz="3600" b="1" dirty="0">
                <a:solidFill>
                  <a:schemeClr val="tx1"/>
                </a:solidFill>
                <a:sym typeface="+mn-ea"/>
              </a:rPr>
              <a:t>prosper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 startAt="11"/>
            </a:pPr>
            <a:r>
              <a:rPr lang="en-US" sz="3600" b="1" dirty="0">
                <a:solidFill>
                  <a:schemeClr val="tx1"/>
                </a:solidFill>
                <a:sym typeface="+mn-ea"/>
              </a:rPr>
              <a:t>province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 startAt="11"/>
            </a:pPr>
            <a:r>
              <a:rPr lang="en-US" sz="3600" b="1" dirty="0">
                <a:solidFill>
                  <a:schemeClr val="tx1"/>
                </a:solidFill>
                <a:sym typeface="+mn-ea"/>
              </a:rPr>
              <a:t>satisfaction</a:t>
            </a:r>
          </a:p>
          <a:p>
            <a:pPr marL="742950" indent="-742950">
              <a:lnSpc>
                <a:spcPct val="100000"/>
              </a:lnSpc>
              <a:buFont typeface="+mj-lt"/>
              <a:buAutoNum type="arabicPeriod" startAt="11"/>
            </a:pPr>
            <a:r>
              <a:rPr lang="en-US" sz="3600" b="1" dirty="0">
                <a:solidFill>
                  <a:schemeClr val="tx1"/>
                </a:solidFill>
                <a:sym typeface="+mn-ea"/>
              </a:rPr>
              <a:t>sustain</a:t>
            </a:r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3200401" y="38501"/>
            <a:ext cx="8392392" cy="68586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n. </a:t>
            </a:r>
            <a:r>
              <a:rPr 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铁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n. </a:t>
            </a:r>
            <a:r>
              <a:rPr 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梯子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a. </a:t>
            </a:r>
            <a:r>
              <a:rPr 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谦虚的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v. </a:t>
            </a:r>
            <a:r>
              <a:rPr 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占用(空间、时间等); 使用(房屋、建筑)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n. </a:t>
            </a:r>
            <a:r>
              <a:rPr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(美国、加拿大的)一分钱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v. </a:t>
            </a:r>
            <a:r>
              <a:rPr 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讲道；说教，宣讲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v. </a:t>
            </a:r>
            <a:r>
              <a:rPr 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兴旺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n. </a:t>
            </a:r>
            <a:r>
              <a:rPr 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省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n. </a:t>
            </a:r>
            <a:r>
              <a:rPr 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满意</a:t>
            </a: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v. </a:t>
            </a:r>
            <a:r>
              <a:rPr lang="zh-CN" sz="36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支撑；维持</a:t>
            </a: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zh-CN"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 sz="36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592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67727"/>
          </a:xfrm>
        </p:spPr>
        <p:txBody>
          <a:bodyPr>
            <a:normAutofit/>
          </a:bodyPr>
          <a:lstStyle/>
          <a:p>
            <a:pPr algn="ctr"/>
            <a:r>
              <a:rPr lang="en-US" altLang="zh-CN" sz="6600" b="1" dirty="0"/>
              <a:t>Part 2. Sentence Dictation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87044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80820"/>
            <a:ext cx="12082780" cy="4351655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1. </a:t>
            </a:r>
            <a:r>
              <a:rPr sz="3600" b="1" dirty="0">
                <a:solidFill>
                  <a:srgbClr val="C00000"/>
                </a:solidFill>
              </a:rPr>
              <a:t>a</a:t>
            </a:r>
            <a:r>
              <a:rPr lang="en-US" sz="3600" b="1" dirty="0">
                <a:solidFill>
                  <a:srgbClr val="C00000"/>
                </a:solidFill>
              </a:rPr>
              <a:t>rise</a:t>
            </a:r>
            <a:r>
              <a:rPr sz="3600" b="1" dirty="0">
                <a:solidFill>
                  <a:srgbClr val="C00000"/>
                </a:solidFill>
              </a:rPr>
              <a:t>  [əˈraɪz] v.</a:t>
            </a:r>
            <a:r>
              <a:rPr lang="en-US" sz="3600" b="1" dirty="0">
                <a:solidFill>
                  <a:srgbClr val="C00000"/>
                </a:solidFill>
              </a:rPr>
              <a:t> (arose/arisen)</a:t>
            </a:r>
            <a:endParaRPr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To arise is to happen</a:t>
            </a:r>
            <a:r>
              <a:rPr lang="en-US" sz="3600" b="1" dirty="0">
                <a:solidFill>
                  <a:srgbClr val="C00000"/>
                </a:solidFill>
              </a:rPr>
              <a:t>.</a:t>
            </a:r>
            <a:endParaRPr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3600" b="1" dirty="0">
                <a:solidFill>
                  <a:srgbClr val="C00000"/>
                </a:solidFill>
              </a:rPr>
              <a:t>出现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→ </a:t>
            </a:r>
            <a:r>
              <a:rPr sz="3600" b="1" dirty="0">
                <a:solidFill>
                  <a:schemeClr val="tx1"/>
                </a:solidFill>
              </a:rPr>
              <a:t>Difficulties arose with his computer because it was old.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80820"/>
            <a:ext cx="12082780" cy="4351655"/>
          </a:xfrm>
        </p:spPr>
        <p:txBody>
          <a:bodyPr>
            <a:normAutofit lnSpcReduction="10000"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2. benefactor</a:t>
            </a:r>
            <a:r>
              <a:rPr sz="3600" b="1" dirty="0">
                <a:solidFill>
                  <a:srgbClr val="C00000"/>
                </a:solidFill>
              </a:rPr>
              <a:t> [ˈbenəfӕktər] n. 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A benefactor is a person who gives money to help someone.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捐助者；赠送者 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→ </a:t>
            </a:r>
            <a:r>
              <a:rPr sz="3600" b="1" dirty="0">
                <a:solidFill>
                  <a:schemeClr val="tx1"/>
                </a:solidFill>
              </a:rPr>
              <a:t>The student’s benefactor gave him money to spend </a:t>
            </a:r>
            <a:r>
              <a:rPr sz="3600" b="1" u="sng" dirty="0">
                <a:solidFill>
                  <a:schemeClr val="tx1"/>
                </a:solidFill>
              </a:rPr>
              <a:t>on his studi</a:t>
            </a:r>
            <a:r>
              <a:rPr sz="3600" b="1" u="sng" dirty="0">
                <a:solidFill>
                  <a:srgbClr val="C00000"/>
                </a:solidFill>
              </a:rPr>
              <a:t>es</a:t>
            </a:r>
            <a:r>
              <a:rPr sz="3600" b="1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80820"/>
            <a:ext cx="12082780" cy="4351655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3. </a:t>
            </a:r>
            <a:r>
              <a:rPr sz="3600" b="1" dirty="0">
                <a:solidFill>
                  <a:srgbClr val="C00000"/>
                </a:solidFill>
              </a:rPr>
              <a:t>b</a:t>
            </a:r>
            <a:r>
              <a:rPr lang="en-US" sz="3600" b="1" dirty="0">
                <a:solidFill>
                  <a:srgbClr val="C00000"/>
                </a:solidFill>
              </a:rPr>
              <a:t>lacksmith</a:t>
            </a:r>
            <a:r>
              <a:rPr sz="3600" b="1" dirty="0">
                <a:solidFill>
                  <a:srgbClr val="C00000"/>
                </a:solidFill>
              </a:rPr>
              <a:t>  [ˈblæksmɪθ] n. 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A blacksmith is a person who makes things out of metal.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3600" b="1" dirty="0">
                <a:solidFill>
                  <a:srgbClr val="C00000"/>
                </a:solidFill>
              </a:rPr>
              <a:t>铁匠</a:t>
            </a:r>
            <a:endParaRPr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→ </a:t>
            </a:r>
            <a:r>
              <a:rPr sz="3600" b="1" dirty="0">
                <a:solidFill>
                  <a:schemeClr val="tx1"/>
                </a:solidFill>
              </a:rPr>
              <a:t>The blacksmith </a:t>
            </a:r>
            <a:r>
              <a:rPr sz="3600" b="1" u="sng" dirty="0">
                <a:solidFill>
                  <a:schemeClr val="tx1"/>
                </a:solidFill>
              </a:rPr>
              <a:t>pounded</a:t>
            </a:r>
            <a:r>
              <a:rPr sz="3600" b="1" dirty="0">
                <a:solidFill>
                  <a:schemeClr val="tx1"/>
                </a:solidFill>
              </a:rPr>
              <a:t> the piece of metal until it was </a:t>
            </a:r>
            <a:r>
              <a:rPr sz="3600" b="1" u="sng" dirty="0">
                <a:solidFill>
                  <a:schemeClr val="tx1"/>
                </a:solidFill>
              </a:rPr>
              <a:t>flat</a:t>
            </a:r>
            <a:r>
              <a:rPr sz="3600" b="1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9640" y="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Word List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80820"/>
            <a:ext cx="12082780" cy="4351655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C00000"/>
                </a:solidFill>
              </a:rPr>
              <a:t>4. charitable</a:t>
            </a:r>
            <a:r>
              <a:rPr sz="3600" b="1" dirty="0">
                <a:solidFill>
                  <a:srgbClr val="C00000"/>
                </a:solidFill>
              </a:rPr>
              <a:t> [ˈtʃærətəbəl] adj. 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When someone is charitable, they help people who are in need.</a:t>
            </a:r>
          </a:p>
          <a:p>
            <a:pPr marL="0" indent="0" fontAlgn="auto">
              <a:lnSpc>
                <a:spcPct val="150000"/>
              </a:lnSpc>
              <a:buNone/>
            </a:pPr>
            <a:r>
              <a:rPr lang="zh-CN" sz="3600" b="1" dirty="0">
                <a:solidFill>
                  <a:srgbClr val="C00000"/>
                </a:solidFill>
              </a:rPr>
              <a:t>仁慈的</a:t>
            </a:r>
            <a:endParaRPr sz="3600" b="1" dirty="0">
              <a:solidFill>
                <a:srgbClr val="C00000"/>
              </a:solidFill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sz="3600" b="1" dirty="0">
                <a:solidFill>
                  <a:srgbClr val="C00000"/>
                </a:solidFill>
              </a:rPr>
              <a:t>→ </a:t>
            </a:r>
            <a:r>
              <a:rPr sz="3600" b="1" dirty="0">
                <a:solidFill>
                  <a:schemeClr val="tx1"/>
                </a:solidFill>
              </a:rPr>
              <a:t>My sister was charitable enough to help me buy my first house.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1285</Words>
  <Application>Microsoft Office PowerPoint</Application>
  <PresentationFormat>宽屏</PresentationFormat>
  <Paragraphs>177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方正粗黑宋简体</vt:lpstr>
      <vt:lpstr>宋体</vt:lpstr>
      <vt:lpstr>微软雅黑</vt:lpstr>
      <vt:lpstr>Arial</vt:lpstr>
      <vt:lpstr>Calibri</vt:lpstr>
      <vt:lpstr>Office 主题</vt:lpstr>
      <vt:lpstr>Unit 1. The Real St. Nick</vt:lpstr>
      <vt:lpstr>Part 1. Vocabulary list</vt:lpstr>
      <vt:lpstr>PowerPoint 演示文稿</vt:lpstr>
      <vt:lpstr>PowerPoint 演示文稿</vt:lpstr>
      <vt:lpstr>Part 2. Sentence Dictation</vt:lpstr>
      <vt:lpstr>Word List</vt:lpstr>
      <vt:lpstr>Word List</vt:lpstr>
      <vt:lpstr>Word List</vt:lpstr>
      <vt:lpstr>Word List</vt:lpstr>
      <vt:lpstr>Word List</vt:lpstr>
      <vt:lpstr>Word List</vt:lpstr>
      <vt:lpstr>Word List</vt:lpstr>
      <vt:lpstr>Word List</vt:lpstr>
      <vt:lpstr>Word List</vt:lpstr>
      <vt:lpstr>Word List</vt:lpstr>
      <vt:lpstr>Word List</vt:lpstr>
      <vt:lpstr>Word List</vt:lpstr>
      <vt:lpstr>Word List</vt:lpstr>
      <vt:lpstr>Word List</vt:lpstr>
      <vt:lpstr>Word List</vt:lpstr>
      <vt:lpstr>Word List</vt:lpstr>
      <vt:lpstr>Word List</vt:lpstr>
      <vt:lpstr>Word List</vt:lpstr>
      <vt:lpstr>Word List</vt:lpstr>
      <vt:lpstr>Word List</vt:lpstr>
      <vt:lpstr>Part 3. Passage Dictation</vt:lpstr>
      <vt:lpstr>Unit 1. The Real St. Nick</vt:lpstr>
      <vt:lpstr>Unit 1. The Real St. Nick</vt:lpstr>
      <vt:lpstr>Unit 1. The Real St. Nick</vt:lpstr>
      <vt:lpstr>Unit 1. The Real St. Nick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Unit1. The Lion and the Rabbit</dc:title>
  <dc:creator>WM</dc:creator>
  <cp:lastModifiedBy>Windows 用户</cp:lastModifiedBy>
  <cp:revision>326</cp:revision>
  <dcterms:created xsi:type="dcterms:W3CDTF">2020-02-10T08:51:00Z</dcterms:created>
  <dcterms:modified xsi:type="dcterms:W3CDTF">2025-09-23T00:48:19Z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7ED94D67B68243DEBD99F553469639D4</vt:lpwstr>
  </property>
</Properties>
</file>