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8"/>
  </p:notesMasterIdLst>
  <p:sldIdLst>
    <p:sldId id="256" r:id="rId2"/>
    <p:sldId id="258" r:id="rId3"/>
    <p:sldId id="257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72" r:id="rId12"/>
    <p:sldId id="266" r:id="rId13"/>
    <p:sldId id="267" r:id="rId14"/>
    <p:sldId id="268" r:id="rId15"/>
    <p:sldId id="259" r:id="rId16"/>
    <p:sldId id="270" r:id="rId1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58" y="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98962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0943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0A5A2F-D5DF-4225-B53A-8F3316A5D974}" type="datetimeFigureOut">
              <a:rPr lang="zh-CN" altLang="en-US" smtClean="0"/>
              <a:t>2025/9/23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424C46-5EB9-41FD-92BD-B47882C90EF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strike="sngStrike" dirty="0"/>
              <a:t>棣蓁</a:t>
            </a:r>
            <a:r>
              <a:rPr lang="zh-CN" altLang="en-US" dirty="0"/>
              <a:t>地震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5 24 26</a:t>
            </a:r>
            <a:endParaRPr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地震烈度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烈度不仅跟震级有关，而且还跟震源深度、地表地质特征等有关。一般而言，震源浅、震级大的地震，破坏面积较小，但震中区破坏程度较重；震源较深、震级大的地震，影响面积较大，而震中区烈度则较轻。</a:t>
            </a:r>
          </a:p>
          <a:p>
            <a:r>
              <a:rPr lang="zh-CN" altLang="en-US" dirty="0"/>
              <a:t>为了在实际工作中评定烈度的高低，有必要制订一个统一的评定标准。这个规定的标准称为地震烈度表。在世界各国使用的有几种不同的烈度表。西方国家比较通行的是改进的麦加利烈度表，简称</a:t>
            </a:r>
            <a:r>
              <a:rPr lang="en-US" altLang="zh-CN" dirty="0"/>
              <a:t>M.M.</a:t>
            </a:r>
            <a:r>
              <a:rPr lang="zh-CN" altLang="en-US" dirty="0"/>
              <a:t>烈度表，从</a:t>
            </a:r>
            <a:r>
              <a:rPr lang="en-US" altLang="zh-CN" dirty="0"/>
              <a:t>I</a:t>
            </a:r>
            <a:r>
              <a:rPr lang="zh-CN" altLang="en-US" dirty="0"/>
              <a:t>度到度共分</a:t>
            </a:r>
            <a:r>
              <a:rPr lang="en-US" altLang="zh-CN" dirty="0"/>
              <a:t>12</a:t>
            </a:r>
            <a:r>
              <a:rPr lang="zh-CN" altLang="en-US" dirty="0"/>
              <a:t>个烈度等级。日本将无感定为</a:t>
            </a:r>
            <a:r>
              <a:rPr lang="en-US" altLang="zh-CN" dirty="0"/>
              <a:t>0</a:t>
            </a:r>
            <a:r>
              <a:rPr lang="zh-CN" altLang="en-US" dirty="0"/>
              <a:t>度，有感则分为</a:t>
            </a:r>
            <a:r>
              <a:rPr lang="en-US" altLang="zh-CN" dirty="0"/>
              <a:t>I</a:t>
            </a:r>
            <a:r>
              <a:rPr lang="zh-CN" altLang="en-US" dirty="0"/>
              <a:t>至</a:t>
            </a:r>
            <a:r>
              <a:rPr lang="en-US" altLang="zh-CN" dirty="0"/>
              <a:t>Ⅶ</a:t>
            </a:r>
            <a:r>
              <a:rPr lang="zh-CN" altLang="en-US" dirty="0"/>
              <a:t>度，共</a:t>
            </a:r>
            <a:r>
              <a:rPr lang="en-US" altLang="zh-CN" dirty="0"/>
              <a:t>8</a:t>
            </a:r>
            <a:r>
              <a:rPr lang="zh-CN" altLang="en-US" dirty="0"/>
              <a:t>个等级。前苏联和中国均按</a:t>
            </a:r>
            <a:r>
              <a:rPr lang="en-US" altLang="zh-CN" dirty="0"/>
              <a:t>12</a:t>
            </a:r>
            <a:r>
              <a:rPr lang="zh-CN" altLang="en-US" dirty="0"/>
              <a:t>个烈度等级划分烈度表。中国</a:t>
            </a:r>
            <a:r>
              <a:rPr lang="en-US" altLang="zh-CN" dirty="0"/>
              <a:t>1980</a:t>
            </a:r>
            <a:r>
              <a:rPr lang="zh-CN" altLang="en-US" dirty="0"/>
              <a:t>年重新编订了地震烈度表。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0FFAC3CD-468C-44C8-A0FC-FAFBF8A2A4C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177"/>
          <a:stretch/>
        </p:blipFill>
        <p:spPr>
          <a:xfrm>
            <a:off x="0" y="0"/>
            <a:ext cx="5609690" cy="6899097"/>
          </a:xfrm>
          <a:prstGeom prst="rect">
            <a:avLst/>
          </a:prstGeom>
        </p:spPr>
      </p:pic>
      <p:pic>
        <p:nvPicPr>
          <p:cNvPr id="1026" name="Picture 2" descr="https://pics6.baidu.com/feed/7a899e510fb30f2449b471b60a33a34cac4b038a.jpeg@f_auto?token=6f7915e7d1c2bef94d8ab5660c1d853e">
            <a:extLst>
              <a:ext uri="{FF2B5EF4-FFF2-40B4-BE49-F238E27FC236}">
                <a16:creationId xmlns:a16="http://schemas.microsoft.com/office/drawing/2014/main" id="{9C910240-3066-4FFA-A0B8-0D6EB9695E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7453"/>
          <a:stretch/>
        </p:blipFill>
        <p:spPr bwMode="auto">
          <a:xfrm>
            <a:off x="5609690" y="0"/>
            <a:ext cx="6618481" cy="2357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98074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地震监测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在地球内部传播的地震波称为体波，分为纵波和横波。</a:t>
            </a:r>
          </a:p>
          <a:p>
            <a:r>
              <a:rPr lang="zh-CN" altLang="en-US" dirty="0"/>
              <a:t>振动方向与传播方向一致的波为纵波（</a:t>
            </a:r>
            <a:r>
              <a:rPr lang="en-US" altLang="zh-CN" dirty="0"/>
              <a:t>P</a:t>
            </a:r>
            <a:r>
              <a:rPr lang="zh-CN" altLang="en-US" dirty="0"/>
              <a:t>波）。来自地下的纵波引起地面上下颠簸振动。</a:t>
            </a:r>
          </a:p>
          <a:p>
            <a:r>
              <a:rPr lang="zh-CN" altLang="en-US" dirty="0"/>
              <a:t>振动方向与传播方向垂直的波为横波（</a:t>
            </a:r>
            <a:r>
              <a:rPr lang="en-US" altLang="zh-CN" dirty="0"/>
              <a:t>S</a:t>
            </a:r>
            <a:r>
              <a:rPr lang="zh-CN" altLang="en-US" dirty="0"/>
              <a:t>波）。来自地下的横波能引起地面的水平晃动。由于纵波在地球内部传播速度大于横波，所以地震时，纵波总是先到达地表，而横波总落后一步。这样，发生较大的近震时，一般人们先感到上下颠簸，过数秒到十几秒后才感到有很强的水平晃动。横波是造成破坏的主要原因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地震监测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沿地面传播的地震波称为面波，分为勒夫波和瑞利波。</a:t>
            </a:r>
          </a:p>
          <a:p>
            <a:r>
              <a:rPr lang="zh-CN" altLang="en-US" dirty="0"/>
              <a:t>纵波：振动方向与波的传播方向一致的波，传播速度较快，到达地面时人感觉颠动，物体上下跳动。</a:t>
            </a:r>
          </a:p>
          <a:p>
            <a:r>
              <a:rPr lang="zh-CN" altLang="en-US" dirty="0"/>
              <a:t>横波：振动方向与波的传播方向垂直，传播速度比纵波慢，到达地面时人感觉摇晃，物体会来回摆动。</a:t>
            </a:r>
          </a:p>
          <a:p>
            <a:r>
              <a:rPr lang="zh-CN" altLang="en-US" dirty="0"/>
              <a:t>面波：当体波到达岩层界面或地表时，会产生沿界面或地表传播的幅度很大的波，称为面波。面波传播速度小于横波，所以跟在横波的后面。</a:t>
            </a:r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地震监测</a:t>
            </a:r>
            <a:r>
              <a:rPr lang="en-US" altLang="zh-CN" dirty="0"/>
              <a:t>·</a:t>
            </a:r>
            <a:r>
              <a:rPr lang="zh-CN" altLang="en-US" dirty="0"/>
              <a:t>示意图</a:t>
            </a: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100" y="1891506"/>
            <a:ext cx="5257800" cy="4219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地震为我们带来了什么影响？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据统计，地球上每年约发生</a:t>
            </a:r>
            <a:r>
              <a:rPr lang="en-US" altLang="zh-CN" dirty="0"/>
              <a:t>500</a:t>
            </a:r>
            <a:r>
              <a:rPr lang="zh-CN" altLang="en-US" dirty="0"/>
              <a:t>多万次地震，即每天要发生上万次的地震。其中绝大多数太小或太远，以至于人们感觉不到；真正能对人类造成严重危害的地震大约有十几二十次；能造成特别严重灾害的地震大约有一两次。人们感觉不到的地震，必须用地震仪才能记录下来；不同类型的地震仪能记录不同强度、不同远近的地震。世界上运转着数以千计的各种地震仪器日夜监测着地震的动向。当前的科技水平尚无法预测地震的到来，未来相当长的一段时间内，地震也是无法预测的。所谓成功预测地震的例子，基本都是巧合。对于地震，更应该做的是提高建筑抗震等级、做好防御，而不是预测地震。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CN" altLang="en-US" dirty="0"/>
              <a:t>感谢聆听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strike="sngStrike" dirty="0"/>
              <a:t>P.S.</a:t>
            </a:r>
            <a:r>
              <a:rPr lang="zh-CN" altLang="en-US" strike="sngStrike" dirty="0"/>
              <a:t> 十六页不算长吧（</a:t>
            </a:r>
            <a:endParaRPr lang="en-US" altLang="zh-CN" strike="sngStrike" dirty="0"/>
          </a:p>
          <a:p>
            <a:r>
              <a:rPr lang="en-US" altLang="zh-CN" dirty="0"/>
              <a:t>PPT</a:t>
            </a:r>
            <a:r>
              <a:rPr lang="zh-CN" altLang="en-US" dirty="0"/>
              <a:t>一定要白底黑字</a:t>
            </a:r>
            <a:endParaRPr lang="en-US" altLang="zh-CN" dirty="0"/>
          </a:p>
          <a:p>
            <a:r>
              <a:rPr lang="en-US" altLang="zh-CN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\o/\o/\o/</a:t>
            </a:r>
            <a:endParaRPr lang="zh-CN" altLang="en-US" b="1" spc="50" dirty="0">
              <a:ln w="0"/>
              <a:solidFill>
                <a:schemeClr val="bg2"/>
              </a:solidFill>
              <a:effectLst>
                <a:innerShdw blurRad="63500" dist="50800" dir="13500000">
                  <a:srgbClr val="000000">
                    <a:alpha val="50000"/>
                  </a:srgbClr>
                </a:innerShdw>
              </a:effectLs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目录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什么是地震</a:t>
            </a:r>
            <a:endParaRPr lang="en-US" altLang="zh-CN" dirty="0"/>
          </a:p>
          <a:p>
            <a:r>
              <a:rPr lang="zh-CN" altLang="en-US" dirty="0"/>
              <a:t>地震与其相关研究</a:t>
            </a:r>
            <a:endParaRPr lang="en-US" altLang="zh-CN" dirty="0"/>
          </a:p>
          <a:p>
            <a:r>
              <a:rPr lang="zh-CN" altLang="en-US" dirty="0"/>
              <a:t>地震对我们有什么影响</a:t>
            </a:r>
            <a:endParaRPr lang="en-US" altLang="zh-CN" dirty="0"/>
          </a:p>
          <a:p>
            <a:r>
              <a:rPr lang="zh-CN" altLang="en-US" dirty="0"/>
              <a:t>地震预测理论及其技术</a:t>
            </a:r>
            <a:endParaRPr lang="en-US" altLang="zh-CN" dirty="0"/>
          </a:p>
          <a:p>
            <a:r>
              <a:rPr lang="zh-CN" altLang="en-US" dirty="0"/>
              <a:t>可预测未来中对地震侦测技术的展望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什么是地震？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zh-CN" altLang="en-US" dirty="0"/>
              <a:t>地震（英文：</a:t>
            </a:r>
            <a:r>
              <a:rPr lang="en-US" altLang="zh-CN" dirty="0"/>
              <a:t>earthquake</a:t>
            </a:r>
            <a:r>
              <a:rPr lang="zh-CN" altLang="en-US" dirty="0"/>
              <a:t>），又称地动、地振动，是地壳快速释放能量过程中造成的振动，期间会产生地震波的一种自然现象。地球上板块与板块之间相互挤压碰撞，造成板块边沿及板块内部产生错动和破裂，是引起地震的主要原因。地震开始发生的地点称为震源，震源正上方的地面称为震中。破坏性地震的地面振动最烈处称为极震区，极震区往往也就是震中所在的地区。地震常常造成严重人员伤亡，能引起火灾、水灾、有毒气体泄漏、细菌及放射性物质扩散，还可能造成海啸、滑坡、崩塌、地裂缝等次生灾害。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地震的定义：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地震，是地球内部发生的急剧破裂产生的震波，在一定范围内引起地面振动的现象。地震</a:t>
            </a:r>
            <a:r>
              <a:rPr lang="en-US" altLang="zh-CN" dirty="0"/>
              <a:t>(earthquake)</a:t>
            </a:r>
            <a:r>
              <a:rPr lang="zh-CN" altLang="en-US" dirty="0"/>
              <a:t>就是地球表层的快速振动，在古代又称为地动。地震活动在时间上具有一定的周期性。表现为在一定时间段内地震活动频繁，强度大，称为地震活跃期；而另一时间段内地震活动相对来讲频率少，强度小，称为地震平静期。地震的地理分布受一定的地质条件控制，具有一定的规律。地震大多分布在地壳不稳定的部位，特别是板块之间的消亡边界，形成地震活动活跃的地震带。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" y="264160"/>
            <a:ext cx="6497320" cy="435165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6680200" y="264160"/>
            <a:ext cx="5114290" cy="4399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/>
              <a:t>震源：地球内部发生地震的起始位置，是地震能量释放的源头，图中地下的圆形震源区域就是能量开始传播的地方。</a:t>
            </a:r>
          </a:p>
          <a:p>
            <a:r>
              <a:rPr lang="zh-CN" altLang="en-US" sz="2000"/>
              <a:t>震源深度：从震源到地表（震中）的垂直距离，它影响地震的破坏程度和波及范围。</a:t>
            </a:r>
          </a:p>
          <a:p>
            <a:r>
              <a:rPr lang="zh-CN" altLang="en-US" sz="2000"/>
              <a:t>震中：震源在地表的垂直投影点，是地面上距离震源最近的点。</a:t>
            </a:r>
          </a:p>
          <a:p>
            <a:r>
              <a:rPr lang="zh-CN" altLang="en-US" sz="2000"/>
              <a:t>极震区：震中附近地震破坏最严重的区域。</a:t>
            </a:r>
          </a:p>
          <a:p>
            <a:r>
              <a:rPr lang="zh-CN" altLang="en-US" sz="2000"/>
              <a:t>震中距：地面上某一地点到震中的水平距离，距离越远，地震影响通常越弱。</a:t>
            </a:r>
          </a:p>
          <a:p>
            <a:r>
              <a:rPr lang="zh-CN" altLang="en-US" sz="2000"/>
              <a:t>等震线：地面上地震破坏程度相同（或地震烈度相同）的各点连接成的曲线，类似地图上的等高线，用于直观展示地震破坏的空间分布。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327025" y="4939030"/>
            <a:ext cx="11467465" cy="17989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zh-CN" altLang="en-US" sz="2000">
                <a:solidFill>
                  <a:srgbClr val="00B0F0"/>
                </a:solidFill>
              </a:rPr>
              <a:t>以汶川大地震为例：</a:t>
            </a:r>
          </a:p>
          <a:p>
            <a:r>
              <a:rPr lang="zh-CN" altLang="en-US" sz="2000">
                <a:solidFill>
                  <a:srgbClr val="00B0F0"/>
                </a:solidFill>
              </a:rPr>
              <a:t>震源深度：约</a:t>
            </a:r>
            <a:r>
              <a:rPr lang="en-US" altLang="zh-CN" sz="2000">
                <a:solidFill>
                  <a:srgbClr val="00B0F0"/>
                </a:solidFill>
              </a:rPr>
              <a:t> 15.5 </a:t>
            </a:r>
            <a:r>
              <a:rPr lang="zh-CN" altLang="en-US" sz="2000">
                <a:solidFill>
                  <a:srgbClr val="00B0F0"/>
                </a:solidFill>
              </a:rPr>
              <a:t>千米（属于浅源地震，浅源地震通常破坏力更强）。</a:t>
            </a:r>
          </a:p>
          <a:p>
            <a:r>
              <a:rPr lang="zh-CN" altLang="en-US" sz="2000">
                <a:solidFill>
                  <a:srgbClr val="00B0F0"/>
                </a:solidFill>
              </a:rPr>
              <a:t>震中：位于四川省阿坝藏族羌族自治州汶川县映秀镇（北纬</a:t>
            </a:r>
            <a:r>
              <a:rPr lang="en-US" altLang="zh-CN" sz="2000">
                <a:solidFill>
                  <a:srgbClr val="00B0F0"/>
                </a:solidFill>
              </a:rPr>
              <a:t> 31.01</a:t>
            </a:r>
            <a:r>
              <a:rPr lang="en-US" altLang="en-US" sz="2000">
                <a:solidFill>
                  <a:srgbClr val="00B0F0"/>
                </a:solidFill>
              </a:rPr>
              <a:t>°</a:t>
            </a:r>
            <a:r>
              <a:rPr lang="zh-CN" altLang="en-US" sz="2000">
                <a:solidFill>
                  <a:srgbClr val="00B0F0"/>
                </a:solidFill>
              </a:rPr>
              <a:t>、东经</a:t>
            </a:r>
            <a:r>
              <a:rPr lang="en-US" altLang="zh-CN" sz="2000">
                <a:solidFill>
                  <a:srgbClr val="00B0F0"/>
                </a:solidFill>
              </a:rPr>
              <a:t> 103.42</a:t>
            </a:r>
            <a:r>
              <a:rPr lang="en-US" altLang="en-US" sz="2000">
                <a:solidFill>
                  <a:srgbClr val="00B0F0"/>
                </a:solidFill>
              </a:rPr>
              <a:t>°</a:t>
            </a:r>
            <a:r>
              <a:rPr lang="en-US" altLang="zh-CN" sz="2000">
                <a:solidFill>
                  <a:srgbClr val="00B0F0"/>
                </a:solidFill>
              </a:rPr>
              <a:t> </a:t>
            </a:r>
            <a:r>
              <a:rPr lang="zh-CN" altLang="en-US" sz="2000">
                <a:solidFill>
                  <a:srgbClr val="00B0F0"/>
                </a:solidFill>
              </a:rPr>
              <a:t>附近）。</a:t>
            </a:r>
          </a:p>
          <a:p>
            <a:r>
              <a:rPr lang="zh-CN" altLang="en-US" sz="2000">
                <a:solidFill>
                  <a:srgbClr val="00B0F0"/>
                </a:solidFill>
              </a:rPr>
              <a:t>学校震中距示例：东汽中学（位于德阳市汉旺镇）距离震中约</a:t>
            </a:r>
            <a:r>
              <a:rPr lang="en-US" altLang="zh-CN" sz="2000">
                <a:solidFill>
                  <a:srgbClr val="00B0F0"/>
                </a:solidFill>
              </a:rPr>
              <a:t> 30 </a:t>
            </a:r>
            <a:r>
              <a:rPr lang="zh-CN" altLang="en-US" sz="2000">
                <a:solidFill>
                  <a:srgbClr val="00B0F0"/>
                </a:solidFill>
              </a:rPr>
              <a:t>多公里；红白小学距离震中映秀仅</a:t>
            </a:r>
            <a:r>
              <a:rPr lang="en-US" altLang="zh-CN" sz="2000">
                <a:solidFill>
                  <a:srgbClr val="00B0F0"/>
                </a:solidFill>
              </a:rPr>
              <a:t> 10 </a:t>
            </a:r>
            <a:r>
              <a:rPr lang="zh-CN" altLang="en-US" sz="2000">
                <a:solidFill>
                  <a:srgbClr val="00B0F0"/>
                </a:solidFill>
              </a:rPr>
              <a:t>公里；西南交通大学犀浦校区距离震中约</a:t>
            </a:r>
            <a:r>
              <a:rPr lang="en-US" altLang="zh-CN" sz="2000">
                <a:solidFill>
                  <a:srgbClr val="00B0F0"/>
                </a:solidFill>
              </a:rPr>
              <a:t> 70 </a:t>
            </a:r>
            <a:r>
              <a:rPr lang="zh-CN" altLang="en-US" sz="2000">
                <a:solidFill>
                  <a:srgbClr val="00B0F0"/>
                </a:solidFill>
              </a:rPr>
              <a:t>公里。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地震及其相关研究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震级划分</a:t>
            </a:r>
            <a:endParaRPr lang="en-US" altLang="zh-CN" dirty="0"/>
          </a:p>
          <a:p>
            <a:pPr lvl="1"/>
            <a:r>
              <a:rPr lang="zh-CN" altLang="en-US" dirty="0"/>
              <a:t>地震烈度</a:t>
            </a:r>
            <a:endParaRPr lang="en-US" altLang="zh-CN" dirty="0"/>
          </a:p>
          <a:p>
            <a:r>
              <a:rPr lang="zh-CN" altLang="en-US" dirty="0"/>
              <a:t>地震监测</a:t>
            </a:r>
            <a:endParaRPr lang="en-US" altLang="zh-CN" dirty="0"/>
          </a:p>
          <a:p>
            <a:r>
              <a:rPr lang="zh-CN" altLang="en-US" dirty="0"/>
              <a:t>地震成因</a:t>
            </a:r>
            <a:endParaRPr lang="en-US" altLang="zh-CN" dirty="0"/>
          </a:p>
          <a:p>
            <a:r>
              <a:rPr lang="zh-CN" altLang="en-US" dirty="0"/>
              <a:t>地震类型</a:t>
            </a:r>
            <a:endParaRPr lang="en-US" altLang="zh-CN" dirty="0"/>
          </a:p>
          <a:p>
            <a:r>
              <a:rPr lang="zh-CN" altLang="en-US" dirty="0"/>
              <a:t>地震序列</a:t>
            </a:r>
            <a:endParaRPr lang="en-US" altLang="zh-CN" dirty="0"/>
          </a:p>
          <a:p>
            <a:r>
              <a:rPr lang="zh-CN" altLang="en-US" dirty="0"/>
              <a:t>地震分布</a:t>
            </a:r>
            <a:endParaRPr lang="en-US" altLang="zh-C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震级划分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pPr>
              <a:lnSpc>
                <a:spcPct val="110000"/>
              </a:lnSpc>
            </a:pP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震级是地震大小的一种度量，根据地震释放能量的多少来划分，用“级”来表示。震级的标度最初是美国地震学家里克特（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C.F.Richter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）于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1935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年研究加里福尼亚地方性地震时提出的，规定以震中距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100km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处“标准地震仪”（或称“安德生地震仪”、周期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0.8s,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放大倍数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2800,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阻尼系数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0.8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）所记录的水平向最大振幅（单振幅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,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以</a:t>
            </a:r>
            <a:r>
              <a:rPr lang="en-US" altLang="zh-CN" dirty="0" err="1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μm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计）的常用对数为该地震的震级。后来发展为远台及非标准地震仪记录经过换算也可用来确定震级。震级分面波震级（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MS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）、体波震级（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Mb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）、近震震级（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ML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）等不同类别，彼此之间也可以换算。用里克特的测算办法计算，到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2000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年已知的最大地震没有超过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8.9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级的；最小的地震则已可用高倍率的微震仪测到</a:t>
            </a:r>
            <a:r>
              <a:rPr lang="en-US" altLang="zh-CN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-3</a:t>
            </a:r>
            <a:r>
              <a:rPr lang="zh-CN" altLang="en-US" dirty="0">
                <a:latin typeface="等线" panose="02010600030101010101" charset="-122"/>
                <a:ea typeface="等线" panose="02010600030101010101" charset="-122"/>
                <a:cs typeface="等线" panose="02010600030101010101" charset="-122"/>
              </a:rPr>
              <a:t>级。按震级的大小又可划分为超微震、微震、弱震（或称小震）、强震（或称中震）和大地震等。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震级划分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zh-CN" altLang="en-US" sz="2000" dirty="0"/>
              <a:t>弱震震级小于</a:t>
            </a:r>
            <a:r>
              <a:rPr lang="en-US" altLang="zh-CN" sz="2000" dirty="0"/>
              <a:t>3</a:t>
            </a:r>
            <a:r>
              <a:rPr lang="zh-CN" altLang="en-US" sz="2000" dirty="0"/>
              <a:t>级。如果震源不是很浅，这种地震人们一般不易觉察。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有感地震震级等于或大于</a:t>
            </a:r>
            <a:r>
              <a:rPr lang="en-US" altLang="zh-CN" sz="2000" dirty="0"/>
              <a:t>3</a:t>
            </a:r>
            <a:r>
              <a:rPr lang="zh-CN" altLang="en-US" sz="2000" dirty="0"/>
              <a:t>级、小于或等于</a:t>
            </a:r>
            <a:r>
              <a:rPr lang="en-US" altLang="zh-CN" sz="2000" dirty="0"/>
              <a:t>4.5</a:t>
            </a:r>
            <a:r>
              <a:rPr lang="zh-CN" altLang="en-US" sz="2000" dirty="0"/>
              <a:t>级。这种地震人们能够感觉到，但一般不会造成破坏。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中强震震级大于</a:t>
            </a:r>
            <a:r>
              <a:rPr lang="en-US" altLang="zh-CN" sz="2000" dirty="0"/>
              <a:t>4.5</a:t>
            </a:r>
            <a:r>
              <a:rPr lang="zh-CN" altLang="en-US" sz="2000" dirty="0"/>
              <a:t>级、小于</a:t>
            </a:r>
            <a:r>
              <a:rPr lang="en-US" altLang="zh-CN" sz="2000" dirty="0"/>
              <a:t>6</a:t>
            </a:r>
            <a:r>
              <a:rPr lang="zh-CN" altLang="en-US" sz="2000" dirty="0"/>
              <a:t>级。属于可造成破坏的地震，但破坏轻重还与震源深度、震中距等多种因素有关。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强震震级等于或大于</a:t>
            </a:r>
            <a:r>
              <a:rPr lang="en-US" altLang="zh-CN" sz="2000" dirty="0"/>
              <a:t>6</a:t>
            </a:r>
            <a:r>
              <a:rPr lang="zh-CN" altLang="en-US" sz="2000" dirty="0"/>
              <a:t>级。其中震级大于等于</a:t>
            </a:r>
            <a:r>
              <a:rPr lang="en-US" altLang="zh-CN" sz="2000" dirty="0"/>
              <a:t>8</a:t>
            </a:r>
            <a:r>
              <a:rPr lang="zh-CN" altLang="en-US" sz="2000" dirty="0"/>
              <a:t>级的又称为巨大地震。</a:t>
            </a:r>
          </a:p>
          <a:p>
            <a:pPr>
              <a:lnSpc>
                <a:spcPct val="80000"/>
              </a:lnSpc>
            </a:pPr>
            <a:r>
              <a:rPr lang="zh-CN" altLang="en-US" sz="2000" dirty="0"/>
              <a:t>里氏规模</a:t>
            </a:r>
            <a:r>
              <a:rPr lang="en-US" altLang="zh-CN" sz="2000" dirty="0"/>
              <a:t>4.5</a:t>
            </a:r>
            <a:r>
              <a:rPr lang="zh-CN" altLang="en-US" sz="2000" dirty="0"/>
              <a:t>以上的地震可以在全球范围内监测到。</a:t>
            </a:r>
          </a:p>
          <a:p>
            <a:pPr>
              <a:lnSpc>
                <a:spcPct val="80000"/>
              </a:lnSpc>
            </a:pPr>
            <a:endParaRPr lang="zh-CN" altLang="en-US" sz="20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838200" y="4142806"/>
          <a:ext cx="10515600" cy="185801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4605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震级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能量（单位：尔格）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震级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能量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 b="1">
                          <a:solidFill>
                            <a:srgbClr val="333333"/>
                          </a:solidFill>
                          <a:effectLst/>
                        </a:rPr>
                        <a:t>术语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0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6.3×10¹¹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5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2×10¹⁹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zh-CN" altLang="en-US">
                          <a:solidFill>
                            <a:srgbClr val="333333"/>
                          </a:solidFill>
                          <a:effectLst/>
                        </a:rPr>
                        <a:t>尔格：能量单位。一度电（一千瓦小时）的能量为</a:t>
                      </a: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3.6×10¹³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1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2×10¹³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>
                          <a:solidFill>
                            <a:srgbClr val="333333"/>
                          </a:solidFill>
                          <a:effectLst/>
                        </a:rPr>
                        <a:t>6.3×10²º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6.3×10¹⁴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7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2×10²²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2.5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3.55×10¹⁵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8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6.3×10²³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3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2×10¹⁶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8.5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3.55×10²⁴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9700"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4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6.3×10¹⁷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>
                          <a:solidFill>
                            <a:srgbClr val="333333"/>
                          </a:solidFill>
                          <a:effectLst/>
                        </a:rPr>
                        <a:t>8.9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 latinLnBrk="1">
                        <a:lnSpc>
                          <a:spcPts val="1800"/>
                        </a:lnSpc>
                        <a:buNone/>
                      </a:pPr>
                      <a:r>
                        <a:rPr lang="en-US" altLang="zh-CN" dirty="0">
                          <a:solidFill>
                            <a:srgbClr val="333333"/>
                          </a:solidFill>
                          <a:effectLst/>
                        </a:rPr>
                        <a:t>1.4×10²⁵</a:t>
                      </a:r>
                    </a:p>
                  </a:txBody>
                  <a:tcPr marL="63500" marR="63500" marT="12700" marB="12700" anchor="ctr">
                    <a:lnL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E6E6E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地震烈度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zh-CN" altLang="en-US" dirty="0"/>
              <a:t>同样大小的地震，造成的破坏不一定相同；同一次地震，在不同的地方造成的破坏也不同。为衡量地震破坏程度，科学家又“制作”了另一把“尺子”一一地震烈度。在中国地震烈度表上，对人的感觉、一般房屋震害程度和其他现象作了描述，可以作为确定烈度的基本依据。影响烈度的因素有震级、震源深度、距震源的远近、地面状况和地层构造等。</a:t>
            </a:r>
            <a:endParaRPr lang="en-US" altLang="zh-CN" dirty="0"/>
          </a:p>
          <a:p>
            <a:r>
              <a:rPr lang="zh-CN" altLang="en-US" dirty="0"/>
              <a:t>一般情况下仅就烈度和震源、震级间的关系来说，震级越大震源越浅、烈度也越大。一般震中区的破坏最重，烈度最高，这个烈度称为震中烈度。从震中向四周扩展，地震烈度逐渐减小。所以，一次地震只有一个震级，但它所造成的破坏在不同的地区是不同的。即一次地震，可以划分出好几个烈度不同的地区。这与一颗炸弹爆后，近处与远处破坏程度不同道理一样。炸弹的炸药量，好比是震级；炸弹对不同地点的破坏程度，好比是烈度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1764</Words>
  <Application>Microsoft Office PowerPoint</Application>
  <PresentationFormat>宽屏</PresentationFormat>
  <Paragraphs>92</Paragraphs>
  <Slides>16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2" baseType="lpstr">
      <vt:lpstr>等线</vt:lpstr>
      <vt:lpstr>等线 Light</vt:lpstr>
      <vt:lpstr>宋体</vt:lpstr>
      <vt:lpstr>Arial</vt:lpstr>
      <vt:lpstr>Calibri</vt:lpstr>
      <vt:lpstr>Office 主题​​</vt:lpstr>
      <vt:lpstr>棣蓁地震</vt:lpstr>
      <vt:lpstr>目录</vt:lpstr>
      <vt:lpstr>什么是地震？</vt:lpstr>
      <vt:lpstr>地震的定义：</vt:lpstr>
      <vt:lpstr>PowerPoint 演示文稿</vt:lpstr>
      <vt:lpstr>地震及其相关研究</vt:lpstr>
      <vt:lpstr>震级划分</vt:lpstr>
      <vt:lpstr>震级划分</vt:lpstr>
      <vt:lpstr>地震烈度</vt:lpstr>
      <vt:lpstr>地震烈度</vt:lpstr>
      <vt:lpstr>PowerPoint 演示文稿</vt:lpstr>
      <vt:lpstr>地震监测</vt:lpstr>
      <vt:lpstr>地震监测</vt:lpstr>
      <vt:lpstr>地震监测·示意图</vt:lpstr>
      <vt:lpstr>地震为我们带来了什么影响？</vt:lpstr>
      <vt:lpstr>感谢聆听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地震</dc:title>
  <dc:creator>Jing Jiang</dc:creator>
  <cp:lastModifiedBy>HiteVision</cp:lastModifiedBy>
  <cp:revision>7</cp:revision>
  <dcterms:created xsi:type="dcterms:W3CDTF">2025-09-16T10:20:00Z</dcterms:created>
  <dcterms:modified xsi:type="dcterms:W3CDTF">2025-09-23T04:11:10Z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31CBB63C753C4834932D651B6B2178B7_12</vt:lpwstr>
  </property>
  <property fmtid="{D5CDD505-2E9C-101B-9397-08002B2CF9AE}" pid="3" name="KSOProductBuildVer">
    <vt:lpwstr>2052-12.1.0.22529</vt:lpwstr>
  </property>
</Properties>
</file>