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487" r:id="rId3"/>
    <p:sldId id="485" r:id="rId4"/>
    <p:sldId id="486" r:id="rId5"/>
    <p:sldId id="488" r:id="rId6"/>
    <p:sldId id="418" r:id="rId7"/>
    <p:sldId id="484" r:id="rId8"/>
    <p:sldId id="458" r:id="rId9"/>
    <p:sldId id="45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60" r:id="rId19"/>
    <p:sldId id="461" r:id="rId20"/>
    <p:sldId id="462" r:id="rId21"/>
    <p:sldId id="428" r:id="rId22"/>
    <p:sldId id="429" r:id="rId23"/>
    <p:sldId id="430" r:id="rId24"/>
    <p:sldId id="431" r:id="rId25"/>
    <p:sldId id="483" r:id="rId26"/>
    <p:sldId id="489" r:id="rId27"/>
    <p:sldId id="491" r:id="rId28"/>
    <p:sldId id="499" r:id="rId29"/>
    <p:sldId id="495" r:id="rId30"/>
    <p:sldId id="496" r:id="rId31"/>
    <p:sldId id="497" r:id="rId32"/>
    <p:sldId id="50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76"/>
      </p:cViewPr>
      <p:guideLst>
        <p:guide orient="horz" pos="2133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4405" y="1122680"/>
            <a:ext cx="10323195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Unit 2. The Shepherd and the Wild Sheep</a:t>
            </a:r>
            <a:endParaRPr lang="en-US" altLang="zh-C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5. discourage</a:t>
            </a:r>
            <a:r>
              <a:rPr sz="3600" b="1" dirty="0">
                <a:solidFill>
                  <a:srgbClr val="C00000"/>
                </a:solidFill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[</a:t>
            </a:r>
            <a:r>
              <a:rPr lang="en" sz="3600" b="1" dirty="0" err="1">
                <a:solidFill>
                  <a:srgbClr val="C00000"/>
                </a:solidFill>
              </a:rPr>
              <a:t>dɪsˈkɜːrɪdʒ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zh-CN" altLang="en-US" sz="3600" b="1" dirty="0">
                <a:solidFill>
                  <a:srgbClr val="C00000"/>
                </a:solidFill>
              </a:rPr>
              <a:t>  </a:t>
            </a:r>
            <a:r>
              <a:rPr lang="en-US" altLang="zh-CN" sz="3600" b="1" dirty="0">
                <a:solidFill>
                  <a:srgbClr val="C00000"/>
                </a:solidFill>
              </a:rPr>
              <a:t>v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To di</a:t>
            </a:r>
            <a:r>
              <a:rPr lang="en-US" altLang="zh-CN" sz="3600" b="1" dirty="0">
                <a:solidFill>
                  <a:srgbClr val="C00000"/>
                </a:solidFill>
              </a:rPr>
              <a:t>s</a:t>
            </a:r>
            <a:r>
              <a:rPr lang="en" sz="3600" b="1" dirty="0">
                <a:solidFill>
                  <a:srgbClr val="C00000"/>
                </a:solidFill>
              </a:rPr>
              <a:t>courage someone is to make them feel less excited about something.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使泄气；阻拦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lang="en" sz="3600" b="1" dirty="0"/>
              <a:t>Mr. Perry </a:t>
            </a:r>
            <a:r>
              <a:rPr lang="en" sz="3600" b="1" u="sng" dirty="0"/>
              <a:t>discouraged</a:t>
            </a:r>
            <a:r>
              <a:rPr lang="en" sz="3600" b="1" dirty="0"/>
              <a:t> the students </a:t>
            </a:r>
            <a:r>
              <a:rPr lang="en" sz="3600" b="1" u="sng" dirty="0"/>
              <a:t>from quitting</a:t>
            </a:r>
            <a:r>
              <a:rPr lang="en" sz="3600" b="1" dirty="0"/>
              <a:t> school.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1362653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6. fake</a:t>
            </a:r>
            <a:r>
              <a:rPr sz="3600" b="1" dirty="0">
                <a:solidFill>
                  <a:srgbClr val="C00000"/>
                </a:solidFill>
              </a:rPr>
              <a:t>  [</a:t>
            </a:r>
            <a:r>
              <a:rPr lang="en" sz="3600" b="1" dirty="0" err="1">
                <a:solidFill>
                  <a:srgbClr val="C00000"/>
                </a:solidFill>
              </a:rPr>
              <a:t>feɪk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adj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If something is fake, it is made to look real in order to trick people.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假的</a:t>
            </a:r>
            <a:endParaRPr sz="3600" b="1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" sz="3600" b="1" dirty="0"/>
              <a:t>The model was wearing fake eyelashes.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7. hatred</a:t>
            </a:r>
            <a:r>
              <a:rPr sz="3600" b="1" dirty="0">
                <a:solidFill>
                  <a:srgbClr val="C00000"/>
                </a:solidFill>
              </a:rPr>
              <a:t> [</a:t>
            </a:r>
            <a:r>
              <a:rPr lang="en" sz="3600" b="1" dirty="0">
                <a:solidFill>
                  <a:srgbClr val="C00000"/>
                </a:solidFill>
              </a:rPr>
              <a:t>ˈ</a:t>
            </a:r>
            <a:r>
              <a:rPr lang="en" sz="3600" b="1" dirty="0" err="1">
                <a:solidFill>
                  <a:srgbClr val="C00000"/>
                </a:solidFill>
              </a:rPr>
              <a:t>heɪtrɪd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n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Hatred </a:t>
            </a:r>
            <a:r>
              <a:rPr lang="en" sz="3600" b="1" dirty="0" err="1">
                <a:solidFill>
                  <a:srgbClr val="C00000"/>
                </a:solidFill>
              </a:rPr>
              <a:t>i</a:t>
            </a:r>
            <a:r>
              <a:rPr lang="en-US" altLang="zh-CN" sz="3600" b="1" dirty="0">
                <a:solidFill>
                  <a:srgbClr val="C00000"/>
                </a:solidFill>
              </a:rPr>
              <a:t>s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" sz="3600" b="1" dirty="0">
                <a:solidFill>
                  <a:srgbClr val="C00000"/>
                </a:solidFill>
              </a:rPr>
              <a:t>a strong feeling of not liking someone or something</a:t>
            </a:r>
            <a:r>
              <a:rPr lang="en-US" altLang="zh-CN" sz="3600" b="1" dirty="0">
                <a:solidFill>
                  <a:srgbClr val="C00000"/>
                </a:solidFill>
              </a:rPr>
              <a:t>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憎恨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I </a:t>
            </a:r>
            <a:r>
              <a:rPr lang="en" sz="3600" b="1" u="sng" dirty="0"/>
              <a:t>have a hatred for</a:t>
            </a:r>
            <a:r>
              <a:rPr lang="zh-CN" altLang="en-US" sz="3600" b="1" u="sng" dirty="0"/>
              <a:t> </a:t>
            </a:r>
            <a:r>
              <a:rPr lang="en" sz="3600" b="1" dirty="0"/>
              <a:t>the taste of</a:t>
            </a:r>
            <a:r>
              <a:rPr lang="zh-CN" altLang="en-US" sz="3600" b="1" dirty="0"/>
              <a:t> </a:t>
            </a:r>
            <a:r>
              <a:rPr lang="en" sz="3600" b="1" dirty="0"/>
              <a:t>medicine.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8. hut</a:t>
            </a:r>
            <a:r>
              <a:rPr sz="3600" b="1" dirty="0">
                <a:solidFill>
                  <a:srgbClr val="C00000"/>
                </a:solidFill>
              </a:rPr>
              <a:t> [</a:t>
            </a:r>
            <a:r>
              <a:rPr lang="en" sz="3600" b="1" dirty="0" err="1">
                <a:solidFill>
                  <a:srgbClr val="C00000"/>
                </a:solidFill>
              </a:rPr>
              <a:t>hʌt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en-US" altLang="zh-CN" sz="3600" b="1" dirty="0">
                <a:solidFill>
                  <a:srgbClr val="C00000"/>
                </a:solidFill>
              </a:rPr>
              <a:t>n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A hut is a house made of wood, grass, or mud that has only one or two rooms.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小屋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" sz="3600" b="1" dirty="0"/>
              <a:t>We all went into the hut to sleep.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20" y="1503122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9. inferior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[</a:t>
            </a:r>
            <a:r>
              <a:rPr lang="en" sz="3600" b="1" dirty="0" err="1">
                <a:solidFill>
                  <a:srgbClr val="C00000"/>
                </a:solidFill>
              </a:rPr>
              <a:t>ɪnˈfɪriər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adj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If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" sz="3600" b="1" dirty="0">
                <a:solidFill>
                  <a:srgbClr val="C00000"/>
                </a:solidFill>
              </a:rPr>
              <a:t>something is inferior, it is not as good as something else.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较差的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lang="en" sz="3600" b="1" dirty="0"/>
              <a:t>Cars built a hundred years ago </a:t>
            </a:r>
            <a:r>
              <a:rPr lang="en" sz="3600" b="1" u="sng" dirty="0"/>
              <a:t>are inferior to</a:t>
            </a:r>
            <a:r>
              <a:rPr lang="en" sz="3600" b="1" dirty="0"/>
              <a:t> ones built today.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10. lodge</a:t>
            </a:r>
            <a:r>
              <a:rPr sz="36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[</a:t>
            </a:r>
            <a:r>
              <a:rPr lang="en-US" sz="3600" b="1" dirty="0" err="1">
                <a:solidFill>
                  <a:srgbClr val="C00000"/>
                </a:solidFill>
              </a:rPr>
              <a:t>lɒdʒ</a:t>
            </a:r>
            <a:r>
              <a:rPr lang="en-US" sz="3600" b="1" dirty="0" smtClean="0">
                <a:solidFill>
                  <a:srgbClr val="C00000"/>
                </a:solidFill>
              </a:rPr>
              <a:t>]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n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A lodge is </a:t>
            </a:r>
            <a:r>
              <a:rPr lang="en-US" altLang="zh-CN" sz="3600" b="1" dirty="0">
                <a:solidFill>
                  <a:srgbClr val="C00000"/>
                </a:solidFill>
              </a:rPr>
              <a:t>a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" sz="3600" b="1" dirty="0">
                <a:solidFill>
                  <a:srgbClr val="C00000"/>
                </a:solidFill>
              </a:rPr>
              <a:t>house in the mountains, used by people who hunt or fish</a:t>
            </a:r>
            <a:r>
              <a:rPr lang="en-US" altLang="zh-CN" sz="3600" b="1" dirty="0">
                <a:solidFill>
                  <a:srgbClr val="C00000"/>
                </a:solidFill>
              </a:rPr>
              <a:t>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 err="1">
                <a:solidFill>
                  <a:srgbClr val="C00000"/>
                </a:solidFill>
              </a:rPr>
              <a:t>乡间小屋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endParaRPr sz="3600" b="1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" sz="3600" b="1" dirty="0"/>
              <a:t>During our ski trip, we stayed at a lodge.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11. ne</a:t>
            </a:r>
            <a:r>
              <a:rPr lang="en-US" altLang="zh-CN" sz="3600" b="1" dirty="0">
                <a:solidFill>
                  <a:srgbClr val="C00000"/>
                </a:solidFill>
              </a:rPr>
              <a:t>glect</a:t>
            </a:r>
            <a:r>
              <a:rPr sz="3600" b="1" dirty="0">
                <a:solidFill>
                  <a:srgbClr val="C00000"/>
                </a:solidFill>
              </a:rPr>
              <a:t> [</a:t>
            </a:r>
            <a:r>
              <a:rPr lang="en" sz="3600" b="1" dirty="0" err="1">
                <a:solidFill>
                  <a:srgbClr val="C00000"/>
                </a:solidFill>
              </a:rPr>
              <a:t>nɪˈɡlekt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en-US" altLang="zh-CN" sz="3600" b="1" dirty="0">
                <a:solidFill>
                  <a:srgbClr val="C00000"/>
                </a:solidFill>
              </a:rPr>
              <a:t>v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To neglect someone or something is to not take care of it properly.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忽视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lang="en" sz="3600" b="1" dirty="0"/>
              <a:t>William neglected his room, so it is a complete mess.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42215"/>
            <a:ext cx="12009863" cy="437357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12. newcomer</a:t>
            </a:r>
            <a:r>
              <a:rPr sz="3600" b="1" dirty="0">
                <a:solidFill>
                  <a:srgbClr val="C00000"/>
                </a:solidFill>
              </a:rPr>
              <a:t> [</a:t>
            </a:r>
            <a:r>
              <a:rPr lang="en" sz="3600" b="1" dirty="0">
                <a:solidFill>
                  <a:srgbClr val="C00000"/>
                </a:solidFill>
              </a:rPr>
              <a:t>ˈ</a:t>
            </a:r>
            <a:r>
              <a:rPr lang="en" sz="3600" b="1" dirty="0" err="1">
                <a:solidFill>
                  <a:srgbClr val="C00000"/>
                </a:solidFill>
              </a:rPr>
              <a:t>nuːkʌmər</a:t>
            </a:r>
            <a:r>
              <a:rPr sz="3600" b="1" dirty="0">
                <a:solidFill>
                  <a:srgbClr val="C00000"/>
                </a:solidFill>
              </a:rPr>
              <a:t>] n.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A newcomer is a person who has recently arrived at a place or a group.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新来者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lang="en" sz="3600" b="1" dirty="0"/>
              <a:t>The students happily welcomed the newcomer to the school.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13. offense</a:t>
            </a:r>
            <a:r>
              <a:rPr sz="3600" b="1" dirty="0">
                <a:solidFill>
                  <a:srgbClr val="C00000"/>
                </a:solidFill>
              </a:rPr>
              <a:t> [ˈmɒdɪst] 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n</a:t>
            </a:r>
            <a:r>
              <a:rPr sz="3600" b="1" dirty="0">
                <a:solidFill>
                  <a:srgbClr val="C00000"/>
                </a:solidFill>
              </a:rPr>
              <a:t>. </a:t>
            </a:r>
            <a:r>
              <a:rPr lang="zh-CN" altLang="en-US" sz="3600" b="1" dirty="0">
                <a:solidFill>
                  <a:srgbClr val="C00000"/>
                </a:solidFill>
              </a:rPr>
              <a:t> （</a:t>
            </a:r>
            <a:r>
              <a:rPr lang="en-US" altLang="zh-CN" sz="3600" b="1" dirty="0">
                <a:solidFill>
                  <a:srgbClr val="C00000"/>
                </a:solidFill>
              </a:rPr>
              <a:t>=offence</a:t>
            </a:r>
            <a:r>
              <a:rPr lang="zh-CN" altLang="en-US" sz="3600" b="1" dirty="0">
                <a:solidFill>
                  <a:srgbClr val="C00000"/>
                </a:solidFill>
              </a:rPr>
              <a:t>）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An offense is behavior that is wrong or breaks a law.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违法行为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" sz="3600" b="1" dirty="0"/>
              <a:t>Stealing a car is a very serious offense.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14. overlook</a:t>
            </a:r>
            <a:r>
              <a:rPr sz="3600" b="1" dirty="0">
                <a:solidFill>
                  <a:srgbClr val="C00000"/>
                </a:solidFill>
              </a:rPr>
              <a:t>  [</a:t>
            </a:r>
            <a:r>
              <a:rPr lang="en" sz="3600" b="1" dirty="0">
                <a:solidFill>
                  <a:srgbClr val="C00000"/>
                </a:solidFill>
              </a:rPr>
              <a:t>ˌ</a:t>
            </a:r>
            <a:r>
              <a:rPr lang="en" sz="3600" b="1" dirty="0" err="1">
                <a:solidFill>
                  <a:srgbClr val="C00000"/>
                </a:solidFill>
              </a:rPr>
              <a:t>oʊvərˈlʊk</a:t>
            </a:r>
            <a:r>
              <a:rPr sz="3600" b="1" dirty="0">
                <a:solidFill>
                  <a:srgbClr val="C00000"/>
                </a:solidFill>
              </a:rPr>
              <a:t>] v.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To overlook something is to not notice it, or to not realize that it is important.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 smtClean="0">
                <a:solidFill>
                  <a:srgbClr val="C00000"/>
                </a:solidFill>
              </a:rPr>
              <a:t>忽略，未注意到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lang="en" sz="3600" b="1" dirty="0"/>
              <a:t>Brenda overlooked the last step and had a bad fall.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6772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Part 1. Vocabulary list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710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15. repay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 [</a:t>
            </a:r>
            <a:r>
              <a:rPr lang="en" sz="3600" b="1" dirty="0" err="1">
                <a:solidFill>
                  <a:srgbClr val="C00000"/>
                </a:solidFill>
              </a:rPr>
              <a:t>rɪˈpeɪ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v</a:t>
            </a:r>
            <a:r>
              <a:rPr sz="3600" b="1" dirty="0">
                <a:solidFill>
                  <a:srgbClr val="C00000"/>
                </a:solidFill>
              </a:rPr>
              <a:t>.</a:t>
            </a:r>
            <a:r>
              <a:rPr lang="zh-CN" altLang="en-US" sz="3600" b="1" dirty="0">
                <a:solidFill>
                  <a:srgbClr val="C00000"/>
                </a:solidFill>
              </a:rPr>
              <a:t> （</a:t>
            </a:r>
            <a:r>
              <a:rPr lang="en" altLang="zh-CN" sz="3600" b="1" dirty="0">
                <a:solidFill>
                  <a:srgbClr val="C00000"/>
                </a:solidFill>
              </a:rPr>
              <a:t>repaid</a:t>
            </a:r>
            <a:r>
              <a:rPr lang="en-US" altLang="zh-CN" sz="3600" b="1" dirty="0">
                <a:solidFill>
                  <a:srgbClr val="C00000"/>
                </a:solidFill>
              </a:rPr>
              <a:t>/</a:t>
            </a:r>
            <a:r>
              <a:rPr lang="en" altLang="zh-CN" sz="3600" b="1" dirty="0">
                <a:solidFill>
                  <a:srgbClr val="C00000"/>
                </a:solidFill>
              </a:rPr>
              <a:t>repaid</a:t>
            </a:r>
            <a:r>
              <a:rPr lang="zh-CN" altLang="en-US" sz="3600" b="1" dirty="0">
                <a:solidFill>
                  <a:srgbClr val="C00000"/>
                </a:solidFill>
              </a:rPr>
              <a:t>）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To repay is to pay back or to reward someone or something.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偿还；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报答</a:t>
            </a:r>
            <a:endParaRPr sz="3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lang="en" sz="3600" b="1" dirty="0"/>
              <a:t>She repaid her friend for all of</a:t>
            </a:r>
            <a:r>
              <a:rPr lang="zh-CN" altLang="en-US" sz="3600" b="1" dirty="0"/>
              <a:t> </a:t>
            </a:r>
            <a:r>
              <a:rPr lang="en" sz="3600" b="1" dirty="0"/>
              <a:t>his hard work with a small gift.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16. ridiculous </a:t>
            </a:r>
            <a:r>
              <a:rPr sz="3600" b="1" dirty="0">
                <a:solidFill>
                  <a:srgbClr val="C00000"/>
                </a:solidFill>
              </a:rPr>
              <a:t>[</a:t>
            </a:r>
            <a:r>
              <a:rPr lang="en" sz="3600" b="1" dirty="0" err="1">
                <a:solidFill>
                  <a:srgbClr val="C00000"/>
                </a:solidFill>
              </a:rPr>
              <a:t>rɪˈdɪkjələs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en-US" altLang="zh-CN" sz="3600" b="1" dirty="0">
                <a:solidFill>
                  <a:srgbClr val="C00000"/>
                </a:solidFill>
              </a:rPr>
              <a:t>adj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If something is ridiculous, it is silly or strange.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荒谬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的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 smtClean="0">
                <a:solidFill>
                  <a:srgbClr val="C00000"/>
                </a:solidFill>
              </a:rPr>
              <a:t>→ </a:t>
            </a:r>
            <a:r>
              <a:rPr lang="en" sz="3600" b="1" dirty="0"/>
              <a:t>Steve looked ridiculous with those huge blue sunglasses.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2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17. satisfactory</a:t>
            </a:r>
            <a:r>
              <a:rPr sz="3600" b="1" dirty="0">
                <a:solidFill>
                  <a:srgbClr val="C00000"/>
                </a:solidFill>
              </a:rPr>
              <a:t>  [</a:t>
            </a:r>
            <a:r>
              <a:rPr lang="en" sz="3600" b="1" dirty="0">
                <a:solidFill>
                  <a:srgbClr val="C00000"/>
                </a:solidFill>
              </a:rPr>
              <a:t>ˌ</a:t>
            </a:r>
            <a:r>
              <a:rPr lang="en" sz="3600" b="1" dirty="0" err="1">
                <a:solidFill>
                  <a:srgbClr val="C00000"/>
                </a:solidFill>
              </a:rPr>
              <a:t>sætɪsˈfæktəri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en-US" altLang="zh-CN" sz="3600" b="1" dirty="0">
                <a:solidFill>
                  <a:srgbClr val="C00000"/>
                </a:solidFill>
              </a:rPr>
              <a:t>adj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If something is satisfactory, it is good enough.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 smtClean="0">
                <a:solidFill>
                  <a:srgbClr val="C00000"/>
                </a:solidFill>
              </a:rPr>
              <a:t>令人</a:t>
            </a:r>
            <a:r>
              <a:rPr lang="zh-CN" altLang="en-US" sz="3600" b="1" dirty="0">
                <a:solidFill>
                  <a:srgbClr val="C00000"/>
                </a:solidFill>
              </a:rPr>
              <a:t>满意的 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lang="en" sz="3600" b="1" dirty="0"/>
              <a:t>Mina often received satisfactory grades since she studied so hard.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18. shepherd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[</a:t>
            </a:r>
            <a:r>
              <a:rPr lang="en" sz="3600" b="1" dirty="0">
                <a:solidFill>
                  <a:srgbClr val="C00000"/>
                </a:solidFill>
              </a:rPr>
              <a:t>ˈ</a:t>
            </a:r>
            <a:r>
              <a:rPr lang="en" sz="3600" b="1" dirty="0" err="1">
                <a:solidFill>
                  <a:srgbClr val="C00000"/>
                </a:solidFill>
              </a:rPr>
              <a:t>ʃepərd</a:t>
            </a:r>
            <a:r>
              <a:rPr sz="3600" b="1" dirty="0">
                <a:solidFill>
                  <a:srgbClr val="C00000"/>
                </a:solidFill>
              </a:rPr>
              <a:t>] n.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A shepherd is a person who protects and cares for sheep.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牧羊人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lang="en" sz="3600" b="1" dirty="0"/>
              <a:t>The shepherd moved the sheep to another field.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19. venture</a:t>
            </a:r>
            <a:r>
              <a:rPr sz="3600" b="1" dirty="0">
                <a:solidFill>
                  <a:srgbClr val="C00000"/>
                </a:solidFill>
              </a:rPr>
              <a:t> [</a:t>
            </a:r>
            <a:r>
              <a:rPr lang="en" sz="3600" b="1" dirty="0">
                <a:solidFill>
                  <a:srgbClr val="C00000"/>
                </a:solidFill>
              </a:rPr>
              <a:t>ˈ</a:t>
            </a:r>
            <a:r>
              <a:rPr lang="en" sz="3600" b="1" dirty="0" err="1">
                <a:solidFill>
                  <a:srgbClr val="C00000"/>
                </a:solidFill>
              </a:rPr>
              <a:t>ventʃər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en-US" altLang="zh-CN" sz="3600" b="1" dirty="0">
                <a:solidFill>
                  <a:srgbClr val="C00000"/>
                </a:solidFill>
              </a:rPr>
              <a:t>v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To venture is to go to a place that may be dangerous.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冒着危险去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" sz="3600" b="1" dirty="0"/>
              <a:t>Even though it was dangerous, they ventured up the mountain.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20. wheat </a:t>
            </a:r>
            <a:r>
              <a:rPr sz="3600" b="1" dirty="0">
                <a:solidFill>
                  <a:srgbClr val="C00000"/>
                </a:solidFill>
              </a:rPr>
              <a:t>[</a:t>
            </a:r>
            <a:r>
              <a:rPr lang="en" sz="3600" b="1" dirty="0" err="1">
                <a:solidFill>
                  <a:srgbClr val="C00000"/>
                </a:solidFill>
              </a:rPr>
              <a:t>wiːt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en-US" altLang="zh-CN" sz="3600" b="1" dirty="0">
                <a:solidFill>
                  <a:srgbClr val="C00000"/>
                </a:solidFill>
              </a:rPr>
              <a:t>n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Wheat is a plant which makes grain.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小麦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" sz="3600" b="1" dirty="0"/>
              <a:t>The field of</a:t>
            </a:r>
            <a:r>
              <a:rPr lang="zh-CN" altLang="en-US" sz="3600" b="1" dirty="0"/>
              <a:t> </a:t>
            </a:r>
            <a:r>
              <a:rPr lang="en" sz="3600" b="1" dirty="0"/>
              <a:t>golden wheat was ready to be harvested.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6772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Part 3. Passage Dictation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54662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2. The Shepherd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Wild</a:t>
            </a:r>
            <a:r>
              <a:rPr lang="zh-CN" altLang="en-US" b="1" dirty="0"/>
              <a:t> </a:t>
            </a:r>
            <a:r>
              <a:rPr lang="en-US" altLang="zh-CN" b="1" dirty="0"/>
              <a:t>Sheep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639" y="1540564"/>
            <a:ext cx="11638721" cy="45692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Once there was a shepherd. Every night he </a:t>
            </a:r>
            <a:r>
              <a:rPr lang="en-US" altLang="zh-CN" sz="3600" b="1" dirty="0">
                <a:solidFill>
                  <a:srgbClr val="FF0000"/>
                </a:solidFill>
              </a:rPr>
              <a:t>counted and gathered</a:t>
            </a:r>
            <a:r>
              <a:rPr lang="en-US" altLang="zh-CN" sz="3600" b="1" dirty="0"/>
              <a:t> his sheep. He </a:t>
            </a:r>
            <a:r>
              <a:rPr lang="en-US" altLang="zh-CN" sz="3600" b="1" dirty="0">
                <a:solidFill>
                  <a:srgbClr val="FF0000"/>
                </a:solidFill>
              </a:rPr>
              <a:t>was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sure never to overlook</a:t>
            </a:r>
            <a:r>
              <a:rPr lang="en-US" altLang="zh-CN" sz="3600" b="1" dirty="0"/>
              <a:t> any of them. One night, he saw some wild sheep had joined his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herd. He hoped to acquire the newcomers.</a:t>
            </a:r>
          </a:p>
        </p:txBody>
      </p:sp>
    </p:spTree>
    <p:extLst>
      <p:ext uri="{BB962C8B-B14F-4D97-AF65-F5344CB8AC3E}">
        <p14:creationId xmlns:p14="http://schemas.microsoft.com/office/powerpoint/2010/main" val="840622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012F-4CD5-B29D-7A6D-19D214CE7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46DDD-B420-A5CC-8BB8-7C9FB1B1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2. The Shepherd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Wild</a:t>
            </a:r>
            <a:r>
              <a:rPr lang="zh-CN" altLang="en-US" b="1" dirty="0"/>
              <a:t> </a:t>
            </a:r>
            <a:r>
              <a:rPr lang="en-US" altLang="zh-CN" b="1" dirty="0"/>
              <a:t>Sheep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44344-B2CC-1C8D-3785-7FECB5AE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1083364"/>
            <a:ext cx="11638721" cy="57746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It snowed that night. In the morning, the shepherd couldn’t take his sheep out of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his lodge. Instead, he had to feed them inside. He gave </a:t>
            </a:r>
            <a:r>
              <a:rPr lang="en-US" altLang="zh-CN" sz="3600" b="1" dirty="0">
                <a:solidFill>
                  <a:srgbClr val="FF0000"/>
                </a:solidFill>
              </a:rPr>
              <a:t>a small amount of </a:t>
            </a:r>
            <a:r>
              <a:rPr lang="en-US" altLang="zh-CN" sz="3600" b="1" dirty="0"/>
              <a:t>wheat to his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own sheep. But he gave more of the food to the wild sheep. He thought the extra wheat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would </a:t>
            </a:r>
            <a:r>
              <a:rPr lang="en-US" altLang="zh-CN" sz="3600" b="1" dirty="0">
                <a:solidFill>
                  <a:srgbClr val="FF0000"/>
                </a:solidFill>
              </a:rPr>
              <a:t>discourage them from leaving</a:t>
            </a:r>
            <a:r>
              <a:rPr lang="en-US" altLang="zh-CN" sz="3600" b="1" dirty="0"/>
              <a:t>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95637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93326-5CE1-7317-FCD4-E0B6C9B9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670B3-550A-3467-A0E2-E4462E69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2. The Shepherd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Wild</a:t>
            </a:r>
            <a:r>
              <a:rPr lang="zh-CN" altLang="en-US" b="1" dirty="0"/>
              <a:t> </a:t>
            </a:r>
            <a:r>
              <a:rPr lang="en-US" altLang="zh-CN" b="1" dirty="0"/>
              <a:t>Sheep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A1826-DA55-E49D-04F5-2FDECBDB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1083364"/>
            <a:ext cx="11638721" cy="57746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</a:t>
            </a:r>
            <a:r>
              <a:rPr lang="en-US" altLang="zh-CN" sz="3600" b="1" dirty="0" err="1"/>
              <a:t>lt</a:t>
            </a:r>
            <a:r>
              <a:rPr lang="en-US" altLang="zh-CN" sz="3600" b="1" dirty="0"/>
              <a:t> snowed for several days. During that time, the shepherd’s sheep </a:t>
            </a:r>
            <a:r>
              <a:rPr lang="en-US" altLang="zh-CN" sz="3600" b="1" dirty="0">
                <a:solidFill>
                  <a:srgbClr val="FF0000"/>
                </a:solidFill>
              </a:rPr>
              <a:t>ate very little</a:t>
            </a:r>
            <a:r>
              <a:rPr lang="en-US" altLang="zh-CN" sz="3600" b="1" dirty="0"/>
              <a:t>. The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wild sheep, however, ate very well.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At last, the snow </a:t>
            </a:r>
            <a:r>
              <a:rPr lang="en-US" altLang="zh-CN" sz="3600" b="1" dirty="0">
                <a:solidFill>
                  <a:srgbClr val="FF0000"/>
                </a:solidFill>
              </a:rPr>
              <a:t>melted</a:t>
            </a:r>
            <a:r>
              <a:rPr lang="en-US" altLang="zh-CN" sz="3600" b="1" dirty="0"/>
              <a:t>, and they </a:t>
            </a:r>
            <a:r>
              <a:rPr lang="en-US" altLang="zh-CN" sz="3600" b="1" dirty="0">
                <a:solidFill>
                  <a:srgbClr val="FF0000"/>
                </a:solidFill>
              </a:rPr>
              <a:t>ventured outdoors</a:t>
            </a:r>
            <a:r>
              <a:rPr lang="en-US" altLang="zh-CN" sz="3600" b="1" dirty="0"/>
              <a:t>. As soon as he opened the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door of his hut, the wild sheep started to run away.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967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0" y="0"/>
            <a:ext cx="4109720" cy="6858635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</a:rPr>
              <a:t>acquire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awkward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3600" b="1" dirty="0">
                <a:solidFill>
                  <a:schemeClr val="tx1"/>
                </a:solidFill>
                <a:sym typeface="+mn-ea"/>
              </a:rPr>
              <a:t>caretaker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deceive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ym typeface="+mn-ea"/>
              </a:rPr>
              <a:t>discourage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fake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ym typeface="+mn-ea"/>
              </a:rPr>
              <a:t>hatred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hut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ym typeface="+mn-ea"/>
              </a:rPr>
              <a:t>inferior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lodge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3687417" y="0"/>
            <a:ext cx="4611758" cy="6858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v.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获得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微软雅黑" panose="020B0503020204020204" charset="-122"/>
                <a:sym typeface="+mn-ea"/>
              </a:rPr>
              <a:t>a. 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微软雅黑" panose="020B0503020204020204" charset="-122"/>
                <a:sym typeface="+mn-ea"/>
              </a:rPr>
              <a:t>尴尬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微软雅黑" panose="020B0503020204020204" charset="-122"/>
                <a:sym typeface="+mn-ea"/>
              </a:rPr>
              <a:t>的</a:t>
            </a: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n.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护理人员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v. 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欺骗</a:t>
            </a:r>
            <a:endParaRPr lang="en-US" altLang="zh-CN" sz="3600" b="1" dirty="0" smtClean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v</a:t>
            </a: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. 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使泄气；阻拦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a.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假的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n.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憎恨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n. 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木屋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a.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较差的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n.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乡间小屋</a:t>
            </a: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2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080E2-4AA5-2D29-4F69-781DC2848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31AFA-6072-3C8F-CACC-921F7343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2. The Shepherd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Wild</a:t>
            </a:r>
            <a:r>
              <a:rPr lang="zh-CN" altLang="en-US" b="1" dirty="0"/>
              <a:t> </a:t>
            </a:r>
            <a:r>
              <a:rPr lang="en-US" altLang="zh-CN" b="1" dirty="0"/>
              <a:t>Sheep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6D34A-3B0D-4326-C94A-A1357A75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39" y="1235764"/>
            <a:ext cx="11638721" cy="50403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“Wait! This is how you </a:t>
            </a:r>
            <a:r>
              <a:rPr lang="en-US" altLang="zh-CN" sz="3600" b="1" dirty="0">
                <a:solidFill>
                  <a:srgbClr val="FF0000"/>
                </a:solidFill>
              </a:rPr>
              <a:t>repay</a:t>
            </a:r>
            <a:r>
              <a:rPr lang="en-US" altLang="zh-CN" sz="3600" b="1" dirty="0"/>
              <a:t> me? After l </a:t>
            </a:r>
            <a:r>
              <a:rPr lang="en-US" altLang="zh-CN" sz="3600" b="1" dirty="0">
                <a:solidFill>
                  <a:srgbClr val="FF0000"/>
                </a:solidFill>
              </a:rPr>
              <a:t>treated you so kindly</a:t>
            </a:r>
            <a:r>
              <a:rPr lang="en-US" altLang="zh-CN" sz="3600" b="1" dirty="0"/>
              <a:t>, why do you run away?”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the shepherd asked. His voice was </a:t>
            </a:r>
            <a:r>
              <a:rPr lang="en-US" altLang="zh-CN" sz="3600" b="1" dirty="0">
                <a:solidFill>
                  <a:srgbClr val="FF0000"/>
                </a:solidFill>
              </a:rPr>
              <a:t>full of hatred</a:t>
            </a:r>
            <a:r>
              <a:rPr lang="en-US" altLang="zh-CN" sz="3600" b="1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The wild sheep stopped and turned toward the shepherd.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20296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0569B-05FD-7E7C-550E-0EFB4FD4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A2296-1859-94D1-66B8-457B7BAD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2. The Shepherd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Wild</a:t>
            </a:r>
            <a:r>
              <a:rPr lang="zh-CN" altLang="en-US" b="1" dirty="0"/>
              <a:t> </a:t>
            </a:r>
            <a:r>
              <a:rPr lang="en-US" altLang="zh-CN" b="1" dirty="0"/>
              <a:t>Sheep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1B029-1343-C6AD-713F-1DF66534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66" y="1194200"/>
            <a:ext cx="11638721" cy="57746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“We’re leaving because you fed us better than your own sheep,” one of the wild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sheep replied. “You tried to deceive us </a:t>
            </a:r>
            <a:r>
              <a:rPr lang="en-US" altLang="zh-CN" sz="3600" b="1" dirty="0">
                <a:solidFill>
                  <a:srgbClr val="FF0000"/>
                </a:solidFill>
              </a:rPr>
              <a:t>with your ridiculous plan</a:t>
            </a:r>
            <a:r>
              <a:rPr lang="en-US" altLang="zh-CN" sz="3600" b="1" dirty="0"/>
              <a:t>. Yesterday you treated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us kindly, but tomorrow you might be different. If more wild sheep joined your herd, you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would treat us as </a:t>
            </a:r>
            <a:r>
              <a:rPr lang="en-US" altLang="zh-CN" sz="3600" b="1" dirty="0">
                <a:solidFill>
                  <a:srgbClr val="FF0000"/>
                </a:solidFill>
              </a:rPr>
              <a:t>inferior sheep</a:t>
            </a:r>
            <a:r>
              <a:rPr lang="en-US" altLang="zh-CN" sz="3600" b="1" dirty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1129578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9542C-18E0-170A-68B8-9F8904BDB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81B4-A730-10C6-E3BC-AAC53750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2. The Shepherd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Wild</a:t>
            </a:r>
            <a:r>
              <a:rPr lang="zh-CN" altLang="en-US" b="1" dirty="0"/>
              <a:t> </a:t>
            </a:r>
            <a:r>
              <a:rPr lang="en-US" altLang="zh-CN" b="1" dirty="0"/>
              <a:t>Sheep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7565B-8C5F-8E81-C8BC-E345AF41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3" y="1318891"/>
            <a:ext cx="11638721" cy="45692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As the wild sheep ran away, the shepherd understood his offense. He knew this</a:t>
            </a:r>
            <a:r>
              <a:rPr lang="zh-CN" altLang="en-US" sz="3600" b="1" dirty="0"/>
              <a:t> </a:t>
            </a:r>
            <a:r>
              <a:rPr lang="en-US" altLang="zh-CN" sz="3600" b="1" u="sng" dirty="0"/>
              <a:t>awkward situation </a:t>
            </a:r>
            <a:r>
              <a:rPr lang="en-US" altLang="zh-CN" sz="3600" b="1" dirty="0">
                <a:solidFill>
                  <a:srgbClr val="FF0000"/>
                </a:solidFill>
              </a:rPr>
              <a:t>was his own fault</a:t>
            </a:r>
            <a:r>
              <a:rPr lang="en-US" altLang="zh-CN" sz="3600" b="1" dirty="0"/>
              <a:t>. He had not been a satisfactory caretaker. He was</a:t>
            </a:r>
            <a:r>
              <a:rPr lang="zh-CN" altLang="en-US" sz="3600" b="1" u="sng" dirty="0"/>
              <a:t> </a:t>
            </a:r>
            <a:r>
              <a:rPr lang="en-US" altLang="zh-CN" sz="3600" b="1" u="sng" dirty="0">
                <a:solidFill>
                  <a:srgbClr val="FF0000"/>
                </a:solidFill>
              </a:rPr>
              <a:t>a </a:t>
            </a:r>
            <a:r>
              <a:rPr lang="en-US" altLang="zh-CN" sz="3600" b="1" dirty="0">
                <a:solidFill>
                  <a:srgbClr val="FF0000"/>
                </a:solidFill>
              </a:rPr>
              <a:t>fake </a:t>
            </a:r>
            <a:r>
              <a:rPr lang="en-US" altLang="zh-CN" sz="3600" b="1" u="sng" dirty="0">
                <a:solidFill>
                  <a:srgbClr val="FF0000"/>
                </a:solidFill>
              </a:rPr>
              <a:t>friend to</a:t>
            </a:r>
            <a:r>
              <a:rPr lang="en-US" altLang="zh-CN" sz="3600" b="1" u="sng" dirty="0"/>
              <a:t> </a:t>
            </a:r>
            <a:r>
              <a:rPr lang="en-US" altLang="zh-CN" sz="3600" b="1" dirty="0"/>
              <a:t>the wild sheep. </a:t>
            </a:r>
            <a:r>
              <a:rPr lang="en-US" altLang="zh-CN" sz="3600" b="1" dirty="0">
                <a:solidFill>
                  <a:srgbClr val="FF0000"/>
                </a:solidFill>
              </a:rPr>
              <a:t>Because of </a:t>
            </a:r>
            <a:r>
              <a:rPr lang="en-US" altLang="zh-CN" sz="3600" b="1" dirty="0"/>
              <a:t>this, he had </a:t>
            </a:r>
            <a:r>
              <a:rPr lang="en-US" altLang="zh-CN" sz="3600" b="1" dirty="0">
                <a:solidFill>
                  <a:srgbClr val="FF0000"/>
                </a:solidFill>
              </a:rPr>
              <a:t>neglected</a:t>
            </a:r>
            <a:r>
              <a:rPr lang="en-US" altLang="zh-CN" sz="3600" b="1" dirty="0"/>
              <a:t> his own herd.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811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0" y="0"/>
            <a:ext cx="4109720" cy="6858635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neglect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ym typeface="+mn-ea"/>
              </a:rPr>
              <a:t>newcomer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offense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ym typeface="+mn-ea"/>
              </a:rPr>
              <a:t>overlook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repay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ym typeface="+mn-ea"/>
              </a:rPr>
              <a:t>ridiculous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satisfactory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ym typeface="+mn-ea"/>
              </a:rPr>
              <a:t>shepherd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venture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ym typeface="+mn-ea"/>
              </a:rPr>
              <a:t>wheat</a:t>
            </a:r>
            <a:endParaRPr lang="en-US" sz="36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3597964" y="0"/>
            <a:ext cx="8110331" cy="6858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v.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忽视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新来者</a:t>
            </a:r>
            <a:endParaRPr lang="en-US" alt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n.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违法行为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；冒犯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v</a:t>
            </a:r>
            <a:r>
              <a:rPr lang="en-US" altLang="zh-CN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.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忽略，没有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注意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到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v.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偿还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；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报答</a:t>
            </a: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a. 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荒谬的</a:t>
            </a:r>
            <a:endParaRPr lang="en-US" altLang="zh-CN" sz="3600" b="1" dirty="0" smtClean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</a:t>
            </a: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. 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令人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满意的 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n.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牧羊人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v.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冒着危险去</a:t>
            </a: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n. </a:t>
            </a:r>
            <a:r>
              <a:rPr lang="zh-CN" alt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小麦</a:t>
            </a: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9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6772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Part 2. Sentence Dictation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704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1. </a:t>
            </a:r>
            <a:r>
              <a:rPr sz="3600" b="1" dirty="0">
                <a:solidFill>
                  <a:srgbClr val="C00000"/>
                </a:solidFill>
              </a:rPr>
              <a:t>a</a:t>
            </a:r>
            <a:r>
              <a:rPr lang="en-US" sz="3600" b="1" dirty="0">
                <a:solidFill>
                  <a:srgbClr val="C00000"/>
                </a:solidFill>
              </a:rPr>
              <a:t>cquire</a:t>
            </a:r>
            <a:r>
              <a:rPr sz="3600" b="1" dirty="0">
                <a:solidFill>
                  <a:srgbClr val="C00000"/>
                </a:solidFill>
              </a:rPr>
              <a:t>  [</a:t>
            </a:r>
            <a:r>
              <a:rPr lang="en" sz="3600" b="1" dirty="0" err="1">
                <a:solidFill>
                  <a:srgbClr val="C00000"/>
                </a:solidFill>
              </a:rPr>
              <a:t>əˈkwaɪər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v.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To acquire something is to gain possession of it</a:t>
            </a:r>
            <a:r>
              <a:rPr lang="en-US" sz="3600" b="1" dirty="0">
                <a:solidFill>
                  <a:srgbClr val="C00000"/>
                </a:solidFill>
              </a:rPr>
              <a:t>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获得 </a:t>
            </a:r>
            <a:endParaRPr lang="zh-CN"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" sz="3600" b="1" dirty="0"/>
              <a:t>Tina acquired a strange package yesterday.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480820"/>
            <a:ext cx="12299795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2. awkward</a:t>
            </a:r>
            <a:r>
              <a:rPr sz="3600" b="1" dirty="0">
                <a:solidFill>
                  <a:srgbClr val="C00000"/>
                </a:solidFill>
              </a:rPr>
              <a:t> [</a:t>
            </a:r>
            <a:r>
              <a:rPr lang="en" sz="3600" b="1" dirty="0">
                <a:solidFill>
                  <a:srgbClr val="C00000"/>
                </a:solidFill>
              </a:rPr>
              <a:t>ˈ</a:t>
            </a:r>
            <a:r>
              <a:rPr lang="en" sz="3600" b="1" dirty="0" err="1">
                <a:solidFill>
                  <a:srgbClr val="C00000"/>
                </a:solidFill>
              </a:rPr>
              <a:t>ɔːkwərd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en-US" altLang="zh-CN" sz="3600" b="1" dirty="0">
                <a:solidFill>
                  <a:srgbClr val="C00000"/>
                </a:solidFill>
              </a:rPr>
              <a:t>adj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If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" sz="3600" b="1" dirty="0">
                <a:solidFill>
                  <a:srgbClr val="C00000"/>
                </a:solidFill>
              </a:rPr>
              <a:t>something is awkward, it is embarrassing and uncomfortable.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尴尬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-US" sz="3600" b="1" u="sng" dirty="0"/>
              <a:t>After </a:t>
            </a:r>
            <a:r>
              <a:rPr lang="en-US" sz="3600" b="1" u="sng" dirty="0" err="1">
                <a:solidFill>
                  <a:srgbClr val="FF0000"/>
                </a:solidFill>
              </a:rPr>
              <a:t>dr</a:t>
            </a:r>
            <a:r>
              <a:rPr lang="en" sz="3600" b="1" u="sng" dirty="0" err="1">
                <a:solidFill>
                  <a:srgbClr val="FF0000"/>
                </a:solidFill>
              </a:rPr>
              <a:t>opping</a:t>
            </a:r>
            <a:r>
              <a:rPr lang="en" sz="3600" b="1" u="sng" dirty="0">
                <a:solidFill>
                  <a:srgbClr val="FF0000"/>
                </a:solidFill>
              </a:rPr>
              <a:t> </a:t>
            </a:r>
            <a:r>
              <a:rPr lang="en" sz="3600" b="1" dirty="0"/>
              <a:t>his coffee cup, Robbie felt awkward.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217583"/>
            <a:ext cx="12192000" cy="5377181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3. caretaker </a:t>
            </a:r>
            <a:r>
              <a:rPr sz="3600" b="1" dirty="0">
                <a:solidFill>
                  <a:srgbClr val="C00000"/>
                </a:solidFill>
              </a:rPr>
              <a:t>[</a:t>
            </a:r>
            <a:r>
              <a:rPr lang="en" sz="3600" b="1" dirty="0">
                <a:solidFill>
                  <a:srgbClr val="C00000"/>
                </a:solidFill>
              </a:rPr>
              <a:t>ˈ</a:t>
            </a:r>
            <a:r>
              <a:rPr lang="en" sz="3600" b="1" dirty="0" err="1">
                <a:solidFill>
                  <a:srgbClr val="C00000"/>
                </a:solidFill>
              </a:rPr>
              <a:t>kerteɪkər</a:t>
            </a:r>
            <a:r>
              <a:rPr sz="3600" b="1" dirty="0">
                <a:solidFill>
                  <a:srgbClr val="C00000"/>
                </a:solidFill>
              </a:rPr>
              <a:t>] n.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C00000"/>
                </a:solidFill>
              </a:rPr>
              <a:t>A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car</a:t>
            </a:r>
            <a:r>
              <a:rPr lang="en" sz="3600" b="1" dirty="0" err="1">
                <a:solidFill>
                  <a:srgbClr val="C00000"/>
                </a:solidFill>
              </a:rPr>
              <a:t>etaker</a:t>
            </a:r>
            <a:r>
              <a:rPr lang="en" sz="3600" b="1" dirty="0">
                <a:solidFill>
                  <a:srgbClr val="C00000"/>
                </a:solidFill>
              </a:rPr>
              <a:t> is a person who takes care of very young, old, or sick people</a:t>
            </a:r>
            <a:r>
              <a:rPr lang="en-US" altLang="zh-CN" sz="3600" b="1" dirty="0">
                <a:solidFill>
                  <a:srgbClr val="C00000"/>
                </a:solidFill>
              </a:rPr>
              <a:t>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 err="1">
                <a:solidFill>
                  <a:srgbClr val="C00000"/>
                </a:solidFill>
              </a:rPr>
              <a:t>护理人员</a:t>
            </a:r>
            <a:endParaRPr sz="3600" b="1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" sz="3600" b="1" dirty="0"/>
              <a:t>My grandmother's caretaker helps her get around the house.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72" y="1325563"/>
            <a:ext cx="12053455" cy="4684944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4. deceive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 [</a:t>
            </a:r>
            <a:r>
              <a:rPr lang="en" sz="3600" b="1" dirty="0" err="1">
                <a:solidFill>
                  <a:srgbClr val="C00000"/>
                </a:solidFill>
              </a:rPr>
              <a:t>dɪˈsiːv</a:t>
            </a:r>
            <a:r>
              <a:rPr sz="3600" b="1" dirty="0">
                <a:solidFill>
                  <a:srgbClr val="C00000"/>
                </a:solidFill>
              </a:rPr>
              <a:t>] 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v</a:t>
            </a:r>
            <a:r>
              <a:rPr sz="3600" b="1" dirty="0">
                <a:solidFill>
                  <a:srgbClr val="C00000"/>
                </a:solidFill>
              </a:rPr>
              <a:t>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" sz="3600" b="1" dirty="0">
                <a:solidFill>
                  <a:srgbClr val="C00000"/>
                </a:solidFill>
              </a:rPr>
              <a:t>To dec</a:t>
            </a:r>
            <a:r>
              <a:rPr lang="en-US" altLang="zh-CN" sz="3600" b="1" dirty="0">
                <a:solidFill>
                  <a:srgbClr val="C00000"/>
                </a:solidFill>
              </a:rPr>
              <a:t>e</a:t>
            </a:r>
            <a:r>
              <a:rPr lang="en" sz="3600" b="1" dirty="0" err="1">
                <a:solidFill>
                  <a:srgbClr val="C00000"/>
                </a:solidFill>
              </a:rPr>
              <a:t>ive</a:t>
            </a:r>
            <a:r>
              <a:rPr lang="en" sz="3600" b="1" dirty="0">
                <a:solidFill>
                  <a:srgbClr val="C00000"/>
                </a:solidFill>
              </a:rPr>
              <a:t> someone is to make them believe something that is not true.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</a:rPr>
              <a:t>欺骗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lang="en" sz="3600" b="1" dirty="0"/>
              <a:t>He </a:t>
            </a:r>
            <a:r>
              <a:rPr lang="en-US" altLang="zh-CN" sz="3600" b="1" dirty="0"/>
              <a:t>tr</a:t>
            </a:r>
            <a:r>
              <a:rPr lang="en" sz="3600" b="1" dirty="0" err="1"/>
              <a:t>ied</a:t>
            </a:r>
            <a:r>
              <a:rPr lang="en" sz="3600" b="1" dirty="0"/>
              <a:t> to deceive his friends as they were playing a game.</a:t>
            </a:r>
            <a:endParaRPr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1298</Words>
  <Application>Microsoft Office PowerPoint</Application>
  <PresentationFormat>宽屏</PresentationFormat>
  <Paragraphs>179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方正粗黑宋简体</vt:lpstr>
      <vt:lpstr>宋体</vt:lpstr>
      <vt:lpstr>微软雅黑</vt:lpstr>
      <vt:lpstr>Arial</vt:lpstr>
      <vt:lpstr>Calibri</vt:lpstr>
      <vt:lpstr>Office 主题</vt:lpstr>
      <vt:lpstr>Unit 2. The Shepherd and the Wild Sheep</vt:lpstr>
      <vt:lpstr>Part 1. Vocabulary list</vt:lpstr>
      <vt:lpstr>PowerPoint 演示文稿</vt:lpstr>
      <vt:lpstr>PowerPoint 演示文稿</vt:lpstr>
      <vt:lpstr>Part 2. Sentence Dictation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Part 3. Passage Dictation</vt:lpstr>
      <vt:lpstr>Unit 2. The Shepherd and the Wild Sheep</vt:lpstr>
      <vt:lpstr>Unit 2. The Shepherd and the Wild Sheep</vt:lpstr>
      <vt:lpstr>Unit 2. The Shepherd and the Wild Sheep</vt:lpstr>
      <vt:lpstr>Unit 2. The Shepherd and the Wild Sheep</vt:lpstr>
      <vt:lpstr>Unit 2. The Shepherd and the Wild Sheep</vt:lpstr>
      <vt:lpstr>Unit 2. The Shepherd and the Wild Sheep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Unit1. The Lion and the Rabbit</dc:title>
  <dc:creator>WM</dc:creator>
  <cp:lastModifiedBy>Windows 用户</cp:lastModifiedBy>
  <cp:revision>326</cp:revision>
  <dcterms:created xsi:type="dcterms:W3CDTF">2020-02-10T08:51:00Z</dcterms:created>
  <dcterms:modified xsi:type="dcterms:W3CDTF">2025-09-24T06:14:26Z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7ED94D67B68243DEBD99F553469639D4</vt:lpwstr>
  </property>
</Properties>
</file>