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25"/>
  </p:notesMasterIdLst>
  <p:sldIdLst>
    <p:sldId id="371" r:id="rId2"/>
    <p:sldId id="375" r:id="rId3"/>
    <p:sldId id="372" r:id="rId4"/>
    <p:sldId id="376" r:id="rId5"/>
    <p:sldId id="377" r:id="rId6"/>
    <p:sldId id="404" r:id="rId7"/>
    <p:sldId id="407" r:id="rId8"/>
    <p:sldId id="408" r:id="rId9"/>
    <p:sldId id="409" r:id="rId10"/>
    <p:sldId id="410" r:id="rId11"/>
    <p:sldId id="411" r:id="rId12"/>
    <p:sldId id="406" r:id="rId13"/>
    <p:sldId id="413" r:id="rId14"/>
    <p:sldId id="414" r:id="rId15"/>
    <p:sldId id="415" r:id="rId16"/>
    <p:sldId id="416" r:id="rId17"/>
    <p:sldId id="412" r:id="rId18"/>
    <p:sldId id="422" r:id="rId19"/>
    <p:sldId id="423" r:id="rId20"/>
    <p:sldId id="425" r:id="rId21"/>
    <p:sldId id="424" r:id="rId22"/>
    <p:sldId id="444" r:id="rId23"/>
    <p:sldId id="44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D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81712" autoAdjust="0"/>
  </p:normalViewPr>
  <p:slideViewPr>
    <p:cSldViewPr snapToGrid="0" snapToObjects="1">
      <p:cViewPr varScale="1">
        <p:scale>
          <a:sx n="55" d="100"/>
          <a:sy n="55" d="100"/>
        </p:scale>
        <p:origin x="1104" y="28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931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799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05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b="0" i="0" dirty="0"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意大利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7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9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28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49136" y="899505"/>
            <a:ext cx="10741381" cy="5098232"/>
            <a:chOff x="849136" y="920117"/>
            <a:chExt cx="10741381" cy="5098232"/>
          </a:xfrm>
        </p:grpSpPr>
        <p:sp>
          <p:nvSpPr>
            <p:cNvPr id="7" name="线条"/>
            <p:cNvSpPr/>
            <p:nvPr userDrawn="1"/>
          </p:nvSpPr>
          <p:spPr>
            <a:xfrm>
              <a:off x="849136" y="920117"/>
              <a:ext cx="10741381" cy="1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8" name="线条"/>
            <p:cNvSpPr/>
            <p:nvPr userDrawn="1"/>
          </p:nvSpPr>
          <p:spPr>
            <a:xfrm flipV="1">
              <a:off x="866355" y="936712"/>
              <a:ext cx="1" cy="5081637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9" name="线条"/>
            <p:cNvSpPr/>
            <p:nvPr userDrawn="1"/>
          </p:nvSpPr>
          <p:spPr>
            <a:xfrm>
              <a:off x="861837" y="5997736"/>
              <a:ext cx="8528470" cy="1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0" name="线条"/>
            <p:cNvSpPr/>
            <p:nvPr userDrawn="1"/>
          </p:nvSpPr>
          <p:spPr>
            <a:xfrm>
              <a:off x="9378280" y="5129723"/>
              <a:ext cx="1" cy="866075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1" name="线条"/>
            <p:cNvSpPr/>
            <p:nvPr userDrawn="1"/>
          </p:nvSpPr>
          <p:spPr>
            <a:xfrm>
              <a:off x="9377256" y="5127786"/>
              <a:ext cx="2196782" cy="1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2" name="线条"/>
            <p:cNvSpPr/>
            <p:nvPr userDrawn="1"/>
          </p:nvSpPr>
          <p:spPr>
            <a:xfrm flipV="1">
              <a:off x="11585998" y="920117"/>
              <a:ext cx="1" cy="4208242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</p:grpSp>
    </p:spTree>
    <p:extLst>
      <p:ext uri="{BB962C8B-B14F-4D97-AF65-F5344CB8AC3E}">
        <p14:creationId xmlns:p14="http://schemas.microsoft.com/office/powerpoint/2010/main" val="3375165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43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6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2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5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8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1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2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80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7" name="组合 12">
            <a:extLst>
              <a:ext uri="{FF2B5EF4-FFF2-40B4-BE49-F238E27FC236}">
                <a16:creationId xmlns:a16="http://schemas.microsoft.com/office/drawing/2014/main" id="{C04206F9-464F-655B-7996-A8B0B920B913}"/>
              </a:ext>
            </a:extLst>
          </p:cNvPr>
          <p:cNvGrpSpPr/>
          <p:nvPr userDrawn="1"/>
        </p:nvGrpSpPr>
        <p:grpSpPr>
          <a:xfrm>
            <a:off x="849136" y="899505"/>
            <a:ext cx="10741381" cy="5098232"/>
            <a:chOff x="849136" y="920117"/>
            <a:chExt cx="10741381" cy="5098232"/>
          </a:xfrm>
        </p:grpSpPr>
        <p:sp>
          <p:nvSpPr>
            <p:cNvPr id="8" name="线条">
              <a:extLst>
                <a:ext uri="{FF2B5EF4-FFF2-40B4-BE49-F238E27FC236}">
                  <a16:creationId xmlns:a16="http://schemas.microsoft.com/office/drawing/2014/main" id="{F5C0598A-B315-2E09-A989-D87C98ED78BA}"/>
                </a:ext>
              </a:extLst>
            </p:cNvPr>
            <p:cNvSpPr/>
            <p:nvPr userDrawn="1"/>
          </p:nvSpPr>
          <p:spPr>
            <a:xfrm>
              <a:off x="849136" y="920117"/>
              <a:ext cx="10741381" cy="1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9" name="线条">
              <a:extLst>
                <a:ext uri="{FF2B5EF4-FFF2-40B4-BE49-F238E27FC236}">
                  <a16:creationId xmlns:a16="http://schemas.microsoft.com/office/drawing/2014/main" id="{72912EA5-781F-09B2-8A26-3FEE54E89A10}"/>
                </a:ext>
              </a:extLst>
            </p:cNvPr>
            <p:cNvSpPr/>
            <p:nvPr userDrawn="1"/>
          </p:nvSpPr>
          <p:spPr>
            <a:xfrm flipV="1">
              <a:off x="866355" y="936712"/>
              <a:ext cx="1" cy="5081637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0" name="线条">
              <a:extLst>
                <a:ext uri="{FF2B5EF4-FFF2-40B4-BE49-F238E27FC236}">
                  <a16:creationId xmlns:a16="http://schemas.microsoft.com/office/drawing/2014/main" id="{4D126F9A-95B2-9BAB-ACCF-7BB7519068FF}"/>
                </a:ext>
              </a:extLst>
            </p:cNvPr>
            <p:cNvSpPr/>
            <p:nvPr userDrawn="1"/>
          </p:nvSpPr>
          <p:spPr>
            <a:xfrm>
              <a:off x="861837" y="5997736"/>
              <a:ext cx="8528470" cy="1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1" name="线条">
              <a:extLst>
                <a:ext uri="{FF2B5EF4-FFF2-40B4-BE49-F238E27FC236}">
                  <a16:creationId xmlns:a16="http://schemas.microsoft.com/office/drawing/2014/main" id="{C3B6E7F3-946C-50B6-FB77-B57F20A98D4E}"/>
                </a:ext>
              </a:extLst>
            </p:cNvPr>
            <p:cNvSpPr/>
            <p:nvPr userDrawn="1"/>
          </p:nvSpPr>
          <p:spPr>
            <a:xfrm>
              <a:off x="9378280" y="5129723"/>
              <a:ext cx="1" cy="866075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2" name="线条">
              <a:extLst>
                <a:ext uri="{FF2B5EF4-FFF2-40B4-BE49-F238E27FC236}">
                  <a16:creationId xmlns:a16="http://schemas.microsoft.com/office/drawing/2014/main" id="{95B0B09A-2F07-8281-3CA3-BCD1302A4275}"/>
                </a:ext>
              </a:extLst>
            </p:cNvPr>
            <p:cNvSpPr/>
            <p:nvPr userDrawn="1"/>
          </p:nvSpPr>
          <p:spPr>
            <a:xfrm>
              <a:off x="9377256" y="5127786"/>
              <a:ext cx="2196782" cy="1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  <p:sp>
          <p:nvSpPr>
            <p:cNvPr id="13" name="线条">
              <a:extLst>
                <a:ext uri="{FF2B5EF4-FFF2-40B4-BE49-F238E27FC236}">
                  <a16:creationId xmlns:a16="http://schemas.microsoft.com/office/drawing/2014/main" id="{2C57BA28-1F3D-F7AB-2EDC-EBBC90973FBC}"/>
                </a:ext>
              </a:extLst>
            </p:cNvPr>
            <p:cNvSpPr/>
            <p:nvPr userDrawn="1"/>
          </p:nvSpPr>
          <p:spPr>
            <a:xfrm flipV="1">
              <a:off x="11585998" y="920117"/>
              <a:ext cx="1" cy="4208242"/>
            </a:xfrm>
            <a:prstGeom prst="line">
              <a:avLst/>
            </a:prstGeom>
            <a:ln w="38100">
              <a:solidFill>
                <a:srgbClr val="FFFFFF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defRPr sz="4400" i="0">
                  <a:solidFill>
                    <a:srgbClr val="4B4B4B"/>
                  </a:solidFill>
                  <a:effectLst/>
                  <a:latin typeface="+mn-lt"/>
                  <a:ea typeface="+mn-ea"/>
                  <a:cs typeface="+mn-cs"/>
                  <a:sym typeface="Helvetica Neue" panose="02000503000000020004"/>
                </a:defRPr>
              </a:pPr>
              <a:endParaRPr sz="2200"/>
            </a:p>
          </p:txBody>
        </p:sp>
      </p:grpSp>
    </p:spTree>
    <p:extLst>
      <p:ext uri="{BB962C8B-B14F-4D97-AF65-F5344CB8AC3E}">
        <p14:creationId xmlns:p14="http://schemas.microsoft.com/office/powerpoint/2010/main" val="34967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《我的母亲》"/>
          <p:cNvSpPr txBox="1">
            <a:spLocks noGrp="1"/>
          </p:cNvSpPr>
          <p:nvPr/>
        </p:nvSpPr>
        <p:spPr>
          <a:xfrm>
            <a:off x="2661708" y="1382629"/>
            <a:ext cx="7173384" cy="29058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Autofit/>
          </a:bodyPr>
          <a:lstStyle>
            <a:lvl1pPr>
              <a:defRPr sz="14500"/>
            </a:lvl1pPr>
          </a:lstStyle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zh-CN" altLang="en-US" sz="4000" i="0" dirty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第五章 人体内废物的排出（</a:t>
            </a:r>
            <a:r>
              <a:rPr lang="en-US" altLang="zh-CN" sz="4000" i="0" dirty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2）</a:t>
            </a:r>
          </a:p>
          <a:p>
            <a:pPr>
              <a:lnSpc>
                <a:spcPct val="120000"/>
              </a:lnSpc>
              <a:spcAft>
                <a:spcPts val="3000"/>
              </a:spcAft>
            </a:pPr>
            <a:r>
              <a:rPr lang="zh-CN" altLang="en-US" sz="4800" i="0" dirty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尿的形成和排出</a:t>
            </a:r>
            <a:br>
              <a:rPr lang="zh-CN" altLang="en-US" sz="4800" i="0" dirty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endParaRPr lang="zh-CN" altLang="en-US" sz="4000" i="0" dirty="0">
              <a:solidFill>
                <a:srgbClr val="FFFF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3729" name="Picture 1" descr="C:\Users\admin\Desktop\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7919" y="957265"/>
            <a:ext cx="4797448" cy="4950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28918" y="828686"/>
            <a:ext cx="67437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i="0" kern="10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Times New Roman"/>
              </a:rPr>
              <a:t>要高效地进行过滤，肾小球和肾小囊</a:t>
            </a:r>
            <a:endParaRPr lang="en-US" altLang="zh-CN" sz="3200" i="0" kern="10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  <a:cs typeface="Times New Roman"/>
            </a:endParaRPr>
          </a:p>
          <a:p>
            <a:pPr algn="l"/>
            <a:r>
              <a:rPr lang="zh-CN" altLang="en-US" sz="3200" i="0" kern="10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  <a:cs typeface="Times New Roman"/>
              </a:rPr>
              <a:t>在结构上可能有哪些特点？</a:t>
            </a:r>
            <a:endParaRPr lang="zh-CN" altLang="en-US" sz="32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Group 6"/>
          <p:cNvGraphicFramePr>
            <a:graphicFrameLocks noGrp="1"/>
          </p:cNvGraphicFramePr>
          <p:nvPr/>
        </p:nvGraphicFramePr>
        <p:xfrm>
          <a:off x="2814639" y="1971863"/>
          <a:ext cx="6507162" cy="3926628"/>
        </p:xfrm>
        <a:graphic>
          <a:graphicData uri="http://schemas.openxmlformats.org/drawingml/2006/table">
            <a:tbl>
              <a:tblPr/>
              <a:tblGrid>
                <a:gridCol w="2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883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成分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血浆中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/100ml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肾小囊中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/100ml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水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98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蛋白质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8.00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0.03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葡萄糖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0.10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0.10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无机盐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0.72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0.72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尿素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0.03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0.03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1922" name="Picture 2" descr="https://ss0.bdstatic.com/70cFuHSh_Q1YnxGkpoWK1HF6hhy/it/u=2898890590,3707709154&amp;fm=26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4680" y="942972"/>
            <a:ext cx="3387957" cy="50006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98549" y="2612973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肾小球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8549" y="4161138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肾小囊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6161100" y="2914650"/>
            <a:ext cx="1295400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000000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161100" y="4465352"/>
            <a:ext cx="1295400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000000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4" y="1016702"/>
            <a:ext cx="4380601" cy="464343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t="4308" r="3001" b="3557"/>
          <a:stretch>
            <a:fillRect/>
          </a:stretch>
        </p:blipFill>
        <p:spPr bwMode="auto">
          <a:xfrm rot="10800000">
            <a:off x="5386383" y="1016702"/>
            <a:ext cx="6005366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391495" y="2300300"/>
            <a:ext cx="1885950" cy="595035"/>
          </a:xfrm>
          <a:prstGeom prst="rect">
            <a:avLst/>
          </a:prstGeom>
          <a:solidFill>
            <a:srgbClr val="FFFFFF"/>
          </a:solidFill>
          <a:ln w="31750" cap="flat">
            <a:solidFill>
              <a:srgbClr val="FFC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肾小球壁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7070" y="3943350"/>
            <a:ext cx="2319337" cy="595035"/>
          </a:xfrm>
          <a:prstGeom prst="rect">
            <a:avLst/>
          </a:prstGeom>
          <a:solidFill>
            <a:srgbClr val="FFFFFF"/>
          </a:solidFill>
          <a:ln w="31750" cap="flat">
            <a:solidFill>
              <a:srgbClr val="FFC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肾小囊内壁</a:t>
            </a:r>
          </a:p>
        </p:txBody>
      </p:sp>
      <p:cxnSp>
        <p:nvCxnSpPr>
          <p:cNvPr id="10" name="直接箭头连接符 9"/>
          <p:cNvCxnSpPr>
            <a:stCxn id="7" idx="1"/>
          </p:cNvCxnSpPr>
          <p:nvPr/>
        </p:nvCxnSpPr>
        <p:spPr>
          <a:xfrm rot="10800000">
            <a:off x="8758235" y="2597818"/>
            <a:ext cx="633260" cy="1"/>
          </a:xfrm>
          <a:prstGeom prst="straightConnector1">
            <a:avLst/>
          </a:prstGeom>
          <a:noFill/>
          <a:ln w="76200" cap="flat">
            <a:solidFill>
              <a:srgbClr val="FFC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>
            <a:off x="7976407" y="4240868"/>
            <a:ext cx="885826" cy="1588"/>
          </a:xfrm>
          <a:prstGeom prst="straightConnector1">
            <a:avLst/>
          </a:prstGeom>
          <a:noFill/>
          <a:ln w="76200" cap="flat">
            <a:solidFill>
              <a:srgbClr val="FFC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6"/>
          <p:cNvSpPr txBox="1"/>
          <p:nvPr/>
        </p:nvSpPr>
        <p:spPr>
          <a:xfrm>
            <a:off x="6859603" y="1195981"/>
            <a:ext cx="689876" cy="595035"/>
          </a:xfrm>
          <a:prstGeom prst="rect">
            <a:avLst/>
          </a:prstGeom>
          <a:solidFill>
            <a:srgbClr val="FFFFFF"/>
          </a:solidFill>
          <a:ln w="31750" cap="flat">
            <a:solidFill>
              <a:srgbClr val="FFC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孔</a:t>
            </a:r>
          </a:p>
        </p:txBody>
      </p:sp>
      <p:cxnSp>
        <p:nvCxnSpPr>
          <p:cNvPr id="9" name="直接箭头连接符 8"/>
          <p:cNvCxnSpPr>
            <a:stCxn id="11" idx="3"/>
          </p:cNvCxnSpPr>
          <p:nvPr/>
        </p:nvCxnSpPr>
        <p:spPr>
          <a:xfrm>
            <a:off x="7549479" y="1493499"/>
            <a:ext cx="583640" cy="297517"/>
          </a:xfrm>
          <a:prstGeom prst="straightConnector1">
            <a:avLst/>
          </a:prstGeom>
          <a:noFill/>
          <a:ln w="76200" cap="flat">
            <a:solidFill>
              <a:srgbClr val="FFC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接箭头连接符 18"/>
          <p:cNvCxnSpPr>
            <a:stCxn id="11" idx="2"/>
          </p:cNvCxnSpPr>
          <p:nvPr/>
        </p:nvCxnSpPr>
        <p:spPr>
          <a:xfrm flipH="1">
            <a:off x="7110564" y="1791016"/>
            <a:ext cx="93977" cy="437844"/>
          </a:xfrm>
          <a:prstGeom prst="straightConnector1">
            <a:avLst/>
          </a:prstGeom>
          <a:noFill/>
          <a:ln w="76200" cap="flat">
            <a:solidFill>
              <a:srgbClr val="FFC000"/>
            </a:solidFill>
            <a:prstDash val="solid"/>
            <a:miter lim="400000"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405" name="Picture 5" descr="C:\Users\admin\Desktop\图片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7666" y="903288"/>
            <a:ext cx="3438525" cy="5049837"/>
          </a:xfrm>
          <a:prstGeom prst="rect">
            <a:avLst/>
          </a:prstGeom>
          <a:noFill/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3625" y="903287"/>
            <a:ext cx="3656013" cy="412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86841" y="1519501"/>
            <a:ext cx="225737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EDEDEE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入球小动脉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86841" y="2014520"/>
            <a:ext cx="225737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EDEDEE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出球小动脉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6841" y="3148333"/>
            <a:ext cx="225737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EDEDEE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肾小球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86841" y="3934173"/>
            <a:ext cx="2257372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肾小囊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300913" y="2300288"/>
            <a:ext cx="1228725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6872288" y="1828800"/>
            <a:ext cx="1657350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/>
          <p:cNvCxnSpPr/>
          <p:nvPr/>
        </p:nvCxnSpPr>
        <p:spPr>
          <a:xfrm>
            <a:off x="6872288" y="4224355"/>
            <a:ext cx="1657350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/>
          <p:cNvCxnSpPr/>
          <p:nvPr/>
        </p:nvCxnSpPr>
        <p:spPr>
          <a:xfrm>
            <a:off x="6500813" y="3457575"/>
            <a:ext cx="2028825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33559" y="1457331"/>
            <a:ext cx="8539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肾小球、肾小囊：结构与功能相适应</a:t>
            </a:r>
            <a:endParaRPr lang="en-US" altLang="zh-CN" sz="36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l"/>
            <a:endParaRPr lang="en-US" altLang="zh-CN" sz="36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36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①肾小球和肾小囊的壁薄、紧贴在一起。</a:t>
            </a:r>
            <a:endParaRPr lang="en-US" altLang="zh-CN" sz="36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36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②肾小球和肾小囊壁通透性大。</a:t>
            </a:r>
            <a:endParaRPr lang="en-US" altLang="zh-CN" sz="36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36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③肾小球内血液压力较高。</a:t>
            </a:r>
            <a:endParaRPr lang="en-US" altLang="zh-CN" sz="36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l"/>
            <a:r>
              <a:rPr lang="zh-CN" altLang="en-US" sz="36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④肾小球血管分支多。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Picture 12" descr="C:\Documents and Settings\jia tadpole1231.D6K9K61X.001\桌面\过滤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985852"/>
            <a:ext cx="64770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51025" y="1984433"/>
            <a:ext cx="22685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入球小动脉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196263" y="1984433"/>
            <a:ext cx="2241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出球小动脉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24225" y="5107004"/>
            <a:ext cx="2241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原尿形成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286380" y="5400687"/>
            <a:ext cx="814388" cy="1588"/>
          </a:xfrm>
          <a:prstGeom prst="line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1757364" y="1291310"/>
          <a:ext cx="8675687" cy="3926628"/>
        </p:xfrm>
        <a:graphic>
          <a:graphicData uri="http://schemas.openxmlformats.org/drawingml/2006/table">
            <a:tbl>
              <a:tblPr/>
              <a:tblGrid>
                <a:gridCol w="2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8883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成分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血浆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/100ml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原尿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克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/100ml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尿液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克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/100ml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水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98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96</a:t>
                      </a:r>
                      <a:endParaRPr kumimoji="1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蛋白质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8.00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0.03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0.00</a:t>
                      </a:r>
                      <a:endParaRPr kumimoji="1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葡萄糖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0.10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0.10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0.00</a:t>
                      </a:r>
                      <a:endParaRPr kumimoji="1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无机盐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0.72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0.72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1.10</a:t>
                      </a:r>
                      <a:endParaRPr kumimoji="1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186"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尿素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0.03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0.03</a:t>
                      </a: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1pPr>
                      <a:lvl2pPr marL="0" marR="0" indent="1143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2pPr>
                      <a:lvl3pPr marL="0" marR="0" indent="2286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3pPr>
                      <a:lvl4pPr marL="0" marR="0" indent="3429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4pPr>
                      <a:lvl5pPr marL="0" marR="0" indent="4572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5pPr>
                      <a:lvl6pPr marL="0" marR="0" indent="5715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6pPr>
                      <a:lvl7pPr marL="0" marR="0" indent="6858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7pPr>
                      <a:lvl8pPr marL="0" marR="0" indent="8001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8pPr>
                      <a:lvl9pPr marL="0" marR="0" indent="914400" algn="ctr" defTabSz="41275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 sz="1200" b="1" i="0" u="none" strike="noStrike" cap="none" spc="0" baseline="0">
                          <a:solidFill>
                            <a:schemeClr val="tx1"/>
                          </a:solidFill>
                          <a:effectLst>
                            <a:outerShdw blurRad="25400" dist="12700" dir="16200000" rotWithShape="0">
                              <a:srgbClr val="000000">
                                <a:alpha val="80000"/>
                              </a:srgbClr>
                            </a:outerShdw>
                          </a:effectLst>
                          <a:uFillTx/>
                          <a:latin typeface="Agency FB"/>
                          <a:sym typeface="Palatino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1.80</a:t>
                      </a:r>
                      <a:endParaRPr kumimoji="1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0000" marR="90000" marT="46803" marB="46803" anchor="ctr" anchorCtr="1" horzOverflow="overflow">
                    <a:lnL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5713" name="Picture 1" descr="C:\Users\admin\Desktop\111.jpg"/>
          <p:cNvPicPr>
            <a:picLocks noChangeAspect="1" noChangeArrowheads="1"/>
          </p:cNvPicPr>
          <p:nvPr/>
        </p:nvPicPr>
        <p:blipFill>
          <a:blip r:embed="rId3"/>
          <a:srcRect l="16945"/>
          <a:stretch>
            <a:fillRect/>
          </a:stretch>
        </p:blipFill>
        <p:spPr bwMode="auto">
          <a:xfrm>
            <a:off x="1271558" y="1123939"/>
            <a:ext cx="2528887" cy="4075381"/>
          </a:xfrm>
          <a:prstGeom prst="rect">
            <a:avLst/>
          </a:prstGeom>
          <a:noFill/>
        </p:spPr>
      </p:pic>
      <p:pic>
        <p:nvPicPr>
          <p:cNvPr id="115714" name="Picture 2" descr="C:\Users\admin\Desktop\图片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31143" y="1123939"/>
            <a:ext cx="3072489" cy="4075382"/>
          </a:xfrm>
          <a:prstGeom prst="rect">
            <a:avLst/>
          </a:prstGeom>
          <a:noFill/>
        </p:spPr>
      </p:pic>
      <p:pic>
        <p:nvPicPr>
          <p:cNvPr id="117762" name="Picture 2" descr="C:\Users\admin\Desktop\zuzhixueyupeitaixue29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6182" y="1123939"/>
            <a:ext cx="3677212" cy="4075381"/>
          </a:xfrm>
          <a:prstGeom prst="rect">
            <a:avLst/>
          </a:prstGeom>
          <a:noFill/>
        </p:spPr>
      </p:pic>
      <p:sp>
        <p:nvSpPr>
          <p:cNvPr id="8" name="椭圆 7"/>
          <p:cNvSpPr/>
          <p:nvPr/>
        </p:nvSpPr>
        <p:spPr>
          <a:xfrm>
            <a:off x="5357781" y="2100253"/>
            <a:ext cx="142875" cy="142875"/>
          </a:xfrm>
          <a:prstGeom prst="ellipse">
            <a:avLst/>
          </a:prstGeom>
          <a:solidFill>
            <a:srgbClr val="FFC000"/>
          </a:solidFill>
          <a:ln w="12700" cap="flat">
            <a:solidFill>
              <a:srgbClr val="FF0000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cap="none" spc="0" normalizeH="0" baseline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657475" y="3113077"/>
            <a:ext cx="942975" cy="454025"/>
          </a:xfrm>
          <a:prstGeom prst="wedgeRoundRectCallout">
            <a:avLst>
              <a:gd name="adj1" fmla="val 24622"/>
              <a:gd name="adj2" fmla="val -116871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肾小球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1357286" y="1214425"/>
            <a:ext cx="942975" cy="454025"/>
          </a:xfrm>
          <a:prstGeom prst="wedgeRoundRectCallout">
            <a:avLst>
              <a:gd name="adj1" fmla="val 39774"/>
              <a:gd name="adj2" fmla="val 97115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肾小管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6821" y="945833"/>
            <a:ext cx="3447577" cy="497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514639" y="1271588"/>
            <a:ext cx="1905400" cy="1475581"/>
          </a:xfrm>
          <a:prstGeom prst="wedgeRoundRectCallout">
            <a:avLst>
              <a:gd name="adj1" fmla="val 121208"/>
              <a:gd name="adj2" fmla="val 10484"/>
              <a:gd name="adj3" fmla="val 16667"/>
            </a:avLst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F3F1DF"/>
                </a:solidFill>
                <a:effectLst/>
                <a:latin typeface="黑体" pitchFamily="49" charset="-122"/>
                <a:ea typeface="黑体" pitchFamily="49" charset="-122"/>
                <a:sym typeface="Helvetica Neue" panose="02000503000000020004"/>
              </a:rPr>
              <a:t>水、无机盐、葡萄糖、尿素等小分子形成了原尿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514639" y="3678283"/>
            <a:ext cx="1905400" cy="1816100"/>
          </a:xfrm>
          <a:prstGeom prst="wedgeRoundRectCallout">
            <a:avLst>
              <a:gd name="adj1" fmla="val 112210"/>
              <a:gd name="adj2" fmla="val -34831"/>
              <a:gd name="adj3" fmla="val 16667"/>
            </a:avLst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000" i="0" dirty="0">
                <a:solidFill>
                  <a:srgbClr val="F3F1DF"/>
                </a:solidFill>
                <a:effectLst/>
                <a:latin typeface="黑体" pitchFamily="49" charset="-122"/>
                <a:ea typeface="黑体" pitchFamily="49" charset="-122"/>
                <a:sym typeface="Helvetica Neue" panose="02000503000000020004"/>
              </a:rPr>
              <a:t>全部葡萄糖、大部分水、部分无机盐被重吸收，</a:t>
            </a:r>
            <a:endParaRPr lang="en-US" altLang="zh-CN" sz="2000" i="0" dirty="0">
              <a:solidFill>
                <a:srgbClr val="F3F1DF"/>
              </a:solidFill>
              <a:effectLst/>
              <a:latin typeface="黑体" pitchFamily="49" charset="-122"/>
              <a:ea typeface="黑体" pitchFamily="49" charset="-122"/>
              <a:sym typeface="Helvetica Neue" panose="02000503000000020004"/>
            </a:endParaRPr>
          </a:p>
          <a:p>
            <a:pPr algn="l"/>
            <a:r>
              <a:rPr lang="zh-CN" altLang="en-US" sz="2000" dirty="0">
                <a:solidFill>
                  <a:srgbClr val="F3F1DF"/>
                </a:solidFill>
                <a:latin typeface="黑体" pitchFamily="49" charset="-122"/>
                <a:ea typeface="黑体" pitchFamily="49" charset="-122"/>
                <a:sym typeface="Helvetica Neue" panose="02000503000000020004"/>
              </a:rPr>
              <a:t>尿液</a:t>
            </a:r>
            <a:r>
              <a:rPr lang="zh-CN" altLang="en-US" sz="2000" i="0" dirty="0">
                <a:solidFill>
                  <a:srgbClr val="F3F1DF"/>
                </a:solidFill>
                <a:effectLst/>
                <a:latin typeface="黑体" pitchFamily="49" charset="-122"/>
                <a:ea typeface="黑体" pitchFamily="49" charset="-122"/>
                <a:sym typeface="Helvetica Neue" panose="02000503000000020004"/>
              </a:rPr>
              <a:t>形成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529541" y="2028830"/>
            <a:ext cx="649276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连接符 10"/>
          <p:cNvCxnSpPr/>
          <p:nvPr/>
        </p:nvCxnSpPr>
        <p:spPr>
          <a:xfrm>
            <a:off x="7529541" y="2355853"/>
            <a:ext cx="649276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/>
        </p:nvCxnSpPr>
        <p:spPr>
          <a:xfrm>
            <a:off x="7529541" y="3663995"/>
            <a:ext cx="649276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圆角矩形 13"/>
          <p:cNvSpPr/>
          <p:nvPr/>
        </p:nvSpPr>
        <p:spPr>
          <a:xfrm>
            <a:off x="8193105" y="1692993"/>
            <a:ext cx="1385888" cy="985838"/>
          </a:xfrm>
          <a:prstGeom prst="round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黑体" pitchFamily="49" charset="-122"/>
                <a:ea typeface="黑体" pitchFamily="49" charset="-122"/>
                <a:cs typeface="+mn-cs"/>
                <a:sym typeface="Helvetica Neue" panose="02000503000000020004"/>
              </a:rPr>
              <a:t>滤过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F3F1DF"/>
              </a:solidFill>
              <a:effectLst/>
              <a:uFillTx/>
              <a:latin typeface="黑体" pitchFamily="49" charset="-122"/>
              <a:ea typeface="黑体" pitchFamily="49" charset="-122"/>
              <a:cs typeface="+mn-cs"/>
              <a:sym typeface="Helvetica Neue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黑体" pitchFamily="49" charset="-122"/>
                <a:ea typeface="黑体" pitchFamily="49" charset="-122"/>
                <a:cs typeface="+mn-cs"/>
                <a:sym typeface="Helvetica Neue" panose="02000503000000020004"/>
              </a:rPr>
              <a:t>作用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193105" y="3157544"/>
            <a:ext cx="1385888" cy="985838"/>
          </a:xfrm>
          <a:prstGeom prst="roundRect">
            <a:avLst/>
          </a:prstGeom>
          <a:solidFill>
            <a:srgbClr val="00B05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黑体" pitchFamily="49" charset="-122"/>
                <a:ea typeface="黑体" pitchFamily="49" charset="-122"/>
                <a:cs typeface="+mn-cs"/>
                <a:sym typeface="Helvetica Neue" panose="02000503000000020004"/>
              </a:rPr>
              <a:t>重吸收作用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900371" y="1530336"/>
            <a:ext cx="2311429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二氧化碳</a:t>
            </a:r>
            <a:endParaRPr kumimoji="1" lang="en-US" altLang="zh-CN" sz="3600" b="1" i="0" dirty="0"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水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无机盐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尿素</a:t>
            </a:r>
          </a:p>
        </p:txBody>
      </p:sp>
      <p:sp>
        <p:nvSpPr>
          <p:cNvPr id="21" name="AutoShape 2"/>
          <p:cNvSpPr>
            <a:spLocks/>
          </p:cNvSpPr>
          <p:nvPr/>
        </p:nvSpPr>
        <p:spPr bwMode="auto">
          <a:xfrm>
            <a:off x="2581291" y="1674799"/>
            <a:ext cx="433388" cy="2894012"/>
          </a:xfrm>
          <a:prstGeom prst="leftBrace">
            <a:avLst>
              <a:gd name="adj1" fmla="val 55647"/>
              <a:gd name="adj2" fmla="val 50000"/>
            </a:avLst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>
            <a:off x="5557876" y="2149461"/>
            <a:ext cx="1079500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738976" y="1831961"/>
            <a:ext cx="3470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呼吸系统：呼气</a:t>
            </a:r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5557876" y="3605199"/>
            <a:ext cx="1079500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738976" y="3965561"/>
            <a:ext cx="3455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泌尿系统：排尿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737389" y="3286111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皮肤：排汗</a:t>
            </a:r>
          </a:p>
        </p:txBody>
      </p:sp>
      <p:sp>
        <p:nvSpPr>
          <p:cNvPr id="27" name="AutoShape 8"/>
          <p:cNvSpPr>
            <a:spLocks/>
          </p:cNvSpPr>
          <p:nvPr/>
        </p:nvSpPr>
        <p:spPr bwMode="auto">
          <a:xfrm>
            <a:off x="5168939" y="1660511"/>
            <a:ext cx="287337" cy="979488"/>
          </a:xfrm>
          <a:prstGeom prst="rightBrace">
            <a:avLst>
              <a:gd name="adj1" fmla="val 28407"/>
              <a:gd name="adj2" fmla="val 50000"/>
            </a:avLst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en-US" i="0">
              <a:solidFill>
                <a:srgbClr val="FFFF0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8" name="AutoShape 9"/>
          <p:cNvSpPr>
            <a:spLocks/>
          </p:cNvSpPr>
          <p:nvPr/>
        </p:nvSpPr>
        <p:spPr bwMode="auto">
          <a:xfrm>
            <a:off x="5168939" y="2639999"/>
            <a:ext cx="301625" cy="1925637"/>
          </a:xfrm>
          <a:prstGeom prst="rightBrace">
            <a:avLst>
              <a:gd name="adj1" fmla="val 53202"/>
              <a:gd name="adj2" fmla="val 50000"/>
            </a:avLst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1" lang="zh-CN" altLang="en-US" i="0">
              <a:solidFill>
                <a:srgbClr val="FFFF0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62154" y="1403326"/>
            <a:ext cx="719137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 i="0" dirty="0"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人体代谢废物</a:t>
            </a: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5529301" y="3605199"/>
            <a:ext cx="1079500" cy="706437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 1"/>
          <p:cNvSpPr txBox="1">
            <a:spLocks/>
          </p:cNvSpPr>
          <p:nvPr/>
        </p:nvSpPr>
        <p:spPr>
          <a:xfrm>
            <a:off x="1254108" y="1753960"/>
            <a:ext cx="5386282" cy="2430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ctr" defTabSz="412750" rtl="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solidFill>
                  <a:srgbClr val="FFFF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Helvetica Neue" panose="02000503000000020004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9400" b="0" i="0" u="none" strike="noStrike" cap="none" spc="0" baseline="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 hangingPunct="1"/>
            <a:r>
              <a:rPr lang="zh-CN" altLang="en-US" sz="3200" dirty="0">
                <a:solidFill>
                  <a:srgbClr val="FFFFFF"/>
                </a:solidFill>
              </a:rPr>
              <a:t>每个肾脏包括大约</a:t>
            </a:r>
            <a:r>
              <a:rPr lang="en-US" altLang="zh-CN" sz="3200" dirty="0">
                <a:solidFill>
                  <a:srgbClr val="FFFFFF"/>
                </a:solidFill>
              </a:rPr>
              <a:t>100</a:t>
            </a:r>
            <a:r>
              <a:rPr lang="zh-CN" altLang="en-US" sz="3200" dirty="0">
                <a:solidFill>
                  <a:srgbClr val="FFFFFF"/>
                </a:solidFill>
              </a:rPr>
              <a:t>万个结构和功能单位：肾单位</a:t>
            </a:r>
          </a:p>
        </p:txBody>
      </p:sp>
      <p:sp>
        <p:nvSpPr>
          <p:cNvPr id="103" name="标题 2"/>
          <p:cNvSpPr txBox="1">
            <a:spLocks/>
          </p:cNvSpPr>
          <p:nvPr/>
        </p:nvSpPr>
        <p:spPr bwMode="auto">
          <a:xfrm>
            <a:off x="1000516" y="4263148"/>
            <a:ext cx="1535833" cy="70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0" i="0" kern="0" dirty="0">
                <a:solidFill>
                  <a:srgbClr val="FFFFFF"/>
                </a:solidFill>
                <a:effectLst/>
                <a:latin typeface="+mn-ea"/>
                <a:ea typeface="+mn-ea"/>
              </a:rPr>
              <a:t>肾单位</a:t>
            </a:r>
          </a:p>
        </p:txBody>
      </p:sp>
      <p:sp>
        <p:nvSpPr>
          <p:cNvPr id="104" name="左大括号 103"/>
          <p:cNvSpPr>
            <a:spLocks/>
          </p:cNvSpPr>
          <p:nvPr/>
        </p:nvSpPr>
        <p:spPr bwMode="auto">
          <a:xfrm>
            <a:off x="2516170" y="3819511"/>
            <a:ext cx="216000" cy="1654371"/>
          </a:xfrm>
          <a:prstGeom prst="leftBrace">
            <a:avLst>
              <a:gd name="adj1" fmla="val 70479"/>
              <a:gd name="adj2" fmla="val 50000"/>
            </a:avLst>
          </a:prstGeom>
          <a:ln>
            <a:solidFill>
              <a:srgbClr val="FFFFFF"/>
            </a:solidFill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i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5" name="标题 2"/>
          <p:cNvSpPr txBox="1">
            <a:spLocks/>
          </p:cNvSpPr>
          <p:nvPr/>
        </p:nvSpPr>
        <p:spPr bwMode="auto">
          <a:xfrm>
            <a:off x="2701094" y="3217324"/>
            <a:ext cx="1481854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3200" b="0" i="0" kern="0" dirty="0">
              <a:solidFill>
                <a:srgbClr val="FFFFFF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6" name="标题 2"/>
          <p:cNvSpPr txBox="1">
            <a:spLocks/>
          </p:cNvSpPr>
          <p:nvPr/>
        </p:nvSpPr>
        <p:spPr bwMode="auto">
          <a:xfrm>
            <a:off x="2701094" y="4523235"/>
            <a:ext cx="1481854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0" i="0" kern="0" dirty="0">
                <a:solidFill>
                  <a:srgbClr val="FFFFFF"/>
                </a:solidFill>
                <a:effectLst/>
                <a:latin typeface="+mn-ea"/>
                <a:ea typeface="+mn-ea"/>
              </a:rPr>
              <a:t>肾小管</a:t>
            </a:r>
          </a:p>
        </p:txBody>
      </p:sp>
      <p:sp>
        <p:nvSpPr>
          <p:cNvPr id="110" name="标题 2"/>
          <p:cNvSpPr txBox="1">
            <a:spLocks/>
          </p:cNvSpPr>
          <p:nvPr/>
        </p:nvSpPr>
        <p:spPr bwMode="auto">
          <a:xfrm>
            <a:off x="2732170" y="2969335"/>
            <a:ext cx="1488751" cy="192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宋体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宋体" pitchFamily="2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0" i="0" kern="0" dirty="0">
                <a:solidFill>
                  <a:srgbClr val="FFFFFF"/>
                </a:solidFill>
                <a:effectLst/>
                <a:latin typeface="+mn-ea"/>
                <a:ea typeface="+mn-ea"/>
              </a:rPr>
              <a:t>肾小球</a:t>
            </a:r>
            <a:endParaRPr lang="en-US" altLang="zh-CN" sz="3200" b="0" i="0" kern="0" dirty="0">
              <a:solidFill>
                <a:srgbClr val="FFFFFF"/>
              </a:solidFill>
              <a:effectLst/>
              <a:latin typeface="+mn-ea"/>
              <a:ea typeface="+mn-ea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endParaRPr lang="en-US" altLang="zh-CN" sz="3200" b="0" i="0" kern="0" dirty="0">
              <a:solidFill>
                <a:srgbClr val="FFFFFF"/>
              </a:solidFill>
              <a:effectLst/>
              <a:latin typeface="+mn-ea"/>
              <a:ea typeface="+mn-ea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200" b="0" i="0" kern="0" dirty="0">
                <a:solidFill>
                  <a:srgbClr val="FFFFFF"/>
                </a:solidFill>
                <a:effectLst/>
                <a:latin typeface="+mn-ea"/>
                <a:ea typeface="+mn-ea"/>
              </a:rPr>
              <a:t>肾小囊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127061" y="1125173"/>
            <a:ext cx="3463741" cy="4607653"/>
            <a:chOff x="6041211" y="1365375"/>
            <a:chExt cx="3463741" cy="460765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41211" y="1403502"/>
              <a:ext cx="3401727" cy="4569526"/>
            </a:xfrm>
            <a:prstGeom prst="rect">
              <a:avLst/>
            </a:prstGeom>
          </p:spPr>
        </p:pic>
        <p:sp>
          <p:nvSpPr>
            <p:cNvPr id="132" name="标题 2"/>
            <p:cNvSpPr txBox="1">
              <a:spLocks/>
            </p:cNvSpPr>
            <p:nvPr/>
          </p:nvSpPr>
          <p:spPr bwMode="auto">
            <a:xfrm>
              <a:off x="8023041" y="1365375"/>
              <a:ext cx="1481854" cy="42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+mj-ea"/>
                  <a:cs typeface="宋体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入球小动脉</a:t>
              </a:r>
              <a:endParaRPr lang="zh-CN" altLang="en-US" sz="2000" b="0" i="0" kern="0" dirty="0">
                <a:solidFill>
                  <a:srgbClr val="0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3" name="标题 2"/>
            <p:cNvSpPr txBox="1">
              <a:spLocks/>
            </p:cNvSpPr>
            <p:nvPr/>
          </p:nvSpPr>
          <p:spPr bwMode="auto">
            <a:xfrm>
              <a:off x="8023041" y="1666906"/>
              <a:ext cx="1481854" cy="42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+mj-ea"/>
                  <a:cs typeface="宋体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出球小动脉</a:t>
              </a:r>
              <a:endParaRPr lang="zh-CN" altLang="en-US" sz="2000" b="0" i="0" kern="0" dirty="0">
                <a:solidFill>
                  <a:srgbClr val="00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6" name="标题 2"/>
            <p:cNvSpPr txBox="1">
              <a:spLocks/>
            </p:cNvSpPr>
            <p:nvPr/>
          </p:nvSpPr>
          <p:spPr bwMode="auto">
            <a:xfrm>
              <a:off x="8023041" y="2082289"/>
              <a:ext cx="1481854" cy="42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+mj-ea"/>
                  <a:cs typeface="宋体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+mn-ea"/>
                  <a:ea typeface="+mn-ea"/>
                </a:rPr>
                <a:t>肾小球</a:t>
              </a:r>
              <a:endParaRPr lang="zh-CN" altLang="en-US" sz="2000" b="0" i="0" kern="0" dirty="0">
                <a:solidFill>
                  <a:srgbClr val="FF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0" name="标题 2"/>
            <p:cNvSpPr txBox="1">
              <a:spLocks/>
            </p:cNvSpPr>
            <p:nvPr/>
          </p:nvSpPr>
          <p:spPr bwMode="auto">
            <a:xfrm>
              <a:off x="8023098" y="2360165"/>
              <a:ext cx="1481854" cy="42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+mj-ea"/>
                  <a:cs typeface="宋体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+mn-ea"/>
                  <a:ea typeface="+mn-ea"/>
                </a:rPr>
                <a:t>肾小囊</a:t>
              </a:r>
              <a:endParaRPr lang="zh-CN" altLang="en-US" sz="2000" b="0" i="0" kern="0" dirty="0">
                <a:solidFill>
                  <a:srgbClr val="FF0000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42" name="标题 2"/>
            <p:cNvSpPr txBox="1">
              <a:spLocks/>
            </p:cNvSpPr>
            <p:nvPr/>
          </p:nvSpPr>
          <p:spPr bwMode="auto">
            <a:xfrm>
              <a:off x="8023041" y="2909703"/>
              <a:ext cx="1481854" cy="42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+mj-ea"/>
                  <a:cs typeface="宋体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毛</a:t>
              </a:r>
              <a:r>
                <a:rPr lang="zh-CN" altLang="en-US" sz="2000" b="0" i="0" kern="0" dirty="0">
                  <a:solidFill>
                    <a:srgbClr val="000000"/>
                  </a:solidFill>
                  <a:effectLst/>
                  <a:latin typeface="+mn-ea"/>
                  <a:ea typeface="+mn-ea"/>
                </a:rPr>
                <a:t>细血管</a:t>
              </a:r>
            </a:p>
          </p:txBody>
        </p:sp>
        <p:sp>
          <p:nvSpPr>
            <p:cNvPr id="143" name="标题 2"/>
            <p:cNvSpPr txBox="1">
              <a:spLocks/>
            </p:cNvSpPr>
            <p:nvPr/>
          </p:nvSpPr>
          <p:spPr bwMode="auto">
            <a:xfrm>
              <a:off x="8023098" y="3614321"/>
              <a:ext cx="1481854" cy="425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60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j-lt"/>
                  <a:ea typeface="+mj-ea"/>
                  <a:cs typeface="宋体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  <a:cs typeface="宋体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l" eaLnBrk="1" fontAlgn="auto" hangingPunct="1">
                <a:spcAft>
                  <a:spcPts val="0"/>
                </a:spcAft>
                <a:defRPr/>
              </a:pPr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+mn-ea"/>
                  <a:ea typeface="+mn-ea"/>
                </a:rPr>
                <a:t>肾小管</a:t>
              </a:r>
              <a:endParaRPr lang="zh-CN" altLang="en-US" sz="2000" b="0" i="0" kern="0" dirty="0">
                <a:solidFill>
                  <a:srgbClr val="FF0000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4" name="Text Box 2">
            <a:extLst>
              <a:ext uri="{FF2B5EF4-FFF2-40B4-BE49-F238E27FC236}">
                <a16:creationId xmlns:a16="http://schemas.microsoft.com/office/drawing/2014/main" id="{164E89EC-0FB2-8787-BC86-A766446F2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584" y="993291"/>
            <a:ext cx="22857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i="0" kern="1200" dirty="0"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知识小结</a:t>
            </a:r>
            <a:endParaRPr lang="en-US" altLang="zh-CN" sz="3600" b="1" i="0" kern="1200" dirty="0">
              <a:solidFill>
                <a:srgbClr val="FFFF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53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uiExpand="1" build="p"/>
      <p:bldP spid="103" grpId="0"/>
      <p:bldP spid="104" grpId="0" animBg="1"/>
      <p:bldP spid="105" grpId="0"/>
      <p:bldP spid="106" grpId="0"/>
      <p:bldP spid="1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116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422" y="1058869"/>
            <a:ext cx="789305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3143250" y="3438554"/>
            <a:ext cx="2376488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6686550" y="3438554"/>
            <a:ext cx="2376488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2538413" y="3814792"/>
            <a:ext cx="0" cy="792162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31950" y="4703793"/>
            <a:ext cx="2654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血细胞、蛋白质、</a:t>
            </a:r>
          </a:p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葡萄糖、水、</a:t>
            </a:r>
            <a:endParaRPr lang="en-US" altLang="zh-CN" b="1" i="0" kern="1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无机盐、尿素</a:t>
            </a: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6096000" y="3814792"/>
            <a:ext cx="0" cy="792162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5068903" y="4703792"/>
            <a:ext cx="2074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葡萄糖、水、</a:t>
            </a:r>
            <a:endParaRPr lang="en-US" altLang="zh-CN" b="1" i="0" kern="12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无机盐、尿素</a:t>
            </a: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9667875" y="3814792"/>
            <a:ext cx="0" cy="792162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8674094" y="4703793"/>
            <a:ext cx="20129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水、无机盐、尿素</a:t>
            </a:r>
          </a:p>
        </p:txBody>
      </p:sp>
      <p:sp>
        <p:nvSpPr>
          <p:cNvPr id="25" name="圆角矩形标注 24"/>
          <p:cNvSpPr/>
          <p:nvPr/>
        </p:nvSpPr>
        <p:spPr>
          <a:xfrm>
            <a:off x="2054267" y="3128973"/>
            <a:ext cx="988976" cy="641052"/>
          </a:xfrm>
          <a:prstGeom prst="wedgeRoundRectCallout">
            <a:avLst>
              <a:gd name="adj1" fmla="val -6946"/>
              <a:gd name="adj2" fmla="val -340951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血液</a:t>
            </a:r>
          </a:p>
        </p:txBody>
      </p:sp>
      <p:sp>
        <p:nvSpPr>
          <p:cNvPr id="29" name="圆角矩形标注 28"/>
          <p:cNvSpPr/>
          <p:nvPr/>
        </p:nvSpPr>
        <p:spPr>
          <a:xfrm>
            <a:off x="5610315" y="3132316"/>
            <a:ext cx="988976" cy="641052"/>
          </a:xfrm>
          <a:prstGeom prst="wedgeRoundRectCallout">
            <a:avLst>
              <a:gd name="adj1" fmla="val -273003"/>
              <a:gd name="adj2" fmla="val -230105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原尿</a:t>
            </a:r>
          </a:p>
        </p:txBody>
      </p:sp>
      <p:sp>
        <p:nvSpPr>
          <p:cNvPr id="30" name="圆角矩形标注 29"/>
          <p:cNvSpPr/>
          <p:nvPr/>
        </p:nvSpPr>
        <p:spPr>
          <a:xfrm>
            <a:off x="9180651" y="3128973"/>
            <a:ext cx="988976" cy="641052"/>
          </a:xfrm>
          <a:prstGeom prst="wedgeRoundRectCallout">
            <a:avLst>
              <a:gd name="adj1" fmla="val -157724"/>
              <a:gd name="adj2" fmla="val -200903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3F1DF"/>
                </a:solidFill>
                <a:sym typeface="Helvetica Neue" panose="02000503000000020004"/>
              </a:rPr>
              <a:t>尿液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206114" y="1585915"/>
            <a:ext cx="819926" cy="871537"/>
          </a:xfrm>
          <a:prstGeom prst="wedgeRoundRectCallout">
            <a:avLst>
              <a:gd name="adj1" fmla="val -120703"/>
              <a:gd name="adj2" fmla="val -16391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滤过</a:t>
            </a:r>
            <a:endParaRPr kumimoji="0" lang="en-US" altLang="zh-CN" sz="2400" b="1" i="0" u="none" strike="noStrike" cap="none" spc="0" normalizeH="0" baseline="0" dirty="0">
              <a:ln>
                <a:noFill/>
              </a:ln>
              <a:solidFill>
                <a:srgbClr val="F3F1DF"/>
              </a:solidFill>
              <a:effectLst/>
              <a:uFillTx/>
              <a:latin typeface="+mn-lt"/>
              <a:ea typeface="+mn-ea"/>
              <a:cs typeface="+mn-cs"/>
              <a:sym typeface="Helvetica Neue" panose="02000503000000020004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作用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5953120" y="941000"/>
            <a:ext cx="1854534" cy="435769"/>
          </a:xfrm>
          <a:prstGeom prst="wedgeRoundRectCallout">
            <a:avLst>
              <a:gd name="adj1" fmla="val -6683"/>
              <a:gd name="adj2" fmla="val 180331"/>
              <a:gd name="adj3" fmla="val 16667"/>
            </a:avLst>
          </a:prstGeom>
          <a:solidFill>
            <a:schemeClr val="bg1">
              <a:lumMod val="60000"/>
              <a:lumOff val="4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i="0" dirty="0">
                <a:solidFill>
                  <a:srgbClr val="F3F1DF"/>
                </a:solidFill>
                <a:effectLst/>
                <a:latin typeface="+mn-lt"/>
                <a:ea typeface="+mn-ea"/>
                <a:cs typeface="+mn-cs"/>
                <a:sym typeface="Helvetica Neue" panose="02000503000000020004"/>
              </a:rPr>
              <a:t>重吸收</a:t>
            </a:r>
            <a:r>
              <a:rPr kumimoji="0" lang="zh-CN" altLang="en-US" sz="2400" b="1" i="0" u="none" strike="noStrike" cap="none" spc="0" normalizeH="0" baseline="0" dirty="0">
                <a:ln>
                  <a:noFill/>
                </a:ln>
                <a:solidFill>
                  <a:srgbClr val="F3F1DF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rPr>
              <a:t>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5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83946" y="934112"/>
            <a:ext cx="9214943" cy="5026860"/>
            <a:chOff x="1483946" y="934112"/>
            <a:chExt cx="9214943" cy="5026860"/>
          </a:xfrm>
        </p:grpSpPr>
        <p:sp>
          <p:nvSpPr>
            <p:cNvPr id="27" name="矩形 42"/>
            <p:cNvSpPr>
              <a:spLocks noChangeArrowheads="1"/>
            </p:cNvSpPr>
            <p:nvPr/>
          </p:nvSpPr>
          <p:spPr bwMode="auto">
            <a:xfrm rot="5400000" flipH="1">
              <a:off x="1969282" y="558645"/>
              <a:ext cx="262782" cy="11159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1" name="同心圆 20"/>
            <p:cNvSpPr/>
            <p:nvPr/>
          </p:nvSpPr>
          <p:spPr bwMode="auto">
            <a:xfrm>
              <a:off x="2661871" y="1694234"/>
              <a:ext cx="1873250" cy="1871666"/>
            </a:xfrm>
            <a:prstGeom prst="donut">
              <a:avLst>
                <a:gd name="adj" fmla="val 14362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4654" y="1667748"/>
              <a:ext cx="972000" cy="468000"/>
            </a:xfrm>
            <a:prstGeom prst="rect">
              <a:avLst/>
            </a:prstGeom>
          </p:spPr>
        </p:pic>
        <p:sp>
          <p:nvSpPr>
            <p:cNvPr id="23" name="空心弧 22"/>
            <p:cNvSpPr/>
            <p:nvPr/>
          </p:nvSpPr>
          <p:spPr bwMode="auto">
            <a:xfrm rot="8100000" flipV="1">
              <a:off x="3867577" y="988589"/>
              <a:ext cx="1366840" cy="1368425"/>
            </a:xfrm>
            <a:prstGeom prst="blockArc">
              <a:avLst>
                <a:gd name="adj1" fmla="val 8114876"/>
                <a:gd name="adj2" fmla="val 32770"/>
                <a:gd name="adj3" fmla="val 19259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空心弧 23"/>
            <p:cNvSpPr/>
            <p:nvPr/>
          </p:nvSpPr>
          <p:spPr bwMode="auto">
            <a:xfrm rot="2700000">
              <a:off x="1964958" y="986208"/>
              <a:ext cx="1368427" cy="1368425"/>
            </a:xfrm>
            <a:prstGeom prst="blockArc">
              <a:avLst>
                <a:gd name="adj1" fmla="val 13489139"/>
                <a:gd name="adj2" fmla="val 32770"/>
                <a:gd name="adj3" fmla="val 19259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空心弧 24"/>
            <p:cNvSpPr/>
            <p:nvPr/>
          </p:nvSpPr>
          <p:spPr bwMode="auto">
            <a:xfrm rot="5400000" flipV="1">
              <a:off x="4968823" y="2888247"/>
              <a:ext cx="1378800" cy="1375200"/>
            </a:xfrm>
            <a:prstGeom prst="blockArc">
              <a:avLst>
                <a:gd name="adj1" fmla="val 16188069"/>
                <a:gd name="adj2" fmla="val 32770"/>
                <a:gd name="adj3" fmla="val 19259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矩形 41"/>
            <p:cNvSpPr>
              <a:spLocks noChangeArrowheads="1"/>
            </p:cNvSpPr>
            <p:nvPr/>
          </p:nvSpPr>
          <p:spPr bwMode="auto">
            <a:xfrm>
              <a:off x="4972606" y="1665698"/>
              <a:ext cx="262795" cy="19383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8" name="空心弧 27"/>
            <p:cNvSpPr>
              <a:spLocks noChangeAspect="1"/>
            </p:cNvSpPr>
            <p:nvPr/>
          </p:nvSpPr>
          <p:spPr bwMode="auto">
            <a:xfrm rot="18900000" flipV="1">
              <a:off x="2569794" y="1603747"/>
              <a:ext cx="2052641" cy="2052638"/>
            </a:xfrm>
            <a:prstGeom prst="blockArc">
              <a:avLst>
                <a:gd name="adj1" fmla="val 5401890"/>
                <a:gd name="adj2" fmla="val 2773"/>
                <a:gd name="adj3" fmla="val 2698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空心弧 28"/>
            <p:cNvSpPr>
              <a:spLocks noChangeAspect="1"/>
            </p:cNvSpPr>
            <p:nvPr/>
          </p:nvSpPr>
          <p:spPr bwMode="auto">
            <a:xfrm rot="18900000" flipV="1">
              <a:off x="2263407" y="1306884"/>
              <a:ext cx="2663829" cy="2663825"/>
            </a:xfrm>
            <a:prstGeom prst="blockArc">
              <a:avLst>
                <a:gd name="adj1" fmla="val 5405144"/>
                <a:gd name="adj2" fmla="val 18200"/>
                <a:gd name="adj3" fmla="val 2077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7109" y="3851896"/>
              <a:ext cx="244800" cy="540835"/>
            </a:xfrm>
            <a:prstGeom prst="rect">
              <a:avLst/>
            </a:prstGeom>
          </p:spPr>
        </p:pic>
        <p:sp>
          <p:nvSpPr>
            <p:cNvPr id="30" name="空心弧 29"/>
            <p:cNvSpPr>
              <a:spLocks noChangeAspect="1"/>
            </p:cNvSpPr>
            <p:nvPr/>
          </p:nvSpPr>
          <p:spPr bwMode="auto">
            <a:xfrm rot="2700000" flipV="1">
              <a:off x="4231909" y="1643433"/>
              <a:ext cx="357187" cy="355601"/>
            </a:xfrm>
            <a:prstGeom prst="blockArc">
              <a:avLst>
                <a:gd name="adj1" fmla="val 5401890"/>
                <a:gd name="adj2" fmla="val 16635523"/>
                <a:gd name="adj3" fmla="val 1572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空心弧 30"/>
            <p:cNvSpPr>
              <a:spLocks noChangeAspect="1"/>
            </p:cNvSpPr>
            <p:nvPr/>
          </p:nvSpPr>
          <p:spPr bwMode="auto">
            <a:xfrm rot="8100000" flipV="1">
              <a:off x="2603134" y="1640258"/>
              <a:ext cx="357189" cy="357187"/>
            </a:xfrm>
            <a:prstGeom prst="blockArc">
              <a:avLst>
                <a:gd name="adj1" fmla="val 5401890"/>
                <a:gd name="adj2" fmla="val 16635523"/>
                <a:gd name="adj3" fmla="val 1572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矩形 48"/>
            <p:cNvSpPr>
              <a:spLocks noChangeArrowheads="1"/>
            </p:cNvSpPr>
            <p:nvPr/>
          </p:nvSpPr>
          <p:spPr bwMode="auto">
            <a:xfrm>
              <a:off x="3722223" y="3914156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4" name="矩形 49"/>
            <p:cNvSpPr>
              <a:spLocks noChangeArrowheads="1"/>
            </p:cNvSpPr>
            <p:nvPr/>
          </p:nvSpPr>
          <p:spPr bwMode="auto">
            <a:xfrm>
              <a:off x="3416303" y="3914156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5" name="矩形 50"/>
            <p:cNvSpPr>
              <a:spLocks noChangeArrowheads="1"/>
            </p:cNvSpPr>
            <p:nvPr/>
          </p:nvSpPr>
          <p:spPr bwMode="auto">
            <a:xfrm>
              <a:off x="3416303" y="4228530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6200000" flipH="1">
              <a:off x="6377717" y="1680047"/>
              <a:ext cx="59554" cy="53639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" name="矩形 52"/>
            <p:cNvSpPr>
              <a:spLocks noChangeArrowheads="1"/>
            </p:cNvSpPr>
            <p:nvPr/>
          </p:nvSpPr>
          <p:spPr bwMode="auto">
            <a:xfrm rot="16200000">
              <a:off x="6073204" y="1990864"/>
              <a:ext cx="59554" cy="53639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8" name="矩形 54"/>
            <p:cNvSpPr>
              <a:spLocks noChangeArrowheads="1"/>
            </p:cNvSpPr>
            <p:nvPr/>
          </p:nvSpPr>
          <p:spPr bwMode="auto">
            <a:xfrm>
              <a:off x="8727281" y="4644689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9" name="矩形 55"/>
            <p:cNvSpPr>
              <a:spLocks noChangeArrowheads="1"/>
            </p:cNvSpPr>
            <p:nvPr/>
          </p:nvSpPr>
          <p:spPr bwMode="auto">
            <a:xfrm>
              <a:off x="9038916" y="4332221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0" name="矩形 56"/>
            <p:cNvSpPr>
              <a:spLocks noChangeArrowheads="1"/>
            </p:cNvSpPr>
            <p:nvPr/>
          </p:nvSpPr>
          <p:spPr bwMode="auto">
            <a:xfrm>
              <a:off x="9038916" y="4646594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1" name="矩形 58"/>
            <p:cNvSpPr>
              <a:spLocks noChangeArrowheads="1"/>
            </p:cNvSpPr>
            <p:nvPr/>
          </p:nvSpPr>
          <p:spPr bwMode="auto">
            <a:xfrm rot="5400000" flipH="1">
              <a:off x="5136305" y="1474348"/>
              <a:ext cx="59554" cy="72358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2" name="矩形 59"/>
            <p:cNvSpPr>
              <a:spLocks noChangeArrowheads="1"/>
            </p:cNvSpPr>
            <p:nvPr/>
          </p:nvSpPr>
          <p:spPr bwMode="auto">
            <a:xfrm rot="16200000">
              <a:off x="9841127" y="4264298"/>
              <a:ext cx="59554" cy="16559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3" name="矩形 60"/>
            <p:cNvSpPr>
              <a:spLocks noChangeArrowheads="1"/>
            </p:cNvSpPr>
            <p:nvPr/>
          </p:nvSpPr>
          <p:spPr bwMode="auto">
            <a:xfrm rot="5400000" flipH="1">
              <a:off x="6086478" y="1359277"/>
              <a:ext cx="59554" cy="91438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4" name="矩形 61"/>
            <p:cNvSpPr>
              <a:spLocks noChangeArrowheads="1"/>
            </p:cNvSpPr>
            <p:nvPr/>
          </p:nvSpPr>
          <p:spPr bwMode="auto">
            <a:xfrm rot="16200000">
              <a:off x="6910815" y="2747543"/>
              <a:ext cx="261938" cy="2771775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0000FF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/>
            </a:p>
          </p:txBody>
        </p:sp>
        <p:sp>
          <p:nvSpPr>
            <p:cNvPr id="45" name="空心弧 44"/>
            <p:cNvSpPr/>
            <p:nvPr/>
          </p:nvSpPr>
          <p:spPr bwMode="auto">
            <a:xfrm flipV="1">
              <a:off x="7735838" y="2890574"/>
              <a:ext cx="1375200" cy="1375200"/>
            </a:xfrm>
            <a:prstGeom prst="blockArc">
              <a:avLst>
                <a:gd name="adj1" fmla="val 16188069"/>
                <a:gd name="adj2" fmla="val 32770"/>
                <a:gd name="adj3" fmla="val 19259"/>
              </a:avLst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6" name="矩形 63"/>
            <p:cNvSpPr>
              <a:spLocks noChangeArrowheads="1"/>
            </p:cNvSpPr>
            <p:nvPr/>
          </p:nvSpPr>
          <p:spPr bwMode="auto">
            <a:xfrm>
              <a:off x="8848359" y="1651372"/>
              <a:ext cx="261937" cy="19383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空心弧 46"/>
            <p:cNvSpPr/>
            <p:nvPr/>
          </p:nvSpPr>
          <p:spPr bwMode="auto">
            <a:xfrm rot="10800000" flipV="1">
              <a:off x="8847616" y="968004"/>
              <a:ext cx="1375200" cy="1375200"/>
            </a:xfrm>
            <a:prstGeom prst="blockArc">
              <a:avLst>
                <a:gd name="adj1" fmla="val 16188069"/>
                <a:gd name="adj2" fmla="val 32770"/>
                <a:gd name="adj3" fmla="val 19259"/>
              </a:avLst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8" name="矩形 65"/>
            <p:cNvSpPr>
              <a:spLocks noChangeArrowheads="1"/>
            </p:cNvSpPr>
            <p:nvPr/>
          </p:nvSpPr>
          <p:spPr bwMode="auto">
            <a:xfrm rot="16200000">
              <a:off x="9974642" y="517150"/>
              <a:ext cx="263525" cy="11635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/>
            </a:p>
          </p:txBody>
        </p:sp>
        <p:sp>
          <p:nvSpPr>
            <p:cNvPr id="49" name="文本框 97"/>
            <p:cNvSpPr txBox="1">
              <a:spLocks noChangeArrowheads="1"/>
            </p:cNvSpPr>
            <p:nvPr/>
          </p:nvSpPr>
          <p:spPr bwMode="auto">
            <a:xfrm>
              <a:off x="5182821" y="4318370"/>
              <a:ext cx="9604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肾小管</a:t>
              </a:r>
            </a:p>
          </p:txBody>
        </p:sp>
        <p:sp>
          <p:nvSpPr>
            <p:cNvPr id="50" name="文本框 97"/>
            <p:cNvSpPr txBox="1">
              <a:spLocks noChangeArrowheads="1"/>
            </p:cNvSpPr>
            <p:nvPr/>
          </p:nvSpPr>
          <p:spPr bwMode="auto">
            <a:xfrm>
              <a:off x="3122246" y="3565895"/>
              <a:ext cx="9588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肾小囊</a:t>
              </a:r>
            </a:p>
          </p:txBody>
        </p:sp>
        <p:sp>
          <p:nvSpPr>
            <p:cNvPr id="84" name="文本框 97"/>
            <p:cNvSpPr txBox="1">
              <a:spLocks noChangeArrowheads="1"/>
            </p:cNvSpPr>
            <p:nvPr/>
          </p:nvSpPr>
          <p:spPr bwMode="auto">
            <a:xfrm>
              <a:off x="3122246" y="2432420"/>
              <a:ext cx="942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肾小球</a:t>
              </a:r>
            </a:p>
          </p:txBody>
        </p:sp>
        <p:sp>
          <p:nvSpPr>
            <p:cNvPr id="85" name="文本框 97"/>
            <p:cNvSpPr txBox="1">
              <a:spLocks noChangeArrowheads="1"/>
            </p:cNvSpPr>
            <p:nvPr/>
          </p:nvSpPr>
          <p:spPr bwMode="auto">
            <a:xfrm>
              <a:off x="1483946" y="1236270"/>
              <a:ext cx="1366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入球小动脉</a:t>
              </a:r>
            </a:p>
          </p:txBody>
        </p:sp>
        <p:sp>
          <p:nvSpPr>
            <p:cNvPr id="86" name="文本框 97"/>
            <p:cNvSpPr txBox="1">
              <a:spLocks noChangeArrowheads="1"/>
            </p:cNvSpPr>
            <p:nvPr/>
          </p:nvSpPr>
          <p:spPr bwMode="auto">
            <a:xfrm>
              <a:off x="5169107" y="934112"/>
              <a:ext cx="478798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出球小动脉</a:t>
              </a:r>
            </a:p>
          </p:txBody>
        </p:sp>
        <p:sp>
          <p:nvSpPr>
            <p:cNvPr id="87" name="文本框 97"/>
            <p:cNvSpPr txBox="1">
              <a:spLocks noChangeArrowheads="1"/>
            </p:cNvSpPr>
            <p:nvPr/>
          </p:nvSpPr>
          <p:spPr bwMode="auto">
            <a:xfrm>
              <a:off x="5862271" y="3638920"/>
              <a:ext cx="2185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肾小管外毛细血管</a:t>
              </a:r>
            </a:p>
          </p:txBody>
        </p:sp>
        <p:sp>
          <p:nvSpPr>
            <p:cNvPr id="88" name="文本框 97"/>
            <p:cNvSpPr txBox="1">
              <a:spLocks noChangeArrowheads="1"/>
            </p:cNvSpPr>
            <p:nvPr/>
          </p:nvSpPr>
          <p:spPr bwMode="auto">
            <a:xfrm>
              <a:off x="5182821" y="5329854"/>
              <a:ext cx="960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集合管</a:t>
              </a:r>
            </a:p>
          </p:txBody>
        </p:sp>
      </p:grp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1547446" y="992557"/>
            <a:ext cx="246063" cy="2476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1547446" y="992557"/>
            <a:ext cx="246063" cy="247650"/>
          </a:xfrm>
          <a:prstGeom prst="ellipse">
            <a:avLst/>
          </a:prstGeom>
          <a:gradFill rotWithShape="1">
            <a:gsLst>
              <a:gs pos="0">
                <a:srgbClr val="FFB3B3"/>
              </a:gs>
              <a:gs pos="21001">
                <a:srgbClr val="FFB3B3"/>
              </a:gs>
              <a:gs pos="60001">
                <a:srgbClr val="FF0000"/>
              </a:gs>
              <a:gs pos="100000">
                <a:srgbClr val="FF5F5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1596659" y="1044945"/>
            <a:ext cx="142875" cy="144462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 bwMode="auto">
          <a:xfrm>
            <a:off x="1598246" y="1043357"/>
            <a:ext cx="142875" cy="14605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 bwMode="auto">
          <a:xfrm>
            <a:off x="1596659" y="1044945"/>
            <a:ext cx="142875" cy="144462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 bwMode="auto">
          <a:xfrm>
            <a:off x="1598246" y="1044945"/>
            <a:ext cx="142875" cy="144462"/>
          </a:xfrm>
          <a:prstGeom prst="ellipse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7" name="椭圆 56"/>
          <p:cNvSpPr>
            <a:spLocks noChangeAspect="1"/>
          </p:cNvSpPr>
          <p:nvPr/>
        </p:nvSpPr>
        <p:spPr bwMode="auto">
          <a:xfrm>
            <a:off x="1596659" y="1044945"/>
            <a:ext cx="144462" cy="144462"/>
          </a:xfrm>
          <a:prstGeom prst="ellipse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8" name="椭圆 57"/>
          <p:cNvSpPr>
            <a:spLocks noChangeAspect="1"/>
          </p:cNvSpPr>
          <p:nvPr/>
        </p:nvSpPr>
        <p:spPr bwMode="auto">
          <a:xfrm>
            <a:off x="1595071" y="1043357"/>
            <a:ext cx="144463" cy="1460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9" name="椭圆 58"/>
          <p:cNvSpPr>
            <a:spLocks noChangeAspect="1"/>
          </p:cNvSpPr>
          <p:nvPr/>
        </p:nvSpPr>
        <p:spPr bwMode="auto">
          <a:xfrm>
            <a:off x="1595071" y="1043357"/>
            <a:ext cx="144463" cy="1460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1596659" y="1044945"/>
            <a:ext cx="144462" cy="1428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1" name="椭圆 60"/>
          <p:cNvSpPr>
            <a:spLocks noChangeAspect="1"/>
          </p:cNvSpPr>
          <p:nvPr/>
        </p:nvSpPr>
        <p:spPr bwMode="auto">
          <a:xfrm>
            <a:off x="1596659" y="1044945"/>
            <a:ext cx="144462" cy="14446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2" name="椭圆 61"/>
          <p:cNvSpPr>
            <a:spLocks noChangeAspect="1"/>
          </p:cNvSpPr>
          <p:nvPr/>
        </p:nvSpPr>
        <p:spPr bwMode="auto">
          <a:xfrm>
            <a:off x="1596659" y="1044945"/>
            <a:ext cx="144462" cy="14446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grpSp>
        <p:nvGrpSpPr>
          <p:cNvPr id="63" name="组合 19"/>
          <p:cNvGrpSpPr>
            <a:grpSpLocks/>
          </p:cNvGrpSpPr>
          <p:nvPr/>
        </p:nvGrpSpPr>
        <p:grpSpPr bwMode="auto">
          <a:xfrm>
            <a:off x="5615320" y="997637"/>
            <a:ext cx="3063875" cy="2501900"/>
            <a:chOff x="3918312" y="704125"/>
            <a:chExt cx="3063643" cy="2501273"/>
          </a:xfrm>
        </p:grpSpPr>
        <p:grpSp>
          <p:nvGrpSpPr>
            <p:cNvPr id="64" name="组合 17"/>
            <p:cNvGrpSpPr>
              <a:grpSpLocks/>
            </p:cNvGrpSpPr>
            <p:nvPr/>
          </p:nvGrpSpPr>
          <p:grpSpPr bwMode="auto">
            <a:xfrm>
              <a:off x="4497716" y="704125"/>
              <a:ext cx="1268933" cy="2501273"/>
              <a:chOff x="4354176" y="457195"/>
              <a:chExt cx="1268933" cy="2501273"/>
            </a:xfrm>
          </p:grpSpPr>
          <p:sp>
            <p:nvSpPr>
              <p:cNvPr id="72" name="椭圆 80"/>
              <p:cNvSpPr>
                <a:spLocks noChangeArrowheads="1"/>
              </p:cNvSpPr>
              <p:nvPr/>
            </p:nvSpPr>
            <p:spPr bwMode="auto">
              <a:xfrm>
                <a:off x="4354176" y="527857"/>
                <a:ext cx="246697" cy="247915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3" name="椭圆 81"/>
              <p:cNvSpPr>
                <a:spLocks noChangeArrowheads="1"/>
              </p:cNvSpPr>
              <p:nvPr/>
            </p:nvSpPr>
            <p:spPr bwMode="auto">
              <a:xfrm>
                <a:off x="4354176" y="968771"/>
                <a:ext cx="246697" cy="247915"/>
              </a:xfrm>
              <a:prstGeom prst="ellipse">
                <a:avLst/>
              </a:prstGeom>
              <a:gradFill rotWithShape="1">
                <a:gsLst>
                  <a:gs pos="0">
                    <a:srgbClr val="FFB3B3"/>
                  </a:gs>
                  <a:gs pos="21001">
                    <a:srgbClr val="FFB3B3"/>
                  </a:gs>
                  <a:gs pos="60001">
                    <a:srgbClr val="FF0000"/>
                  </a:gs>
                  <a:gs pos="100000">
                    <a:srgbClr val="FF5F5F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 bwMode="auto">
              <a:xfrm>
                <a:off x="4409724" y="1449134"/>
                <a:ext cx="144451" cy="146013"/>
              </a:xfrm>
              <a:prstGeom prst="ellips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5" name="椭圆 83"/>
              <p:cNvSpPr>
                <a:spLocks noChangeAspect="1"/>
              </p:cNvSpPr>
              <p:nvPr/>
            </p:nvSpPr>
            <p:spPr bwMode="auto">
              <a:xfrm>
                <a:off x="4410342" y="1870644"/>
                <a:ext cx="144000" cy="144711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6" name="椭圆 85"/>
              <p:cNvSpPr>
                <a:spLocks noChangeAspect="1"/>
              </p:cNvSpPr>
              <p:nvPr/>
            </p:nvSpPr>
            <p:spPr bwMode="auto">
              <a:xfrm>
                <a:off x="4410266" y="2292314"/>
                <a:ext cx="144000" cy="144000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7" name="椭圆 86"/>
              <p:cNvSpPr>
                <a:spLocks noChangeAspect="1"/>
              </p:cNvSpPr>
              <p:nvPr/>
            </p:nvSpPr>
            <p:spPr bwMode="auto">
              <a:xfrm>
                <a:off x="4410342" y="2700165"/>
                <a:ext cx="144000" cy="144711"/>
              </a:xfrm>
              <a:prstGeom prst="ellipse">
                <a:avLst/>
              </a:prstGeom>
              <a:solidFill>
                <a:srgbClr val="FFC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8" name="文本框 16"/>
              <p:cNvSpPr txBox="1">
                <a:spLocks noChangeArrowheads="1"/>
              </p:cNvSpPr>
              <p:nvPr/>
            </p:nvSpPr>
            <p:spPr bwMode="auto">
              <a:xfrm>
                <a:off x="4745946" y="457195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 dirty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蛋白质</a:t>
                </a:r>
              </a:p>
            </p:txBody>
          </p:sp>
          <p:sp>
            <p:nvSpPr>
              <p:cNvPr id="79" name="文本框 88"/>
              <p:cNvSpPr txBox="1">
                <a:spLocks noChangeArrowheads="1"/>
              </p:cNvSpPr>
              <p:nvPr/>
            </p:nvSpPr>
            <p:spPr bwMode="auto">
              <a:xfrm>
                <a:off x="4739790" y="885175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红细胞</a:t>
                </a:r>
              </a:p>
            </p:txBody>
          </p:sp>
          <p:sp>
            <p:nvSpPr>
              <p:cNvPr id="80" name="文本框 89"/>
              <p:cNvSpPr txBox="1">
                <a:spLocks noChangeArrowheads="1"/>
              </p:cNvSpPr>
              <p:nvPr/>
            </p:nvSpPr>
            <p:spPr bwMode="auto">
              <a:xfrm>
                <a:off x="4970621" y="1310659"/>
                <a:ext cx="4154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水</a:t>
                </a:r>
              </a:p>
            </p:txBody>
          </p:sp>
          <p:sp>
            <p:nvSpPr>
              <p:cNvPr id="81" name="文本框 90"/>
              <p:cNvSpPr txBox="1">
                <a:spLocks noChangeArrowheads="1"/>
              </p:cNvSpPr>
              <p:nvPr/>
            </p:nvSpPr>
            <p:spPr bwMode="auto">
              <a:xfrm>
                <a:off x="4739790" y="1736096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葡萄糖</a:t>
                </a:r>
              </a:p>
            </p:txBody>
          </p:sp>
          <p:sp>
            <p:nvSpPr>
              <p:cNvPr id="82" name="文本框 91"/>
              <p:cNvSpPr txBox="1">
                <a:spLocks noChangeArrowheads="1"/>
              </p:cNvSpPr>
              <p:nvPr/>
            </p:nvSpPr>
            <p:spPr bwMode="auto">
              <a:xfrm>
                <a:off x="4739790" y="2164076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无机盐</a:t>
                </a:r>
              </a:p>
            </p:txBody>
          </p:sp>
          <p:sp>
            <p:nvSpPr>
              <p:cNvPr id="83" name="文本框 92"/>
              <p:cNvSpPr txBox="1">
                <a:spLocks noChangeArrowheads="1"/>
              </p:cNvSpPr>
              <p:nvPr/>
            </p:nvSpPr>
            <p:spPr bwMode="auto">
              <a:xfrm>
                <a:off x="4739789" y="2589136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尿  素</a:t>
                </a:r>
              </a:p>
            </p:txBody>
          </p:sp>
        </p:grpSp>
        <p:sp>
          <p:nvSpPr>
            <p:cNvPr id="65" name="右大括号 18"/>
            <p:cNvSpPr>
              <a:spLocks/>
            </p:cNvSpPr>
            <p:nvPr/>
          </p:nvSpPr>
          <p:spPr bwMode="auto">
            <a:xfrm>
              <a:off x="6442371" y="1649224"/>
              <a:ext cx="140360" cy="1080000"/>
            </a:xfrm>
            <a:prstGeom prst="rightBrace">
              <a:avLst>
                <a:gd name="adj1" fmla="val 77087"/>
                <a:gd name="adj2" fmla="val 50000"/>
              </a:avLst>
            </a:prstGeom>
            <a:noFill/>
            <a:ln w="1905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66" name="文本框 95"/>
            <p:cNvSpPr txBox="1">
              <a:spLocks noChangeArrowheads="1"/>
            </p:cNvSpPr>
            <p:nvPr/>
          </p:nvSpPr>
          <p:spPr bwMode="auto">
            <a:xfrm>
              <a:off x="3918312" y="2085626"/>
              <a:ext cx="40518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过滤</a:t>
              </a:r>
            </a:p>
          </p:txBody>
        </p:sp>
        <p:sp>
          <p:nvSpPr>
            <p:cNvPr id="67" name="右大括号 96"/>
            <p:cNvSpPr>
              <a:spLocks/>
            </p:cNvSpPr>
            <p:nvPr/>
          </p:nvSpPr>
          <p:spPr bwMode="auto">
            <a:xfrm flipH="1">
              <a:off x="4330641" y="1698096"/>
              <a:ext cx="140360" cy="1440000"/>
            </a:xfrm>
            <a:prstGeom prst="rightBrace">
              <a:avLst>
                <a:gd name="adj1" fmla="val 77087"/>
                <a:gd name="adj2" fmla="val 50000"/>
              </a:avLst>
            </a:prstGeom>
            <a:noFill/>
            <a:ln w="1905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68" name="文本框 97"/>
            <p:cNvSpPr txBox="1">
              <a:spLocks noChangeArrowheads="1"/>
            </p:cNvSpPr>
            <p:nvPr/>
          </p:nvSpPr>
          <p:spPr bwMode="auto">
            <a:xfrm>
              <a:off x="6589200" y="1711340"/>
              <a:ext cx="39275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重吸收</a:t>
              </a:r>
            </a:p>
          </p:txBody>
        </p:sp>
        <p:sp>
          <p:nvSpPr>
            <p:cNvPr id="69" name="文本框 98"/>
            <p:cNvSpPr txBox="1">
              <a:spLocks noChangeArrowheads="1"/>
            </p:cNvSpPr>
            <p:nvPr/>
          </p:nvSpPr>
          <p:spPr bwMode="auto">
            <a:xfrm>
              <a:off x="5509276" y="1560590"/>
              <a:ext cx="1124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（大部）</a:t>
              </a:r>
            </a:p>
          </p:txBody>
        </p:sp>
        <p:sp>
          <p:nvSpPr>
            <p:cNvPr id="70" name="文本框 99"/>
            <p:cNvSpPr txBox="1">
              <a:spLocks noChangeArrowheads="1"/>
            </p:cNvSpPr>
            <p:nvPr/>
          </p:nvSpPr>
          <p:spPr bwMode="auto">
            <a:xfrm>
              <a:off x="5498701" y="1993163"/>
              <a:ext cx="1124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（全部）</a:t>
              </a:r>
            </a:p>
          </p:txBody>
        </p:sp>
        <p:sp>
          <p:nvSpPr>
            <p:cNvPr id="71" name="文本框 100"/>
            <p:cNvSpPr txBox="1">
              <a:spLocks noChangeArrowheads="1"/>
            </p:cNvSpPr>
            <p:nvPr/>
          </p:nvSpPr>
          <p:spPr bwMode="auto">
            <a:xfrm>
              <a:off x="5498701" y="2403437"/>
              <a:ext cx="1124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（部分）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166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385 -0.00092 L 0.09779 0.00533 L 0.10924 0.01875 L 0.11615 0.0338 L 0.12174 0.05417 L 0.12474 0.08542 L 0.12122 0.11111 L 0.11536 0.13056 L 0.10482 0.15116 L 0.09583 0.18033 L 0.09232 0.20718 L 0.09232 0.23912 L 0.09935 0.27639 L 0.11068 0.30301 L 0.12318 0.32176 L 0.14062 0.33148 L 0.15521 0.33634 L 0.17773 0.33148 L 0.19505 0.31783 L 0.20859 0.29491 L 0.21862 0.26482 L 0.22305 0.2294 L 0.22253 0.19375 L 0.2125 0.15463 L 0.2 0.12523 L 0.19101 0.09144 L 0.19101 0.06042 L 0.2 0.03102 L 0.21367 0.00972 L 0.23112 0.00093 L 0.25156 0.0044 L 0.26601 0.0213 L 0.275 0.04167 L 0.27956 0.06389 L 0.28047 0.07824 L 0.28112 0.3625 L 0.28503 0.39722 L 0.2944 0.41412 L 0.30937 0.43195 L 0.32396 0.44005 L 0.55664 0.43912 L 0.56953 0.43542 L 0.58112 0.42477 L 0.5901 0.40695 L 0.59674 0.38403 L 0.59857 0.36528 L 0.59857 0.07732 L 0.6 0.05162 L 0.60651 0.03033 L 0.61654 0.0125 L 0.62656 0.00347 L 0.6345 -0.00092 L 0.64101 -0.00185 L 0.64661 -0.00254 L 0.73945 -0.00185 L 0.74049 -0.00185 " pathEditMode="relative" rAng="0" ptsTypes="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8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385 -0.00092 L 0.09779 0.00533 L 0.10924 0.01875 L 0.11615 0.0338 L 0.12174 0.05417 L 0.12474 0.08542 L 0.12122 0.11111 L 0.11536 0.13056 L 0.10482 0.15116 L 0.09583 0.18033 L 0.09232 0.20718 L 0.09232 0.23912 L 0.09935 0.27639 L 0.11068 0.30301 L 0.12318 0.32176 L 0.14062 0.33148 L 0.15521 0.33634 L 0.17773 0.33148 L 0.19505 0.31783 L 0.20859 0.29491 L 0.21862 0.26482 L 0.22305 0.2294 L 0.22253 0.19375 L 0.2125 0.15463 L 0.2 0.12523 L 0.19101 0.09144 L 0.19101 0.06042 L 0.2 0.03102 L 0.21367 0.00972 L 0.23112 0.00093 L 0.25156 0.0044 L 0.26601 0.0213 L 0.275 0.04167 L 0.27956 0.06389 L 0.28047 0.07824 L 0.28112 0.3625 L 0.28503 0.39722 L 0.2944 0.41412 L 0.30937 0.43195 L 0.32396 0.44005 L 0.55664 0.43912 L 0.56953 0.43542 L 0.58112 0.42477 L 0.5901 0.40695 L 0.59674 0.38403 L 0.59857 0.36528 L 0.59857 0.07732 L 0.6 0.05162 L 0.60651 0.03033 L 0.61654 0.0125 L 0.62656 0.00347 L 0.6345 -0.00092 L 0.64101 -0.00185 L 0.64661 -0.00254 L 0.73945 -0.00185 L 0.74049 -0.00185 " pathEditMode="relative" rAng="0" ptsTypes="AAAAAAAAAAAAAAAAAAAAAAAAAAAAAAAAAAAAAAAAAAAAAAAAAAAAAAAAA">
                                      <p:cBhvr>
                                        <p:cTn id="10" dur="1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8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8476 -1.48148E-6 L 0.09883 0.00533 L 0.10885 0.01783 L 0.11745 0.03472 L 0.12226 0.05509 L 0.12487 0.08357 L 0.12226 0.11296 L 0.11432 0.13333 L 0.10586 0.15116 L 0.09726 0.17593 L 0.09284 0.20533 L 0.09284 0.2338 L 0.09674 0.26482 L 0.10078 0.27917 L 0.11081 0.30208 L 0.14831 0.38125 L 0.15729 0.39815 L 0.15885 0.4088 L 0.15924 0.49421 L 0.40573 0.49607 L 0.48984 0.43912 L 0.55534 0.43912 L 0.57031 0.43542 L 0.58125 0.4257 L 0.59128 0.40625 L 0.59831 0.38403 L 0.59974 0.36435 L 0.60026 0.07546 L 0.60182 0.04884 L 0.60833 0.0294 L 0.6168 0.01343 L 0.62773 0.00347 L 0.64375 -0.00254 L 0.73984 -0.00185 " pathEditMode="relative" rAng="0" ptsTypes="AAAAAAAAAAAAAAAAAAAAAAAAAAAAAAAAAAA">
                                      <p:cBhvr>
                                        <p:cTn id="14" dur="1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92" y="246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372 -0.00092 L 0.09766 0.00533 L 0.10911 0.01875 L 0.11601 0.0338 L 0.12161 0.05417 L 0.12474 0.08542 L 0.12109 0.11111 L 0.11523 0.12986 L 0.10469 0.1507 L 0.0957 0.18033 L 0.09219 0.20718 L 0.09219 0.23912 L 0.09922 0.27639 L 0.11055 0.30301 L 0.12305 0.32176 L 0.14062 0.33148 L 0.15521 0.33634 L 0.1776 0.33148 L 0.19505 0.31783 L 0.20859 0.29491 L 0.21862 0.26482 L 0.22292 0.2294 L 0.22253 0.19375 L 0.2125 0.15463 L 0.2 0.12523 L 0.19101 0.09144 L 0.19101 0.06019 L 0.2 0.03102 L 0.21354 0.00972 L 0.23099 0.00093 L 0.25156 0.0044 L 0.26601 0.0213 L 0.27487 0.04167 L 0.27956 0.06366 L 0.28047 0.07824 L 0.28112 0.3625 L 0.2849 0.3963 L 0.2944 0.41412 L 0.30937 0.43195 L 0.32396 0.44005 L 0.55651 0.43912 L 0.56953 0.43542 L 0.58099 0.42454 L 0.5901 0.40556 L 0.59661 0.38241 L 0.59857 0.36412 L 0.59857 0.07732 L 0.59987 0.05162 L 0.60638 0.03033 L 0.61641 0.0125 L 0.62656 0.00347 L 0.6345 -0.00092 L 0.64088 -0.00185 L 0.64661 -0.00254 L 0.73932 -0.00185 L 0.74049 -0.00185 " pathEditMode="relative" rAng="0" ptsTypes="AAAAAAAAAAAAAAAAAAAAAAAAAAAAAAAAAAAAAAAAAAAAAAAAAAAAAAAAA">
                                      <p:cBhvr>
                                        <p:cTn id="16" dur="1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8" y="218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8346 -1.48148E-6 L 0.09831 0.00602 L 0.10885 0.01852 L 0.11549 0.03357 L 0.12096 0.05324 L 0.12461 0.08171 L 0.12344 0.10301 L 0.11745 0.12616 L 0.11081 0.14028 L 0.10299 0.15556 L 0.09531 0.18125 L 0.09245 0.21065 L 0.09284 0.24259 L 0.09792 0.27107 L 0.15638 0.39908 L 0.15898 0.41412 L 0.15989 0.49329 L 0.59336 0.49861 L 0.59336 0.59097 L 0.59674 0.61227 L 0.61029 0.63287 L 0.62643 0.64259 L 0.6444 0.64514 L 0.74062 0.64514 " pathEditMode="relative" rAng="0" ptsTypes="AAAAAAAAAAAAAAAAAAAAAAAAA">
                                      <p:cBhvr>
                                        <p:cTn id="18" dur="1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3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476 -1.48148E-6 L 0.09883 0.00533 L 0.10885 0.01783 L 0.11732 0.03472 L 0.12226 0.05509 L 0.12474 0.08357 L 0.12226 0.11296 L 0.11432 0.13333 L 0.10586 0.15116 L 0.09726 0.17593 L 0.09284 0.20533 L 0.09284 0.2338 L 0.09674 0.26482 L 0.10078 0.27917 L 0.11081 0.30208 L 0.14831 0.38125 L 0.15729 0.39815 L 0.15885 0.4088 L 0.15924 0.49421 L 0.40573 0.49607 L 0.48971 0.43912 L 0.55521 0.43912 L 0.57018 0.43542 L 0.58112 0.4257 L 0.59115 0.40625 L 0.59818 0.38403 L 0.59961 0.36435 L 0.60013 0.07546 L 0.60169 0.04884 L 0.6082 0.0294 L 0.61667 0.01343 L 0.6276 0.00347 L 0.64362 -0.00254 L 0.73971 -0.00185 " pathEditMode="relative" rAng="0" ptsTypes="AAAAAAAAAAAAAAAAAAAAAAAAAAAAAAAAAAA">
                                      <p:cBhvr>
                                        <p:cTn id="22" dur="1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79" y="2467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8385 -0.00092 L 0.09779 0.00533 L 0.10924 0.01875 L 0.11614 0.0338 L 0.12174 0.05417 L 0.12474 0.08542 L 0.12122 0.11111 L 0.11536 0.12986 L 0.10482 0.1507 L 0.09583 0.18033 L 0.09232 0.20718 L 0.09232 0.23912 L 0.09935 0.27639 L 0.11068 0.30301 L 0.12318 0.32176 L 0.14062 0.33148 L 0.15521 0.33634 L 0.17773 0.33148 L 0.19505 0.31783 L 0.20872 0.29491 L 0.21875 0.26482 L 0.22305 0.2294 L 0.22266 0.19375 L 0.21263 0.15463 L 0.20013 0.12523 L 0.19114 0.09144 L 0.19114 0.06019 L 0.20013 0.03102 L 0.21367 0.00972 L 0.23125 0.00093 L 0.25156 0.0044 L 0.26601 0.0213 L 0.275 0.04167 L 0.27956 0.06366 L 0.2806 0.07824 L 0.28112 0.3625 L 0.28503 0.3963 L 0.29453 0.41412 L 0.30937 0.43195 L 0.32409 0.44005 L 0.55664 0.43912 L 0.56966 0.43542 L 0.58112 0.42454 L 0.59023 0.40556 L 0.59674 0.38241 L 0.5987 0.36412 L 0.5987 0.07732 L 0.60013 0.05162 L 0.60664 0.03033 L 0.61667 0.0125 L 0.62669 0.00347 L 0.63463 -0.00092 L 0.64101 -0.00185 L 0.64674 -0.00254 L 0.73958 -0.00185 L 0.74062 -0.00185 " pathEditMode="relative" rAng="0" ptsTypes="AAAAAAAAAAAAAAAAAAAAAAAAAAAAAAAAAAAAAAAAAAAAAAAAAAAAAAAAA">
                                      <p:cBhvr>
                                        <p:cTn id="24" dur="1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845 -1.48148E-6 L 0.09857 0.00533 L 0.10859 0.01783 L 0.11719 0.03472 L 0.122 0.05509 L 0.12474 0.08357 L 0.122 0.11296 L 0.11406 0.13333 L 0.10573 0.15116 L 0.09713 0.17593 L 0.09258 0.20533 L 0.09258 0.2338 L 0.09648 0.26482 L 0.10052 0.27917 L 0.11055 0.30208 L 0.14805 0.38125 L 0.15703 0.39815 L 0.15872 0.4088 L 0.15911 0.49421 L 0.4056 0.49607 L 0.48958 0.43912 L 0.55521 0.43912 L 0.57005 0.43542 L 0.58099 0.4257 L 0.59114 0.40625 L 0.59805 0.38403 L 0.59961 0.36435 L 0.6 0.07546 L 0.60156 0.04884 L 0.6082 0.0294 L 0.61667 0.01343 L 0.6276 0.00347 L 0.64362 -0.00254 L 0.73984 -0.00185 " pathEditMode="relative" rAng="0" ptsTypes="AAAAAAAAAAAAAAAAAAAAAAAAAAAAAAAAAAA">
                                      <p:cBhvr>
                                        <p:cTn id="28" dur="1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92" y="2467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8385 -0.00092 L 0.09779 0.00533 L 0.10924 0.01875 L 0.11614 0.0338 L 0.12174 0.05417 L 0.12474 0.08542 L 0.12122 0.11111 L 0.11536 0.12986 L 0.10482 0.1507 L 0.09583 0.18033 L 0.09232 0.20718 L 0.09232 0.23912 L 0.09935 0.27639 L 0.11068 0.30301 L 0.12318 0.32176 L 0.14062 0.33148 L 0.15521 0.33634 L 0.17773 0.33148 L 0.19505 0.31783 L 0.20872 0.29491 L 0.21875 0.26482 L 0.22305 0.2294 L 0.22266 0.19375 L 0.21263 0.15463 L 0.20013 0.12523 L 0.19114 0.09144 L 0.19114 0.06019 L 0.20013 0.03102 L 0.21367 0.00972 L 0.23125 0.00093 L 0.25156 0.0044 L 0.26601 0.0213 L 0.275 0.04167 L 0.27956 0.06366 L 0.2806 0.07824 L 0.28112 0.3625 L 0.28503 0.3963 L 0.29453 0.41412 L 0.30937 0.43195 L 0.32409 0.44005 L 0.55664 0.43912 L 0.56966 0.43542 L 0.58112 0.42454 L 0.59023 0.40556 L 0.59674 0.38241 L 0.5987 0.36412 L 0.5987 0.07732 L 0.60013 0.05162 L 0.60664 0.03033 L 0.61667 0.0125 L 0.62669 0.00347 L 0.63463 -0.00092 L 0.64101 -0.00185 L 0.64674 -0.00254 L 0.73958 -0.00185 L 0.74062 -0.00185 " pathEditMode="relative" rAng="0" ptsTypes="AAAAAAAAAAAAAAAAAAAAAAAAAAAAAAAAAAAAAAAAAAAAAAAAAAAAAAAAA">
                                      <p:cBhvr>
                                        <p:cTn id="30" dur="1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21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8346 -1.48148E-6 L 0.09844 0.00602 L 0.10898 0.01852 L 0.11562 0.03357 L 0.12109 0.05324 L 0.12461 0.08171 L 0.12344 0.10301 L 0.11758 0.12616 L 0.11094 0.14028 L 0.10299 0.15556 L 0.09544 0.18125 L 0.09245 0.21065 L 0.09297 0.24259 L 0.09792 0.27107 L 0.15638 0.39908 L 0.15911 0.41412 L 0.15989 0.49329 L 0.59349 0.49861 L 0.59349 0.59097 L 0.59687 0.61227 L 0.61042 0.63287 L 0.62643 0.64259 L 0.6444 0.64514 L 0.74062 0.64514 " pathEditMode="relative" rAng="0" ptsTypes="AAAAAAAAAAAAAAAAAAAAAAAAA">
                                      <p:cBhvr>
                                        <p:cTn id="32" dur="1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3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8346 -1.48148E-6 L 0.09844 0.00602 L 0.10898 0.01852 L 0.11562 0.03357 L 0.12109 0.05324 L 0.12461 0.08171 L 0.12357 0.10301 L 0.11758 0.12616 L 0.11094 0.14028 L 0.10312 0.15556 L 0.09544 0.18125 L 0.09258 0.21065 L 0.09297 0.24259 L 0.09805 0.27107 L 0.15651 0.39908 L 0.15911 0.41412 L 0.16002 0.49329 L 0.59362 0.49861 L 0.59362 0.59097 L 0.597 0.61227 L 0.61042 0.63287 L 0.62656 0.64259 L 0.64453 0.64514 L 0.74075 0.64514 " pathEditMode="relative" rAng="0" ptsTypes="AAAAAAAAAAAAAAAAAAAAAAAAA">
                                      <p:cBhvr>
                                        <p:cTn id="36" dur="1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3224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08385 -0.00092 L 0.09779 0.00533 L 0.10924 0.01875 L 0.11627 0.0338 L 0.12174 0.05417 L 0.12487 0.08542 L 0.12135 0.11111 L 0.11536 0.12986 L 0.10482 0.1507 L 0.09583 0.18033 L 0.09232 0.20718 L 0.09232 0.23912 L 0.09935 0.27639 L 0.11081 0.30301 L 0.12331 0.32176 L 0.14075 0.33148 L 0.15521 0.33634 L 0.17773 0.33148 L 0.19518 0.31783 L 0.20872 0.29491 L 0.21875 0.26482 L 0.22318 0.2294 L 0.22266 0.19375 L 0.21263 0.15463 L 0.20013 0.12523 L 0.19114 0.09144 L 0.19114 0.06019 L 0.20013 0.03102 L 0.21367 0.00972 L 0.23125 0.00093 L 0.25169 0.0044 L 0.26601 0.0213 L 0.275 0.04167 L 0.27969 0.06366 L 0.2806 0.07824 L 0.28125 0.3625 L 0.28516 0.3963 L 0.29453 0.41412 L 0.3095 0.43195 L 0.32409 0.44005 L 0.55677 0.43912 L 0.56979 0.43542 L 0.58125 0.42454 L 0.59036 0.40556 L 0.59687 0.38241 L 0.59883 0.36412 L 0.59883 0.07732 L 0.60026 0.05162 L 0.60677 0.03033 L 0.6168 0.0125 L 0.62669 0.00347 L 0.63476 -0.00092 L 0.64114 -0.00185 L 0.64687 -0.00254 L 0.73971 -0.00185 L 0.74075 -0.00185 " pathEditMode="relative" rAng="0" ptsTypes="AAAAAAAAAAAAAAAAAAAAAAAAAAAAAAAAAAAAAAAAAAAAAAAAAAAAAAAAA">
                                      <p:cBhvr>
                                        <p:cTn id="38" dur="1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83946" y="934112"/>
            <a:ext cx="9214943" cy="5026860"/>
            <a:chOff x="1483946" y="934112"/>
            <a:chExt cx="9214943" cy="5026860"/>
          </a:xfrm>
        </p:grpSpPr>
        <p:sp>
          <p:nvSpPr>
            <p:cNvPr id="27" name="矩形 42"/>
            <p:cNvSpPr>
              <a:spLocks noChangeArrowheads="1"/>
            </p:cNvSpPr>
            <p:nvPr/>
          </p:nvSpPr>
          <p:spPr bwMode="auto">
            <a:xfrm rot="5400000" flipH="1">
              <a:off x="1969282" y="558645"/>
              <a:ext cx="262782" cy="11159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1" name="同心圆 20"/>
            <p:cNvSpPr/>
            <p:nvPr/>
          </p:nvSpPr>
          <p:spPr bwMode="auto">
            <a:xfrm>
              <a:off x="2661871" y="1694234"/>
              <a:ext cx="1873250" cy="1871666"/>
            </a:xfrm>
            <a:prstGeom prst="donut">
              <a:avLst>
                <a:gd name="adj" fmla="val 14362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4" name="图片 3"/>
            <p:cNvPicPr>
              <a:picLocks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14654" y="1667748"/>
              <a:ext cx="972000" cy="468000"/>
            </a:xfrm>
            <a:prstGeom prst="rect">
              <a:avLst/>
            </a:prstGeom>
          </p:spPr>
        </p:pic>
        <p:sp>
          <p:nvSpPr>
            <p:cNvPr id="23" name="空心弧 22"/>
            <p:cNvSpPr/>
            <p:nvPr/>
          </p:nvSpPr>
          <p:spPr bwMode="auto">
            <a:xfrm rot="8100000" flipV="1">
              <a:off x="3867577" y="988589"/>
              <a:ext cx="1366840" cy="1368425"/>
            </a:xfrm>
            <a:prstGeom prst="blockArc">
              <a:avLst>
                <a:gd name="adj1" fmla="val 8114876"/>
                <a:gd name="adj2" fmla="val 32770"/>
                <a:gd name="adj3" fmla="val 19259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空心弧 23"/>
            <p:cNvSpPr/>
            <p:nvPr/>
          </p:nvSpPr>
          <p:spPr bwMode="auto">
            <a:xfrm rot="2700000">
              <a:off x="1964958" y="986208"/>
              <a:ext cx="1368427" cy="1368425"/>
            </a:xfrm>
            <a:prstGeom prst="blockArc">
              <a:avLst>
                <a:gd name="adj1" fmla="val 13489139"/>
                <a:gd name="adj2" fmla="val 32770"/>
                <a:gd name="adj3" fmla="val 19259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空心弧 24"/>
            <p:cNvSpPr/>
            <p:nvPr/>
          </p:nvSpPr>
          <p:spPr bwMode="auto">
            <a:xfrm rot="5400000" flipV="1">
              <a:off x="4968823" y="2888247"/>
              <a:ext cx="1378800" cy="1375200"/>
            </a:xfrm>
            <a:prstGeom prst="blockArc">
              <a:avLst>
                <a:gd name="adj1" fmla="val 16188069"/>
                <a:gd name="adj2" fmla="val 32770"/>
                <a:gd name="adj3" fmla="val 19259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矩形 41"/>
            <p:cNvSpPr>
              <a:spLocks noChangeArrowheads="1"/>
            </p:cNvSpPr>
            <p:nvPr/>
          </p:nvSpPr>
          <p:spPr bwMode="auto">
            <a:xfrm>
              <a:off x="4972606" y="1665698"/>
              <a:ext cx="262795" cy="19383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28" name="空心弧 27"/>
            <p:cNvSpPr>
              <a:spLocks noChangeAspect="1"/>
            </p:cNvSpPr>
            <p:nvPr/>
          </p:nvSpPr>
          <p:spPr bwMode="auto">
            <a:xfrm rot="18900000" flipV="1">
              <a:off x="2569794" y="1603747"/>
              <a:ext cx="2052641" cy="2052638"/>
            </a:xfrm>
            <a:prstGeom prst="blockArc">
              <a:avLst>
                <a:gd name="adj1" fmla="val 5401890"/>
                <a:gd name="adj2" fmla="val 2773"/>
                <a:gd name="adj3" fmla="val 2698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空心弧 28"/>
            <p:cNvSpPr>
              <a:spLocks noChangeAspect="1"/>
            </p:cNvSpPr>
            <p:nvPr/>
          </p:nvSpPr>
          <p:spPr bwMode="auto">
            <a:xfrm rot="18900000" flipV="1">
              <a:off x="2263407" y="1306884"/>
              <a:ext cx="2663829" cy="2663825"/>
            </a:xfrm>
            <a:prstGeom prst="blockArc">
              <a:avLst>
                <a:gd name="adj1" fmla="val 5405144"/>
                <a:gd name="adj2" fmla="val 18200"/>
                <a:gd name="adj3" fmla="val 2077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7109" y="3851896"/>
              <a:ext cx="244800" cy="540835"/>
            </a:xfrm>
            <a:prstGeom prst="rect">
              <a:avLst/>
            </a:prstGeom>
          </p:spPr>
        </p:pic>
        <p:sp>
          <p:nvSpPr>
            <p:cNvPr id="30" name="空心弧 29"/>
            <p:cNvSpPr>
              <a:spLocks noChangeAspect="1"/>
            </p:cNvSpPr>
            <p:nvPr/>
          </p:nvSpPr>
          <p:spPr bwMode="auto">
            <a:xfrm rot="2700000" flipV="1">
              <a:off x="4231909" y="1643433"/>
              <a:ext cx="357187" cy="355601"/>
            </a:xfrm>
            <a:prstGeom prst="blockArc">
              <a:avLst>
                <a:gd name="adj1" fmla="val 5401890"/>
                <a:gd name="adj2" fmla="val 16635523"/>
                <a:gd name="adj3" fmla="val 1572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空心弧 30"/>
            <p:cNvSpPr>
              <a:spLocks noChangeAspect="1"/>
            </p:cNvSpPr>
            <p:nvPr/>
          </p:nvSpPr>
          <p:spPr bwMode="auto">
            <a:xfrm rot="8100000" flipV="1">
              <a:off x="2603134" y="1640258"/>
              <a:ext cx="357189" cy="357187"/>
            </a:xfrm>
            <a:prstGeom prst="blockArc">
              <a:avLst>
                <a:gd name="adj1" fmla="val 5401890"/>
                <a:gd name="adj2" fmla="val 16635523"/>
                <a:gd name="adj3" fmla="val 15724"/>
              </a:avLst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矩形 48"/>
            <p:cNvSpPr>
              <a:spLocks noChangeArrowheads="1"/>
            </p:cNvSpPr>
            <p:nvPr/>
          </p:nvSpPr>
          <p:spPr bwMode="auto">
            <a:xfrm>
              <a:off x="3722223" y="3914156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4" name="矩形 49"/>
            <p:cNvSpPr>
              <a:spLocks noChangeArrowheads="1"/>
            </p:cNvSpPr>
            <p:nvPr/>
          </p:nvSpPr>
          <p:spPr bwMode="auto">
            <a:xfrm>
              <a:off x="3416303" y="3914156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5" name="矩形 50"/>
            <p:cNvSpPr>
              <a:spLocks noChangeArrowheads="1"/>
            </p:cNvSpPr>
            <p:nvPr/>
          </p:nvSpPr>
          <p:spPr bwMode="auto">
            <a:xfrm>
              <a:off x="3416303" y="4228530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6200000" flipH="1">
              <a:off x="6377717" y="1680047"/>
              <a:ext cx="59554" cy="53639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7" name="矩形 52"/>
            <p:cNvSpPr>
              <a:spLocks noChangeArrowheads="1"/>
            </p:cNvSpPr>
            <p:nvPr/>
          </p:nvSpPr>
          <p:spPr bwMode="auto">
            <a:xfrm rot="16200000">
              <a:off x="6073204" y="1990864"/>
              <a:ext cx="59554" cy="53639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8" name="矩形 54"/>
            <p:cNvSpPr>
              <a:spLocks noChangeArrowheads="1"/>
            </p:cNvSpPr>
            <p:nvPr/>
          </p:nvSpPr>
          <p:spPr bwMode="auto">
            <a:xfrm>
              <a:off x="8727281" y="4644689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39" name="矩形 55"/>
            <p:cNvSpPr>
              <a:spLocks noChangeArrowheads="1"/>
            </p:cNvSpPr>
            <p:nvPr/>
          </p:nvSpPr>
          <p:spPr bwMode="auto">
            <a:xfrm>
              <a:off x="9038916" y="4332221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0" name="矩形 56"/>
            <p:cNvSpPr>
              <a:spLocks noChangeArrowheads="1"/>
            </p:cNvSpPr>
            <p:nvPr/>
          </p:nvSpPr>
          <p:spPr bwMode="auto">
            <a:xfrm>
              <a:off x="9038916" y="4646594"/>
              <a:ext cx="59557" cy="46796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1" name="矩形 58"/>
            <p:cNvSpPr>
              <a:spLocks noChangeArrowheads="1"/>
            </p:cNvSpPr>
            <p:nvPr/>
          </p:nvSpPr>
          <p:spPr bwMode="auto">
            <a:xfrm rot="5400000" flipH="1">
              <a:off x="5136305" y="1474348"/>
              <a:ext cx="59554" cy="72358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2" name="矩形 59"/>
            <p:cNvSpPr>
              <a:spLocks noChangeArrowheads="1"/>
            </p:cNvSpPr>
            <p:nvPr/>
          </p:nvSpPr>
          <p:spPr bwMode="auto">
            <a:xfrm rot="16200000">
              <a:off x="9841127" y="4264298"/>
              <a:ext cx="59554" cy="16559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3" name="矩形 60"/>
            <p:cNvSpPr>
              <a:spLocks noChangeArrowheads="1"/>
            </p:cNvSpPr>
            <p:nvPr/>
          </p:nvSpPr>
          <p:spPr bwMode="auto">
            <a:xfrm rot="5400000" flipH="1">
              <a:off x="6086478" y="1359277"/>
              <a:ext cx="59554" cy="914383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44" name="矩形 61"/>
            <p:cNvSpPr>
              <a:spLocks noChangeArrowheads="1"/>
            </p:cNvSpPr>
            <p:nvPr/>
          </p:nvSpPr>
          <p:spPr bwMode="auto">
            <a:xfrm rot="16200000">
              <a:off x="6910815" y="2747543"/>
              <a:ext cx="261938" cy="2771775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0000FF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/>
            </a:p>
          </p:txBody>
        </p:sp>
        <p:sp>
          <p:nvSpPr>
            <p:cNvPr id="45" name="空心弧 44"/>
            <p:cNvSpPr/>
            <p:nvPr/>
          </p:nvSpPr>
          <p:spPr bwMode="auto">
            <a:xfrm flipV="1">
              <a:off x="7735838" y="2890574"/>
              <a:ext cx="1375200" cy="1375200"/>
            </a:xfrm>
            <a:prstGeom prst="blockArc">
              <a:avLst>
                <a:gd name="adj1" fmla="val 16188069"/>
                <a:gd name="adj2" fmla="val 32770"/>
                <a:gd name="adj3" fmla="val 19259"/>
              </a:avLst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6" name="矩形 63"/>
            <p:cNvSpPr>
              <a:spLocks noChangeArrowheads="1"/>
            </p:cNvSpPr>
            <p:nvPr/>
          </p:nvSpPr>
          <p:spPr bwMode="auto">
            <a:xfrm>
              <a:off x="8848359" y="1651372"/>
              <a:ext cx="261937" cy="193834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7" name="空心弧 46"/>
            <p:cNvSpPr/>
            <p:nvPr/>
          </p:nvSpPr>
          <p:spPr bwMode="auto">
            <a:xfrm rot="10800000" flipV="1">
              <a:off x="8847616" y="968004"/>
              <a:ext cx="1375200" cy="1375200"/>
            </a:xfrm>
            <a:prstGeom prst="blockArc">
              <a:avLst>
                <a:gd name="adj1" fmla="val 16188069"/>
                <a:gd name="adj2" fmla="val 32770"/>
                <a:gd name="adj3" fmla="val 19259"/>
              </a:avLst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8" name="矩形 65"/>
            <p:cNvSpPr>
              <a:spLocks noChangeArrowheads="1"/>
            </p:cNvSpPr>
            <p:nvPr/>
          </p:nvSpPr>
          <p:spPr bwMode="auto">
            <a:xfrm rot="16200000">
              <a:off x="9974642" y="517150"/>
              <a:ext cx="263525" cy="116354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zh-CN" altLang="en-US" sz="1800"/>
            </a:p>
          </p:txBody>
        </p:sp>
        <p:sp>
          <p:nvSpPr>
            <p:cNvPr id="49" name="文本框 97"/>
            <p:cNvSpPr txBox="1">
              <a:spLocks noChangeArrowheads="1"/>
            </p:cNvSpPr>
            <p:nvPr/>
          </p:nvSpPr>
          <p:spPr bwMode="auto">
            <a:xfrm>
              <a:off x="5182821" y="4318370"/>
              <a:ext cx="9604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肾小管</a:t>
              </a:r>
            </a:p>
          </p:txBody>
        </p:sp>
        <p:sp>
          <p:nvSpPr>
            <p:cNvPr id="50" name="文本框 97"/>
            <p:cNvSpPr txBox="1">
              <a:spLocks noChangeArrowheads="1"/>
            </p:cNvSpPr>
            <p:nvPr/>
          </p:nvSpPr>
          <p:spPr bwMode="auto">
            <a:xfrm>
              <a:off x="3122246" y="3565895"/>
              <a:ext cx="9588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肾小囊</a:t>
              </a:r>
            </a:p>
          </p:txBody>
        </p:sp>
        <p:sp>
          <p:nvSpPr>
            <p:cNvPr id="84" name="文本框 97"/>
            <p:cNvSpPr txBox="1">
              <a:spLocks noChangeArrowheads="1"/>
            </p:cNvSpPr>
            <p:nvPr/>
          </p:nvSpPr>
          <p:spPr bwMode="auto">
            <a:xfrm>
              <a:off x="3122246" y="2432420"/>
              <a:ext cx="942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肾小球</a:t>
              </a:r>
            </a:p>
          </p:txBody>
        </p:sp>
        <p:sp>
          <p:nvSpPr>
            <p:cNvPr id="85" name="文本框 97"/>
            <p:cNvSpPr txBox="1">
              <a:spLocks noChangeArrowheads="1"/>
            </p:cNvSpPr>
            <p:nvPr/>
          </p:nvSpPr>
          <p:spPr bwMode="auto">
            <a:xfrm>
              <a:off x="1483946" y="1236270"/>
              <a:ext cx="13668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入球小动脉</a:t>
              </a:r>
            </a:p>
          </p:txBody>
        </p:sp>
        <p:sp>
          <p:nvSpPr>
            <p:cNvPr id="86" name="文本框 97"/>
            <p:cNvSpPr txBox="1">
              <a:spLocks noChangeArrowheads="1"/>
            </p:cNvSpPr>
            <p:nvPr/>
          </p:nvSpPr>
          <p:spPr bwMode="auto">
            <a:xfrm>
              <a:off x="5169107" y="934112"/>
              <a:ext cx="478798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出球小动脉</a:t>
              </a:r>
            </a:p>
          </p:txBody>
        </p:sp>
        <p:sp>
          <p:nvSpPr>
            <p:cNvPr id="87" name="文本框 97"/>
            <p:cNvSpPr txBox="1">
              <a:spLocks noChangeArrowheads="1"/>
            </p:cNvSpPr>
            <p:nvPr/>
          </p:nvSpPr>
          <p:spPr bwMode="auto">
            <a:xfrm>
              <a:off x="5862271" y="3638920"/>
              <a:ext cx="21859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肾小管外毛细血管</a:t>
              </a:r>
            </a:p>
          </p:txBody>
        </p:sp>
        <p:sp>
          <p:nvSpPr>
            <p:cNvPr id="88" name="文本框 97"/>
            <p:cNvSpPr txBox="1">
              <a:spLocks noChangeArrowheads="1"/>
            </p:cNvSpPr>
            <p:nvPr/>
          </p:nvSpPr>
          <p:spPr bwMode="auto">
            <a:xfrm>
              <a:off x="5182821" y="5329854"/>
              <a:ext cx="9604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集合管</a:t>
              </a:r>
            </a:p>
          </p:txBody>
        </p:sp>
      </p:grpSp>
      <p:sp>
        <p:nvSpPr>
          <p:cNvPr id="51" name="椭圆 50"/>
          <p:cNvSpPr>
            <a:spLocks noChangeArrowheads="1"/>
          </p:cNvSpPr>
          <p:nvPr/>
        </p:nvSpPr>
        <p:spPr bwMode="auto">
          <a:xfrm>
            <a:off x="1547446" y="992557"/>
            <a:ext cx="246063" cy="24765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1547446" y="992557"/>
            <a:ext cx="246063" cy="247650"/>
          </a:xfrm>
          <a:prstGeom prst="ellipse">
            <a:avLst/>
          </a:prstGeom>
          <a:gradFill rotWithShape="1">
            <a:gsLst>
              <a:gs pos="0">
                <a:srgbClr val="FFB3B3"/>
              </a:gs>
              <a:gs pos="21001">
                <a:srgbClr val="FFB3B3"/>
              </a:gs>
              <a:gs pos="60001">
                <a:srgbClr val="FF0000"/>
              </a:gs>
              <a:gs pos="100000">
                <a:srgbClr val="FF5F5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3" name="椭圆 52"/>
          <p:cNvSpPr>
            <a:spLocks noChangeAspect="1"/>
          </p:cNvSpPr>
          <p:nvPr/>
        </p:nvSpPr>
        <p:spPr bwMode="auto">
          <a:xfrm>
            <a:off x="1596659" y="1044945"/>
            <a:ext cx="142875" cy="144462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4" name="椭圆 53"/>
          <p:cNvSpPr>
            <a:spLocks noChangeAspect="1"/>
          </p:cNvSpPr>
          <p:nvPr/>
        </p:nvSpPr>
        <p:spPr bwMode="auto">
          <a:xfrm>
            <a:off x="1598246" y="1043357"/>
            <a:ext cx="142875" cy="14605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5" name="椭圆 54"/>
          <p:cNvSpPr>
            <a:spLocks noChangeAspect="1"/>
          </p:cNvSpPr>
          <p:nvPr/>
        </p:nvSpPr>
        <p:spPr bwMode="auto">
          <a:xfrm>
            <a:off x="1596659" y="1044945"/>
            <a:ext cx="142875" cy="144462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" name="椭圆 55"/>
          <p:cNvSpPr>
            <a:spLocks noChangeAspect="1"/>
          </p:cNvSpPr>
          <p:nvPr/>
        </p:nvSpPr>
        <p:spPr bwMode="auto">
          <a:xfrm>
            <a:off x="1598246" y="1044945"/>
            <a:ext cx="142875" cy="144462"/>
          </a:xfrm>
          <a:prstGeom prst="ellipse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7" name="椭圆 56"/>
          <p:cNvSpPr>
            <a:spLocks noChangeAspect="1"/>
          </p:cNvSpPr>
          <p:nvPr/>
        </p:nvSpPr>
        <p:spPr bwMode="auto">
          <a:xfrm>
            <a:off x="1596659" y="1044945"/>
            <a:ext cx="144462" cy="144462"/>
          </a:xfrm>
          <a:prstGeom prst="ellipse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8" name="椭圆 57"/>
          <p:cNvSpPr>
            <a:spLocks noChangeAspect="1"/>
          </p:cNvSpPr>
          <p:nvPr/>
        </p:nvSpPr>
        <p:spPr bwMode="auto">
          <a:xfrm>
            <a:off x="1595071" y="1043357"/>
            <a:ext cx="144463" cy="1460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59" name="椭圆 58"/>
          <p:cNvSpPr>
            <a:spLocks noChangeAspect="1"/>
          </p:cNvSpPr>
          <p:nvPr/>
        </p:nvSpPr>
        <p:spPr bwMode="auto">
          <a:xfrm>
            <a:off x="1595071" y="1043357"/>
            <a:ext cx="144463" cy="1460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0" name="椭圆 59"/>
          <p:cNvSpPr>
            <a:spLocks noChangeAspect="1"/>
          </p:cNvSpPr>
          <p:nvPr/>
        </p:nvSpPr>
        <p:spPr bwMode="auto">
          <a:xfrm>
            <a:off x="1596659" y="1044945"/>
            <a:ext cx="144462" cy="14287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1" name="椭圆 60"/>
          <p:cNvSpPr>
            <a:spLocks noChangeAspect="1"/>
          </p:cNvSpPr>
          <p:nvPr/>
        </p:nvSpPr>
        <p:spPr bwMode="auto">
          <a:xfrm>
            <a:off x="1596659" y="1044945"/>
            <a:ext cx="144462" cy="14446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2" name="椭圆 61"/>
          <p:cNvSpPr>
            <a:spLocks noChangeAspect="1"/>
          </p:cNvSpPr>
          <p:nvPr/>
        </p:nvSpPr>
        <p:spPr bwMode="auto">
          <a:xfrm>
            <a:off x="1596659" y="1044945"/>
            <a:ext cx="144462" cy="144462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grpSp>
        <p:nvGrpSpPr>
          <p:cNvPr id="63" name="组合 19"/>
          <p:cNvGrpSpPr>
            <a:grpSpLocks/>
          </p:cNvGrpSpPr>
          <p:nvPr/>
        </p:nvGrpSpPr>
        <p:grpSpPr bwMode="auto">
          <a:xfrm>
            <a:off x="5615320" y="997637"/>
            <a:ext cx="3063875" cy="2501900"/>
            <a:chOff x="3918312" y="704125"/>
            <a:chExt cx="3063643" cy="2501273"/>
          </a:xfrm>
        </p:grpSpPr>
        <p:grpSp>
          <p:nvGrpSpPr>
            <p:cNvPr id="64" name="组合 17"/>
            <p:cNvGrpSpPr>
              <a:grpSpLocks/>
            </p:cNvGrpSpPr>
            <p:nvPr/>
          </p:nvGrpSpPr>
          <p:grpSpPr bwMode="auto">
            <a:xfrm>
              <a:off x="4497716" y="704125"/>
              <a:ext cx="1268933" cy="2501273"/>
              <a:chOff x="4354176" y="457195"/>
              <a:chExt cx="1268933" cy="2501273"/>
            </a:xfrm>
          </p:grpSpPr>
          <p:sp>
            <p:nvSpPr>
              <p:cNvPr id="72" name="椭圆 80"/>
              <p:cNvSpPr>
                <a:spLocks noChangeArrowheads="1"/>
              </p:cNvSpPr>
              <p:nvPr/>
            </p:nvSpPr>
            <p:spPr bwMode="auto">
              <a:xfrm>
                <a:off x="4354176" y="527857"/>
                <a:ext cx="246697" cy="247915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3" name="椭圆 81"/>
              <p:cNvSpPr>
                <a:spLocks noChangeArrowheads="1"/>
              </p:cNvSpPr>
              <p:nvPr/>
            </p:nvSpPr>
            <p:spPr bwMode="auto">
              <a:xfrm>
                <a:off x="4354176" y="968771"/>
                <a:ext cx="246697" cy="247915"/>
              </a:xfrm>
              <a:prstGeom prst="ellipse">
                <a:avLst/>
              </a:prstGeom>
              <a:gradFill rotWithShape="1">
                <a:gsLst>
                  <a:gs pos="0">
                    <a:srgbClr val="FFB3B3"/>
                  </a:gs>
                  <a:gs pos="21001">
                    <a:srgbClr val="FFB3B3"/>
                  </a:gs>
                  <a:gs pos="60001">
                    <a:srgbClr val="FF0000"/>
                  </a:gs>
                  <a:gs pos="100000">
                    <a:srgbClr val="FF5F5F"/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4" name="椭圆 73"/>
              <p:cNvSpPr>
                <a:spLocks noChangeAspect="1"/>
              </p:cNvSpPr>
              <p:nvPr/>
            </p:nvSpPr>
            <p:spPr bwMode="auto">
              <a:xfrm>
                <a:off x="4409724" y="1449134"/>
                <a:ext cx="144451" cy="146013"/>
              </a:xfrm>
              <a:prstGeom prst="ellipse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eaLnBrk="1" hangingPunct="1">
                  <a:defRPr/>
                </a:pPr>
                <a:endParaRPr lang="zh-CN" altLang="en-US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5" name="椭圆 83"/>
              <p:cNvSpPr>
                <a:spLocks noChangeAspect="1"/>
              </p:cNvSpPr>
              <p:nvPr/>
            </p:nvSpPr>
            <p:spPr bwMode="auto">
              <a:xfrm>
                <a:off x="4410342" y="1870644"/>
                <a:ext cx="144000" cy="144711"/>
              </a:xfrm>
              <a:prstGeom prst="ellipse">
                <a:avLst/>
              </a:prstGeom>
              <a:solidFill>
                <a:srgbClr val="FF66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6" name="椭圆 85"/>
              <p:cNvSpPr>
                <a:spLocks noChangeAspect="1"/>
              </p:cNvSpPr>
              <p:nvPr/>
            </p:nvSpPr>
            <p:spPr bwMode="auto">
              <a:xfrm>
                <a:off x="4410266" y="2292314"/>
                <a:ext cx="144000" cy="144000"/>
              </a:xfrm>
              <a:prstGeom prst="ellipse">
                <a:avLst/>
              </a:prstGeom>
              <a:solidFill>
                <a:srgbClr val="00FF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7" name="椭圆 86"/>
              <p:cNvSpPr>
                <a:spLocks noChangeAspect="1"/>
              </p:cNvSpPr>
              <p:nvPr/>
            </p:nvSpPr>
            <p:spPr bwMode="auto">
              <a:xfrm>
                <a:off x="4410342" y="2700165"/>
                <a:ext cx="144000" cy="144711"/>
              </a:xfrm>
              <a:prstGeom prst="ellipse">
                <a:avLst/>
              </a:prstGeom>
              <a:solidFill>
                <a:srgbClr val="FFC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zh-CN" altLang="en-US" sz="1800" i="0">
                  <a:solidFill>
                    <a:srgbClr val="FFFFFF"/>
                  </a:solidFill>
                  <a:effectLst/>
                </a:endParaRPr>
              </a:p>
            </p:txBody>
          </p:sp>
          <p:sp>
            <p:nvSpPr>
              <p:cNvPr id="78" name="文本框 16"/>
              <p:cNvSpPr txBox="1">
                <a:spLocks noChangeArrowheads="1"/>
              </p:cNvSpPr>
              <p:nvPr/>
            </p:nvSpPr>
            <p:spPr bwMode="auto">
              <a:xfrm>
                <a:off x="4745946" y="457195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 dirty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蛋白质</a:t>
                </a:r>
              </a:p>
            </p:txBody>
          </p:sp>
          <p:sp>
            <p:nvSpPr>
              <p:cNvPr id="79" name="文本框 88"/>
              <p:cNvSpPr txBox="1">
                <a:spLocks noChangeArrowheads="1"/>
              </p:cNvSpPr>
              <p:nvPr/>
            </p:nvSpPr>
            <p:spPr bwMode="auto">
              <a:xfrm>
                <a:off x="4739790" y="885175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红细胞</a:t>
                </a:r>
              </a:p>
            </p:txBody>
          </p:sp>
          <p:sp>
            <p:nvSpPr>
              <p:cNvPr id="80" name="文本框 89"/>
              <p:cNvSpPr txBox="1">
                <a:spLocks noChangeArrowheads="1"/>
              </p:cNvSpPr>
              <p:nvPr/>
            </p:nvSpPr>
            <p:spPr bwMode="auto">
              <a:xfrm>
                <a:off x="4970621" y="1310659"/>
                <a:ext cx="4154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水</a:t>
                </a:r>
              </a:p>
            </p:txBody>
          </p:sp>
          <p:sp>
            <p:nvSpPr>
              <p:cNvPr id="81" name="文本框 90"/>
              <p:cNvSpPr txBox="1">
                <a:spLocks noChangeArrowheads="1"/>
              </p:cNvSpPr>
              <p:nvPr/>
            </p:nvSpPr>
            <p:spPr bwMode="auto">
              <a:xfrm>
                <a:off x="4739790" y="1736096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葡萄糖</a:t>
                </a:r>
              </a:p>
            </p:txBody>
          </p:sp>
          <p:sp>
            <p:nvSpPr>
              <p:cNvPr id="82" name="文本框 91"/>
              <p:cNvSpPr txBox="1">
                <a:spLocks noChangeArrowheads="1"/>
              </p:cNvSpPr>
              <p:nvPr/>
            </p:nvSpPr>
            <p:spPr bwMode="auto">
              <a:xfrm>
                <a:off x="4739790" y="2164076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无机盐</a:t>
                </a:r>
              </a:p>
            </p:txBody>
          </p:sp>
          <p:sp>
            <p:nvSpPr>
              <p:cNvPr id="83" name="文本框 92"/>
              <p:cNvSpPr txBox="1">
                <a:spLocks noChangeArrowheads="1"/>
              </p:cNvSpPr>
              <p:nvPr/>
            </p:nvSpPr>
            <p:spPr bwMode="auto">
              <a:xfrm>
                <a:off x="4739789" y="2589136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1800" i="0">
                    <a:solidFill>
                      <a:srgbClr val="FFFF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尿  素</a:t>
                </a:r>
              </a:p>
            </p:txBody>
          </p:sp>
        </p:grpSp>
        <p:sp>
          <p:nvSpPr>
            <p:cNvPr id="65" name="右大括号 18"/>
            <p:cNvSpPr>
              <a:spLocks/>
            </p:cNvSpPr>
            <p:nvPr/>
          </p:nvSpPr>
          <p:spPr bwMode="auto">
            <a:xfrm>
              <a:off x="6442371" y="1649224"/>
              <a:ext cx="140360" cy="1080000"/>
            </a:xfrm>
            <a:prstGeom prst="rightBrace">
              <a:avLst>
                <a:gd name="adj1" fmla="val 77087"/>
                <a:gd name="adj2" fmla="val 50000"/>
              </a:avLst>
            </a:prstGeom>
            <a:noFill/>
            <a:ln w="1905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66" name="文本框 95"/>
            <p:cNvSpPr txBox="1">
              <a:spLocks noChangeArrowheads="1"/>
            </p:cNvSpPr>
            <p:nvPr/>
          </p:nvSpPr>
          <p:spPr bwMode="auto">
            <a:xfrm>
              <a:off x="3918312" y="2085626"/>
              <a:ext cx="40518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过滤</a:t>
              </a:r>
            </a:p>
          </p:txBody>
        </p:sp>
        <p:sp>
          <p:nvSpPr>
            <p:cNvPr id="67" name="右大括号 96"/>
            <p:cNvSpPr>
              <a:spLocks/>
            </p:cNvSpPr>
            <p:nvPr/>
          </p:nvSpPr>
          <p:spPr bwMode="auto">
            <a:xfrm flipH="1">
              <a:off x="4330641" y="1698096"/>
              <a:ext cx="140360" cy="1440000"/>
            </a:xfrm>
            <a:prstGeom prst="rightBrace">
              <a:avLst>
                <a:gd name="adj1" fmla="val 77087"/>
                <a:gd name="adj2" fmla="val 50000"/>
              </a:avLst>
            </a:prstGeom>
            <a:noFill/>
            <a:ln w="1905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 i="0">
                <a:solidFill>
                  <a:srgbClr val="FFFFFF"/>
                </a:solidFill>
                <a:effectLst/>
              </a:endParaRPr>
            </a:p>
          </p:txBody>
        </p:sp>
        <p:sp>
          <p:nvSpPr>
            <p:cNvPr id="68" name="文本框 97"/>
            <p:cNvSpPr txBox="1">
              <a:spLocks noChangeArrowheads="1"/>
            </p:cNvSpPr>
            <p:nvPr/>
          </p:nvSpPr>
          <p:spPr bwMode="auto">
            <a:xfrm>
              <a:off x="6589200" y="1711340"/>
              <a:ext cx="39275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重吸收</a:t>
              </a:r>
            </a:p>
          </p:txBody>
        </p:sp>
        <p:sp>
          <p:nvSpPr>
            <p:cNvPr id="69" name="文本框 98"/>
            <p:cNvSpPr txBox="1">
              <a:spLocks noChangeArrowheads="1"/>
            </p:cNvSpPr>
            <p:nvPr/>
          </p:nvSpPr>
          <p:spPr bwMode="auto">
            <a:xfrm>
              <a:off x="5509276" y="1560590"/>
              <a:ext cx="1124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（大部）</a:t>
              </a:r>
            </a:p>
          </p:txBody>
        </p:sp>
        <p:sp>
          <p:nvSpPr>
            <p:cNvPr id="70" name="文本框 99"/>
            <p:cNvSpPr txBox="1">
              <a:spLocks noChangeArrowheads="1"/>
            </p:cNvSpPr>
            <p:nvPr/>
          </p:nvSpPr>
          <p:spPr bwMode="auto">
            <a:xfrm>
              <a:off x="5498701" y="1993163"/>
              <a:ext cx="1124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（全部）</a:t>
              </a:r>
            </a:p>
          </p:txBody>
        </p:sp>
        <p:sp>
          <p:nvSpPr>
            <p:cNvPr id="71" name="文本框 100"/>
            <p:cNvSpPr txBox="1">
              <a:spLocks noChangeArrowheads="1"/>
            </p:cNvSpPr>
            <p:nvPr/>
          </p:nvSpPr>
          <p:spPr bwMode="auto">
            <a:xfrm>
              <a:off x="5498701" y="2403437"/>
              <a:ext cx="112480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800" i="0" dirty="0">
                  <a:solidFill>
                    <a:srgbClr val="FFFFFF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（部分）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1485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385 -0.00092 L 0.09779 0.00533 L 0.10924 0.01875 L 0.11615 0.0338 L 0.12174 0.05417 L 0.12474 0.08542 L 0.12122 0.11111 L 0.11536 0.13056 L 0.10482 0.15116 L 0.09583 0.18033 L 0.09232 0.20718 L 0.09232 0.23912 L 0.09935 0.27639 L 0.11068 0.30301 L 0.12318 0.32176 L 0.14062 0.33148 L 0.15521 0.33634 L 0.17773 0.33148 L 0.19505 0.31783 L 0.20859 0.29491 L 0.21862 0.26482 L 0.22305 0.2294 L 0.22253 0.19375 L 0.2125 0.15463 L 0.2 0.12523 L 0.19101 0.09144 L 0.19101 0.06042 L 0.2 0.03102 L 0.21367 0.00972 L 0.23112 0.00093 L 0.25156 0.0044 L 0.26601 0.0213 L 0.275 0.04167 L 0.27956 0.06389 L 0.28047 0.07824 L 0.28112 0.3625 L 0.28503 0.39722 L 0.2944 0.41412 L 0.30937 0.43195 L 0.32396 0.44005 L 0.55664 0.43912 L 0.56953 0.43542 L 0.58112 0.42477 L 0.5901 0.40695 L 0.59674 0.38403 L 0.59857 0.36528 L 0.59857 0.07732 L 0.6 0.05162 L 0.60651 0.03033 L 0.61654 0.0125 L 0.62656 0.00347 L 0.6345 -0.00092 L 0.64101 -0.00185 L 0.64661 -0.00254 L 0.73945 -0.00185 L 0.74049 -0.00185 " pathEditMode="relative" rAng="0" ptsTypes="AAAAAAAAAAAAAAAAAAAAAAAAAAAAAAAAAAAAAAAAAAAAAAAAAAAAAAAAA">
                                      <p:cBhvr>
                                        <p:cTn id="6" dur="15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8" y="21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-1.48148E-6 L 0.08385 -0.00092 L 0.09779 0.00533 L 0.10924 0.01875 L 0.11615 0.0338 L 0.12174 0.05417 L 0.12474 0.08542 L 0.12122 0.11111 L 0.11536 0.13056 L 0.10482 0.15116 L 0.09583 0.18033 L 0.09232 0.20718 L 0.09232 0.23912 L 0.09935 0.27639 L 0.11068 0.30301 L 0.12318 0.32176 L 0.14062 0.33148 L 0.15521 0.33634 L 0.17773 0.33148 L 0.19505 0.31783 L 0.20859 0.29491 L 0.21862 0.26482 L 0.22305 0.2294 L 0.22253 0.19375 L 0.2125 0.15463 L 0.2 0.12523 L 0.19101 0.09144 L 0.19101 0.06042 L 0.2 0.03102 L 0.21367 0.00972 L 0.23112 0.00093 L 0.25156 0.0044 L 0.26601 0.0213 L 0.275 0.04167 L 0.27956 0.06389 L 0.28047 0.07824 L 0.28112 0.3625 L 0.28503 0.39722 L 0.2944 0.41412 L 0.30937 0.43195 L 0.32396 0.44005 L 0.55664 0.43912 L 0.56953 0.43542 L 0.58112 0.42477 L 0.5901 0.40695 L 0.59674 0.38403 L 0.59857 0.36528 L 0.59857 0.07732 L 0.6 0.05162 L 0.60651 0.03033 L 0.61654 0.0125 L 0.62656 0.00347 L 0.6345 -0.00092 L 0.64101 -0.00185 L 0.64661 -0.00254 L 0.73945 -0.00185 L 0.74049 -0.00185 " pathEditMode="relative" rAng="0" ptsTypes="AAAAAAAAAAAAAAAAAAAAAAAAAAAAAAAAAAAAAAAAAAAAAAAAAAAAAAAAA">
                                      <p:cBhvr>
                                        <p:cTn id="8" dur="1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8" y="2187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1.48148E-6 L 0.08476 -1.48148E-6 L 0.09883 0.00533 L 0.10885 0.01783 L 0.11745 0.03472 L 0.12226 0.05509 L 0.12487 0.08357 L 0.12226 0.11296 L 0.11432 0.13333 L 0.10586 0.15116 L 0.09726 0.17593 L 0.09284 0.20533 L 0.09284 0.2338 L 0.09674 0.26482 L 0.10078 0.27917 L 0.11081 0.30208 L 0.14831 0.38125 L 0.15729 0.39815 L 0.15885 0.4088 L 0.15924 0.49421 L 0.40573 0.49607 L 0.48984 0.43912 L 0.55534 0.43912 L 0.57031 0.43542 L 0.58125 0.4257 L 0.59128 0.40625 L 0.59831 0.38403 L 0.59974 0.36435 L 0.60026 0.07546 L 0.60182 0.04884 L 0.60833 0.0294 L 0.6168 0.01343 L 0.62773 0.00347 L 0.64375 -0.00254 L 0.73984 -0.00185 " pathEditMode="relative" rAng="0" ptsTypes="AAAAAAAAAAAAAAAAAAAAAAAAAAAAAAAAAAA">
                                      <p:cBhvr>
                                        <p:cTn id="10" dur="15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92" y="2467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1.48148E-6 L 0.08372 -0.00092 L 0.09766 0.00533 L 0.10911 0.01875 L 0.11601 0.0338 L 0.12161 0.05417 L 0.12474 0.08542 L 0.12109 0.11111 L 0.11523 0.12986 L 0.10469 0.1507 L 0.0957 0.18033 L 0.09219 0.20718 L 0.09219 0.23912 L 0.09922 0.27639 L 0.11055 0.30301 L 0.12305 0.32176 L 0.14062 0.33148 L 0.15521 0.33634 L 0.1776 0.33148 L 0.19505 0.31783 L 0.20859 0.29491 L 0.21862 0.26482 L 0.22292 0.2294 L 0.22253 0.19375 L 0.2125 0.15463 L 0.2 0.12523 L 0.19101 0.09144 L 0.19101 0.06019 L 0.2 0.03102 L 0.21354 0.00972 L 0.23099 0.00093 L 0.25156 0.0044 L 0.26601 0.0213 L 0.27487 0.04167 L 0.27956 0.06366 L 0.28047 0.07824 L 0.28112 0.3625 L 0.2849 0.3963 L 0.2944 0.41412 L 0.30937 0.43195 L 0.32396 0.44005 L 0.55651 0.43912 L 0.56953 0.43542 L 0.58099 0.42454 L 0.5901 0.40556 L 0.59661 0.38241 L 0.59857 0.36412 L 0.59857 0.07732 L 0.59987 0.05162 L 0.60638 0.03033 L 0.61641 0.0125 L 0.62656 0.00347 L 0.6345 -0.00092 L 0.64088 -0.00185 L 0.64661 -0.00254 L 0.73932 -0.00185 L 0.74049 -0.00185 " pathEditMode="relative" rAng="0" ptsTypes="AAAAAAAAAAAAAAAAAAAAAAAAAAAAAAAAAAAAAAAAAAAAAAAAAAAAAAAAA">
                                      <p:cBhvr>
                                        <p:cTn id="12" dur="1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18" y="2187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04167E-6 -1.48148E-6 L 0.08346 -1.48148E-6 L 0.09831 0.00602 L 0.10885 0.01852 L 0.11549 0.03357 L 0.12096 0.05324 L 0.12461 0.08171 L 0.12344 0.10301 L 0.11745 0.12616 L 0.11081 0.14028 L 0.10299 0.15556 L 0.09531 0.18125 L 0.09245 0.21065 L 0.09284 0.24259 L 0.09792 0.27107 L 0.15638 0.39908 L 0.15898 0.41412 L 0.15989 0.49329 L 0.59336 0.49861 L 0.59336 0.59097 L 0.59674 0.61227 L 0.61029 0.63287 L 0.62643 0.64259 L 0.6444 0.64514 L 0.74062 0.64514 " pathEditMode="relative" rAng="0" ptsTypes="AAAAAAAAAAAAAAAAAAAAAAAAA">
                                      <p:cBhvr>
                                        <p:cTn id="14" dur="1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322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1.48148E-6 L 0.08476 -1.48148E-6 L 0.09883 0.00533 L 0.10885 0.01783 L 0.11732 0.03472 L 0.12226 0.05509 L 0.12474 0.08357 L 0.12226 0.11296 L 0.11432 0.13333 L 0.10586 0.15116 L 0.09726 0.17593 L 0.09284 0.20533 L 0.09284 0.2338 L 0.09674 0.26482 L 0.10078 0.27917 L 0.11081 0.30208 L 0.14831 0.38125 L 0.15729 0.39815 L 0.15885 0.4088 L 0.15924 0.49421 L 0.40573 0.49607 L 0.48971 0.43912 L 0.55521 0.43912 L 0.57018 0.43542 L 0.58112 0.4257 L 0.59115 0.40625 L 0.59818 0.38403 L 0.59961 0.36435 L 0.60013 0.07546 L 0.60169 0.04884 L 0.6082 0.0294 L 0.61667 0.01343 L 0.6276 0.00347 L 0.64362 -0.00254 L 0.73971 -0.00185 " pathEditMode="relative" rAng="0" ptsTypes="AAAAAAAAAAAAAAAAAAAAAAAAAAAAAAAAAAA">
                                      <p:cBhvr>
                                        <p:cTn id="16" dur="1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79" y="2467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-1.48148E-6 L 0.08385 -0.00092 L 0.09779 0.00533 L 0.10924 0.01875 L 0.11614 0.0338 L 0.12174 0.05417 L 0.12474 0.08542 L 0.12122 0.11111 L 0.11536 0.12986 L 0.10482 0.1507 L 0.09583 0.18033 L 0.09232 0.20718 L 0.09232 0.23912 L 0.09935 0.27639 L 0.11068 0.30301 L 0.12318 0.32176 L 0.14062 0.33148 L 0.15521 0.33634 L 0.17773 0.33148 L 0.19505 0.31783 L 0.20872 0.29491 L 0.21875 0.26482 L 0.22305 0.2294 L 0.22266 0.19375 L 0.21263 0.15463 L 0.20013 0.12523 L 0.19114 0.09144 L 0.19114 0.06019 L 0.20013 0.03102 L 0.21367 0.00972 L 0.23125 0.00093 L 0.25156 0.0044 L 0.26601 0.0213 L 0.275 0.04167 L 0.27956 0.06366 L 0.2806 0.07824 L 0.28112 0.3625 L 0.28503 0.3963 L 0.29453 0.41412 L 0.30937 0.43195 L 0.32409 0.44005 L 0.55664 0.43912 L 0.56966 0.43542 L 0.58112 0.42454 L 0.59023 0.40556 L 0.59674 0.38241 L 0.5987 0.36412 L 0.5987 0.07732 L 0.60013 0.05162 L 0.60664 0.03033 L 0.61667 0.0125 L 0.62669 0.00347 L 0.63463 -0.00092 L 0.64101 -0.00185 L 0.64674 -0.00254 L 0.73958 -0.00185 L 0.74062 -0.00185 " pathEditMode="relative" rAng="0" ptsTypes="AAAAAAAAAAAAAAAAAAAAAAAAAAAAAAAAAAAAAAAAAAAAAAAAAAAAAAAAA">
                                      <p:cBhvr>
                                        <p:cTn id="18" dur="1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218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04167E-6 -1.48148E-6 L 0.0845 -1.48148E-6 L 0.09857 0.00533 L 0.10859 0.01783 L 0.11719 0.03472 L 0.122 0.05509 L 0.12474 0.08357 L 0.122 0.11296 L 0.11406 0.13333 L 0.10573 0.15116 L 0.09713 0.17593 L 0.09258 0.20533 L 0.09258 0.2338 L 0.09648 0.26482 L 0.10052 0.27917 L 0.11055 0.30208 L 0.14805 0.38125 L 0.15703 0.39815 L 0.15872 0.4088 L 0.15911 0.49421 L 0.4056 0.49607 L 0.48958 0.43912 L 0.55521 0.43912 L 0.57005 0.43542 L 0.58099 0.4257 L 0.59114 0.40625 L 0.59805 0.38403 L 0.59961 0.36435 L 0.6 0.07546 L 0.60156 0.04884 L 0.6082 0.0294 L 0.61667 0.01343 L 0.6276 0.00347 L 0.64362 -0.00254 L 0.73984 -0.00185 " pathEditMode="relative" rAng="0" ptsTypes="AAAAAAAAAAAAAAAAAAAAAAAAAAAAAAAAAAA">
                                      <p:cBhvr>
                                        <p:cTn id="20" dur="1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92" y="2467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04167E-6 -1.48148E-6 L 0.08385 -0.00092 L 0.09779 0.00533 L 0.10924 0.01875 L 0.11614 0.0338 L 0.12174 0.05417 L 0.12474 0.08542 L 0.12122 0.11111 L 0.11536 0.12986 L 0.10482 0.1507 L 0.09583 0.18033 L 0.09232 0.20718 L 0.09232 0.23912 L 0.09935 0.27639 L 0.11068 0.30301 L 0.12318 0.32176 L 0.14062 0.33148 L 0.15521 0.33634 L 0.17773 0.33148 L 0.19505 0.31783 L 0.20872 0.29491 L 0.21875 0.26482 L 0.22305 0.2294 L 0.22266 0.19375 L 0.21263 0.15463 L 0.20013 0.12523 L 0.19114 0.09144 L 0.19114 0.06019 L 0.20013 0.03102 L 0.21367 0.00972 L 0.23125 0.00093 L 0.25156 0.0044 L 0.26601 0.0213 L 0.275 0.04167 L 0.27956 0.06366 L 0.2806 0.07824 L 0.28112 0.3625 L 0.28503 0.3963 L 0.29453 0.41412 L 0.30937 0.43195 L 0.32409 0.44005 L 0.55664 0.43912 L 0.56966 0.43542 L 0.58112 0.42454 L 0.59023 0.40556 L 0.59674 0.38241 L 0.5987 0.36412 L 0.5987 0.07732 L 0.60013 0.05162 L 0.60664 0.03033 L 0.61667 0.0125 L 0.62669 0.00347 L 0.63463 -0.00092 L 0.64101 -0.00185 L 0.64674 -0.00254 L 0.73958 -0.00185 L 0.74062 -0.00185 " pathEditMode="relative" rAng="0" ptsTypes="AAAAAAAAAAAAAAAAAAAAAAAAAAAAAAAAAAAAAAAAAAAAAAAAAAAAAAAAA">
                                      <p:cBhvr>
                                        <p:cTn id="22" dur="1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2187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04167E-6 -1.48148E-6 L 0.08346 -1.48148E-6 L 0.09844 0.00602 L 0.10898 0.01852 L 0.11562 0.03357 L 0.12109 0.05324 L 0.12461 0.08171 L 0.12344 0.10301 L 0.11758 0.12616 L 0.11094 0.14028 L 0.10299 0.15556 L 0.09544 0.18125 L 0.09245 0.21065 L 0.09297 0.24259 L 0.09792 0.27107 L 0.15638 0.39908 L 0.15911 0.41412 L 0.15989 0.49329 L 0.59349 0.49861 L 0.59349 0.59097 L 0.59687 0.61227 L 0.61042 0.63287 L 0.62643 0.64259 L 0.6444 0.64514 L 0.74062 0.64514 " pathEditMode="relative" rAng="0" ptsTypes="AAAAAAAAAAAAAAAAAAAAAAAAA">
                                      <p:cBhvr>
                                        <p:cTn id="24" dur="1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3224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-1.48148E-6 L 0.08346 -1.48148E-6 L 0.09844 0.00602 L 0.10898 0.01852 L 0.11562 0.03357 L 0.12109 0.05324 L 0.12461 0.08171 L 0.12357 0.10301 L 0.11758 0.12616 L 0.11094 0.14028 L 0.10312 0.15556 L 0.09544 0.18125 L 0.09258 0.21065 L 0.09297 0.24259 L 0.09805 0.27107 L 0.15651 0.39908 L 0.15911 0.41412 L 0.16002 0.49329 L 0.59362 0.49861 L 0.59362 0.59097 L 0.597 0.61227 L 0.61042 0.63287 L 0.62656 0.64259 L 0.64453 0.64514 L 0.74075 0.64514 " pathEditMode="relative" rAng="0" ptsTypes="AAAAAAAAAAAAAAAAAAAAAAAAA">
                                      <p:cBhvr>
                                        <p:cTn id="26" dur="1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3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-1.48148E-6 L 0.08385 -0.00092 L 0.09779 0.00533 L 0.10924 0.01875 L 0.11627 0.0338 L 0.12174 0.05417 L 0.12487 0.08542 L 0.12135 0.11111 L 0.11536 0.12986 L 0.10482 0.1507 L 0.09583 0.18033 L 0.09232 0.20718 L 0.09232 0.23912 L 0.09935 0.27639 L 0.11081 0.30301 L 0.12331 0.32176 L 0.14075 0.33148 L 0.15521 0.33634 L 0.17773 0.33148 L 0.19518 0.31783 L 0.20872 0.29491 L 0.21875 0.26482 L 0.22318 0.2294 L 0.22266 0.19375 L 0.21263 0.15463 L 0.20013 0.12523 L 0.19114 0.09144 L 0.19114 0.06019 L 0.20013 0.03102 L 0.21367 0.00972 L 0.23125 0.00093 L 0.25169 0.0044 L 0.26601 0.0213 L 0.275 0.04167 L 0.27969 0.06366 L 0.2806 0.07824 L 0.28125 0.3625 L 0.28516 0.3963 L 0.29453 0.41412 L 0.3095 0.43195 L 0.32409 0.44005 L 0.55677 0.43912 L 0.56979 0.43542 L 0.58125 0.42454 L 0.59036 0.40556 L 0.59687 0.38241 L 0.59883 0.36412 L 0.59883 0.07732 L 0.60026 0.05162 L 0.60677 0.03033 L 0.6168 0.0125 L 0.62669 0.00347 L 0.63476 -0.00092 L 0.64114 -0.00185 L 0.64687 -0.00254 L 0.73971 -0.00185 L 0.74075 -0.00185 " pathEditMode="relative" rAng="0" ptsTypes="AAAAAAAAAAAAAAAAAAAAAAAAAAAAAAAAAAAAAAAAAAAAAAAAAAAAAAAAA">
                                      <p:cBhvr>
                                        <p:cTn id="28" dur="1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031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urina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01299" y="871536"/>
            <a:ext cx="4542683" cy="5121279"/>
          </a:xfrm>
          <a:prstGeom prst="rect">
            <a:avLst/>
          </a:prstGeom>
          <a:noFill/>
          <a:ln w="12700">
            <a:miter lim="400000"/>
          </a:ln>
        </p:spPr>
      </p:pic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V="1">
            <a:off x="3602050" y="1884374"/>
            <a:ext cx="2016125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3602050" y="3224217"/>
            <a:ext cx="2303463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3602050" y="4968872"/>
            <a:ext cx="2808288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462225" y="1579574"/>
            <a:ext cx="10080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 dirty="0">
                <a:solidFill>
                  <a:srgbClr val="FFFFFF"/>
                </a:solidFill>
                <a:effectLst/>
                <a:latin typeface="+mn-ea"/>
                <a:ea typeface="+mn-ea"/>
              </a:rPr>
              <a:t>肾脏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033600" y="2906717"/>
            <a:ext cx="1439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>
                <a:solidFill>
                  <a:srgbClr val="FFFFFF"/>
                </a:solidFill>
                <a:effectLst/>
                <a:latin typeface="+mn-ea"/>
                <a:ea typeface="+mn-ea"/>
              </a:rPr>
              <a:t>输尿管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463813" y="4676772"/>
            <a:ext cx="1008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 dirty="0">
                <a:solidFill>
                  <a:srgbClr val="FFFFFF"/>
                </a:solidFill>
                <a:effectLst/>
                <a:latin typeface="+mn-ea"/>
                <a:ea typeface="+mn-ea"/>
              </a:rPr>
              <a:t>膀胱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3602050" y="5487983"/>
            <a:ext cx="2879725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463813" y="5181596"/>
            <a:ext cx="1008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i="0">
                <a:solidFill>
                  <a:srgbClr val="FFFFFF"/>
                </a:solidFill>
                <a:effectLst/>
                <a:latin typeface="+mn-ea"/>
                <a:ea typeface="+mn-ea"/>
              </a:rPr>
              <a:t>尿道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35322" y="1141557"/>
            <a:ext cx="34459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肾有二，精之居也，生于脊齐十四椎下，两旁各一寸五分，形如豇豆，相并而曲附于脊外，有黄脂包裹，里白外黑。</a:t>
            </a:r>
            <a:endParaRPr lang="en-US" altLang="zh-CN" sz="2800" i="0" dirty="0">
              <a:solidFill>
                <a:srgbClr val="FFFFFF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algn="r"/>
            <a:r>
              <a:rPr lang="en-US" altLang="zh-CN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——《</a:t>
            </a:r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医贯</a:t>
            </a:r>
            <a:r>
              <a:rPr lang="en-US" altLang="zh-CN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》</a:t>
            </a:r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（明）</a:t>
            </a:r>
          </a:p>
        </p:txBody>
      </p:sp>
      <p:pic>
        <p:nvPicPr>
          <p:cNvPr id="12" name="图片 11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1151" b="2751"/>
          <a:stretch/>
        </p:blipFill>
        <p:spPr>
          <a:xfrm>
            <a:off x="1214437" y="1141557"/>
            <a:ext cx="6032735" cy="46020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00479" y="2723522"/>
            <a:ext cx="571505" cy="964367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>
                <a:ln>
                  <a:noFill/>
                </a:ln>
                <a:solidFill>
                  <a:srgbClr val="EDEDEE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肾门</a:t>
            </a:r>
          </a:p>
        </p:txBody>
      </p:sp>
      <p:cxnSp>
        <p:nvCxnSpPr>
          <p:cNvPr id="15" name="直接箭头连接符 14"/>
          <p:cNvCxnSpPr>
            <a:stCxn id="14" idx="1"/>
          </p:cNvCxnSpPr>
          <p:nvPr/>
        </p:nvCxnSpPr>
        <p:spPr>
          <a:xfrm rot="10800000" flipV="1">
            <a:off x="3486147" y="3205705"/>
            <a:ext cx="414333" cy="232193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14" idx="3"/>
          </p:cNvCxnSpPr>
          <p:nvPr/>
        </p:nvCxnSpPr>
        <p:spPr>
          <a:xfrm>
            <a:off x="4471984" y="3205706"/>
            <a:ext cx="242887" cy="232192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内容占位符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0" r="8700"/>
          <a:stretch/>
        </p:blipFill>
        <p:spPr>
          <a:xfrm>
            <a:off x="1257307" y="909649"/>
            <a:ext cx="5633241" cy="5033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82" name="Picture 2" descr="https://ss0.bdstatic.com/70cFvHSh_Q1YnxGkpoWK1HF6hhy/it/u=1062722840,3302158&amp;fm=26&amp;gp=0.jpg"/>
          <p:cNvPicPr>
            <a:picLocks noChangeAspect="1" noChangeArrowheads="1"/>
          </p:cNvPicPr>
          <p:nvPr/>
        </p:nvPicPr>
        <p:blipFill>
          <a:blip r:embed="rId4"/>
          <a:srcRect r="48667"/>
          <a:stretch>
            <a:fillRect/>
          </a:stretch>
        </p:blipFill>
        <p:spPr bwMode="auto">
          <a:xfrm>
            <a:off x="5514090" y="909648"/>
            <a:ext cx="3649856" cy="503396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9244046" y="2143112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EDEDEE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动脉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9278" y="3352531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静</a:t>
            </a: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EDEDEE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39278" y="4233326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输尿管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  <p:cxnSp>
        <p:nvCxnSpPr>
          <p:cNvPr id="11" name="直接箭头连接符 10"/>
          <p:cNvCxnSpPr>
            <a:stCxn id="7" idx="1"/>
          </p:cNvCxnSpPr>
          <p:nvPr/>
        </p:nvCxnSpPr>
        <p:spPr>
          <a:xfrm rot="10800000" flipV="1">
            <a:off x="8615362" y="2440630"/>
            <a:ext cx="628684" cy="50259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>
            <a:stCxn id="8" idx="1"/>
          </p:cNvCxnSpPr>
          <p:nvPr/>
        </p:nvCxnSpPr>
        <p:spPr>
          <a:xfrm rot="10800000">
            <a:off x="8615362" y="3429001"/>
            <a:ext cx="623916" cy="22104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/>
          <p:cNvCxnSpPr>
            <a:stCxn id="9" idx="1"/>
          </p:cNvCxnSpPr>
          <p:nvPr/>
        </p:nvCxnSpPr>
        <p:spPr>
          <a:xfrm rot="10800000">
            <a:off x="8343898" y="4529138"/>
            <a:ext cx="895380" cy="1706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153-6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3" t="1273" r="3464" b="8987"/>
          <a:stretch>
            <a:fillRect/>
          </a:stretch>
        </p:blipFill>
        <p:spPr bwMode="auto">
          <a:xfrm>
            <a:off x="3892960" y="944160"/>
            <a:ext cx="2928526" cy="499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71813" y="3500438"/>
            <a:ext cx="1295400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000000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05001" y="3168650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i="0" kern="1200">
                <a:solidFill>
                  <a:srgbClr val="FFFFFF"/>
                </a:solidFill>
                <a:effectLst/>
                <a:ea typeface="黑体" panose="02010609060101010101" pitchFamily="49" charset="-122"/>
                <a:cs typeface="+mn-cs"/>
              </a:rPr>
              <a:t>肾门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5146676" y="3573463"/>
            <a:ext cx="2447925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914400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2400" i="0" kern="1200">
              <a:solidFill>
                <a:srgbClr val="000000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7608888" y="3228976"/>
            <a:ext cx="2735262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i="0" kern="1200" dirty="0">
                <a:solidFill>
                  <a:srgbClr val="FFFFFF"/>
                </a:solidFill>
                <a:effectLst/>
                <a:ea typeface="黑体" panose="02010609060101010101" pitchFamily="49" charset="-122"/>
                <a:cs typeface="+mn-cs"/>
              </a:rPr>
              <a:t>肾盂</a:t>
            </a:r>
          </a:p>
          <a:p>
            <a:pPr algn="l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i="0" kern="1200" dirty="0">
                <a:solidFill>
                  <a:srgbClr val="FFFFFF"/>
                </a:solidFill>
                <a:effectLst/>
                <a:ea typeface="黑体" panose="02010609060101010101" pitchFamily="49" charset="-122"/>
                <a:cs typeface="+mn-cs"/>
              </a:rPr>
              <a:t>与输尿管连通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7" descr="1.bmp"/>
          <p:cNvPicPr>
            <a:picLocks noChangeAspect="1"/>
          </p:cNvPicPr>
          <p:nvPr/>
        </p:nvPicPr>
        <p:blipFill>
          <a:blip r:embed="rId3">
            <a:lum bright="20000" contrast="20000"/>
          </a:blip>
          <a:srcRect l="19254" t="8868"/>
          <a:stretch>
            <a:fillRect/>
          </a:stretch>
        </p:blipFill>
        <p:spPr bwMode="auto">
          <a:xfrm>
            <a:off x="3714747" y="1833582"/>
            <a:ext cx="4771719" cy="4038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43058" y="819965"/>
            <a:ext cx="89582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1666</a:t>
            </a:r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年，马尔皮基发现，在肾脏颜色较深的外周部分，有微小的球形结构和一些与之相连的小管。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Picture 4" descr="肾单位显微图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9309" y="1485889"/>
            <a:ext cx="6369821" cy="42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614482" y="877117"/>
            <a:ext cx="8958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鲍曼（</a:t>
            </a:r>
            <a:r>
              <a:rPr lang="en-US" altLang="zh-CN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1842</a:t>
            </a:r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年）和路德维希（</a:t>
            </a:r>
            <a:r>
              <a:rPr lang="en-US" altLang="zh-CN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1844</a:t>
            </a:r>
            <a:r>
              <a:rPr lang="zh-CN" altLang="en-US" sz="2800" i="0" dirty="0">
                <a:solidFill>
                  <a:srgbClr val="FFFFFF"/>
                </a:solidFill>
                <a:effectLst/>
                <a:latin typeface="黑体" pitchFamily="49" charset="-122"/>
                <a:ea typeface="黑体" pitchFamily="49" charset="-122"/>
              </a:rPr>
              <a:t>年）的发现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939684" y="4070350"/>
            <a:ext cx="3640886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连接符 9"/>
          <p:cNvCxnSpPr/>
          <p:nvPr/>
        </p:nvCxnSpPr>
        <p:spPr>
          <a:xfrm>
            <a:off x="5139709" y="2641600"/>
            <a:ext cx="3440861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/>
        </p:nvCxnSpPr>
        <p:spPr>
          <a:xfrm>
            <a:off x="5511184" y="2132010"/>
            <a:ext cx="3069386" cy="1588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8580570" y="3772832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肾小管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80570" y="2377669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肾小球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80570" y="1839786"/>
            <a:ext cx="1428713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0" dirty="0">
                <a:solidFill>
                  <a:srgbClr val="EDEDEE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肾小囊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EDEDEE"/>
              </a:solidFill>
              <a:effectLst/>
              <a:uFillTx/>
              <a:latin typeface="黑体" panose="02010609060101010101" pitchFamily="49" charset="-122"/>
              <a:ea typeface="黑体" panose="02010609060101010101" pitchFamily="49" charset="-122"/>
              <a:sym typeface="Hoefler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0" y="63817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副标题 2"/>
          <p:cNvSpPr txBox="1"/>
          <p:nvPr/>
        </p:nvSpPr>
        <p:spPr>
          <a:xfrm>
            <a:off x="152400" y="6534171"/>
            <a:ext cx="12192000" cy="476229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57013" y="957259"/>
            <a:ext cx="6501294" cy="4905628"/>
            <a:chOff x="2914165" y="1071563"/>
            <a:chExt cx="6501294" cy="4905628"/>
          </a:xfrm>
        </p:grpSpPr>
        <p:pic>
          <p:nvPicPr>
            <p:cNvPr id="75779" name="Picture 3" descr="C:\Users\admin\Desktop\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14165" y="1071563"/>
              <a:ext cx="2557935" cy="4905628"/>
            </a:xfrm>
            <a:prstGeom prst="rect">
              <a:avLst/>
            </a:prstGeom>
            <a:noFill/>
          </p:spPr>
        </p:pic>
        <p:pic>
          <p:nvPicPr>
            <p:cNvPr id="75780" name="Picture 4" descr="C:\Users\admin\Desktop\3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7524" y="1071563"/>
              <a:ext cx="2557935" cy="4905628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3800471" y="2240616"/>
            <a:ext cx="685800" cy="410369"/>
          </a:xfrm>
          <a:prstGeom prst="rect">
            <a:avLst/>
          </a:prstGeom>
          <a:noFill/>
          <a:ln w="25400" cap="flat">
            <a:solidFill>
              <a:schemeClr val="bg1">
                <a:lumMod val="60000"/>
                <a:lumOff val="4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9991" y="4922777"/>
            <a:ext cx="685800" cy="718145"/>
          </a:xfrm>
          <a:prstGeom prst="rect">
            <a:avLst/>
          </a:prstGeom>
          <a:noFill/>
          <a:ln w="25400" cap="flat">
            <a:solidFill>
              <a:schemeClr val="bg1">
                <a:lumMod val="60000"/>
                <a:lumOff val="4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代谢废物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43947" y="2240616"/>
            <a:ext cx="685800" cy="1025922"/>
          </a:xfrm>
          <a:prstGeom prst="rect">
            <a:avLst/>
          </a:prstGeom>
          <a:noFill/>
          <a:ln w="25400" cap="flat">
            <a:solidFill>
              <a:schemeClr val="bg1">
                <a:lumMod val="60000"/>
                <a:lumOff val="40000"/>
              </a:schemeClr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水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endParaRPr lang="en-US" altLang="zh-CN" sz="200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黑体" panose="02010609060101010101" pitchFamily="49" charset="-122"/>
                <a:ea typeface="黑体" panose="02010609060101010101" pitchFamily="49" charset="-122"/>
                <a:sym typeface="Hoefler Text"/>
              </a:rPr>
              <a:t>代谢废物</a:t>
            </a:r>
          </a:p>
        </p:txBody>
      </p:sp>
      <p:pic>
        <p:nvPicPr>
          <p:cNvPr id="75782" name="Picture 6" descr="https://ss0.bdstatic.com/70cFvHSh_Q1YnxGkpoWK1HF6hhy/it/u=3932992468,213347474&amp;fm=26&amp;gp=0.jpg"/>
          <p:cNvPicPr>
            <a:picLocks noChangeAspect="1" noChangeArrowheads="1"/>
          </p:cNvPicPr>
          <p:nvPr/>
        </p:nvPicPr>
        <p:blipFill>
          <a:blip r:embed="rId4"/>
          <a:srcRect t="7326"/>
          <a:stretch>
            <a:fillRect/>
          </a:stretch>
        </p:blipFill>
        <p:spPr bwMode="auto">
          <a:xfrm>
            <a:off x="4695815" y="2836721"/>
            <a:ext cx="2790836" cy="25863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Moroccan">
  <a:themeElements>
    <a:clrScheme name="Moroccan">
      <a:dk1>
        <a:srgbClr val="000000"/>
      </a:dk1>
      <a:lt1>
        <a:srgbClr val="FFFFFF"/>
      </a:lt1>
      <a:dk2>
        <a:srgbClr val="586770"/>
      </a:dk2>
      <a:lt2>
        <a:srgbClr val="C4CBD0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400" b="0" i="0" u="none" strike="noStrike" cap="none" spc="0" normalizeH="0" baseline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accent1">
              <a:satOff val="-16992"/>
              <a:lumOff val="14363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1" u="none" strike="noStrike" cap="none" spc="0" normalizeH="0" baseline="0">
            <a:ln>
              <a:noFill/>
            </a:ln>
            <a:solidFill>
              <a:srgbClr val="86837F">
                <a:alpha val="80000"/>
              </a:srgbClr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842</TotalTime>
  <Words>438</Words>
  <Application>Microsoft Office PowerPoint</Application>
  <PresentationFormat>宽屏</PresentationFormat>
  <Paragraphs>169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Helvetica Neue</vt:lpstr>
      <vt:lpstr>黑体</vt:lpstr>
      <vt:lpstr>华文隶书</vt:lpstr>
      <vt:lpstr>宋体</vt:lpstr>
      <vt:lpstr>Arial</vt:lpstr>
      <vt:lpstr>Calibri</vt:lpstr>
      <vt:lpstr>Calibri Light</vt:lpstr>
      <vt:lpstr>Trebuchet MS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《我的母亲》</dc:title>
  <dc:creator>WIN</dc:creator>
  <cp:lastModifiedBy>子阳 王</cp:lastModifiedBy>
  <cp:revision>321</cp:revision>
  <dcterms:created xsi:type="dcterms:W3CDTF">2020-02-27T05:48:00Z</dcterms:created>
  <dcterms:modified xsi:type="dcterms:W3CDTF">2025-09-11T01:04:33Z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2052-11.1.0.8838</vt:lpwstr>
  </property>
</Properties>
</file>