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13.jpg" ContentType="image/png"/>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80"/>
  </p:notesMasterIdLst>
  <p:sldIdLst>
    <p:sldId id="256" r:id="rId2"/>
    <p:sldId id="257" r:id="rId3"/>
    <p:sldId id="410" r:id="rId4"/>
    <p:sldId id="411" r:id="rId5"/>
    <p:sldId id="412" r:id="rId6"/>
    <p:sldId id="413" r:id="rId7"/>
    <p:sldId id="468" r:id="rId8"/>
    <p:sldId id="414" r:id="rId9"/>
    <p:sldId id="416" r:id="rId10"/>
    <p:sldId id="417" r:id="rId11"/>
    <p:sldId id="418" r:id="rId12"/>
    <p:sldId id="419" r:id="rId13"/>
    <p:sldId id="420" r:id="rId14"/>
    <p:sldId id="421" r:id="rId15"/>
    <p:sldId id="422" r:id="rId16"/>
    <p:sldId id="423" r:id="rId17"/>
    <p:sldId id="424" r:id="rId18"/>
    <p:sldId id="454" r:id="rId19"/>
    <p:sldId id="363" r:id="rId20"/>
    <p:sldId id="261" r:id="rId21"/>
    <p:sldId id="430" r:id="rId22"/>
    <p:sldId id="471" r:id="rId23"/>
    <p:sldId id="473" r:id="rId24"/>
    <p:sldId id="469" r:id="rId25"/>
    <p:sldId id="470" r:id="rId26"/>
    <p:sldId id="472" r:id="rId27"/>
    <p:sldId id="496" r:id="rId28"/>
    <p:sldId id="457" r:id="rId29"/>
    <p:sldId id="495" r:id="rId30"/>
    <p:sldId id="394" r:id="rId31"/>
    <p:sldId id="399" r:id="rId32"/>
    <p:sldId id="400" r:id="rId33"/>
    <p:sldId id="401" r:id="rId34"/>
    <p:sldId id="428" r:id="rId35"/>
    <p:sldId id="474" r:id="rId36"/>
    <p:sldId id="475" r:id="rId37"/>
    <p:sldId id="497" r:id="rId38"/>
    <p:sldId id="453" r:id="rId39"/>
    <p:sldId id="426" r:id="rId40"/>
    <p:sldId id="464" r:id="rId41"/>
    <p:sldId id="433" r:id="rId42"/>
    <p:sldId id="480" r:id="rId43"/>
    <p:sldId id="462" r:id="rId44"/>
    <p:sldId id="463" r:id="rId45"/>
    <p:sldId id="476" r:id="rId46"/>
    <p:sldId id="477" r:id="rId47"/>
    <p:sldId id="478" r:id="rId48"/>
    <p:sldId id="479" r:id="rId49"/>
    <p:sldId id="437" r:id="rId50"/>
    <p:sldId id="438" r:id="rId51"/>
    <p:sldId id="439" r:id="rId52"/>
    <p:sldId id="441" r:id="rId53"/>
    <p:sldId id="442" r:id="rId54"/>
    <p:sldId id="481" r:id="rId55"/>
    <p:sldId id="444" r:id="rId56"/>
    <p:sldId id="445" r:id="rId57"/>
    <p:sldId id="446" r:id="rId58"/>
    <p:sldId id="486" r:id="rId59"/>
    <p:sldId id="490" r:id="rId60"/>
    <p:sldId id="491" r:id="rId61"/>
    <p:sldId id="489" r:id="rId62"/>
    <p:sldId id="492" r:id="rId63"/>
    <p:sldId id="493" r:id="rId64"/>
    <p:sldId id="448" r:id="rId65"/>
    <p:sldId id="494" r:id="rId66"/>
    <p:sldId id="485" r:id="rId67"/>
    <p:sldId id="482" r:id="rId68"/>
    <p:sldId id="484" r:id="rId69"/>
    <p:sldId id="483" r:id="rId70"/>
    <p:sldId id="435" r:id="rId71"/>
    <p:sldId id="393" r:id="rId72"/>
    <p:sldId id="452" r:id="rId73"/>
    <p:sldId id="429" r:id="rId74"/>
    <p:sldId id="466" r:id="rId75"/>
    <p:sldId id="431" r:id="rId76"/>
    <p:sldId id="487" r:id="rId77"/>
    <p:sldId id="488" r:id="rId78"/>
    <p:sldId id="320" r:id="rId79"/>
  </p:sldIdLst>
  <p:sldSz cx="12192000" cy="6858000"/>
  <p:notesSz cx="6858000" cy="9144000"/>
  <p:custDataLst>
    <p:tags r:id="rId8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454A198-AA3A-4EBE-B7F8-7CEB4563B67E}">
          <p14:sldIdLst>
            <p14:sldId id="256"/>
          </p14:sldIdLst>
        </p14:section>
        <p14:section name="奥赛内容" id="{12F8AF68-5BBF-4299-845F-6AD3E6DC765A}">
          <p14:sldIdLst>
            <p14:sldId id="257"/>
            <p14:sldId id="410"/>
            <p14:sldId id="411"/>
            <p14:sldId id="412"/>
          </p14:sldIdLst>
        </p14:section>
        <p14:section name="竞赛大纲" id="{44237D8A-DA84-4A4C-99F8-891CD6FF45A0}">
          <p14:sldIdLst>
            <p14:sldId id="413"/>
            <p14:sldId id="468"/>
            <p14:sldId id="414"/>
            <p14:sldId id="416"/>
            <p14:sldId id="417"/>
            <p14:sldId id="418"/>
            <p14:sldId id="419"/>
            <p14:sldId id="420"/>
            <p14:sldId id="421"/>
            <p14:sldId id="422"/>
            <p14:sldId id="423"/>
          </p14:sldIdLst>
        </p14:section>
        <p14:section name="复习串讲" id="{69AD084D-8119-4AD3-AB5F-6C6774E79BF2}">
          <p14:sldIdLst>
            <p14:sldId id="424"/>
          </p14:sldIdLst>
        </p14:section>
        <p14:section name="1.人工智能概念" id="{9623A2BC-71B7-4F53-9844-ACFA567A9CAA}">
          <p14:sldIdLst>
            <p14:sldId id="454"/>
            <p14:sldId id="363"/>
            <p14:sldId id="261"/>
            <p14:sldId id="430"/>
            <p14:sldId id="471"/>
            <p14:sldId id="473"/>
            <p14:sldId id="469"/>
            <p14:sldId id="470"/>
            <p14:sldId id="472"/>
            <p14:sldId id="496"/>
            <p14:sldId id="457"/>
            <p14:sldId id="495"/>
            <p14:sldId id="394"/>
            <p14:sldId id="399"/>
            <p14:sldId id="400"/>
            <p14:sldId id="401"/>
            <p14:sldId id="428"/>
            <p14:sldId id="474"/>
            <p14:sldId id="475"/>
            <p14:sldId id="497"/>
          </p14:sldIdLst>
        </p14:section>
        <p14:section name="2.机器学习范式" id="{AB9C0ED3-C4C7-475D-9780-EDA508E21466}">
          <p14:sldIdLst>
            <p14:sldId id="453"/>
            <p14:sldId id="426"/>
            <p14:sldId id="464"/>
            <p14:sldId id="433"/>
            <p14:sldId id="480"/>
            <p14:sldId id="462"/>
            <p14:sldId id="463"/>
            <p14:sldId id="476"/>
            <p14:sldId id="477"/>
            <p14:sldId id="478"/>
            <p14:sldId id="479"/>
            <p14:sldId id="437"/>
            <p14:sldId id="438"/>
            <p14:sldId id="439"/>
            <p14:sldId id="441"/>
            <p14:sldId id="442"/>
            <p14:sldId id="481"/>
            <p14:sldId id="444"/>
            <p14:sldId id="445"/>
            <p14:sldId id="446"/>
            <p14:sldId id="486"/>
            <p14:sldId id="490"/>
            <p14:sldId id="491"/>
            <p14:sldId id="489"/>
            <p14:sldId id="492"/>
            <p14:sldId id="493"/>
            <p14:sldId id="448"/>
            <p14:sldId id="494"/>
            <p14:sldId id="485"/>
            <p14:sldId id="482"/>
            <p14:sldId id="484"/>
            <p14:sldId id="483"/>
            <p14:sldId id="435"/>
            <p14:sldId id="393"/>
          </p14:sldIdLst>
        </p14:section>
        <p14:section name="3.机器学习算法" id="{B023F457-DE03-4524-B958-E076BF7B9FFC}">
          <p14:sldIdLst>
            <p14:sldId id="452"/>
            <p14:sldId id="429"/>
            <p14:sldId id="466"/>
            <p14:sldId id="431"/>
            <p14:sldId id="487"/>
            <p14:sldId id="488"/>
            <p14:sldId id="32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1F487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5106" autoAdjust="0"/>
  </p:normalViewPr>
  <p:slideViewPr>
    <p:cSldViewPr snapToGrid="0">
      <p:cViewPr varScale="1">
        <p:scale>
          <a:sx n="70" d="100"/>
          <a:sy n="70" d="100"/>
        </p:scale>
        <p:origin x="1046" y="3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0943B-BE32-4C9B-BD97-5013231ED9B4}" type="datetimeFigureOut">
              <a:rPr lang="zh-CN" altLang="en-US" smtClean="0"/>
              <a:t>2025/1/19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42EBB-6C3A-411E-B6A0-C87CA677A31C}" type="slidenum">
              <a:rPr lang="zh-CN" altLang="en-US" smtClean="0"/>
              <a:t>‹#›</a:t>
            </a:fld>
            <a:endParaRPr lang="zh-CN" altLang="en-US"/>
          </a:p>
        </p:txBody>
      </p:sp>
    </p:spTree>
    <p:extLst>
      <p:ext uri="{BB962C8B-B14F-4D97-AF65-F5344CB8AC3E}">
        <p14:creationId xmlns:p14="http://schemas.microsoft.com/office/powerpoint/2010/main" val="1253827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授课过程可以加入一些</a:t>
            </a:r>
            <a:r>
              <a:rPr lang="zh-CN" altLang="en-US" b="1" dirty="0"/>
              <a:t>视频、游戏互动环节、小故事、基础内容问答测试</a:t>
            </a:r>
            <a:r>
              <a:rPr lang="zh-CN" altLang="en-US" b="0" dirty="0"/>
              <a:t>等！</a:t>
            </a:r>
            <a:endParaRPr lang="en-US" altLang="zh-CN" b="0" dirty="0"/>
          </a:p>
        </p:txBody>
      </p:sp>
      <p:sp>
        <p:nvSpPr>
          <p:cNvPr id="4" name="灯片编号占位符 3"/>
          <p:cNvSpPr>
            <a:spLocks noGrp="1"/>
          </p:cNvSpPr>
          <p:nvPr>
            <p:ph type="sldNum" sz="quarter" idx="5"/>
          </p:nvPr>
        </p:nvSpPr>
        <p:spPr/>
        <p:txBody>
          <a:bodyPr/>
          <a:lstStyle/>
          <a:p>
            <a:fld id="{35742EBB-6C3A-411E-B6A0-C87CA677A31C}" type="slidenum">
              <a:rPr lang="zh-CN" altLang="en-US" smtClean="0"/>
              <a:t>1</a:t>
            </a:fld>
            <a:endParaRPr lang="zh-CN" altLang="en-US"/>
          </a:p>
        </p:txBody>
      </p:sp>
    </p:spTree>
    <p:extLst>
      <p:ext uri="{BB962C8B-B14F-4D97-AF65-F5344CB8AC3E}">
        <p14:creationId xmlns:p14="http://schemas.microsoft.com/office/powerpoint/2010/main" val="401513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AC2EA-9EBB-EB83-1182-B28FC4AB98C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A1E1E7-EBF7-ECAA-0A33-7C4E95CA98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31AED8F-53B7-F750-3FEC-662556A4017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6A52E41-D587-7E77-74C6-AD5F526E552A}"/>
              </a:ext>
            </a:extLst>
          </p:cNvPr>
          <p:cNvSpPr>
            <a:spLocks noGrp="1"/>
          </p:cNvSpPr>
          <p:nvPr>
            <p:ph type="sldNum" sz="quarter" idx="5"/>
          </p:nvPr>
        </p:nvSpPr>
        <p:spPr/>
        <p:txBody>
          <a:bodyPr/>
          <a:lstStyle/>
          <a:p>
            <a:fld id="{35742EBB-6C3A-411E-B6A0-C87CA677A31C}" type="slidenum">
              <a:rPr lang="zh-CN" altLang="en-US" smtClean="0"/>
              <a:t>27</a:t>
            </a:fld>
            <a:endParaRPr lang="zh-CN" altLang="en-US"/>
          </a:p>
        </p:txBody>
      </p:sp>
    </p:spTree>
    <p:extLst>
      <p:ext uri="{BB962C8B-B14F-4D97-AF65-F5344CB8AC3E}">
        <p14:creationId xmlns:p14="http://schemas.microsoft.com/office/powerpoint/2010/main" val="3959708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742EBB-6C3A-411E-B6A0-C87CA677A31C}" type="slidenum">
              <a:rPr lang="zh-CN" altLang="en-US" smtClean="0"/>
              <a:t>28</a:t>
            </a:fld>
            <a:endParaRPr lang="zh-CN" altLang="en-US"/>
          </a:p>
        </p:txBody>
      </p:sp>
    </p:spTree>
    <p:extLst>
      <p:ext uri="{BB962C8B-B14F-4D97-AF65-F5344CB8AC3E}">
        <p14:creationId xmlns:p14="http://schemas.microsoft.com/office/powerpoint/2010/main" val="748657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19D34-DC7F-D6FE-20C6-D616F1D0C7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346A68E-8AF5-A817-355C-200D0471CC7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26E7DB4-8AF6-5F9A-C41C-34D129A5CC9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EBA21B-660E-88F4-09D2-9867EBEB86DA}"/>
              </a:ext>
            </a:extLst>
          </p:cNvPr>
          <p:cNvSpPr>
            <a:spLocks noGrp="1"/>
          </p:cNvSpPr>
          <p:nvPr>
            <p:ph type="sldNum" sz="quarter" idx="5"/>
          </p:nvPr>
        </p:nvSpPr>
        <p:spPr/>
        <p:txBody>
          <a:bodyPr/>
          <a:lstStyle/>
          <a:p>
            <a:fld id="{35742EBB-6C3A-411E-B6A0-C87CA677A31C}" type="slidenum">
              <a:rPr lang="zh-CN" altLang="en-US" smtClean="0"/>
              <a:t>29</a:t>
            </a:fld>
            <a:endParaRPr lang="zh-CN" altLang="en-US"/>
          </a:p>
        </p:txBody>
      </p:sp>
    </p:spTree>
    <p:extLst>
      <p:ext uri="{BB962C8B-B14F-4D97-AF65-F5344CB8AC3E}">
        <p14:creationId xmlns:p14="http://schemas.microsoft.com/office/powerpoint/2010/main" val="959729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参见西瓜书</a:t>
            </a:r>
            <a:r>
              <a:rPr lang="en-US" altLang="zh-CN" dirty="0"/>
              <a:t>19</a:t>
            </a:r>
            <a:r>
              <a:rPr lang="zh-CN" altLang="en-US" dirty="0"/>
              <a:t>页习题</a:t>
            </a:r>
            <a:r>
              <a:rPr lang="en-US" altLang="zh-CN" dirty="0"/>
              <a:t>1.2</a:t>
            </a:r>
            <a:endParaRPr lang="zh-CN" altLang="en-US" dirty="0"/>
          </a:p>
        </p:txBody>
      </p:sp>
      <p:sp>
        <p:nvSpPr>
          <p:cNvPr id="4" name="灯片编号占位符 3"/>
          <p:cNvSpPr>
            <a:spLocks noGrp="1"/>
          </p:cNvSpPr>
          <p:nvPr>
            <p:ph type="sldNum" sz="quarter" idx="5"/>
          </p:nvPr>
        </p:nvSpPr>
        <p:spPr/>
        <p:txBody>
          <a:bodyPr/>
          <a:lstStyle/>
          <a:p>
            <a:fld id="{35742EBB-6C3A-411E-B6A0-C87CA677A31C}" type="slidenum">
              <a:rPr lang="zh-CN" altLang="en-US" smtClean="0"/>
              <a:t>31</a:t>
            </a:fld>
            <a:endParaRPr lang="zh-CN" altLang="en-US"/>
          </a:p>
        </p:txBody>
      </p:sp>
    </p:spTree>
    <p:extLst>
      <p:ext uri="{BB962C8B-B14F-4D97-AF65-F5344CB8AC3E}">
        <p14:creationId xmlns:p14="http://schemas.microsoft.com/office/powerpoint/2010/main" val="280626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D818C-F094-4249-FBA8-B73BAF2A83E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212DBE-C1AE-D0C1-1D8F-1BC7719382A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D6972E9-620B-F2E5-3CB7-05BD7DCFF05C}"/>
              </a:ext>
            </a:extLst>
          </p:cNvPr>
          <p:cNvSpPr>
            <a:spLocks noGrp="1"/>
          </p:cNvSpPr>
          <p:nvPr>
            <p:ph type="body" idx="1"/>
          </p:nvPr>
        </p:nvSpPr>
        <p:spPr/>
        <p:txBody>
          <a:bodyPr/>
          <a:lstStyle/>
          <a:p>
            <a:r>
              <a:rPr lang="en-US" altLang="zh-CN" dirty="0"/>
              <a:t>10</a:t>
            </a:r>
            <a:r>
              <a:rPr lang="zh-CN" altLang="en-US" dirty="0"/>
              <a:t>分钟休息</a:t>
            </a:r>
          </a:p>
        </p:txBody>
      </p:sp>
      <p:sp>
        <p:nvSpPr>
          <p:cNvPr id="4" name="灯片编号占位符 3">
            <a:extLst>
              <a:ext uri="{FF2B5EF4-FFF2-40B4-BE49-F238E27FC236}">
                <a16:creationId xmlns:a16="http://schemas.microsoft.com/office/drawing/2014/main" id="{80C2B85F-13F9-3B54-84A3-515B05DFEDCA}"/>
              </a:ext>
            </a:extLst>
          </p:cNvPr>
          <p:cNvSpPr>
            <a:spLocks noGrp="1"/>
          </p:cNvSpPr>
          <p:nvPr>
            <p:ph type="sldNum" sz="quarter" idx="5"/>
          </p:nvPr>
        </p:nvSpPr>
        <p:spPr/>
        <p:txBody>
          <a:bodyPr/>
          <a:lstStyle/>
          <a:p>
            <a:fld id="{35742EBB-6C3A-411E-B6A0-C87CA677A31C}" type="slidenum">
              <a:rPr lang="zh-CN" altLang="en-US" smtClean="0"/>
              <a:t>37</a:t>
            </a:fld>
            <a:endParaRPr lang="zh-CN" altLang="en-US"/>
          </a:p>
        </p:txBody>
      </p:sp>
    </p:spTree>
    <p:extLst>
      <p:ext uri="{BB962C8B-B14F-4D97-AF65-F5344CB8AC3E}">
        <p14:creationId xmlns:p14="http://schemas.microsoft.com/office/powerpoint/2010/main" val="364802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5491E-334E-04A1-6EAA-29B4E13E06B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CA5D81-ED2E-4856-12A0-85F097E796C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25E457C-D811-1F14-939F-0B61FA3EA6A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FE4B819-BB63-902E-8A1A-EB71CF5029F2}"/>
              </a:ext>
            </a:extLst>
          </p:cNvPr>
          <p:cNvSpPr>
            <a:spLocks noGrp="1"/>
          </p:cNvSpPr>
          <p:nvPr>
            <p:ph type="sldNum" sz="quarter" idx="5"/>
          </p:nvPr>
        </p:nvSpPr>
        <p:spPr/>
        <p:txBody>
          <a:bodyPr/>
          <a:lstStyle/>
          <a:p>
            <a:fld id="{35742EBB-6C3A-411E-B6A0-C87CA677A31C}" type="slidenum">
              <a:rPr lang="zh-CN" altLang="en-US" smtClean="0"/>
              <a:t>40</a:t>
            </a:fld>
            <a:endParaRPr lang="zh-CN" altLang="en-US"/>
          </a:p>
        </p:txBody>
      </p:sp>
    </p:spTree>
    <p:extLst>
      <p:ext uri="{BB962C8B-B14F-4D97-AF65-F5344CB8AC3E}">
        <p14:creationId xmlns:p14="http://schemas.microsoft.com/office/powerpoint/2010/main" val="352608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EF3FF-C684-36E5-649F-A9563CA8CA9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17B9733-8FCC-FDFA-DA42-42A4C86559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9FE8A9C-68E1-1C5B-4989-BDEA288CC313}"/>
              </a:ext>
            </a:extLst>
          </p:cNvPr>
          <p:cNvSpPr>
            <a:spLocks noGrp="1"/>
          </p:cNvSpPr>
          <p:nvPr>
            <p:ph type="body" idx="1"/>
          </p:nvPr>
        </p:nvSpPr>
        <p:spPr/>
        <p:txBody>
          <a:bodyPr/>
          <a:lstStyle/>
          <a:p>
            <a:r>
              <a:rPr lang="zh-CN" altLang="en-US" dirty="0"/>
              <a:t>提问：这两个误差那个是我们最希望降低的？</a:t>
            </a:r>
          </a:p>
        </p:txBody>
      </p:sp>
      <p:sp>
        <p:nvSpPr>
          <p:cNvPr id="4" name="灯片编号占位符 3">
            <a:extLst>
              <a:ext uri="{FF2B5EF4-FFF2-40B4-BE49-F238E27FC236}">
                <a16:creationId xmlns:a16="http://schemas.microsoft.com/office/drawing/2014/main" id="{9C08C025-4DFC-3BD3-9EA6-C8DA2E83E25D}"/>
              </a:ext>
            </a:extLst>
          </p:cNvPr>
          <p:cNvSpPr>
            <a:spLocks noGrp="1"/>
          </p:cNvSpPr>
          <p:nvPr>
            <p:ph type="sldNum" sz="quarter" idx="5"/>
          </p:nvPr>
        </p:nvSpPr>
        <p:spPr/>
        <p:txBody>
          <a:bodyPr/>
          <a:lstStyle/>
          <a:p>
            <a:fld id="{35742EBB-6C3A-411E-B6A0-C87CA677A31C}" type="slidenum">
              <a:rPr lang="zh-CN" altLang="en-US" smtClean="0"/>
              <a:t>52</a:t>
            </a:fld>
            <a:endParaRPr lang="zh-CN" altLang="en-US"/>
          </a:p>
        </p:txBody>
      </p:sp>
    </p:spTree>
    <p:extLst>
      <p:ext uri="{BB962C8B-B14F-4D97-AF65-F5344CB8AC3E}">
        <p14:creationId xmlns:p14="http://schemas.microsoft.com/office/powerpoint/2010/main" val="1515401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8F441-3705-ADA8-DDAF-C0F3F0A67E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A49779-5669-D644-1F49-050BCD75178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B523803-F0DF-1197-0012-0BE93C21129D}"/>
              </a:ext>
            </a:extLst>
          </p:cNvPr>
          <p:cNvSpPr>
            <a:spLocks noGrp="1"/>
          </p:cNvSpPr>
          <p:nvPr>
            <p:ph type="body" idx="1"/>
          </p:nvPr>
        </p:nvSpPr>
        <p:spPr/>
        <p:txBody>
          <a:bodyPr/>
          <a:lstStyle/>
          <a:p>
            <a:r>
              <a:rPr lang="zh-CN" altLang="en-US" b="1" dirty="0"/>
              <a:t>训练误差</a:t>
            </a:r>
            <a:r>
              <a:rPr lang="zh-CN" altLang="en-US" dirty="0"/>
              <a:t>和</a:t>
            </a:r>
            <a:r>
              <a:rPr lang="zh-CN" altLang="en-US" b="1" dirty="0"/>
              <a:t>测试误差</a:t>
            </a:r>
            <a:r>
              <a:rPr lang="zh-CN" altLang="en-US" dirty="0"/>
              <a:t>表现得非常不同。在图的左端，训练误差和泛化误差都非常高。这是欠拟合机制（</a:t>
            </a:r>
            <a:r>
              <a:rPr lang="en-US" altLang="zh-CN" dirty="0"/>
              <a:t>underﬁtting regime</a:t>
            </a:r>
            <a:r>
              <a:rPr lang="zh-CN" altLang="en-US" dirty="0"/>
              <a:t>）。当我们增加容量时，训练误差减小，但是训练误差和泛化误差之间的间距却不断扩大。最终，这个间距的大小超过了训练误差的下降，我们进入到了过拟合机制（</a:t>
            </a:r>
            <a:r>
              <a:rPr lang="en-US" altLang="zh-CN" dirty="0"/>
              <a:t>overﬁtting regime</a:t>
            </a:r>
            <a:r>
              <a:rPr lang="zh-CN" altLang="en-US" dirty="0"/>
              <a:t>），其中容量过大，超过了最佳容量（</a:t>
            </a:r>
            <a:r>
              <a:rPr lang="en-US" altLang="zh-CN" dirty="0"/>
              <a:t>optimal capacity</a:t>
            </a:r>
            <a:r>
              <a:rPr lang="zh-CN" altLang="en-US" dirty="0"/>
              <a:t>）。</a:t>
            </a:r>
          </a:p>
        </p:txBody>
      </p:sp>
      <p:sp>
        <p:nvSpPr>
          <p:cNvPr id="4" name="灯片编号占位符 3">
            <a:extLst>
              <a:ext uri="{FF2B5EF4-FFF2-40B4-BE49-F238E27FC236}">
                <a16:creationId xmlns:a16="http://schemas.microsoft.com/office/drawing/2014/main" id="{D9C83F4F-A98D-E123-F7C1-4E92AB11ED3E}"/>
              </a:ext>
            </a:extLst>
          </p:cNvPr>
          <p:cNvSpPr>
            <a:spLocks noGrp="1"/>
          </p:cNvSpPr>
          <p:nvPr>
            <p:ph type="sldNum" sz="quarter" idx="5"/>
          </p:nvPr>
        </p:nvSpPr>
        <p:spPr/>
        <p:txBody>
          <a:bodyPr/>
          <a:lstStyle/>
          <a:p>
            <a:fld id="{35742EBB-6C3A-411E-B6A0-C87CA677A31C}" type="slidenum">
              <a:rPr lang="zh-CN" altLang="en-US" smtClean="0"/>
              <a:t>54</a:t>
            </a:fld>
            <a:endParaRPr lang="zh-CN" altLang="en-US"/>
          </a:p>
        </p:txBody>
      </p:sp>
    </p:spTree>
    <p:extLst>
      <p:ext uri="{BB962C8B-B14F-4D97-AF65-F5344CB8AC3E}">
        <p14:creationId xmlns:p14="http://schemas.microsoft.com/office/powerpoint/2010/main" val="1151561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a:t>
            </a:r>
            <a:r>
              <a:rPr lang="zh-CN" altLang="en-US" dirty="0"/>
              <a:t>分钟休息</a:t>
            </a:r>
          </a:p>
        </p:txBody>
      </p:sp>
      <p:sp>
        <p:nvSpPr>
          <p:cNvPr id="4" name="灯片编号占位符 3"/>
          <p:cNvSpPr>
            <a:spLocks noGrp="1"/>
          </p:cNvSpPr>
          <p:nvPr>
            <p:ph type="sldNum" sz="quarter" idx="5"/>
          </p:nvPr>
        </p:nvSpPr>
        <p:spPr/>
        <p:txBody>
          <a:bodyPr/>
          <a:lstStyle/>
          <a:p>
            <a:fld id="{35742EBB-6C3A-411E-B6A0-C87CA677A31C}" type="slidenum">
              <a:rPr lang="zh-CN" altLang="en-US" smtClean="0"/>
              <a:t>71</a:t>
            </a:fld>
            <a:endParaRPr lang="zh-CN" altLang="en-US"/>
          </a:p>
        </p:txBody>
      </p:sp>
    </p:spTree>
    <p:extLst>
      <p:ext uri="{BB962C8B-B14F-4D97-AF65-F5344CB8AC3E}">
        <p14:creationId xmlns:p14="http://schemas.microsoft.com/office/powerpoint/2010/main" val="1133410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742EBB-6C3A-411E-B6A0-C87CA677A31C}" type="slidenum">
              <a:rPr lang="zh-CN" altLang="en-US" smtClean="0"/>
              <a:t>72</a:t>
            </a:fld>
            <a:endParaRPr lang="zh-CN" altLang="en-US"/>
          </a:p>
        </p:txBody>
      </p:sp>
    </p:spTree>
    <p:extLst>
      <p:ext uri="{BB962C8B-B14F-4D97-AF65-F5344CB8AC3E}">
        <p14:creationId xmlns:p14="http://schemas.microsoft.com/office/powerpoint/2010/main" val="274058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本页起</a:t>
            </a:r>
            <a:r>
              <a:rPr lang="zh-CN" altLang="en-US" b="1" u="sng" dirty="0"/>
              <a:t>板书</a:t>
            </a:r>
            <a:r>
              <a:rPr lang="zh-CN" altLang="en-US" dirty="0"/>
              <a:t>，帮助学生形成</a:t>
            </a:r>
            <a:r>
              <a:rPr lang="zh-CN" altLang="en-US" b="1" dirty="0"/>
              <a:t>知识网络</a:t>
            </a:r>
            <a:r>
              <a:rPr lang="zh-CN" altLang="en-US" dirty="0"/>
              <a:t>和</a:t>
            </a:r>
            <a:r>
              <a:rPr lang="zh-CN" altLang="en-US" b="1" dirty="0"/>
              <a:t>逻辑线条</a:t>
            </a:r>
            <a:r>
              <a:rPr lang="zh-CN" altLang="en-US" dirty="0"/>
              <a:t>。</a:t>
            </a:r>
          </a:p>
        </p:txBody>
      </p:sp>
      <p:sp>
        <p:nvSpPr>
          <p:cNvPr id="4" name="灯片编号占位符 3"/>
          <p:cNvSpPr>
            <a:spLocks noGrp="1"/>
          </p:cNvSpPr>
          <p:nvPr>
            <p:ph type="sldNum" sz="quarter" idx="5"/>
          </p:nvPr>
        </p:nvSpPr>
        <p:spPr/>
        <p:txBody>
          <a:bodyPr/>
          <a:lstStyle/>
          <a:p>
            <a:fld id="{35742EBB-6C3A-411E-B6A0-C87CA677A31C}" type="slidenum">
              <a:rPr lang="zh-CN" altLang="en-US" smtClean="0"/>
              <a:t>18</a:t>
            </a:fld>
            <a:endParaRPr lang="zh-CN" altLang="en-US"/>
          </a:p>
        </p:txBody>
      </p:sp>
    </p:spTree>
    <p:extLst>
      <p:ext uri="{BB962C8B-B14F-4D97-AF65-F5344CB8AC3E}">
        <p14:creationId xmlns:p14="http://schemas.microsoft.com/office/powerpoint/2010/main" val="4117197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4D4D4D"/>
              </a:solidFill>
              <a:effectLst/>
              <a:highlight>
                <a:srgbClr val="C1E6C6"/>
              </a:highlight>
              <a:latin typeface="-apple-system"/>
            </a:endParaRPr>
          </a:p>
        </p:txBody>
      </p:sp>
      <p:sp>
        <p:nvSpPr>
          <p:cNvPr id="4" name="灯片编号占位符 3"/>
          <p:cNvSpPr>
            <a:spLocks noGrp="1"/>
          </p:cNvSpPr>
          <p:nvPr>
            <p:ph type="sldNum" sz="quarter" idx="5"/>
          </p:nvPr>
        </p:nvSpPr>
        <p:spPr/>
        <p:txBody>
          <a:bodyPr/>
          <a:lstStyle/>
          <a:p>
            <a:fld id="{35742EBB-6C3A-411E-B6A0-C87CA677A31C}" type="slidenum">
              <a:rPr lang="zh-CN" altLang="en-US" smtClean="0"/>
              <a:t>19</a:t>
            </a:fld>
            <a:endParaRPr lang="zh-CN" altLang="en-US"/>
          </a:p>
        </p:txBody>
      </p:sp>
    </p:spTree>
    <p:extLst>
      <p:ext uri="{BB962C8B-B14F-4D97-AF65-F5344CB8AC3E}">
        <p14:creationId xmlns:p14="http://schemas.microsoft.com/office/powerpoint/2010/main" val="262632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742EBB-6C3A-411E-B6A0-C87CA677A31C}" type="slidenum">
              <a:rPr lang="zh-CN" altLang="en-US" smtClean="0"/>
              <a:t>20</a:t>
            </a:fld>
            <a:endParaRPr lang="zh-CN" altLang="en-US"/>
          </a:p>
        </p:txBody>
      </p:sp>
    </p:spTree>
    <p:extLst>
      <p:ext uri="{BB962C8B-B14F-4D97-AF65-F5344CB8AC3E}">
        <p14:creationId xmlns:p14="http://schemas.microsoft.com/office/powerpoint/2010/main" val="55694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E279D-CB68-CCBA-1155-4A0ECF9F4F8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DBDB333-359E-388B-18ED-9CDC6FC4755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42B2C6E-4DDE-FD4F-1BAB-2CCE7C0AFC63}"/>
              </a:ext>
            </a:extLst>
          </p:cNvPr>
          <p:cNvSpPr>
            <a:spLocks noGrp="1"/>
          </p:cNvSpPr>
          <p:nvPr>
            <p:ph type="body" idx="1"/>
          </p:nvPr>
        </p:nvSpPr>
        <p:spPr/>
        <p:txBody>
          <a:bodyPr/>
          <a:lstStyle/>
          <a:p>
            <a:endParaRPr lang="en-US" altLang="zh-CN" b="0" i="0" dirty="0">
              <a:solidFill>
                <a:srgbClr val="4D4D4D"/>
              </a:solidFill>
              <a:effectLst/>
              <a:highlight>
                <a:srgbClr val="C1E6C6"/>
              </a:highlight>
              <a:latin typeface="-apple-system"/>
            </a:endParaRPr>
          </a:p>
        </p:txBody>
      </p:sp>
      <p:sp>
        <p:nvSpPr>
          <p:cNvPr id="4" name="灯片编号占位符 3">
            <a:extLst>
              <a:ext uri="{FF2B5EF4-FFF2-40B4-BE49-F238E27FC236}">
                <a16:creationId xmlns:a16="http://schemas.microsoft.com/office/drawing/2014/main" id="{25E6C8A6-0DC9-55B0-DCB8-F2392D95D14E}"/>
              </a:ext>
            </a:extLst>
          </p:cNvPr>
          <p:cNvSpPr>
            <a:spLocks noGrp="1"/>
          </p:cNvSpPr>
          <p:nvPr>
            <p:ph type="sldNum" sz="quarter" idx="5"/>
          </p:nvPr>
        </p:nvSpPr>
        <p:spPr/>
        <p:txBody>
          <a:bodyPr/>
          <a:lstStyle/>
          <a:p>
            <a:fld id="{35742EBB-6C3A-411E-B6A0-C87CA677A31C}" type="slidenum">
              <a:rPr lang="zh-CN" altLang="en-US" smtClean="0"/>
              <a:t>22</a:t>
            </a:fld>
            <a:endParaRPr lang="zh-CN" altLang="en-US"/>
          </a:p>
        </p:txBody>
      </p:sp>
    </p:spTree>
    <p:extLst>
      <p:ext uri="{BB962C8B-B14F-4D97-AF65-F5344CB8AC3E}">
        <p14:creationId xmlns:p14="http://schemas.microsoft.com/office/powerpoint/2010/main" val="389931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BC643-BD7C-2FAC-6303-566A117E0F8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5B22946-DA57-A22B-2AE4-8B28E38A3EE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50565F7-D3A4-A3CF-25A6-50EAAC745631}"/>
              </a:ext>
            </a:extLst>
          </p:cNvPr>
          <p:cNvSpPr>
            <a:spLocks noGrp="1"/>
          </p:cNvSpPr>
          <p:nvPr>
            <p:ph type="body" idx="1"/>
          </p:nvPr>
        </p:nvSpPr>
        <p:spPr/>
        <p:txBody>
          <a:bodyPr/>
          <a:lstStyle/>
          <a:p>
            <a:endParaRPr lang="en-US" altLang="zh-CN" b="0" i="0" dirty="0">
              <a:solidFill>
                <a:srgbClr val="4D4D4D"/>
              </a:solidFill>
              <a:effectLst/>
              <a:highlight>
                <a:srgbClr val="C1E6C6"/>
              </a:highlight>
              <a:latin typeface="-apple-system"/>
            </a:endParaRPr>
          </a:p>
        </p:txBody>
      </p:sp>
      <p:sp>
        <p:nvSpPr>
          <p:cNvPr id="4" name="灯片编号占位符 3">
            <a:extLst>
              <a:ext uri="{FF2B5EF4-FFF2-40B4-BE49-F238E27FC236}">
                <a16:creationId xmlns:a16="http://schemas.microsoft.com/office/drawing/2014/main" id="{DD8636BF-8B9B-1D69-BB01-44B29996A26E}"/>
              </a:ext>
            </a:extLst>
          </p:cNvPr>
          <p:cNvSpPr>
            <a:spLocks noGrp="1"/>
          </p:cNvSpPr>
          <p:nvPr>
            <p:ph type="sldNum" sz="quarter" idx="5"/>
          </p:nvPr>
        </p:nvSpPr>
        <p:spPr/>
        <p:txBody>
          <a:bodyPr/>
          <a:lstStyle/>
          <a:p>
            <a:fld id="{35742EBB-6C3A-411E-B6A0-C87CA677A31C}" type="slidenum">
              <a:rPr lang="zh-CN" altLang="en-US" smtClean="0"/>
              <a:t>23</a:t>
            </a:fld>
            <a:endParaRPr lang="zh-CN" altLang="en-US"/>
          </a:p>
        </p:txBody>
      </p:sp>
    </p:spTree>
    <p:extLst>
      <p:ext uri="{BB962C8B-B14F-4D97-AF65-F5344CB8AC3E}">
        <p14:creationId xmlns:p14="http://schemas.microsoft.com/office/powerpoint/2010/main" val="725805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69A79-915F-E4EB-A24C-E83A78623D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6AAA5D-3472-52EC-F54E-03A7B4DBCFC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0F04D0-26FE-B5FA-6130-A9E511AE97FA}"/>
              </a:ext>
            </a:extLst>
          </p:cNvPr>
          <p:cNvSpPr>
            <a:spLocks noGrp="1"/>
          </p:cNvSpPr>
          <p:nvPr>
            <p:ph type="body" idx="1"/>
          </p:nvPr>
        </p:nvSpPr>
        <p:spPr/>
        <p:txBody>
          <a:bodyPr/>
          <a:lstStyle/>
          <a:p>
            <a:endParaRPr lang="en-US" altLang="zh-CN" b="0" i="0" dirty="0">
              <a:solidFill>
                <a:srgbClr val="4D4D4D"/>
              </a:solidFill>
              <a:effectLst/>
              <a:highlight>
                <a:srgbClr val="C1E6C6"/>
              </a:highlight>
              <a:latin typeface="-apple-system"/>
            </a:endParaRPr>
          </a:p>
        </p:txBody>
      </p:sp>
      <p:sp>
        <p:nvSpPr>
          <p:cNvPr id="4" name="灯片编号占位符 3">
            <a:extLst>
              <a:ext uri="{FF2B5EF4-FFF2-40B4-BE49-F238E27FC236}">
                <a16:creationId xmlns:a16="http://schemas.microsoft.com/office/drawing/2014/main" id="{24A2D699-7A87-8532-D974-DABDD1C44079}"/>
              </a:ext>
            </a:extLst>
          </p:cNvPr>
          <p:cNvSpPr>
            <a:spLocks noGrp="1"/>
          </p:cNvSpPr>
          <p:nvPr>
            <p:ph type="sldNum" sz="quarter" idx="5"/>
          </p:nvPr>
        </p:nvSpPr>
        <p:spPr/>
        <p:txBody>
          <a:bodyPr/>
          <a:lstStyle/>
          <a:p>
            <a:fld id="{35742EBB-6C3A-411E-B6A0-C87CA677A31C}" type="slidenum">
              <a:rPr lang="zh-CN" altLang="en-US" smtClean="0"/>
              <a:t>24</a:t>
            </a:fld>
            <a:endParaRPr lang="zh-CN" altLang="en-US"/>
          </a:p>
        </p:txBody>
      </p:sp>
    </p:spTree>
    <p:extLst>
      <p:ext uri="{BB962C8B-B14F-4D97-AF65-F5344CB8AC3E}">
        <p14:creationId xmlns:p14="http://schemas.microsoft.com/office/powerpoint/2010/main" val="414752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6C99C-F828-7776-B5DC-FAF8A1722E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2018D6-3477-8D53-4C61-5FC7C093B3C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CB3F93B-FE4C-F052-FED0-3FBB0BD1C8DB}"/>
              </a:ext>
            </a:extLst>
          </p:cNvPr>
          <p:cNvSpPr>
            <a:spLocks noGrp="1"/>
          </p:cNvSpPr>
          <p:nvPr>
            <p:ph type="body" idx="1"/>
          </p:nvPr>
        </p:nvSpPr>
        <p:spPr/>
        <p:txBody>
          <a:bodyPr/>
          <a:lstStyle/>
          <a:p>
            <a:endParaRPr lang="en-US" altLang="zh-CN" b="0" i="0" dirty="0">
              <a:solidFill>
                <a:srgbClr val="4D4D4D"/>
              </a:solidFill>
              <a:effectLst/>
              <a:highlight>
                <a:srgbClr val="C1E6C6"/>
              </a:highlight>
              <a:latin typeface="-apple-system"/>
            </a:endParaRPr>
          </a:p>
        </p:txBody>
      </p:sp>
      <p:sp>
        <p:nvSpPr>
          <p:cNvPr id="4" name="灯片编号占位符 3">
            <a:extLst>
              <a:ext uri="{FF2B5EF4-FFF2-40B4-BE49-F238E27FC236}">
                <a16:creationId xmlns:a16="http://schemas.microsoft.com/office/drawing/2014/main" id="{6B220C8B-38F6-8E38-4850-788B066BD27C}"/>
              </a:ext>
            </a:extLst>
          </p:cNvPr>
          <p:cNvSpPr>
            <a:spLocks noGrp="1"/>
          </p:cNvSpPr>
          <p:nvPr>
            <p:ph type="sldNum" sz="quarter" idx="5"/>
          </p:nvPr>
        </p:nvSpPr>
        <p:spPr/>
        <p:txBody>
          <a:bodyPr/>
          <a:lstStyle/>
          <a:p>
            <a:fld id="{35742EBB-6C3A-411E-B6A0-C87CA677A31C}" type="slidenum">
              <a:rPr lang="zh-CN" altLang="en-US" smtClean="0"/>
              <a:t>25</a:t>
            </a:fld>
            <a:endParaRPr lang="zh-CN" altLang="en-US"/>
          </a:p>
        </p:txBody>
      </p:sp>
    </p:spTree>
    <p:extLst>
      <p:ext uri="{BB962C8B-B14F-4D97-AF65-F5344CB8AC3E}">
        <p14:creationId xmlns:p14="http://schemas.microsoft.com/office/powerpoint/2010/main" val="339777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6E3D7-72C1-D081-7F78-03B298E5A4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330D49-FE98-79E9-BE90-4DB9348ABAA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D70FA84-094E-0CB9-2CE7-56790AC6C158}"/>
              </a:ext>
            </a:extLst>
          </p:cNvPr>
          <p:cNvSpPr>
            <a:spLocks noGrp="1"/>
          </p:cNvSpPr>
          <p:nvPr>
            <p:ph type="body" idx="1"/>
          </p:nvPr>
        </p:nvSpPr>
        <p:spPr/>
        <p:txBody>
          <a:bodyPr/>
          <a:lstStyle/>
          <a:p>
            <a:endParaRPr lang="en-US" altLang="zh-CN" b="0" i="0" dirty="0">
              <a:solidFill>
                <a:srgbClr val="4D4D4D"/>
              </a:solidFill>
              <a:effectLst/>
              <a:highlight>
                <a:srgbClr val="C1E6C6"/>
              </a:highlight>
              <a:latin typeface="-apple-system"/>
            </a:endParaRPr>
          </a:p>
        </p:txBody>
      </p:sp>
      <p:sp>
        <p:nvSpPr>
          <p:cNvPr id="4" name="灯片编号占位符 3">
            <a:extLst>
              <a:ext uri="{FF2B5EF4-FFF2-40B4-BE49-F238E27FC236}">
                <a16:creationId xmlns:a16="http://schemas.microsoft.com/office/drawing/2014/main" id="{FD6DF036-5240-EAD8-6DD2-6B706CECE49B}"/>
              </a:ext>
            </a:extLst>
          </p:cNvPr>
          <p:cNvSpPr>
            <a:spLocks noGrp="1"/>
          </p:cNvSpPr>
          <p:nvPr>
            <p:ph type="sldNum" sz="quarter" idx="5"/>
          </p:nvPr>
        </p:nvSpPr>
        <p:spPr/>
        <p:txBody>
          <a:bodyPr/>
          <a:lstStyle/>
          <a:p>
            <a:fld id="{35742EBB-6C3A-411E-B6A0-C87CA677A31C}" type="slidenum">
              <a:rPr lang="zh-CN" altLang="en-US" smtClean="0"/>
              <a:t>26</a:t>
            </a:fld>
            <a:endParaRPr lang="zh-CN" altLang="en-US"/>
          </a:p>
        </p:txBody>
      </p:sp>
    </p:spTree>
    <p:extLst>
      <p:ext uri="{BB962C8B-B14F-4D97-AF65-F5344CB8AC3E}">
        <p14:creationId xmlns:p14="http://schemas.microsoft.com/office/powerpoint/2010/main" val="3385335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4" name="梯形 13"/>
          <p:cNvSpPr/>
          <p:nvPr userDrawn="1"/>
        </p:nvSpPr>
        <p:spPr>
          <a:xfrm>
            <a:off x="569997" y="1458351"/>
            <a:ext cx="3524250"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0" y="1801906"/>
            <a:ext cx="12192000" cy="5056094"/>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梯形 15"/>
          <p:cNvSpPr/>
          <p:nvPr userDrawn="1"/>
        </p:nvSpPr>
        <p:spPr>
          <a:xfrm flipV="1">
            <a:off x="739205" y="1458351"/>
            <a:ext cx="3185832" cy="948571"/>
          </a:xfrm>
          <a:prstGeom prst="trapezoid">
            <a:avLst>
              <a:gd name="adj" fmla="val 1987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EB186F26-4F09-B174-F404-F4FBF8990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2179" y="205685"/>
            <a:ext cx="1281232" cy="1252666"/>
          </a:xfrm>
          <a:prstGeom prst="rect">
            <a:avLst/>
          </a:prstGeom>
        </p:spPr>
      </p:pic>
      <p:sp>
        <p:nvSpPr>
          <p:cNvPr id="5" name="文本占位符 4">
            <a:extLst>
              <a:ext uri="{FF2B5EF4-FFF2-40B4-BE49-F238E27FC236}">
                <a16:creationId xmlns:a16="http://schemas.microsoft.com/office/drawing/2014/main" id="{D1C1E6D1-34B3-7E17-DB59-AAC57F32B91C}"/>
              </a:ext>
            </a:extLst>
          </p:cNvPr>
          <p:cNvSpPr>
            <a:spLocks noGrp="1"/>
          </p:cNvSpPr>
          <p:nvPr>
            <p:ph type="body" sz="quarter" idx="10" hasCustomPrompt="1"/>
          </p:nvPr>
        </p:nvSpPr>
        <p:spPr>
          <a:xfrm>
            <a:off x="2258291" y="2960823"/>
            <a:ext cx="7675417" cy="1671637"/>
          </a:xfrm>
          <a:prstGeom prst="rect">
            <a:avLst/>
          </a:prstGeom>
        </p:spPr>
        <p:txBody>
          <a:bodyPr/>
          <a:lstStyle>
            <a:lvl1pPr marL="0" indent="0" algn="ctr">
              <a:buNone/>
              <a:defRPr sz="6000">
                <a:solidFill>
                  <a:schemeClr val="bg1"/>
                </a:solidFill>
              </a:defRPr>
            </a:lvl1pPr>
          </a:lstStyle>
          <a:p>
            <a:pPr lvl="0"/>
            <a:r>
              <a:rPr lang="zh-CN" altLang="en-US" dirty="0"/>
              <a:t>单击此处编辑标题</a:t>
            </a:r>
            <a:endParaRPr lang="en-US" altLang="zh-CN" dirty="0"/>
          </a:p>
        </p:txBody>
      </p:sp>
    </p:spTree>
    <p:extLst>
      <p:ext uri="{BB962C8B-B14F-4D97-AF65-F5344CB8AC3E}">
        <p14:creationId xmlns:p14="http://schemas.microsoft.com/office/powerpoint/2010/main" val="274994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4" name="梯形 13"/>
          <p:cNvSpPr/>
          <p:nvPr userDrawn="1"/>
        </p:nvSpPr>
        <p:spPr>
          <a:xfrm>
            <a:off x="569997" y="1458351"/>
            <a:ext cx="3524250"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0" y="1801906"/>
            <a:ext cx="12192000" cy="5056094"/>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梯形 15"/>
          <p:cNvSpPr/>
          <p:nvPr userDrawn="1"/>
        </p:nvSpPr>
        <p:spPr>
          <a:xfrm flipV="1">
            <a:off x="739205" y="1458351"/>
            <a:ext cx="3185832" cy="948571"/>
          </a:xfrm>
          <a:prstGeom prst="trapezoid">
            <a:avLst>
              <a:gd name="adj" fmla="val 1987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EB186F26-4F09-B174-F404-F4FBF8990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2179" y="205685"/>
            <a:ext cx="1281232" cy="1252666"/>
          </a:xfrm>
          <a:prstGeom prst="rect">
            <a:avLst/>
          </a:prstGeom>
        </p:spPr>
      </p:pic>
      <p:sp>
        <p:nvSpPr>
          <p:cNvPr id="4" name="标题 1">
            <a:extLst>
              <a:ext uri="{FF2B5EF4-FFF2-40B4-BE49-F238E27FC236}">
                <a16:creationId xmlns:a16="http://schemas.microsoft.com/office/drawing/2014/main" id="{9B8F960F-90BB-1EEC-F3F8-E30AA201391D}"/>
              </a:ext>
            </a:extLst>
          </p:cNvPr>
          <p:cNvSpPr>
            <a:spLocks noGrp="1"/>
          </p:cNvSpPr>
          <p:nvPr>
            <p:ph type="title" hasCustomPrompt="1"/>
          </p:nvPr>
        </p:nvSpPr>
        <p:spPr>
          <a:xfrm>
            <a:off x="1404988" y="1540260"/>
            <a:ext cx="1736436" cy="784751"/>
          </a:xfrm>
          <a:prstGeom prst="rect">
            <a:avLst/>
          </a:prstGeom>
        </p:spPr>
        <p:txBody>
          <a:bodyPr anchor="ctr"/>
          <a:lstStyle>
            <a:lvl1pPr algn="ctr">
              <a:defRPr sz="4000" b="1">
                <a:solidFill>
                  <a:schemeClr val="bg1"/>
                </a:solidFill>
              </a:defRPr>
            </a:lvl1pPr>
          </a:lstStyle>
          <a:p>
            <a:r>
              <a:rPr lang="zh-CN" altLang="en-US" dirty="0"/>
              <a:t>目录</a:t>
            </a:r>
          </a:p>
        </p:txBody>
      </p:sp>
      <p:sp>
        <p:nvSpPr>
          <p:cNvPr id="5" name="文本占位符 4">
            <a:extLst>
              <a:ext uri="{FF2B5EF4-FFF2-40B4-BE49-F238E27FC236}">
                <a16:creationId xmlns:a16="http://schemas.microsoft.com/office/drawing/2014/main" id="{B0529C91-E990-9051-437B-C13FBCC7FC15}"/>
              </a:ext>
            </a:extLst>
          </p:cNvPr>
          <p:cNvSpPr>
            <a:spLocks noGrp="1"/>
          </p:cNvSpPr>
          <p:nvPr>
            <p:ph type="body" sz="quarter" idx="10"/>
          </p:nvPr>
        </p:nvSpPr>
        <p:spPr>
          <a:xfrm>
            <a:off x="2854325" y="2706688"/>
            <a:ext cx="6723784" cy="3001962"/>
          </a:xfrm>
          <a:prstGeom prst="rect">
            <a:avLst/>
          </a:prstGeom>
        </p:spPr>
        <p:txBody>
          <a:bodyPr/>
          <a:lstStyle>
            <a:lvl1pPr>
              <a:defRPr>
                <a:solidFill>
                  <a:schemeClr val="bg1"/>
                </a:solidFill>
              </a:defRPr>
            </a:lvl1pPr>
          </a:lstStyle>
          <a:p>
            <a:pPr lvl="0"/>
            <a:r>
              <a:rPr lang="zh-CN" altLang="en-US" dirty="0"/>
              <a:t>单击此处编辑母版文本样式</a:t>
            </a:r>
          </a:p>
        </p:txBody>
      </p:sp>
    </p:spTree>
    <p:extLst>
      <p:ext uri="{BB962C8B-B14F-4D97-AF65-F5344CB8AC3E}">
        <p14:creationId xmlns:p14="http://schemas.microsoft.com/office/powerpoint/2010/main" val="281881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梯形 2">
            <a:extLst>
              <a:ext uri="{FF2B5EF4-FFF2-40B4-BE49-F238E27FC236}">
                <a16:creationId xmlns:a16="http://schemas.microsoft.com/office/drawing/2014/main" id="{D307B9EE-5275-C28B-0D85-A730486D3D3F}"/>
              </a:ext>
            </a:extLst>
          </p:cNvPr>
          <p:cNvSpPr/>
          <p:nvPr userDrawn="1"/>
        </p:nvSpPr>
        <p:spPr>
          <a:xfrm>
            <a:off x="142240" y="281406"/>
            <a:ext cx="2067560" cy="483303"/>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
            <a:extLst>
              <a:ext uri="{FF2B5EF4-FFF2-40B4-BE49-F238E27FC236}">
                <a16:creationId xmlns:a16="http://schemas.microsoft.com/office/drawing/2014/main" id="{DD69AE11-62C1-97C9-0788-013D28D9B34A}"/>
              </a:ext>
            </a:extLst>
          </p:cNvPr>
          <p:cNvSpPr/>
          <p:nvPr userDrawn="1"/>
        </p:nvSpPr>
        <p:spPr>
          <a:xfrm>
            <a:off x="0" y="463025"/>
            <a:ext cx="6877050" cy="784750"/>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 fmla="*/ 0 w 6877050"/>
              <a:gd name="connsiteY0" fmla="*/ 0 h 784750"/>
              <a:gd name="connsiteX1" fmla="*/ 6877050 w 6877050"/>
              <a:gd name="connsiteY1" fmla="*/ 0 h 784750"/>
              <a:gd name="connsiteX2" fmla="*/ 6877050 w 6877050"/>
              <a:gd name="connsiteY2" fmla="*/ 783320 h 784750"/>
              <a:gd name="connsiteX3" fmla="*/ 6505575 w 6877050"/>
              <a:gd name="connsiteY3" fmla="*/ 784750 h 784750"/>
              <a:gd name="connsiteX4" fmla="*/ 0 w 6877050"/>
              <a:gd name="connsiteY4" fmla="*/ 783320 h 784750"/>
              <a:gd name="connsiteX5" fmla="*/ 0 w 6877050"/>
              <a:gd name="connsiteY5" fmla="*/ 0 h 784750"/>
              <a:gd name="connsiteX0" fmla="*/ 0 w 6877050"/>
              <a:gd name="connsiteY0" fmla="*/ 0 h 784750"/>
              <a:gd name="connsiteX1" fmla="*/ 6877050 w 6877050"/>
              <a:gd name="connsiteY1" fmla="*/ 0 h 784750"/>
              <a:gd name="connsiteX2" fmla="*/ 6505575 w 6877050"/>
              <a:gd name="connsiteY2" fmla="*/ 784750 h 784750"/>
              <a:gd name="connsiteX3" fmla="*/ 0 w 6877050"/>
              <a:gd name="connsiteY3" fmla="*/ 783320 h 784750"/>
              <a:gd name="connsiteX4" fmla="*/ 0 w 6877050"/>
              <a:gd name="connsiteY4" fmla="*/ 0 h 784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梯形 5">
            <a:extLst>
              <a:ext uri="{FF2B5EF4-FFF2-40B4-BE49-F238E27FC236}">
                <a16:creationId xmlns:a16="http://schemas.microsoft.com/office/drawing/2014/main" id="{F418AF11-1AF1-81D3-2AB8-D17500BF8DF2}"/>
              </a:ext>
            </a:extLst>
          </p:cNvPr>
          <p:cNvSpPr/>
          <p:nvPr userDrawn="1"/>
        </p:nvSpPr>
        <p:spPr>
          <a:xfrm flipV="1">
            <a:off x="260350" y="274373"/>
            <a:ext cx="1827530" cy="490336"/>
          </a:xfrm>
          <a:prstGeom prst="trapezoid">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FD3ADD6F-4B92-CF37-2B48-90716CC5CD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2179" y="205685"/>
            <a:ext cx="1281232" cy="1252666"/>
          </a:xfrm>
          <a:prstGeom prst="rect">
            <a:avLst/>
          </a:prstGeom>
        </p:spPr>
      </p:pic>
      <p:sp>
        <p:nvSpPr>
          <p:cNvPr id="9" name="内容占位符 2">
            <a:extLst>
              <a:ext uri="{FF2B5EF4-FFF2-40B4-BE49-F238E27FC236}">
                <a16:creationId xmlns:a16="http://schemas.microsoft.com/office/drawing/2014/main" id="{E571A15F-001F-5C53-4E2A-8B8C00F71191}"/>
              </a:ext>
            </a:extLst>
          </p:cNvPr>
          <p:cNvSpPr>
            <a:spLocks noGrp="1"/>
          </p:cNvSpPr>
          <p:nvPr>
            <p:ph idx="1"/>
          </p:nvPr>
        </p:nvSpPr>
        <p:spPr>
          <a:xfrm>
            <a:off x="838200" y="1651683"/>
            <a:ext cx="10515600" cy="4525280"/>
          </a:xfrm>
          <a:prstGeom prst="rect">
            <a:avLst/>
          </a:prstGeo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p:txBody>
      </p:sp>
      <p:sp>
        <p:nvSpPr>
          <p:cNvPr id="12" name="标题占位符 8">
            <a:extLst>
              <a:ext uri="{FF2B5EF4-FFF2-40B4-BE49-F238E27FC236}">
                <a16:creationId xmlns:a16="http://schemas.microsoft.com/office/drawing/2014/main" id="{84DE6A20-8A4E-F999-9232-8B976540E11D}"/>
              </a:ext>
            </a:extLst>
          </p:cNvPr>
          <p:cNvSpPr>
            <a:spLocks noGrp="1"/>
          </p:cNvSpPr>
          <p:nvPr>
            <p:ph type="title"/>
          </p:nvPr>
        </p:nvSpPr>
        <p:spPr>
          <a:xfrm>
            <a:off x="2087880" y="463024"/>
            <a:ext cx="5809211" cy="784751"/>
          </a:xfrm>
          <a:prstGeom prst="rect">
            <a:avLst/>
          </a:prstGeom>
        </p:spPr>
        <p:txBody>
          <a:bodyPr vert="horz" lIns="91440" tIns="45720" rIns="91440" bIns="45720" rtlCol="0" anchor="ctr">
            <a:normAutofit/>
          </a:bodyPr>
          <a:lstStyle/>
          <a:p>
            <a:r>
              <a:rPr lang="zh-CN" altLang="en-US" dirty="0"/>
              <a:t>单击此处编辑标题</a:t>
            </a:r>
          </a:p>
        </p:txBody>
      </p:sp>
    </p:spTree>
    <p:extLst>
      <p:ext uri="{BB962C8B-B14F-4D97-AF65-F5344CB8AC3E}">
        <p14:creationId xmlns:p14="http://schemas.microsoft.com/office/powerpoint/2010/main" val="108727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带徽空白页">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51683"/>
            <a:ext cx="10515600" cy="4525280"/>
          </a:xfrm>
          <a:prstGeom prst="rect">
            <a:avLst/>
          </a:prstGeo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p:txBody>
      </p:sp>
      <p:pic>
        <p:nvPicPr>
          <p:cNvPr id="7" name="图片 6">
            <a:extLst>
              <a:ext uri="{FF2B5EF4-FFF2-40B4-BE49-F238E27FC236}">
                <a16:creationId xmlns:a16="http://schemas.microsoft.com/office/drawing/2014/main" id="{6FF2A4BC-0FD9-6B57-3444-99FCD5815A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2179" y="205685"/>
            <a:ext cx="1281232" cy="1252666"/>
          </a:xfrm>
          <a:prstGeom prst="rect">
            <a:avLst/>
          </a:prstGeom>
        </p:spPr>
      </p:pic>
    </p:spTree>
    <p:extLst>
      <p:ext uri="{BB962C8B-B14F-4D97-AF65-F5344CB8AC3E}">
        <p14:creationId xmlns:p14="http://schemas.microsoft.com/office/powerpoint/2010/main" val="359350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不带徽空白页">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0ED94CA-A127-FD26-D32B-8D1D81DD4112}"/>
              </a:ext>
            </a:extLst>
          </p:cNvPr>
          <p:cNvSpPr>
            <a:spLocks noGrp="1"/>
          </p:cNvSpPr>
          <p:nvPr>
            <p:ph idx="1"/>
          </p:nvPr>
        </p:nvSpPr>
        <p:spPr>
          <a:xfrm>
            <a:off x="838200" y="1651683"/>
            <a:ext cx="10515600" cy="4525280"/>
          </a:xfrm>
          <a:prstGeom prst="rect">
            <a:avLst/>
          </a:prstGeo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p:txBody>
      </p:sp>
    </p:spTree>
    <p:extLst>
      <p:ext uri="{BB962C8B-B14F-4D97-AF65-F5344CB8AC3E}">
        <p14:creationId xmlns:p14="http://schemas.microsoft.com/office/powerpoint/2010/main" val="2809905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梯形 2">
            <a:extLst>
              <a:ext uri="{FF2B5EF4-FFF2-40B4-BE49-F238E27FC236}">
                <a16:creationId xmlns:a16="http://schemas.microsoft.com/office/drawing/2014/main" id="{EAA265D4-8EBF-D537-5DF7-B714E29C05D6}"/>
              </a:ext>
            </a:extLst>
          </p:cNvPr>
          <p:cNvSpPr/>
          <p:nvPr userDrawn="1"/>
        </p:nvSpPr>
        <p:spPr>
          <a:xfrm>
            <a:off x="142240" y="281406"/>
            <a:ext cx="2067560" cy="483303"/>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2">
            <a:extLst>
              <a:ext uri="{FF2B5EF4-FFF2-40B4-BE49-F238E27FC236}">
                <a16:creationId xmlns:a16="http://schemas.microsoft.com/office/drawing/2014/main" id="{2E9BC3AE-F96C-FB87-5CD8-A97C21C35FB5}"/>
              </a:ext>
            </a:extLst>
          </p:cNvPr>
          <p:cNvSpPr/>
          <p:nvPr userDrawn="1"/>
        </p:nvSpPr>
        <p:spPr>
          <a:xfrm>
            <a:off x="0" y="463025"/>
            <a:ext cx="6877050" cy="784750"/>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 fmla="*/ 0 w 6877050"/>
              <a:gd name="connsiteY0" fmla="*/ 0 h 784750"/>
              <a:gd name="connsiteX1" fmla="*/ 6877050 w 6877050"/>
              <a:gd name="connsiteY1" fmla="*/ 0 h 784750"/>
              <a:gd name="connsiteX2" fmla="*/ 6877050 w 6877050"/>
              <a:gd name="connsiteY2" fmla="*/ 783320 h 784750"/>
              <a:gd name="connsiteX3" fmla="*/ 6505575 w 6877050"/>
              <a:gd name="connsiteY3" fmla="*/ 784750 h 784750"/>
              <a:gd name="connsiteX4" fmla="*/ 0 w 6877050"/>
              <a:gd name="connsiteY4" fmla="*/ 783320 h 784750"/>
              <a:gd name="connsiteX5" fmla="*/ 0 w 6877050"/>
              <a:gd name="connsiteY5" fmla="*/ 0 h 784750"/>
              <a:gd name="connsiteX0" fmla="*/ 0 w 6877050"/>
              <a:gd name="connsiteY0" fmla="*/ 0 h 784750"/>
              <a:gd name="connsiteX1" fmla="*/ 6877050 w 6877050"/>
              <a:gd name="connsiteY1" fmla="*/ 0 h 784750"/>
              <a:gd name="connsiteX2" fmla="*/ 6505575 w 6877050"/>
              <a:gd name="connsiteY2" fmla="*/ 784750 h 784750"/>
              <a:gd name="connsiteX3" fmla="*/ 0 w 6877050"/>
              <a:gd name="connsiteY3" fmla="*/ 783320 h 784750"/>
              <a:gd name="connsiteX4" fmla="*/ 0 w 6877050"/>
              <a:gd name="connsiteY4" fmla="*/ 0 h 784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梯形 4">
            <a:extLst>
              <a:ext uri="{FF2B5EF4-FFF2-40B4-BE49-F238E27FC236}">
                <a16:creationId xmlns:a16="http://schemas.microsoft.com/office/drawing/2014/main" id="{026F75A0-4A42-4501-DB21-825FC6002761}"/>
              </a:ext>
            </a:extLst>
          </p:cNvPr>
          <p:cNvSpPr/>
          <p:nvPr userDrawn="1"/>
        </p:nvSpPr>
        <p:spPr>
          <a:xfrm flipV="1">
            <a:off x="260350" y="274373"/>
            <a:ext cx="1827530" cy="490336"/>
          </a:xfrm>
          <a:prstGeom prst="trapezoid">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2E529E01-8B7F-CCED-25F2-41AD93207AA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812179" y="205685"/>
            <a:ext cx="1281232" cy="1252666"/>
          </a:xfrm>
          <a:prstGeom prst="rect">
            <a:avLst/>
          </a:prstGeom>
        </p:spPr>
      </p:pic>
      <p:sp>
        <p:nvSpPr>
          <p:cNvPr id="7" name="内容占位符 2">
            <a:extLst>
              <a:ext uri="{FF2B5EF4-FFF2-40B4-BE49-F238E27FC236}">
                <a16:creationId xmlns:a16="http://schemas.microsoft.com/office/drawing/2014/main" id="{0926383C-345F-D351-C4E3-6DB37DBB908E}"/>
              </a:ext>
            </a:extLst>
          </p:cNvPr>
          <p:cNvSpPr txBox="1">
            <a:spLocks/>
          </p:cNvSpPr>
          <p:nvPr userDrawn="1"/>
        </p:nvSpPr>
        <p:spPr>
          <a:xfrm>
            <a:off x="838200" y="1651683"/>
            <a:ext cx="10515600" cy="4525280"/>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单击此处编辑母版文本样式</a:t>
            </a:r>
          </a:p>
        </p:txBody>
      </p:sp>
      <p:sp>
        <p:nvSpPr>
          <p:cNvPr id="9" name="标题占位符 8">
            <a:extLst>
              <a:ext uri="{FF2B5EF4-FFF2-40B4-BE49-F238E27FC236}">
                <a16:creationId xmlns:a16="http://schemas.microsoft.com/office/drawing/2014/main" id="{9589DFAD-3AFB-D539-20FE-E75DE76D8F2D}"/>
              </a:ext>
            </a:extLst>
          </p:cNvPr>
          <p:cNvSpPr>
            <a:spLocks noGrp="1"/>
          </p:cNvSpPr>
          <p:nvPr>
            <p:ph type="title"/>
          </p:nvPr>
        </p:nvSpPr>
        <p:spPr>
          <a:xfrm>
            <a:off x="2087880" y="463024"/>
            <a:ext cx="5809211" cy="784751"/>
          </a:xfrm>
          <a:prstGeom prst="rect">
            <a:avLst/>
          </a:prstGeom>
        </p:spPr>
        <p:txBody>
          <a:bodyPr vert="horz" lIns="91440" tIns="45720" rIns="91440" bIns="45720" rtlCol="0" anchor="ctr">
            <a:normAutofit/>
          </a:bodyPr>
          <a:lstStyle/>
          <a:p>
            <a:r>
              <a:rPr lang="zh-CN" altLang="en-US" dirty="0"/>
              <a:t>单击此处编辑标题</a:t>
            </a:r>
          </a:p>
        </p:txBody>
      </p:sp>
    </p:spTree>
    <p:extLst>
      <p:ext uri="{BB962C8B-B14F-4D97-AF65-F5344CB8AC3E}">
        <p14:creationId xmlns:p14="http://schemas.microsoft.com/office/powerpoint/2010/main" val="15711268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7" r:id="rId3"/>
    <p:sldLayoutId id="2147483656" r:id="rId4"/>
    <p:sldLayoutId id="2147483654" r:id="rId5"/>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3F90B69-D640-FF7D-26C9-F8F503112A7F}"/>
              </a:ext>
            </a:extLst>
          </p:cNvPr>
          <p:cNvSpPr>
            <a:spLocks noGrp="1"/>
          </p:cNvSpPr>
          <p:nvPr>
            <p:ph type="body" sz="quarter" idx="10"/>
          </p:nvPr>
        </p:nvSpPr>
        <p:spPr>
          <a:xfrm>
            <a:off x="2258291" y="2666909"/>
            <a:ext cx="7930738" cy="3537948"/>
          </a:xfrm>
        </p:spPr>
        <p:txBody>
          <a:bodyPr/>
          <a:lstStyle/>
          <a:p>
            <a:r>
              <a:rPr lang="zh-CN" altLang="en-US" sz="5400" dirty="0"/>
              <a:t>人工智能奥林匹克竞赛</a:t>
            </a:r>
            <a:endParaRPr lang="en-US" altLang="zh-CN" sz="5400" dirty="0"/>
          </a:p>
          <a:p>
            <a:r>
              <a:rPr lang="zh-CN" altLang="en-US" sz="5400" dirty="0"/>
              <a:t>水平测试辅导</a:t>
            </a:r>
            <a:endParaRPr lang="en-US" altLang="zh-CN" sz="5400" dirty="0"/>
          </a:p>
          <a:p>
            <a:endParaRPr lang="en-US" altLang="zh-CN" dirty="0"/>
          </a:p>
          <a:p>
            <a:r>
              <a:rPr lang="zh-CN" altLang="en-US" sz="3600" dirty="0"/>
              <a:t>主讲人：张 浩</a:t>
            </a:r>
          </a:p>
        </p:txBody>
      </p:sp>
    </p:spTree>
    <p:extLst>
      <p:ext uri="{BB962C8B-B14F-4D97-AF65-F5344CB8AC3E}">
        <p14:creationId xmlns:p14="http://schemas.microsoft.com/office/powerpoint/2010/main" val="418355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21B45F-FA50-84D5-857A-068216EBF7C4}"/>
              </a:ext>
            </a:extLst>
          </p:cNvPr>
          <p:cNvSpPr>
            <a:spLocks noGrp="1"/>
          </p:cNvSpPr>
          <p:nvPr>
            <p:ph idx="1"/>
          </p:nvPr>
        </p:nvSpPr>
        <p:spPr>
          <a:xfrm>
            <a:off x="609601" y="1393371"/>
            <a:ext cx="10755086" cy="5138058"/>
          </a:xfrm>
        </p:spPr>
        <p:txBody>
          <a:bodyPr/>
          <a:lstStyle/>
          <a:p>
            <a:pPr algn="ctr"/>
            <a:r>
              <a:rPr lang="en-US" altLang="zh-CN" sz="3200" dirty="0">
                <a:solidFill>
                  <a:srgbClr val="FF0000"/>
                </a:solidFill>
              </a:rPr>
              <a:t>B.</a:t>
            </a:r>
            <a:r>
              <a:rPr lang="zh-CN" altLang="en-US" sz="3200" dirty="0">
                <a:solidFill>
                  <a:srgbClr val="FF0000"/>
                </a:solidFill>
              </a:rPr>
              <a:t>人工智能基础知识</a:t>
            </a:r>
            <a:endParaRPr lang="en-US" altLang="zh-CN" sz="3200" dirty="0">
              <a:solidFill>
                <a:srgbClr val="FF0000"/>
              </a:solidFill>
            </a:endParaRPr>
          </a:p>
          <a:p>
            <a:r>
              <a:rPr lang="zh-CN" altLang="en-US" dirty="0"/>
              <a:t>知道</a:t>
            </a:r>
            <a:r>
              <a:rPr lang="zh-CN" altLang="en-US" dirty="0">
                <a:solidFill>
                  <a:srgbClr val="FF0000"/>
                </a:solidFill>
              </a:rPr>
              <a:t>人工智能的基本方法和基本概念</a:t>
            </a:r>
            <a:r>
              <a:rPr lang="zh-CN" altLang="en-US" dirty="0"/>
              <a:t>。</a:t>
            </a:r>
            <a:r>
              <a:rPr lang="zh-CN" altLang="en-US" dirty="0">
                <a:solidFill>
                  <a:srgbClr val="FF0000"/>
                </a:solidFill>
              </a:rPr>
              <a:t>理解机器学习的基本方法范式</a:t>
            </a:r>
            <a:r>
              <a:rPr lang="zh-CN" altLang="en-US" dirty="0"/>
              <a:t>，</a:t>
            </a:r>
            <a:r>
              <a:rPr lang="zh-CN" altLang="en-US" dirty="0">
                <a:solidFill>
                  <a:srgbClr val="FF0000"/>
                </a:solidFill>
              </a:rPr>
              <a:t>能对训练和推理过程进行描述。</a:t>
            </a:r>
            <a:endParaRPr lang="en-US" altLang="zh-CN" dirty="0">
              <a:solidFill>
                <a:srgbClr val="FF0000"/>
              </a:solidFill>
            </a:endParaRPr>
          </a:p>
          <a:p>
            <a:r>
              <a:rPr lang="zh-CN" altLang="en-US" dirty="0">
                <a:solidFill>
                  <a:srgbClr val="FF0000"/>
                </a:solidFill>
              </a:rPr>
              <a:t>理解关键概念中涉及的机器学习、深度学习方法所适用的典型问题，学生需要理解所学算法适用于何种情境。</a:t>
            </a:r>
            <a:endParaRPr lang="en-US" altLang="zh-CN" dirty="0">
              <a:solidFill>
                <a:srgbClr val="FF0000"/>
              </a:solidFill>
            </a:endParaRPr>
          </a:p>
          <a:p>
            <a:r>
              <a:rPr lang="zh-CN" altLang="en-US" dirty="0"/>
              <a:t>能在文档的帮助下，尝试解决机器学习、深度学习的简单问题（需要编程的可能涉及第三方库的调用，题干中将给出调用方法）。</a:t>
            </a:r>
          </a:p>
        </p:txBody>
      </p:sp>
      <p:sp>
        <p:nvSpPr>
          <p:cNvPr id="3" name="标题 2">
            <a:extLst>
              <a:ext uri="{FF2B5EF4-FFF2-40B4-BE49-F238E27FC236}">
                <a16:creationId xmlns:a16="http://schemas.microsoft.com/office/drawing/2014/main" id="{4871AD6C-9D9C-2564-1088-D57506AEA315}"/>
              </a:ext>
            </a:extLst>
          </p:cNvPr>
          <p:cNvSpPr>
            <a:spLocks noGrp="1"/>
          </p:cNvSpPr>
          <p:nvPr>
            <p:ph type="title"/>
          </p:nvPr>
        </p:nvSpPr>
        <p:spPr/>
        <p:txBody>
          <a:bodyPr/>
          <a:lstStyle/>
          <a:p>
            <a:r>
              <a:rPr lang="zh-CN" altLang="en-US" dirty="0"/>
              <a:t>竞赛大纲（</a:t>
            </a:r>
            <a:r>
              <a:rPr lang="en-US" altLang="zh-CN" dirty="0"/>
              <a:t>B</a:t>
            </a:r>
            <a:r>
              <a:rPr lang="zh-CN" altLang="en-US" dirty="0"/>
              <a:t>部分）</a:t>
            </a:r>
          </a:p>
        </p:txBody>
      </p:sp>
    </p:spTree>
    <p:extLst>
      <p:ext uri="{BB962C8B-B14F-4D97-AF65-F5344CB8AC3E}">
        <p14:creationId xmlns:p14="http://schemas.microsoft.com/office/powerpoint/2010/main" val="176679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6C912A-8418-9B5A-B4CE-49DAA925B651}"/>
              </a:ext>
            </a:extLst>
          </p:cNvPr>
          <p:cNvSpPr>
            <a:spLocks noGrp="1"/>
          </p:cNvSpPr>
          <p:nvPr>
            <p:ph idx="1"/>
          </p:nvPr>
        </p:nvSpPr>
        <p:spPr>
          <a:xfrm>
            <a:off x="838200" y="1393371"/>
            <a:ext cx="10515600" cy="4783592"/>
          </a:xfrm>
        </p:spPr>
        <p:txBody>
          <a:bodyPr/>
          <a:lstStyle/>
          <a:p>
            <a:pPr algn="ctr"/>
            <a:r>
              <a:rPr lang="en-US" altLang="zh-CN" sz="3200" dirty="0">
                <a:solidFill>
                  <a:srgbClr val="FF0000"/>
                </a:solidFill>
              </a:rPr>
              <a:t>C.</a:t>
            </a:r>
            <a:r>
              <a:rPr lang="zh-CN" altLang="en-US" sz="3200" dirty="0">
                <a:solidFill>
                  <a:srgbClr val="FF0000"/>
                </a:solidFill>
              </a:rPr>
              <a:t>进阶计算机技能</a:t>
            </a:r>
          </a:p>
          <a:p>
            <a:r>
              <a:rPr lang="en-US" altLang="zh-CN" dirty="0"/>
              <a:t>NOAI</a:t>
            </a:r>
            <a:r>
              <a:rPr lang="zh-CN" altLang="en-US" dirty="0"/>
              <a:t>要求参与者能应用</a:t>
            </a:r>
            <a:r>
              <a:rPr lang="en-US" altLang="zh-CN" dirty="0"/>
              <a:t>Python</a:t>
            </a:r>
            <a:r>
              <a:rPr lang="zh-CN" altLang="en-US" dirty="0"/>
              <a:t>语言和已有工具</a:t>
            </a:r>
            <a:r>
              <a:rPr lang="zh-CN" altLang="en-US" dirty="0">
                <a:solidFill>
                  <a:srgbClr val="FF0000"/>
                </a:solidFill>
              </a:rPr>
              <a:t>解决真实的人工智能问题</a:t>
            </a:r>
            <a:r>
              <a:rPr lang="zh-CN" altLang="en-US" dirty="0"/>
              <a:t>。其中</a:t>
            </a:r>
            <a:r>
              <a:rPr lang="en-US" altLang="zh-CN" dirty="0" err="1">
                <a:solidFill>
                  <a:srgbClr val="FF0000"/>
                </a:solidFill>
              </a:rPr>
              <a:t>Numpy</a:t>
            </a:r>
            <a:r>
              <a:rPr lang="zh-CN" altLang="en-US" dirty="0">
                <a:solidFill>
                  <a:srgbClr val="FF0000"/>
                </a:solidFill>
              </a:rPr>
              <a:t>、</a:t>
            </a:r>
            <a:r>
              <a:rPr lang="en-US" altLang="zh-CN" dirty="0">
                <a:solidFill>
                  <a:srgbClr val="FF0000"/>
                </a:solidFill>
              </a:rPr>
              <a:t>Pandas </a:t>
            </a:r>
            <a:r>
              <a:rPr lang="zh-CN" altLang="en-US" dirty="0">
                <a:solidFill>
                  <a:srgbClr val="FF0000"/>
                </a:solidFill>
              </a:rPr>
              <a:t>和 </a:t>
            </a:r>
            <a:r>
              <a:rPr lang="en-US" altLang="zh-CN" dirty="0">
                <a:solidFill>
                  <a:srgbClr val="FF0000"/>
                </a:solidFill>
              </a:rPr>
              <a:t>Matplotlib</a:t>
            </a:r>
            <a:r>
              <a:rPr lang="zh-CN" altLang="en-US" dirty="0"/>
              <a:t>作为数据处理和可视化工具十分常用且重要。</a:t>
            </a:r>
            <a:r>
              <a:rPr lang="en-US" altLang="zh-CN" dirty="0"/>
              <a:t>NOAI</a:t>
            </a:r>
            <a:r>
              <a:rPr lang="zh-CN" altLang="en-US" dirty="0"/>
              <a:t>学术活动第二轮要求参与者能</a:t>
            </a:r>
            <a:r>
              <a:rPr lang="zh-CN" altLang="en-US" dirty="0">
                <a:solidFill>
                  <a:srgbClr val="FF0000"/>
                </a:solidFill>
              </a:rPr>
              <a:t>掌握上述</a:t>
            </a:r>
            <a:r>
              <a:rPr lang="en-US" altLang="zh-CN" dirty="0">
                <a:solidFill>
                  <a:srgbClr val="FF0000"/>
                </a:solidFill>
              </a:rPr>
              <a:t>3</a:t>
            </a:r>
            <a:r>
              <a:rPr lang="zh-CN" altLang="en-US" dirty="0">
                <a:solidFill>
                  <a:srgbClr val="FF0000"/>
                </a:solidFill>
              </a:rPr>
              <a:t>个包的基本使用方法</a:t>
            </a:r>
            <a:r>
              <a:rPr lang="zh-CN" altLang="en-US" dirty="0"/>
              <a:t>，并能在在文档的帮助下在程序中加以应用从而对数据进行处理。</a:t>
            </a:r>
          </a:p>
        </p:txBody>
      </p:sp>
      <p:sp>
        <p:nvSpPr>
          <p:cNvPr id="3" name="标题 2">
            <a:extLst>
              <a:ext uri="{FF2B5EF4-FFF2-40B4-BE49-F238E27FC236}">
                <a16:creationId xmlns:a16="http://schemas.microsoft.com/office/drawing/2014/main" id="{9162D949-1BC9-B5CE-D377-87392BC2F5EF}"/>
              </a:ext>
            </a:extLst>
          </p:cNvPr>
          <p:cNvSpPr>
            <a:spLocks noGrp="1"/>
          </p:cNvSpPr>
          <p:nvPr>
            <p:ph type="title"/>
          </p:nvPr>
        </p:nvSpPr>
        <p:spPr/>
        <p:txBody>
          <a:bodyPr/>
          <a:lstStyle/>
          <a:p>
            <a:r>
              <a:rPr lang="zh-CN" altLang="en-US" dirty="0"/>
              <a:t>*竞赛大纲（</a:t>
            </a:r>
            <a:r>
              <a:rPr lang="en-US" altLang="zh-CN" dirty="0"/>
              <a:t>C</a:t>
            </a:r>
            <a:r>
              <a:rPr lang="zh-CN" altLang="en-US" dirty="0"/>
              <a:t>部分）</a:t>
            </a:r>
          </a:p>
        </p:txBody>
      </p:sp>
    </p:spTree>
    <p:extLst>
      <p:ext uri="{BB962C8B-B14F-4D97-AF65-F5344CB8AC3E}">
        <p14:creationId xmlns:p14="http://schemas.microsoft.com/office/powerpoint/2010/main" val="163590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EED01-3BFA-0981-C720-FE24B7402B15}"/>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C371DF1C-AA75-84C5-E0FE-17A49592BFDC}"/>
              </a:ext>
            </a:extLst>
          </p:cNvPr>
          <p:cNvSpPr>
            <a:spLocks noGrp="1"/>
          </p:cNvSpPr>
          <p:nvPr>
            <p:ph idx="1"/>
          </p:nvPr>
        </p:nvSpPr>
        <p:spPr/>
        <p:txBody>
          <a:bodyPr/>
          <a:lstStyle/>
          <a:p>
            <a:r>
              <a:rPr lang="zh-CN" altLang="en-US" dirty="0"/>
              <a:t>熟练运用数据清洗、数据可视化、统计分析等数据处理与分析技巧。</a:t>
            </a:r>
          </a:p>
          <a:p>
            <a:r>
              <a:rPr lang="zh-CN" altLang="en-US" dirty="0"/>
              <a:t>熟练掌握 </a:t>
            </a:r>
            <a:r>
              <a:rPr lang="en-US" altLang="zh-CN" dirty="0" err="1"/>
              <a:t>Numpy</a:t>
            </a:r>
            <a:r>
              <a:rPr lang="zh-CN" altLang="en-US" dirty="0"/>
              <a:t>的数据处理、统计和转化功能。</a:t>
            </a:r>
          </a:p>
          <a:p>
            <a:r>
              <a:rPr lang="zh-CN" altLang="en-US" dirty="0"/>
              <a:t>熟练掌握 </a:t>
            </a:r>
            <a:r>
              <a:rPr lang="en-US" altLang="zh-CN" dirty="0"/>
              <a:t>Pandas </a:t>
            </a:r>
            <a:r>
              <a:rPr lang="zh-CN" altLang="en-US" dirty="0"/>
              <a:t>的数据读取、査询、抽取、融合、缺失值处理等功能。</a:t>
            </a:r>
          </a:p>
          <a:p>
            <a:r>
              <a:rPr lang="zh-CN" altLang="en-US" dirty="0"/>
              <a:t>熟练掌握 </a:t>
            </a:r>
            <a:r>
              <a:rPr lang="en-US" altLang="zh-CN" dirty="0"/>
              <a:t>Matplotlib</a:t>
            </a:r>
            <a:r>
              <a:rPr lang="zh-CN" altLang="en-US" dirty="0"/>
              <a:t>的数据可视化功能。</a:t>
            </a:r>
          </a:p>
          <a:p>
            <a:endParaRPr lang="zh-CN" altLang="en-US" dirty="0"/>
          </a:p>
        </p:txBody>
      </p:sp>
      <p:sp>
        <p:nvSpPr>
          <p:cNvPr id="3" name="标题 2">
            <a:extLst>
              <a:ext uri="{FF2B5EF4-FFF2-40B4-BE49-F238E27FC236}">
                <a16:creationId xmlns:a16="http://schemas.microsoft.com/office/drawing/2014/main" id="{8736CD4F-AF12-2E0F-477F-4E104FE21AC4}"/>
              </a:ext>
            </a:extLst>
          </p:cNvPr>
          <p:cNvSpPr>
            <a:spLocks noGrp="1"/>
          </p:cNvSpPr>
          <p:nvPr>
            <p:ph type="title"/>
          </p:nvPr>
        </p:nvSpPr>
        <p:spPr/>
        <p:txBody>
          <a:bodyPr/>
          <a:lstStyle/>
          <a:p>
            <a:r>
              <a:rPr lang="zh-CN" altLang="en-US" dirty="0"/>
              <a:t>*竞赛大纲（</a:t>
            </a:r>
            <a:r>
              <a:rPr lang="en-US" altLang="zh-CN" dirty="0"/>
              <a:t>C</a:t>
            </a:r>
            <a:r>
              <a:rPr lang="zh-CN" altLang="en-US" dirty="0"/>
              <a:t>部分）</a:t>
            </a:r>
          </a:p>
        </p:txBody>
      </p:sp>
    </p:spTree>
    <p:extLst>
      <p:ext uri="{BB962C8B-B14F-4D97-AF65-F5344CB8AC3E}">
        <p14:creationId xmlns:p14="http://schemas.microsoft.com/office/powerpoint/2010/main" val="198792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945D3-1657-D66F-C35B-73446ED359CA}"/>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65F23AD-FF2A-7E91-8196-6D868FC2372E}"/>
              </a:ext>
            </a:extLst>
          </p:cNvPr>
          <p:cNvSpPr>
            <a:spLocks noGrp="1"/>
          </p:cNvSpPr>
          <p:nvPr>
            <p:ph idx="1"/>
          </p:nvPr>
        </p:nvSpPr>
        <p:spPr>
          <a:xfrm>
            <a:off x="838200" y="1360714"/>
            <a:ext cx="10515600" cy="4816249"/>
          </a:xfrm>
        </p:spPr>
        <p:txBody>
          <a:bodyPr/>
          <a:lstStyle/>
          <a:p>
            <a:pPr algn="ctr"/>
            <a:r>
              <a:rPr lang="en-US" altLang="zh-CN" sz="3200" dirty="0">
                <a:solidFill>
                  <a:srgbClr val="FF0000"/>
                </a:solidFill>
              </a:rPr>
              <a:t>D.</a:t>
            </a:r>
            <a:r>
              <a:rPr lang="zh-CN" altLang="en-US" sz="3200" dirty="0">
                <a:solidFill>
                  <a:srgbClr val="FF0000"/>
                </a:solidFill>
              </a:rPr>
              <a:t>人工智能进阶知识与技能</a:t>
            </a:r>
          </a:p>
          <a:p>
            <a:r>
              <a:rPr lang="en-US" altLang="zh-CN" dirty="0"/>
              <a:t>NOAI</a:t>
            </a:r>
            <a:r>
              <a:rPr lang="zh-CN" altLang="en-US" dirty="0"/>
              <a:t>第二轮要求参与者掌握</a:t>
            </a:r>
            <a:r>
              <a:rPr lang="en-US" altLang="zh-CN" dirty="0" err="1"/>
              <a:t>sklearn</a:t>
            </a:r>
            <a:r>
              <a:rPr lang="zh-CN" altLang="en-US" dirty="0"/>
              <a:t>机器学习工具包和</a:t>
            </a:r>
            <a:r>
              <a:rPr lang="en-US" altLang="zh-CN" dirty="0" err="1"/>
              <a:t>Pytorch</a:t>
            </a:r>
            <a:r>
              <a:rPr lang="en-US" altLang="zh-CN" dirty="0"/>
              <a:t> </a:t>
            </a:r>
            <a:r>
              <a:rPr lang="zh-CN" altLang="en-US" dirty="0"/>
              <a:t>框架的基本应用，并</a:t>
            </a:r>
            <a:r>
              <a:rPr lang="zh-CN" altLang="en-US" dirty="0">
                <a:solidFill>
                  <a:srgbClr val="FF0000"/>
                </a:solidFill>
              </a:rPr>
              <a:t>能在文档的帮助下使用它们解决真实人工智能相关研究问题</a:t>
            </a:r>
            <a:r>
              <a:rPr lang="zh-CN" altLang="en-US" dirty="0"/>
              <a:t>。问题可能涉及</a:t>
            </a:r>
            <a:r>
              <a:rPr lang="zh-CN" altLang="en-US" dirty="0">
                <a:solidFill>
                  <a:srgbClr val="FF0000"/>
                </a:solidFill>
              </a:rPr>
              <a:t>计算机视觉、语音识别、自然语言处理、大语言模型等多个前沿研究领域</a:t>
            </a:r>
            <a:r>
              <a:rPr lang="zh-CN" altLang="en-US" dirty="0"/>
              <a:t>。</a:t>
            </a:r>
          </a:p>
          <a:p>
            <a:endParaRPr lang="zh-CN" altLang="en-US" dirty="0"/>
          </a:p>
        </p:txBody>
      </p:sp>
      <p:sp>
        <p:nvSpPr>
          <p:cNvPr id="3" name="标题 2">
            <a:extLst>
              <a:ext uri="{FF2B5EF4-FFF2-40B4-BE49-F238E27FC236}">
                <a16:creationId xmlns:a16="http://schemas.microsoft.com/office/drawing/2014/main" id="{35BB1C66-2456-0794-AB1A-2C1E615F17DF}"/>
              </a:ext>
            </a:extLst>
          </p:cNvPr>
          <p:cNvSpPr>
            <a:spLocks noGrp="1"/>
          </p:cNvSpPr>
          <p:nvPr>
            <p:ph type="title"/>
          </p:nvPr>
        </p:nvSpPr>
        <p:spPr/>
        <p:txBody>
          <a:bodyPr/>
          <a:lstStyle/>
          <a:p>
            <a:r>
              <a:rPr lang="zh-CN" altLang="en-US" dirty="0"/>
              <a:t>*竞赛大纲（</a:t>
            </a:r>
            <a:r>
              <a:rPr lang="en-US" altLang="zh-CN" dirty="0"/>
              <a:t>D</a:t>
            </a:r>
            <a:r>
              <a:rPr lang="zh-CN" altLang="en-US" dirty="0"/>
              <a:t>部分）</a:t>
            </a:r>
          </a:p>
        </p:txBody>
      </p:sp>
    </p:spTree>
    <p:extLst>
      <p:ext uri="{BB962C8B-B14F-4D97-AF65-F5344CB8AC3E}">
        <p14:creationId xmlns:p14="http://schemas.microsoft.com/office/powerpoint/2010/main" val="143954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49730-5E20-19A0-6989-E5235010FC97}"/>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837C4B60-A8A2-88F3-9AC0-853B9B248A47}"/>
              </a:ext>
            </a:extLst>
          </p:cNvPr>
          <p:cNvSpPr>
            <a:spLocks noGrp="1"/>
          </p:cNvSpPr>
          <p:nvPr>
            <p:ph idx="1"/>
          </p:nvPr>
        </p:nvSpPr>
        <p:spPr>
          <a:xfrm>
            <a:off x="838200" y="1247775"/>
            <a:ext cx="10515600" cy="5436054"/>
          </a:xfrm>
        </p:spPr>
        <p:txBody>
          <a:bodyPr/>
          <a:lstStyle/>
          <a:p>
            <a:r>
              <a:rPr lang="zh-CN" altLang="en-US" dirty="0"/>
              <a:t>熟悉神经网络、卷积神经网络</a:t>
            </a:r>
            <a:r>
              <a:rPr lang="en-US" altLang="zh-CN" dirty="0"/>
              <a:t>(CNN)</a:t>
            </a:r>
            <a:r>
              <a:rPr lang="zh-CN" altLang="en-US" dirty="0"/>
              <a:t>，简单了解循环神经网络</a:t>
            </a:r>
            <a:r>
              <a:rPr lang="en-US" altLang="zh-CN" dirty="0"/>
              <a:t>(Recurrent Neural </a:t>
            </a:r>
            <a:r>
              <a:rPr lang="en-US" altLang="zh-CN" dirty="0" err="1"/>
              <a:t>Network,RNN</a:t>
            </a:r>
            <a:r>
              <a:rPr lang="en-US" altLang="zh-CN" dirty="0"/>
              <a:t>)</a:t>
            </a:r>
            <a:r>
              <a:rPr lang="zh-CN" altLang="en-US" dirty="0"/>
              <a:t>、生成对抗网络</a:t>
            </a:r>
            <a:r>
              <a:rPr lang="en-US" altLang="zh-CN" dirty="0"/>
              <a:t>(Generative Adversarial </a:t>
            </a:r>
            <a:r>
              <a:rPr lang="en-US" altLang="zh-CN" dirty="0" err="1"/>
              <a:t>Network,GAN</a:t>
            </a:r>
            <a:r>
              <a:rPr lang="en-US" altLang="zh-CN" dirty="0"/>
              <a:t>)</a:t>
            </a:r>
            <a:r>
              <a:rPr lang="zh-CN" altLang="en-US" dirty="0"/>
              <a:t>等深度学习模型的基本原理与应用，能在</a:t>
            </a:r>
            <a:r>
              <a:rPr lang="en-US" altLang="zh-CN" dirty="0" err="1"/>
              <a:t>Pythorch</a:t>
            </a:r>
            <a:r>
              <a:rPr lang="zh-CN" altLang="en-US" dirty="0"/>
              <a:t>框架中独立完成相关实验。</a:t>
            </a:r>
          </a:p>
          <a:p>
            <a:r>
              <a:rPr lang="zh-CN" altLang="en-US" dirty="0"/>
              <a:t>基本掌握文本预处理</a:t>
            </a:r>
            <a:r>
              <a:rPr lang="en-US" altLang="zh-CN" dirty="0"/>
              <a:t>(text preprocessing)</a:t>
            </a:r>
            <a:r>
              <a:rPr lang="zh-CN" altLang="en-US" dirty="0"/>
              <a:t>、词法分析</a:t>
            </a:r>
            <a:r>
              <a:rPr lang="en-US" altLang="zh-CN" dirty="0"/>
              <a:t>(lexical analysis)</a:t>
            </a:r>
            <a:r>
              <a:rPr lang="zh-CN" altLang="en-US" dirty="0"/>
              <a:t>、文本分类</a:t>
            </a:r>
            <a:r>
              <a:rPr lang="en-US" altLang="zh-CN" dirty="0"/>
              <a:t>(text classification)</a:t>
            </a:r>
            <a:r>
              <a:rPr lang="zh-CN" altLang="en-US" dirty="0"/>
              <a:t>、命名实体识别</a:t>
            </a:r>
            <a:r>
              <a:rPr lang="en-US" altLang="zh-CN" dirty="0"/>
              <a:t>(named entity recognition)</a:t>
            </a:r>
            <a:r>
              <a:rPr lang="zh-CN" altLang="en-US" dirty="0"/>
              <a:t>等自然语言处理技术，能在</a:t>
            </a:r>
            <a:r>
              <a:rPr lang="en-US" altLang="zh-CN" dirty="0" err="1"/>
              <a:t>Pytorch</a:t>
            </a:r>
            <a:r>
              <a:rPr lang="en-US" altLang="zh-CN" dirty="0"/>
              <a:t> </a:t>
            </a:r>
            <a:r>
              <a:rPr lang="zh-CN" altLang="en-US" dirty="0"/>
              <a:t>框架中独立完成相关实验。</a:t>
            </a:r>
          </a:p>
          <a:p>
            <a:endParaRPr lang="zh-CN" altLang="en-US" dirty="0"/>
          </a:p>
        </p:txBody>
      </p:sp>
      <p:sp>
        <p:nvSpPr>
          <p:cNvPr id="3" name="标题 2">
            <a:extLst>
              <a:ext uri="{FF2B5EF4-FFF2-40B4-BE49-F238E27FC236}">
                <a16:creationId xmlns:a16="http://schemas.microsoft.com/office/drawing/2014/main" id="{3F3AE606-F753-18BA-01C2-10B13A201175}"/>
              </a:ext>
            </a:extLst>
          </p:cNvPr>
          <p:cNvSpPr>
            <a:spLocks noGrp="1"/>
          </p:cNvSpPr>
          <p:nvPr>
            <p:ph type="title"/>
          </p:nvPr>
        </p:nvSpPr>
        <p:spPr/>
        <p:txBody>
          <a:bodyPr/>
          <a:lstStyle/>
          <a:p>
            <a:r>
              <a:rPr lang="zh-CN" altLang="en-US" dirty="0"/>
              <a:t>*竞赛大纲（</a:t>
            </a:r>
            <a:r>
              <a:rPr lang="en-US" altLang="zh-CN" dirty="0"/>
              <a:t>D</a:t>
            </a:r>
            <a:r>
              <a:rPr lang="zh-CN" altLang="en-US" dirty="0"/>
              <a:t>部分）</a:t>
            </a:r>
          </a:p>
        </p:txBody>
      </p:sp>
    </p:spTree>
    <p:extLst>
      <p:ext uri="{BB962C8B-B14F-4D97-AF65-F5344CB8AC3E}">
        <p14:creationId xmlns:p14="http://schemas.microsoft.com/office/powerpoint/2010/main" val="87179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1A139-72B5-6CF1-640B-B1B896A8383D}"/>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A038217A-A7DB-D2B4-EFFE-01914D62A8E6}"/>
              </a:ext>
            </a:extLst>
          </p:cNvPr>
          <p:cNvSpPr>
            <a:spLocks noGrp="1"/>
          </p:cNvSpPr>
          <p:nvPr>
            <p:ph idx="1"/>
          </p:nvPr>
        </p:nvSpPr>
        <p:spPr/>
        <p:txBody>
          <a:bodyPr/>
          <a:lstStyle/>
          <a:p>
            <a:r>
              <a:rPr lang="zh-CN" altLang="en-US" dirty="0"/>
              <a:t>了解图像分割</a:t>
            </a:r>
            <a:r>
              <a:rPr lang="en-US" altLang="zh-CN" dirty="0"/>
              <a:t>(image segmentation)</a:t>
            </a:r>
            <a:r>
              <a:rPr lang="zh-CN" altLang="en-US" dirty="0"/>
              <a:t>、特征提取</a:t>
            </a:r>
            <a:r>
              <a:rPr lang="en-US" altLang="zh-CN" dirty="0"/>
              <a:t>(feature extraction)</a:t>
            </a:r>
            <a:r>
              <a:rPr lang="zh-CN" altLang="en-US" dirty="0"/>
              <a:t>、目标检测</a:t>
            </a:r>
            <a:r>
              <a:rPr lang="en-US" altLang="zh-CN" dirty="0"/>
              <a:t>(object detection)</a:t>
            </a:r>
            <a:r>
              <a:rPr lang="zh-CN" altLang="en-US" dirty="0"/>
              <a:t>等计算机视觉的基本概念和方法，并能使用</a:t>
            </a:r>
            <a:r>
              <a:rPr lang="en-US" altLang="zh-CN" dirty="0"/>
              <a:t>OpenCV</a:t>
            </a:r>
            <a:r>
              <a:rPr lang="zh-CN" altLang="en-US" dirty="0"/>
              <a:t>进行基本实验。</a:t>
            </a:r>
          </a:p>
          <a:p>
            <a:r>
              <a:rPr lang="zh-CN" altLang="en-US" dirty="0"/>
              <a:t>了解语音信号处理</a:t>
            </a:r>
            <a:r>
              <a:rPr lang="en-US" altLang="zh-CN" dirty="0"/>
              <a:t>(speech signal processing)</a:t>
            </a:r>
            <a:r>
              <a:rPr lang="zh-CN" altLang="en-US" dirty="0"/>
              <a:t>、语音识别</a:t>
            </a:r>
            <a:r>
              <a:rPr lang="en-US" altLang="zh-CN" dirty="0"/>
              <a:t>(speech recognition)</a:t>
            </a:r>
            <a:r>
              <a:rPr lang="zh-CN" altLang="en-US" dirty="0"/>
              <a:t>、语音合成</a:t>
            </a:r>
            <a:r>
              <a:rPr lang="en-US" altLang="zh-CN" dirty="0"/>
              <a:t>(text to speech)</a:t>
            </a:r>
            <a:r>
              <a:rPr lang="zh-CN" altLang="en-US" dirty="0"/>
              <a:t>等人工智能在语音领域的基本概念和方法，并能完成相关实验。</a:t>
            </a:r>
          </a:p>
        </p:txBody>
      </p:sp>
      <p:sp>
        <p:nvSpPr>
          <p:cNvPr id="3" name="标题 2">
            <a:extLst>
              <a:ext uri="{FF2B5EF4-FFF2-40B4-BE49-F238E27FC236}">
                <a16:creationId xmlns:a16="http://schemas.microsoft.com/office/drawing/2014/main" id="{7663A6B0-B5E0-7005-A017-BC84AD5255EF}"/>
              </a:ext>
            </a:extLst>
          </p:cNvPr>
          <p:cNvSpPr>
            <a:spLocks noGrp="1"/>
          </p:cNvSpPr>
          <p:nvPr>
            <p:ph type="title"/>
          </p:nvPr>
        </p:nvSpPr>
        <p:spPr/>
        <p:txBody>
          <a:bodyPr/>
          <a:lstStyle/>
          <a:p>
            <a:r>
              <a:rPr lang="zh-CN" altLang="en-US" dirty="0"/>
              <a:t>*竞赛大纲（</a:t>
            </a:r>
            <a:r>
              <a:rPr lang="en-US" altLang="zh-CN" dirty="0"/>
              <a:t>D</a:t>
            </a:r>
            <a:r>
              <a:rPr lang="zh-CN" altLang="en-US" dirty="0"/>
              <a:t>部分）</a:t>
            </a:r>
          </a:p>
        </p:txBody>
      </p:sp>
    </p:spTree>
    <p:extLst>
      <p:ext uri="{BB962C8B-B14F-4D97-AF65-F5344CB8AC3E}">
        <p14:creationId xmlns:p14="http://schemas.microsoft.com/office/powerpoint/2010/main" val="36220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58E69-583D-38D5-47C8-02AC12196C30}"/>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7273D30A-DD96-559F-13A6-9ECA24D07E59}"/>
              </a:ext>
            </a:extLst>
          </p:cNvPr>
          <p:cNvSpPr>
            <a:spLocks noGrp="1"/>
          </p:cNvSpPr>
          <p:nvPr>
            <p:ph idx="1"/>
          </p:nvPr>
        </p:nvSpPr>
        <p:spPr/>
        <p:txBody>
          <a:bodyPr/>
          <a:lstStyle/>
          <a:p>
            <a:r>
              <a:rPr lang="zh-CN" altLang="en-US" dirty="0"/>
              <a:t>了解大语言模型</a:t>
            </a:r>
            <a:r>
              <a:rPr lang="en-US" altLang="zh-CN" dirty="0"/>
              <a:t>(Large Language </a:t>
            </a:r>
            <a:r>
              <a:rPr lang="en-US" altLang="zh-CN" dirty="0" err="1"/>
              <a:t>Model,LLM</a:t>
            </a:r>
            <a:r>
              <a:rPr lang="en-US" altLang="zh-CN" dirty="0"/>
              <a:t>)</a:t>
            </a:r>
            <a:r>
              <a:rPr lang="zh-CN" altLang="en-US" dirty="0"/>
              <a:t>和生成式人工智能</a:t>
            </a:r>
            <a:r>
              <a:rPr lang="en-US" altLang="zh-CN" dirty="0"/>
              <a:t>(Artificial Intelligence Generated </a:t>
            </a:r>
            <a:r>
              <a:rPr lang="en-US" altLang="zh-CN" dirty="0" err="1"/>
              <a:t>Content,AIGC</a:t>
            </a:r>
            <a:r>
              <a:rPr lang="en-US" altLang="zh-CN" dirty="0"/>
              <a:t>)</a:t>
            </a:r>
            <a:r>
              <a:rPr lang="zh-CN" altLang="en-US" dirty="0"/>
              <a:t>的原理，简要了解多模态</a:t>
            </a:r>
            <a:r>
              <a:rPr lang="en-US" altLang="zh-CN" dirty="0"/>
              <a:t>(multimodal)</a:t>
            </a:r>
            <a:r>
              <a:rPr lang="zh-CN" altLang="en-US" dirty="0"/>
              <a:t>的概念并能应用大语言模型解决生活中的问题。</a:t>
            </a:r>
          </a:p>
          <a:p>
            <a:endParaRPr lang="zh-CN" altLang="en-US" dirty="0"/>
          </a:p>
        </p:txBody>
      </p:sp>
      <p:sp>
        <p:nvSpPr>
          <p:cNvPr id="3" name="标题 2">
            <a:extLst>
              <a:ext uri="{FF2B5EF4-FFF2-40B4-BE49-F238E27FC236}">
                <a16:creationId xmlns:a16="http://schemas.microsoft.com/office/drawing/2014/main" id="{D61BA592-A41A-016E-7BBD-B37D6FF93990}"/>
              </a:ext>
            </a:extLst>
          </p:cNvPr>
          <p:cNvSpPr>
            <a:spLocks noGrp="1"/>
          </p:cNvSpPr>
          <p:nvPr>
            <p:ph type="title"/>
          </p:nvPr>
        </p:nvSpPr>
        <p:spPr/>
        <p:txBody>
          <a:bodyPr/>
          <a:lstStyle/>
          <a:p>
            <a:r>
              <a:rPr lang="zh-CN" altLang="en-US" dirty="0"/>
              <a:t>*竞赛大纲（</a:t>
            </a:r>
            <a:r>
              <a:rPr lang="en-US" altLang="zh-CN" dirty="0"/>
              <a:t>D</a:t>
            </a:r>
            <a:r>
              <a:rPr lang="zh-CN" altLang="en-US" dirty="0"/>
              <a:t>部分）</a:t>
            </a:r>
          </a:p>
        </p:txBody>
      </p:sp>
    </p:spTree>
    <p:extLst>
      <p:ext uri="{BB962C8B-B14F-4D97-AF65-F5344CB8AC3E}">
        <p14:creationId xmlns:p14="http://schemas.microsoft.com/office/powerpoint/2010/main" val="3937708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416F2-F0C4-53EB-D0E4-1A4D0CF38F3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18CAB02-C307-6FB6-62EC-E980486E0AF6}"/>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D95E52D9-67E8-2DBC-F443-404D66EAC7DB}"/>
              </a:ext>
            </a:extLst>
          </p:cNvPr>
          <p:cNvSpPr>
            <a:spLocks noGrp="1"/>
          </p:cNvSpPr>
          <p:nvPr>
            <p:ph type="body" sz="quarter" idx="10"/>
          </p:nvPr>
        </p:nvSpPr>
        <p:spPr>
          <a:xfrm>
            <a:off x="2854325" y="2325011"/>
            <a:ext cx="6723784" cy="3945160"/>
          </a:xfrm>
        </p:spPr>
        <p:txBody>
          <a:bodyPr/>
          <a:lstStyle/>
          <a:p>
            <a:pPr algn="ctr">
              <a:lnSpc>
                <a:spcPct val="150000"/>
              </a:lnSpc>
            </a:pPr>
            <a:r>
              <a:rPr lang="zh-CN" altLang="en-US" dirty="0">
                <a:solidFill>
                  <a:schemeClr val="tx1">
                    <a:lumMod val="50000"/>
                    <a:lumOff val="50000"/>
                  </a:schemeClr>
                </a:solidFill>
              </a:rPr>
              <a:t>奥赛晋级之路</a:t>
            </a:r>
            <a:endParaRPr lang="en-US" altLang="zh-CN" dirty="0">
              <a:solidFill>
                <a:schemeClr val="tx1">
                  <a:lumMod val="50000"/>
                  <a:lumOff val="50000"/>
                </a:schemeClr>
              </a:solidFill>
            </a:endParaRPr>
          </a:p>
          <a:p>
            <a:pPr algn="ctr">
              <a:lnSpc>
                <a:spcPct val="150000"/>
              </a:lnSpc>
            </a:pPr>
            <a:r>
              <a:rPr lang="zh-CN" altLang="en-US" dirty="0">
                <a:solidFill>
                  <a:schemeClr val="tx1">
                    <a:lumMod val="50000"/>
                    <a:lumOff val="50000"/>
                  </a:schemeClr>
                </a:solidFill>
              </a:rPr>
              <a:t>竞赛大纲</a:t>
            </a:r>
            <a:endParaRPr lang="en-US" altLang="zh-CN" dirty="0">
              <a:solidFill>
                <a:schemeClr val="tx1">
                  <a:lumMod val="50000"/>
                  <a:lumOff val="50000"/>
                </a:schemeClr>
              </a:solidFill>
            </a:endParaRPr>
          </a:p>
          <a:p>
            <a:pPr algn="ctr">
              <a:lnSpc>
                <a:spcPct val="150000"/>
              </a:lnSpc>
            </a:pPr>
            <a:r>
              <a:rPr lang="zh-CN" altLang="en-US" dirty="0"/>
              <a:t>人工智能基础知识</a:t>
            </a:r>
            <a:endParaRPr lang="en-US" altLang="zh-CN" dirty="0"/>
          </a:p>
          <a:p>
            <a:pPr algn="ctr">
              <a:lnSpc>
                <a:spcPct val="150000"/>
              </a:lnSpc>
            </a:pPr>
            <a:r>
              <a:rPr lang="zh-CN" altLang="en-US" dirty="0">
                <a:solidFill>
                  <a:schemeClr val="tx1">
                    <a:lumMod val="50000"/>
                    <a:lumOff val="50000"/>
                  </a:schemeClr>
                </a:solidFill>
              </a:rPr>
              <a:t>人工智能主要算法</a:t>
            </a:r>
            <a:endParaRPr lang="en-US" altLang="zh-CN" dirty="0">
              <a:solidFill>
                <a:schemeClr val="tx1">
                  <a:lumMod val="50000"/>
                  <a:lumOff val="50000"/>
                </a:schemeClr>
              </a:solidFill>
            </a:endParaRPr>
          </a:p>
          <a:p>
            <a:pPr algn="ctr">
              <a:lnSpc>
                <a:spcPct val="150000"/>
              </a:lnSpc>
            </a:pPr>
            <a:r>
              <a:rPr lang="zh-CN" altLang="en-US" dirty="0">
                <a:solidFill>
                  <a:schemeClr val="tx1">
                    <a:lumMod val="50000"/>
                    <a:lumOff val="50000"/>
                  </a:schemeClr>
                </a:solidFill>
              </a:rPr>
              <a:t>人工智能进阶知识与技能</a:t>
            </a:r>
            <a:endParaRPr lang="en-US" altLang="zh-CN" dirty="0">
              <a:solidFill>
                <a:schemeClr val="tx1">
                  <a:lumMod val="50000"/>
                  <a:lumOff val="50000"/>
                </a:schemeClr>
              </a:solidFill>
            </a:endParaRPr>
          </a:p>
        </p:txBody>
      </p:sp>
    </p:spTree>
    <p:extLst>
      <p:ext uri="{BB962C8B-B14F-4D97-AF65-F5344CB8AC3E}">
        <p14:creationId xmlns:p14="http://schemas.microsoft.com/office/powerpoint/2010/main" val="3016297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3064A-848D-85E1-84B2-7BEA8ECFA7C4}"/>
            </a:ext>
          </a:extLst>
        </p:cNvPr>
        <p:cNvGrpSpPr/>
        <p:nvPr/>
      </p:nvGrpSpPr>
      <p:grpSpPr>
        <a:xfrm>
          <a:off x="0" y="0"/>
          <a:ext cx="0" cy="0"/>
          <a:chOff x="0" y="0"/>
          <a:chExt cx="0" cy="0"/>
        </a:xfrm>
      </p:grpSpPr>
      <p:sp>
        <p:nvSpPr>
          <p:cNvPr id="5" name="内容占位符 4">
            <a:extLst>
              <a:ext uri="{FF2B5EF4-FFF2-40B4-BE49-F238E27FC236}">
                <a16:creationId xmlns:a16="http://schemas.microsoft.com/office/drawing/2014/main" id="{F4F17741-2620-BE1E-65F3-D2EF475BF45D}"/>
              </a:ext>
            </a:extLst>
          </p:cNvPr>
          <p:cNvSpPr>
            <a:spLocks noGrp="1"/>
          </p:cNvSpPr>
          <p:nvPr>
            <p:ph idx="1"/>
          </p:nvPr>
        </p:nvSpPr>
        <p:spPr/>
        <p:txBody>
          <a:bodyPr/>
          <a:lstStyle/>
          <a:p>
            <a:r>
              <a:rPr lang="zh-CN" altLang="en-US" sz="3600" dirty="0">
                <a:solidFill>
                  <a:srgbClr val="FF0000"/>
                </a:solidFill>
              </a:rPr>
              <a:t>一</a:t>
            </a:r>
            <a:r>
              <a:rPr lang="en-US" altLang="zh-CN" sz="3600" dirty="0">
                <a:solidFill>
                  <a:srgbClr val="FF0000"/>
                </a:solidFill>
              </a:rPr>
              <a:t>.</a:t>
            </a:r>
            <a:r>
              <a:rPr lang="zh-CN" altLang="en-US" sz="3600" dirty="0">
                <a:solidFill>
                  <a:srgbClr val="FF0000"/>
                </a:solidFill>
              </a:rPr>
              <a:t>人工智能的基本概念和发展</a:t>
            </a:r>
            <a:endParaRPr lang="en-US" altLang="zh-CN" sz="3600" dirty="0">
              <a:solidFill>
                <a:srgbClr val="FF0000"/>
              </a:solidFill>
            </a:endParaRPr>
          </a:p>
          <a:p>
            <a:r>
              <a:rPr lang="zh-CN" altLang="en-US" sz="3600" dirty="0"/>
              <a:t>二</a:t>
            </a:r>
            <a:r>
              <a:rPr lang="en-US" altLang="zh-CN" sz="3600" dirty="0"/>
              <a:t>.</a:t>
            </a:r>
            <a:r>
              <a:rPr lang="zh-CN" altLang="en-US" sz="3600" dirty="0"/>
              <a:t>机器学习的基本方法和范式</a:t>
            </a:r>
            <a:endParaRPr lang="en-US" altLang="zh-CN" sz="3600" dirty="0"/>
          </a:p>
          <a:p>
            <a:r>
              <a:rPr lang="zh-CN" altLang="en-US" sz="3600" dirty="0"/>
              <a:t>三</a:t>
            </a:r>
            <a:r>
              <a:rPr lang="en-US" altLang="zh-CN" sz="3600" dirty="0"/>
              <a:t>.</a:t>
            </a:r>
            <a:r>
              <a:rPr lang="zh-CN" altLang="en-US" sz="3600" dirty="0"/>
              <a:t>机器学习算法总结</a:t>
            </a:r>
          </a:p>
          <a:p>
            <a:endParaRPr lang="zh-CN" altLang="en-US" dirty="0"/>
          </a:p>
        </p:txBody>
      </p:sp>
      <p:sp>
        <p:nvSpPr>
          <p:cNvPr id="4" name="标题 3">
            <a:extLst>
              <a:ext uri="{FF2B5EF4-FFF2-40B4-BE49-F238E27FC236}">
                <a16:creationId xmlns:a16="http://schemas.microsoft.com/office/drawing/2014/main" id="{8FE16E98-CB1C-97E1-C070-84815F0959AC}"/>
              </a:ext>
            </a:extLst>
          </p:cNvPr>
          <p:cNvSpPr>
            <a:spLocks noGrp="1"/>
          </p:cNvSpPr>
          <p:nvPr>
            <p:ph type="title"/>
          </p:nvPr>
        </p:nvSpPr>
        <p:spPr/>
        <p:txBody>
          <a:bodyPr>
            <a:normAutofit/>
          </a:bodyPr>
          <a:lstStyle/>
          <a:p>
            <a:r>
              <a:rPr lang="zh-CN" altLang="en-US" dirty="0"/>
              <a:t>人工智能基础知识</a:t>
            </a:r>
          </a:p>
        </p:txBody>
      </p:sp>
    </p:spTree>
    <p:extLst>
      <p:ext uri="{BB962C8B-B14F-4D97-AF65-F5344CB8AC3E}">
        <p14:creationId xmlns:p14="http://schemas.microsoft.com/office/powerpoint/2010/main" val="177931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ADF0904-805E-3D03-516C-09F6BD9E52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40286" y="1730829"/>
            <a:ext cx="5551714" cy="2528550"/>
          </a:xfrm>
        </p:spPr>
      </p:pic>
      <p:sp>
        <p:nvSpPr>
          <p:cNvPr id="3" name="标题 2">
            <a:extLst>
              <a:ext uri="{FF2B5EF4-FFF2-40B4-BE49-F238E27FC236}">
                <a16:creationId xmlns:a16="http://schemas.microsoft.com/office/drawing/2014/main" id="{BBE3E519-9C3E-7E06-C21B-5EE559441D1D}"/>
              </a:ext>
            </a:extLst>
          </p:cNvPr>
          <p:cNvSpPr>
            <a:spLocks noGrp="1"/>
          </p:cNvSpPr>
          <p:nvPr>
            <p:ph type="title"/>
          </p:nvPr>
        </p:nvSpPr>
        <p:spPr/>
        <p:txBody>
          <a:bodyPr/>
          <a:lstStyle/>
          <a:p>
            <a:r>
              <a:rPr lang="en-US" altLang="zh-CN" dirty="0"/>
              <a:t>1.</a:t>
            </a:r>
            <a:r>
              <a:rPr lang="zh-CN" altLang="en-US" dirty="0"/>
              <a:t>人工智能领域</a:t>
            </a:r>
          </a:p>
        </p:txBody>
      </p:sp>
      <p:sp>
        <p:nvSpPr>
          <p:cNvPr id="2" name="内容占位符 1">
            <a:extLst>
              <a:ext uri="{FF2B5EF4-FFF2-40B4-BE49-F238E27FC236}">
                <a16:creationId xmlns:a16="http://schemas.microsoft.com/office/drawing/2014/main" id="{D0C955C3-C0A0-5A7C-910E-BE1FB3E857C0}"/>
              </a:ext>
            </a:extLst>
          </p:cNvPr>
          <p:cNvSpPr txBox="1">
            <a:spLocks/>
          </p:cNvSpPr>
          <p:nvPr/>
        </p:nvSpPr>
        <p:spPr>
          <a:xfrm>
            <a:off x="533400" y="1556657"/>
            <a:ext cx="6455229" cy="502919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FF0000"/>
                </a:solidFill>
              </a:rPr>
              <a:t>人工智能</a:t>
            </a:r>
            <a:r>
              <a:rPr lang="zh-CN" altLang="en-US" dirty="0"/>
              <a:t>（</a:t>
            </a:r>
            <a:r>
              <a:rPr lang="en-US" altLang="zh-CN" dirty="0"/>
              <a:t>Artificial Intelligence,</a:t>
            </a:r>
            <a:r>
              <a:rPr lang="zh-CN" altLang="en-US" dirty="0"/>
              <a:t> </a:t>
            </a:r>
            <a:r>
              <a:rPr lang="en-US" altLang="zh-CN" dirty="0">
                <a:solidFill>
                  <a:srgbClr val="FF0000"/>
                </a:solidFill>
              </a:rPr>
              <a:t>AI</a:t>
            </a:r>
            <a:r>
              <a:rPr lang="zh-CN" altLang="en-US" dirty="0"/>
              <a:t>）</a:t>
            </a:r>
            <a:endParaRPr lang="en-US" altLang="zh-CN" dirty="0"/>
          </a:p>
          <a:p>
            <a:r>
              <a:rPr lang="zh-CN" altLang="en-US" dirty="0">
                <a:solidFill>
                  <a:srgbClr val="FF0000"/>
                </a:solidFill>
              </a:rPr>
              <a:t>机器学习</a:t>
            </a:r>
            <a:r>
              <a:rPr lang="zh-CN" altLang="en-US" dirty="0"/>
              <a:t>（</a:t>
            </a:r>
            <a:r>
              <a:rPr lang="en-US" altLang="zh-CN" dirty="0"/>
              <a:t>Machine Learning, </a:t>
            </a:r>
            <a:r>
              <a:rPr lang="en-US" altLang="zh-CN" dirty="0">
                <a:solidFill>
                  <a:srgbClr val="FF0000"/>
                </a:solidFill>
              </a:rPr>
              <a:t>ML</a:t>
            </a:r>
            <a:r>
              <a:rPr lang="zh-CN" altLang="en-US" dirty="0"/>
              <a:t>）</a:t>
            </a:r>
            <a:endParaRPr lang="en-US" altLang="zh-CN" dirty="0"/>
          </a:p>
          <a:p>
            <a:r>
              <a:rPr lang="zh-CN" altLang="en-US" dirty="0">
                <a:solidFill>
                  <a:srgbClr val="FF0000"/>
                </a:solidFill>
              </a:rPr>
              <a:t>深度学习</a:t>
            </a:r>
            <a:r>
              <a:rPr lang="zh-CN" altLang="en-US" dirty="0"/>
              <a:t>（</a:t>
            </a:r>
            <a:r>
              <a:rPr lang="en-US" altLang="zh-CN" dirty="0"/>
              <a:t>Deep Learning, </a:t>
            </a:r>
            <a:r>
              <a:rPr lang="en-US" altLang="zh-CN" dirty="0">
                <a:solidFill>
                  <a:srgbClr val="FF0000"/>
                </a:solidFill>
              </a:rPr>
              <a:t>DL </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82785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036C3-09C0-1B80-AFED-798B66D53593}"/>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213D44A-4517-8FED-7D1E-AC5A9CE2B841}"/>
              </a:ext>
            </a:extLst>
          </p:cNvPr>
          <p:cNvSpPr>
            <a:spLocks noGrp="1"/>
          </p:cNvSpPr>
          <p:nvPr>
            <p:ph type="body" sz="quarter" idx="10"/>
          </p:nvPr>
        </p:nvSpPr>
        <p:spPr>
          <a:xfrm>
            <a:off x="2854325" y="2325011"/>
            <a:ext cx="6723784" cy="3945160"/>
          </a:xfrm>
        </p:spPr>
        <p:txBody>
          <a:bodyPr/>
          <a:lstStyle/>
          <a:p>
            <a:pPr algn="ctr">
              <a:lnSpc>
                <a:spcPct val="150000"/>
              </a:lnSpc>
            </a:pPr>
            <a:r>
              <a:rPr lang="zh-CN" altLang="en-US" dirty="0"/>
              <a:t>奥赛晋级之路</a:t>
            </a:r>
            <a:endParaRPr lang="en-US" altLang="zh-CN" dirty="0"/>
          </a:p>
          <a:p>
            <a:pPr algn="ctr">
              <a:lnSpc>
                <a:spcPct val="150000"/>
              </a:lnSpc>
            </a:pPr>
            <a:r>
              <a:rPr lang="zh-CN" altLang="en-US" dirty="0">
                <a:solidFill>
                  <a:schemeClr val="tx1">
                    <a:lumMod val="50000"/>
                    <a:lumOff val="50000"/>
                  </a:schemeClr>
                </a:solidFill>
              </a:rPr>
              <a:t>竞赛大纲</a:t>
            </a:r>
            <a:endParaRPr lang="en-US" altLang="zh-CN" dirty="0">
              <a:solidFill>
                <a:schemeClr val="tx1">
                  <a:lumMod val="50000"/>
                  <a:lumOff val="50000"/>
                </a:schemeClr>
              </a:solidFill>
            </a:endParaRPr>
          </a:p>
          <a:p>
            <a:pPr algn="ctr">
              <a:lnSpc>
                <a:spcPct val="150000"/>
              </a:lnSpc>
            </a:pPr>
            <a:r>
              <a:rPr lang="zh-CN" altLang="en-US" dirty="0">
                <a:solidFill>
                  <a:schemeClr val="tx1">
                    <a:lumMod val="50000"/>
                    <a:lumOff val="50000"/>
                  </a:schemeClr>
                </a:solidFill>
              </a:rPr>
              <a:t>人工智能基础知识</a:t>
            </a:r>
            <a:endParaRPr lang="en-US" altLang="zh-CN" dirty="0"/>
          </a:p>
          <a:p>
            <a:pPr algn="ctr">
              <a:lnSpc>
                <a:spcPct val="150000"/>
              </a:lnSpc>
            </a:pPr>
            <a:r>
              <a:rPr lang="zh-CN" altLang="en-US" dirty="0">
                <a:solidFill>
                  <a:schemeClr val="tx1">
                    <a:lumMod val="50000"/>
                    <a:lumOff val="50000"/>
                  </a:schemeClr>
                </a:solidFill>
              </a:rPr>
              <a:t>人工智能主要算法</a:t>
            </a:r>
            <a:endParaRPr lang="en-US" altLang="zh-CN" dirty="0">
              <a:solidFill>
                <a:schemeClr val="tx1">
                  <a:lumMod val="50000"/>
                  <a:lumOff val="50000"/>
                </a:schemeClr>
              </a:solidFill>
            </a:endParaRPr>
          </a:p>
          <a:p>
            <a:pPr algn="ctr">
              <a:lnSpc>
                <a:spcPct val="150000"/>
              </a:lnSpc>
            </a:pPr>
            <a:r>
              <a:rPr lang="zh-CN" altLang="en-US" dirty="0">
                <a:solidFill>
                  <a:schemeClr val="tx1">
                    <a:lumMod val="50000"/>
                    <a:lumOff val="50000"/>
                  </a:schemeClr>
                </a:solidFill>
              </a:rPr>
              <a:t>人工智能进阶知识与技能</a:t>
            </a:r>
            <a:endParaRPr lang="en-US" altLang="zh-CN" dirty="0">
              <a:solidFill>
                <a:schemeClr val="tx1">
                  <a:lumMod val="50000"/>
                  <a:lumOff val="50000"/>
                </a:schemeClr>
              </a:solidFill>
            </a:endParaRPr>
          </a:p>
        </p:txBody>
      </p:sp>
    </p:spTree>
    <p:extLst>
      <p:ext uri="{BB962C8B-B14F-4D97-AF65-F5344CB8AC3E}">
        <p14:creationId xmlns:p14="http://schemas.microsoft.com/office/powerpoint/2010/main" val="343113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918944-01A3-2E78-DF16-76BFE03B0D32}"/>
              </a:ext>
            </a:extLst>
          </p:cNvPr>
          <p:cNvSpPr>
            <a:spLocks noGrp="1"/>
          </p:cNvSpPr>
          <p:nvPr>
            <p:ph idx="1"/>
          </p:nvPr>
        </p:nvSpPr>
        <p:spPr>
          <a:xfrm>
            <a:off x="838200" y="1371601"/>
            <a:ext cx="10515600" cy="5246914"/>
          </a:xfrm>
        </p:spPr>
        <p:txBody>
          <a:bodyPr/>
          <a:lstStyle/>
          <a:p>
            <a:r>
              <a:rPr lang="zh-CN" altLang="en-US" dirty="0">
                <a:solidFill>
                  <a:srgbClr val="FF0000"/>
                </a:solidFill>
              </a:rPr>
              <a:t>人工智能</a:t>
            </a:r>
            <a:r>
              <a:rPr lang="zh-CN" altLang="en-US" dirty="0"/>
              <a:t>（</a:t>
            </a:r>
            <a:r>
              <a:rPr lang="en-US" altLang="zh-CN" dirty="0"/>
              <a:t>Artificial Intelligence</a:t>
            </a:r>
            <a:r>
              <a:rPr lang="zh-CN" altLang="en-US" dirty="0"/>
              <a:t>，</a:t>
            </a:r>
            <a:r>
              <a:rPr lang="en-US" altLang="zh-CN" dirty="0">
                <a:solidFill>
                  <a:srgbClr val="FF0000"/>
                </a:solidFill>
              </a:rPr>
              <a:t>AI</a:t>
            </a:r>
            <a:r>
              <a:rPr lang="zh-CN" altLang="en-US" dirty="0"/>
              <a:t>）的定义：研究、开发用于模拟、延伸和扩展生物智能解决问题的理论、方法和应用系统。</a:t>
            </a:r>
            <a:endParaRPr lang="en-US" altLang="zh-CN" dirty="0"/>
          </a:p>
          <a:p>
            <a:r>
              <a:rPr lang="zh-CN" altLang="en-US" dirty="0">
                <a:solidFill>
                  <a:srgbClr val="FF0000"/>
                </a:solidFill>
              </a:rPr>
              <a:t>机器学习</a:t>
            </a:r>
            <a:r>
              <a:rPr lang="zh-CN" altLang="en-US" dirty="0"/>
              <a:t>（</a:t>
            </a:r>
            <a:r>
              <a:rPr lang="en-US" altLang="zh-CN" dirty="0"/>
              <a:t>Machine Learning, </a:t>
            </a:r>
            <a:r>
              <a:rPr lang="en-US" altLang="zh-CN" dirty="0">
                <a:solidFill>
                  <a:srgbClr val="FF0000"/>
                </a:solidFill>
              </a:rPr>
              <a:t>ML</a:t>
            </a:r>
            <a:r>
              <a:rPr lang="zh-CN" altLang="en-US" dirty="0"/>
              <a:t>）的定义：对于给定的</a:t>
            </a:r>
            <a:r>
              <a:rPr lang="zh-CN" altLang="en-US" dirty="0">
                <a:solidFill>
                  <a:srgbClr val="FF0000"/>
                </a:solidFill>
              </a:rPr>
              <a:t>任务</a:t>
            </a:r>
            <a:r>
              <a:rPr lang="en-US" altLang="zh-CN" dirty="0">
                <a:solidFill>
                  <a:srgbClr val="FF0000"/>
                </a:solidFill>
              </a:rPr>
              <a:t>T</a:t>
            </a:r>
            <a:r>
              <a:rPr lang="zh-CN" altLang="en-US" dirty="0"/>
              <a:t>，在合理的</a:t>
            </a:r>
            <a:r>
              <a:rPr lang="zh-CN" altLang="en-US" dirty="0">
                <a:solidFill>
                  <a:srgbClr val="FF0000"/>
                </a:solidFill>
              </a:rPr>
              <a:t>性能度量方案</a:t>
            </a:r>
            <a:r>
              <a:rPr lang="en-US" altLang="zh-CN" dirty="0">
                <a:solidFill>
                  <a:srgbClr val="FF0000"/>
                </a:solidFill>
              </a:rPr>
              <a:t>P</a:t>
            </a:r>
            <a:r>
              <a:rPr lang="zh-CN" altLang="en-US" dirty="0"/>
              <a:t>的前提下，计算机程序可以自主学习任务</a:t>
            </a:r>
            <a:r>
              <a:rPr lang="en-US" altLang="zh-CN" dirty="0"/>
              <a:t>T</a:t>
            </a:r>
            <a:r>
              <a:rPr lang="zh-CN" altLang="en-US" dirty="0"/>
              <a:t>的</a:t>
            </a:r>
            <a:r>
              <a:rPr lang="zh-CN" altLang="en-US" dirty="0">
                <a:solidFill>
                  <a:srgbClr val="FF0000"/>
                </a:solidFill>
              </a:rPr>
              <a:t>经验</a:t>
            </a:r>
            <a:r>
              <a:rPr lang="en-US" altLang="zh-CN" dirty="0">
                <a:solidFill>
                  <a:srgbClr val="FF0000"/>
                </a:solidFill>
              </a:rPr>
              <a:t>E</a:t>
            </a:r>
            <a:r>
              <a:rPr lang="zh-CN" altLang="en-US" dirty="0"/>
              <a:t>；随着提供适当、优质、大量的经验</a:t>
            </a:r>
            <a:r>
              <a:rPr lang="en-US" altLang="zh-CN" dirty="0"/>
              <a:t>E</a:t>
            </a:r>
            <a:r>
              <a:rPr lang="zh-CN" altLang="en-US" dirty="0"/>
              <a:t>，改程序对于任务</a:t>
            </a:r>
            <a:r>
              <a:rPr lang="en-US" altLang="zh-CN" dirty="0"/>
              <a:t>T</a:t>
            </a:r>
            <a:r>
              <a:rPr lang="zh-CN" altLang="en-US" dirty="0"/>
              <a:t>的性能逐步提高。</a:t>
            </a:r>
            <a:endParaRPr lang="en-US" altLang="zh-CN" dirty="0"/>
          </a:p>
          <a:p>
            <a:r>
              <a:rPr lang="zh-CN" altLang="en-US" dirty="0">
                <a:solidFill>
                  <a:srgbClr val="FF0000"/>
                </a:solidFill>
              </a:rPr>
              <a:t>深度学习</a:t>
            </a:r>
            <a:r>
              <a:rPr lang="zh-CN" altLang="en-US" dirty="0"/>
              <a:t>（</a:t>
            </a:r>
            <a:r>
              <a:rPr lang="en-US" altLang="zh-CN" dirty="0"/>
              <a:t>Deep Learning, </a:t>
            </a:r>
            <a:r>
              <a:rPr lang="en-US" altLang="zh-CN" dirty="0">
                <a:solidFill>
                  <a:srgbClr val="FF0000"/>
                </a:solidFill>
              </a:rPr>
              <a:t>DL </a:t>
            </a:r>
            <a:r>
              <a:rPr lang="zh-CN" altLang="en-US" dirty="0"/>
              <a:t>）是一种机器学习形式，它使计算机能够从经验中学习并</a:t>
            </a:r>
            <a:r>
              <a:rPr lang="zh-CN" altLang="en-US" dirty="0">
                <a:solidFill>
                  <a:srgbClr val="FF0000"/>
                </a:solidFill>
              </a:rPr>
              <a:t>以概念层次结构的方式</a:t>
            </a:r>
            <a:r>
              <a:rPr lang="zh-CN" altLang="en-US" dirty="0"/>
              <a:t>理解世界。</a:t>
            </a:r>
            <a:endParaRPr lang="en-US" altLang="zh-CN" dirty="0"/>
          </a:p>
          <a:p>
            <a:pPr marL="0" indent="0">
              <a:buNone/>
            </a:pPr>
            <a:endParaRPr lang="zh-CN" altLang="en-US" dirty="0"/>
          </a:p>
          <a:p>
            <a:endParaRPr lang="en-US" altLang="zh-CN" dirty="0"/>
          </a:p>
          <a:p>
            <a:endParaRPr lang="en-US" altLang="zh-CN" dirty="0"/>
          </a:p>
        </p:txBody>
      </p:sp>
      <p:sp>
        <p:nvSpPr>
          <p:cNvPr id="3" name="标题 2">
            <a:extLst>
              <a:ext uri="{FF2B5EF4-FFF2-40B4-BE49-F238E27FC236}">
                <a16:creationId xmlns:a16="http://schemas.microsoft.com/office/drawing/2014/main" id="{5D24C1D7-CFA4-7A6E-3FD1-467A7675208A}"/>
              </a:ext>
            </a:extLst>
          </p:cNvPr>
          <p:cNvSpPr>
            <a:spLocks noGrp="1"/>
          </p:cNvSpPr>
          <p:nvPr>
            <p:ph type="title"/>
          </p:nvPr>
        </p:nvSpPr>
        <p:spPr/>
        <p:txBody>
          <a:bodyPr/>
          <a:lstStyle/>
          <a:p>
            <a:r>
              <a:rPr lang="en-US" altLang="zh-CN" dirty="0"/>
              <a:t>1.</a:t>
            </a:r>
            <a:r>
              <a:rPr lang="zh-CN" altLang="en-US" dirty="0"/>
              <a:t>人工智能领域</a:t>
            </a:r>
          </a:p>
        </p:txBody>
      </p:sp>
    </p:spTree>
    <p:extLst>
      <p:ext uri="{BB962C8B-B14F-4D97-AF65-F5344CB8AC3E}">
        <p14:creationId xmlns:p14="http://schemas.microsoft.com/office/powerpoint/2010/main" val="184991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92E00-4A8B-ECAE-E1D0-16B7CD7D4992}"/>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A0CA7A16-BE66-56C0-7047-3061F80A2A04}"/>
              </a:ext>
            </a:extLst>
          </p:cNvPr>
          <p:cNvSpPr>
            <a:spLocks noGrp="1"/>
          </p:cNvSpPr>
          <p:nvPr>
            <p:ph idx="1"/>
          </p:nvPr>
        </p:nvSpPr>
        <p:spPr/>
        <p:txBody>
          <a:bodyPr/>
          <a:lstStyle/>
          <a:p>
            <a:r>
              <a:rPr lang="zh-CN" altLang="en-US" dirty="0">
                <a:solidFill>
                  <a:srgbClr val="FF0000"/>
                </a:solidFill>
              </a:rPr>
              <a:t>人工智能</a:t>
            </a:r>
            <a:r>
              <a:rPr lang="zh-CN" altLang="en-US" dirty="0"/>
              <a:t>的概念</a:t>
            </a:r>
            <a:r>
              <a:rPr lang="zh-CN" altLang="en-US" dirty="0">
                <a:solidFill>
                  <a:srgbClr val="00B0F0"/>
                </a:solidFill>
              </a:rPr>
              <a:t>是以机器学习、深度学习领域为主，以数据驱动为主要特征</a:t>
            </a:r>
            <a:r>
              <a:rPr lang="zh-CN" altLang="en-US" dirty="0"/>
              <a:t>。包括语言识别、图像识别、自然语言处理等众多领域，但不涵盖开源硬件、教育机器人、图形编程等“泛人工智能”。</a:t>
            </a:r>
            <a:endParaRPr lang="en-US" altLang="zh-CN" dirty="0"/>
          </a:p>
          <a:p>
            <a:r>
              <a:rPr lang="zh-CN" altLang="en-US" dirty="0">
                <a:solidFill>
                  <a:srgbClr val="FF0000"/>
                </a:solidFill>
              </a:rPr>
              <a:t>机器学习</a:t>
            </a:r>
            <a:r>
              <a:rPr lang="zh-CN" altLang="en-US" dirty="0"/>
              <a:t>是人工智能的一种</a:t>
            </a:r>
            <a:r>
              <a:rPr lang="zh-CN" altLang="en-US" dirty="0">
                <a:solidFill>
                  <a:srgbClr val="00B0F0"/>
                </a:solidFill>
              </a:rPr>
              <a:t>技术方式</a:t>
            </a:r>
            <a:r>
              <a:rPr lang="zh-CN" altLang="en-US" dirty="0"/>
              <a:t>，它基于数据和算法，通过训练数据来调整模型参数，从而实现预测和分类等功能。</a:t>
            </a:r>
          </a:p>
          <a:p>
            <a:r>
              <a:rPr lang="zh-CN" altLang="en-US" dirty="0">
                <a:solidFill>
                  <a:srgbClr val="FF0000"/>
                </a:solidFill>
              </a:rPr>
              <a:t>深度学习</a:t>
            </a:r>
            <a:r>
              <a:rPr lang="zh-CN" altLang="en-US" dirty="0"/>
              <a:t>是机器学习的一个</a:t>
            </a:r>
            <a:r>
              <a:rPr lang="zh-CN" altLang="en-US" dirty="0">
                <a:solidFill>
                  <a:srgbClr val="00B0F0"/>
                </a:solidFill>
              </a:rPr>
              <a:t>子方向</a:t>
            </a:r>
            <a:r>
              <a:rPr lang="zh-CN" altLang="en-US" dirty="0"/>
              <a:t>，它使用神经网络模型，通过反向传播算法和梯度下降优化技术来调整网络权重和参数。</a:t>
            </a:r>
          </a:p>
        </p:txBody>
      </p:sp>
      <p:sp>
        <p:nvSpPr>
          <p:cNvPr id="3" name="标题 2">
            <a:extLst>
              <a:ext uri="{FF2B5EF4-FFF2-40B4-BE49-F238E27FC236}">
                <a16:creationId xmlns:a16="http://schemas.microsoft.com/office/drawing/2014/main" id="{6E92857D-94C8-7B63-0E37-CF307D890673}"/>
              </a:ext>
            </a:extLst>
          </p:cNvPr>
          <p:cNvSpPr>
            <a:spLocks noGrp="1"/>
          </p:cNvSpPr>
          <p:nvPr>
            <p:ph type="title"/>
          </p:nvPr>
        </p:nvSpPr>
        <p:spPr/>
        <p:txBody>
          <a:bodyPr/>
          <a:lstStyle/>
          <a:p>
            <a:r>
              <a:rPr lang="en-US" altLang="zh-CN" dirty="0"/>
              <a:t>1.</a:t>
            </a:r>
            <a:r>
              <a:rPr lang="zh-CN" altLang="en-US" dirty="0"/>
              <a:t>人工智能领域</a:t>
            </a:r>
          </a:p>
        </p:txBody>
      </p:sp>
      <p:pic>
        <p:nvPicPr>
          <p:cNvPr id="4" name="内容占位符 4">
            <a:extLst>
              <a:ext uri="{FF2B5EF4-FFF2-40B4-BE49-F238E27FC236}">
                <a16:creationId xmlns:a16="http://schemas.microsoft.com/office/drawing/2014/main" id="{3120E3F7-3E0F-3732-E505-CB9DCB373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2" y="145503"/>
            <a:ext cx="3576363" cy="1628869"/>
          </a:xfrm>
          <a:prstGeom prst="rect">
            <a:avLst/>
          </a:prstGeom>
        </p:spPr>
      </p:pic>
    </p:spTree>
    <p:extLst>
      <p:ext uri="{BB962C8B-B14F-4D97-AF65-F5344CB8AC3E}">
        <p14:creationId xmlns:p14="http://schemas.microsoft.com/office/powerpoint/2010/main" val="270282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AED7C-A4C5-6E10-495E-B4639A1F728B}"/>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1BAB363-967D-A5C3-B57C-452EF726234A}"/>
              </a:ext>
            </a:extLst>
          </p:cNvPr>
          <p:cNvSpPr>
            <a:spLocks noGrp="1"/>
          </p:cNvSpPr>
          <p:nvPr>
            <p:ph type="title"/>
          </p:nvPr>
        </p:nvSpPr>
        <p:spPr/>
        <p:txBody>
          <a:bodyPr/>
          <a:lstStyle/>
          <a:p>
            <a:r>
              <a:rPr lang="zh-CN" altLang="en-US" dirty="0"/>
              <a:t>人工智能领域应用</a:t>
            </a:r>
          </a:p>
        </p:txBody>
      </p:sp>
      <p:sp>
        <p:nvSpPr>
          <p:cNvPr id="2" name="内容占位符 1">
            <a:extLst>
              <a:ext uri="{FF2B5EF4-FFF2-40B4-BE49-F238E27FC236}">
                <a16:creationId xmlns:a16="http://schemas.microsoft.com/office/drawing/2014/main" id="{14829033-7E36-E522-5FB1-76D8A9761528}"/>
              </a:ext>
            </a:extLst>
          </p:cNvPr>
          <p:cNvSpPr txBox="1">
            <a:spLocks/>
          </p:cNvSpPr>
          <p:nvPr/>
        </p:nvSpPr>
        <p:spPr>
          <a:xfrm>
            <a:off x="533400" y="1556657"/>
            <a:ext cx="10493830" cy="502919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实际应用场景：</a:t>
            </a:r>
            <a:endParaRPr lang="en-US" altLang="zh-CN" dirty="0"/>
          </a:p>
          <a:p>
            <a:r>
              <a:rPr lang="zh-CN" altLang="en-US" dirty="0">
                <a:solidFill>
                  <a:srgbClr val="FF0000"/>
                </a:solidFill>
              </a:rPr>
              <a:t>语音识别</a:t>
            </a:r>
            <a:r>
              <a:rPr lang="zh-CN" altLang="en-US" dirty="0"/>
              <a:t>（</a:t>
            </a:r>
            <a:r>
              <a:rPr lang="en-US" altLang="zh-CN" dirty="0"/>
              <a:t>Speech Recognition</a:t>
            </a:r>
            <a:r>
              <a:rPr lang="zh-CN" altLang="en-US" dirty="0"/>
              <a:t>），语音识别是指将人类语音信号转换为文本或命令的技术。语音识别的目标是让计算机能够理解人类的语音指令，实现人机交互的自然方式。语音识别技术广泛应用于语音助手、电话客服、智能家居控制、车载系统等领域。</a:t>
            </a:r>
            <a:endParaRPr lang="en-US" altLang="zh-CN" dirty="0"/>
          </a:p>
        </p:txBody>
      </p:sp>
    </p:spTree>
    <p:extLst>
      <p:ext uri="{BB962C8B-B14F-4D97-AF65-F5344CB8AC3E}">
        <p14:creationId xmlns:p14="http://schemas.microsoft.com/office/powerpoint/2010/main" val="19170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64D31-3D04-44E3-73A5-7A0F525B23C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C02C4FEE-7B26-2A48-FA0E-E46F2AE8E588}"/>
              </a:ext>
            </a:extLst>
          </p:cNvPr>
          <p:cNvSpPr>
            <a:spLocks noGrp="1"/>
          </p:cNvSpPr>
          <p:nvPr>
            <p:ph type="title"/>
          </p:nvPr>
        </p:nvSpPr>
        <p:spPr/>
        <p:txBody>
          <a:bodyPr/>
          <a:lstStyle/>
          <a:p>
            <a:r>
              <a:rPr lang="zh-CN" altLang="en-US" dirty="0"/>
              <a:t>人工智能领域应用</a:t>
            </a:r>
          </a:p>
        </p:txBody>
      </p:sp>
      <p:sp>
        <p:nvSpPr>
          <p:cNvPr id="2" name="内容占位符 1">
            <a:extLst>
              <a:ext uri="{FF2B5EF4-FFF2-40B4-BE49-F238E27FC236}">
                <a16:creationId xmlns:a16="http://schemas.microsoft.com/office/drawing/2014/main" id="{B361EA0F-B44B-1415-FE74-F8EAD847D734}"/>
              </a:ext>
            </a:extLst>
          </p:cNvPr>
          <p:cNvSpPr txBox="1">
            <a:spLocks/>
          </p:cNvSpPr>
          <p:nvPr/>
        </p:nvSpPr>
        <p:spPr>
          <a:xfrm>
            <a:off x="533400" y="1556657"/>
            <a:ext cx="10374086" cy="502919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实际应用场景：</a:t>
            </a:r>
            <a:endParaRPr lang="en-US" altLang="zh-CN" dirty="0"/>
          </a:p>
          <a:p>
            <a:r>
              <a:rPr lang="zh-CN" altLang="en-US" dirty="0">
                <a:solidFill>
                  <a:srgbClr val="FF0000"/>
                </a:solidFill>
              </a:rPr>
              <a:t>图像识别</a:t>
            </a:r>
            <a:r>
              <a:rPr lang="zh-CN" altLang="en-US" dirty="0"/>
              <a:t>是指计算机通过算法对图像进行分析和理解，识别出图像中的内容或特征。这包括图像的分类（如图像中是猫还是狗）、目标检测（如图像中的人或物体的位置）、图像分割（将图像划分为不同的区域或对象）等任务。图像识别技术广泛应用于人脸识别、自动驾驶、医学影像分析等领域。</a:t>
            </a:r>
            <a:endParaRPr lang="en-US" altLang="zh-CN" dirty="0"/>
          </a:p>
        </p:txBody>
      </p:sp>
    </p:spTree>
    <p:extLst>
      <p:ext uri="{BB962C8B-B14F-4D97-AF65-F5344CB8AC3E}">
        <p14:creationId xmlns:p14="http://schemas.microsoft.com/office/powerpoint/2010/main" val="1470038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DA5CE-1BE5-EED8-D727-CDC9FE634A73}"/>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82E1778C-5417-C5C8-6988-F74780B2C99F}"/>
              </a:ext>
            </a:extLst>
          </p:cNvPr>
          <p:cNvSpPr>
            <a:spLocks noGrp="1"/>
          </p:cNvSpPr>
          <p:nvPr>
            <p:ph type="title"/>
          </p:nvPr>
        </p:nvSpPr>
        <p:spPr/>
        <p:txBody>
          <a:bodyPr/>
          <a:lstStyle/>
          <a:p>
            <a:r>
              <a:rPr lang="zh-CN" altLang="en-US" dirty="0"/>
              <a:t>人工智能领域应用</a:t>
            </a:r>
          </a:p>
        </p:txBody>
      </p:sp>
      <p:sp>
        <p:nvSpPr>
          <p:cNvPr id="2" name="内容占位符 1">
            <a:extLst>
              <a:ext uri="{FF2B5EF4-FFF2-40B4-BE49-F238E27FC236}">
                <a16:creationId xmlns:a16="http://schemas.microsoft.com/office/drawing/2014/main" id="{4F793403-B23D-A62E-997B-6273FAB3C349}"/>
              </a:ext>
            </a:extLst>
          </p:cNvPr>
          <p:cNvSpPr txBox="1">
            <a:spLocks/>
          </p:cNvSpPr>
          <p:nvPr/>
        </p:nvSpPr>
        <p:spPr>
          <a:xfrm>
            <a:off x="533400" y="1556657"/>
            <a:ext cx="10374086" cy="502919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实际应用场景：</a:t>
            </a:r>
            <a:endParaRPr lang="en-US" altLang="zh-CN" dirty="0"/>
          </a:p>
          <a:p>
            <a:r>
              <a:rPr lang="zh-CN" altLang="en-US" dirty="0">
                <a:solidFill>
                  <a:srgbClr val="FF0000"/>
                </a:solidFill>
              </a:rPr>
              <a:t>大语言模型</a:t>
            </a:r>
            <a:r>
              <a:rPr lang="zh-CN" altLang="en-US" dirty="0"/>
              <a:t>（</a:t>
            </a:r>
            <a:r>
              <a:rPr lang="en-US" altLang="zh-CN" dirty="0"/>
              <a:t>Large Language Model</a:t>
            </a:r>
            <a:r>
              <a:rPr lang="zh-CN" altLang="en-US" dirty="0"/>
              <a:t>，简称</a:t>
            </a:r>
            <a:r>
              <a:rPr lang="en-US" altLang="zh-CN" dirty="0">
                <a:solidFill>
                  <a:srgbClr val="FF0000"/>
                </a:solidFill>
              </a:rPr>
              <a:t>LLM</a:t>
            </a:r>
            <a:r>
              <a:rPr lang="zh-CN" altLang="en-US" dirty="0"/>
              <a:t>）是一类基于深度学习技术的人工智能模型，通过大量文本数据进行训练，能够理解和生成自然语言文本。这些模型通常具有超大规模的参数，可以捕捉复杂的语言模式和知识，展现出强大的语境理解能力和知识融合能力</a:t>
            </a:r>
            <a:endParaRPr lang="en-US" altLang="zh-CN" dirty="0"/>
          </a:p>
        </p:txBody>
      </p:sp>
    </p:spTree>
    <p:extLst>
      <p:ext uri="{BB962C8B-B14F-4D97-AF65-F5344CB8AC3E}">
        <p14:creationId xmlns:p14="http://schemas.microsoft.com/office/powerpoint/2010/main" val="2232938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E0E04-4F2E-6044-CB2C-B36381DE4BAF}"/>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6E291B6-11A4-4E50-F6A2-EB9E22A12FC9}"/>
              </a:ext>
            </a:extLst>
          </p:cNvPr>
          <p:cNvSpPr>
            <a:spLocks noGrp="1"/>
          </p:cNvSpPr>
          <p:nvPr>
            <p:ph type="title"/>
          </p:nvPr>
        </p:nvSpPr>
        <p:spPr/>
        <p:txBody>
          <a:bodyPr/>
          <a:lstStyle/>
          <a:p>
            <a:r>
              <a:rPr lang="zh-CN" altLang="en-US" dirty="0"/>
              <a:t>人工智能领域应用</a:t>
            </a:r>
          </a:p>
        </p:txBody>
      </p:sp>
      <p:sp>
        <p:nvSpPr>
          <p:cNvPr id="2" name="内容占位符 1">
            <a:extLst>
              <a:ext uri="{FF2B5EF4-FFF2-40B4-BE49-F238E27FC236}">
                <a16:creationId xmlns:a16="http://schemas.microsoft.com/office/drawing/2014/main" id="{3B9BB916-8B77-7D23-8A3C-E77FEEEFC07A}"/>
              </a:ext>
            </a:extLst>
          </p:cNvPr>
          <p:cNvSpPr txBox="1">
            <a:spLocks/>
          </p:cNvSpPr>
          <p:nvPr/>
        </p:nvSpPr>
        <p:spPr>
          <a:xfrm>
            <a:off x="533400" y="1556657"/>
            <a:ext cx="10374086" cy="502919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实际应用场景：</a:t>
            </a:r>
            <a:endParaRPr lang="en-US" altLang="zh-CN" dirty="0"/>
          </a:p>
          <a:p>
            <a:r>
              <a:rPr lang="zh-CN" altLang="en-US" dirty="0">
                <a:solidFill>
                  <a:srgbClr val="FF0000"/>
                </a:solidFill>
              </a:rPr>
              <a:t>自然语言处理</a:t>
            </a:r>
            <a:r>
              <a:rPr lang="zh-CN" altLang="en-US" dirty="0"/>
              <a:t>（</a:t>
            </a:r>
            <a:r>
              <a:rPr lang="en-US" altLang="zh-CN" dirty="0"/>
              <a:t>Natural Language Processing</a:t>
            </a:r>
            <a:r>
              <a:rPr lang="zh-CN" altLang="en-US" dirty="0"/>
              <a:t>，简称</a:t>
            </a:r>
            <a:r>
              <a:rPr lang="en-US" altLang="zh-CN" dirty="0">
                <a:solidFill>
                  <a:srgbClr val="FF0000"/>
                </a:solidFill>
              </a:rPr>
              <a:t>NLP</a:t>
            </a:r>
            <a:r>
              <a:rPr lang="zh-CN" altLang="en-US" dirty="0"/>
              <a:t>），自然语言处理是指计算机能够理解、分析、生成和处理人类语言的技术。</a:t>
            </a:r>
            <a:r>
              <a:rPr lang="en-US" altLang="zh-CN" dirty="0"/>
              <a:t>NLP</a:t>
            </a:r>
            <a:r>
              <a:rPr lang="zh-CN" altLang="en-US" dirty="0"/>
              <a:t>的目标是让计算机能够像人类一样理解和处理自然语言，包括文本的理解、生成、翻译、摘要等。</a:t>
            </a:r>
            <a:r>
              <a:rPr lang="en-US" altLang="zh-CN" dirty="0"/>
              <a:t>NLP</a:t>
            </a:r>
            <a:r>
              <a:rPr lang="zh-CN" altLang="en-US" dirty="0"/>
              <a:t>的应用非常广泛，例如智能助理（如</a:t>
            </a:r>
            <a:r>
              <a:rPr lang="en-US" altLang="zh-CN" dirty="0"/>
              <a:t>Siri</a:t>
            </a:r>
            <a:r>
              <a:rPr lang="zh-CN" altLang="en-US" dirty="0"/>
              <a:t>、小爱同学等）、机器翻译、情感分析、文本摘要、自动问答系统等。</a:t>
            </a:r>
            <a:endParaRPr lang="en-US" altLang="zh-CN" dirty="0"/>
          </a:p>
        </p:txBody>
      </p:sp>
    </p:spTree>
    <p:extLst>
      <p:ext uri="{BB962C8B-B14F-4D97-AF65-F5344CB8AC3E}">
        <p14:creationId xmlns:p14="http://schemas.microsoft.com/office/powerpoint/2010/main" val="363846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77A3A-EE7D-A290-27A5-F2EEF1CD0CD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C8AB7F6-4368-0697-624B-10E853B64B14}"/>
              </a:ext>
            </a:extLst>
          </p:cNvPr>
          <p:cNvSpPr>
            <a:spLocks noGrp="1"/>
          </p:cNvSpPr>
          <p:nvPr>
            <p:ph type="title"/>
          </p:nvPr>
        </p:nvSpPr>
        <p:spPr/>
        <p:txBody>
          <a:bodyPr/>
          <a:lstStyle/>
          <a:p>
            <a:r>
              <a:rPr lang="zh-CN" altLang="en-US" dirty="0"/>
              <a:t>人工智能领域应用</a:t>
            </a:r>
          </a:p>
        </p:txBody>
      </p:sp>
      <p:sp>
        <p:nvSpPr>
          <p:cNvPr id="2" name="内容占位符 1">
            <a:extLst>
              <a:ext uri="{FF2B5EF4-FFF2-40B4-BE49-F238E27FC236}">
                <a16:creationId xmlns:a16="http://schemas.microsoft.com/office/drawing/2014/main" id="{06E4319E-6E36-AD68-F79C-B5ED26800B48}"/>
              </a:ext>
            </a:extLst>
          </p:cNvPr>
          <p:cNvSpPr txBox="1">
            <a:spLocks/>
          </p:cNvSpPr>
          <p:nvPr/>
        </p:nvSpPr>
        <p:spPr>
          <a:xfrm>
            <a:off x="533400" y="1556657"/>
            <a:ext cx="10374086" cy="502919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实际应用场景：</a:t>
            </a:r>
            <a:endParaRPr lang="en-US" altLang="zh-CN" dirty="0"/>
          </a:p>
          <a:p>
            <a:r>
              <a:rPr lang="zh-CN" altLang="en-US" dirty="0">
                <a:solidFill>
                  <a:srgbClr val="FF0000"/>
                </a:solidFill>
              </a:rPr>
              <a:t>计算机视觉</a:t>
            </a:r>
            <a:r>
              <a:rPr lang="zh-CN" altLang="en-US" dirty="0"/>
              <a:t>是一个更广泛的概念，它不仅包括图像识别，还涉及到对图像或视频数据的获取、处理、分析和理解。计算机视觉的目标是使计算机能够像人类一样通过视觉感知和理解世界。这包括三维重建、场景理解、视频分析、图像分割等多个方面。计算机视觉技术在自动驾驶、智能安防、医学图像处理、虚拟现实等领域有广泛的应用。</a:t>
            </a:r>
            <a:endParaRPr lang="en-US" altLang="zh-CN" dirty="0"/>
          </a:p>
        </p:txBody>
      </p:sp>
    </p:spTree>
    <p:extLst>
      <p:ext uri="{BB962C8B-B14F-4D97-AF65-F5344CB8AC3E}">
        <p14:creationId xmlns:p14="http://schemas.microsoft.com/office/powerpoint/2010/main" val="2014800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89C37-C322-8EC1-6198-DC0219944A0F}"/>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A47A9022-97CE-BE37-8A0C-70BEFB178A92}"/>
              </a:ext>
            </a:extLst>
          </p:cNvPr>
          <p:cNvSpPr>
            <a:spLocks noGrp="1"/>
          </p:cNvSpPr>
          <p:nvPr>
            <p:ph idx="1"/>
          </p:nvPr>
        </p:nvSpPr>
        <p:spPr>
          <a:xfrm>
            <a:off x="674914" y="1730829"/>
            <a:ext cx="11092543" cy="4942114"/>
          </a:xfrm>
        </p:spPr>
        <p:txBody>
          <a:bodyPr/>
          <a:lstStyle/>
          <a:p>
            <a:pPr marL="0" indent="0">
              <a:spcBef>
                <a:spcPts val="600"/>
              </a:spcBef>
              <a:buNone/>
            </a:pPr>
            <a:r>
              <a:rPr lang="zh-CN" altLang="en-US" dirty="0"/>
              <a:t>人工智能发展中的</a:t>
            </a:r>
            <a:r>
              <a:rPr lang="zh-CN" altLang="en-US" dirty="0">
                <a:solidFill>
                  <a:srgbClr val="FF0000"/>
                </a:solidFill>
              </a:rPr>
              <a:t>三大学派：</a:t>
            </a:r>
            <a:endParaRPr lang="en-US" altLang="zh-CN" dirty="0">
              <a:solidFill>
                <a:srgbClr val="FF0000"/>
              </a:solidFill>
            </a:endParaRPr>
          </a:p>
          <a:p>
            <a:pPr marL="0" indent="0">
              <a:spcBef>
                <a:spcPts val="600"/>
              </a:spcBef>
              <a:buNone/>
            </a:pPr>
            <a:r>
              <a:rPr lang="zh-CN" altLang="en-US" dirty="0">
                <a:solidFill>
                  <a:srgbClr val="FF0000"/>
                </a:solidFill>
              </a:rPr>
              <a:t>（</a:t>
            </a:r>
            <a:r>
              <a:rPr lang="en-US" altLang="zh-CN" dirty="0">
                <a:solidFill>
                  <a:srgbClr val="FF0000"/>
                </a:solidFill>
              </a:rPr>
              <a:t>1</a:t>
            </a:r>
            <a:r>
              <a:rPr lang="zh-CN" altLang="en-US" dirty="0">
                <a:solidFill>
                  <a:srgbClr val="FF0000"/>
                </a:solidFill>
              </a:rPr>
              <a:t>）符号主义 </a:t>
            </a:r>
            <a:r>
              <a:rPr lang="en-US" altLang="zh-CN" dirty="0">
                <a:solidFill>
                  <a:srgbClr val="FF0000"/>
                </a:solidFill>
              </a:rPr>
              <a:t>Symbolism</a:t>
            </a:r>
          </a:p>
          <a:p>
            <a:pPr marL="0" indent="0">
              <a:spcBef>
                <a:spcPts val="600"/>
              </a:spcBef>
              <a:buNone/>
            </a:pPr>
            <a:r>
              <a:rPr lang="zh-CN" altLang="en-US" dirty="0">
                <a:solidFill>
                  <a:srgbClr val="FF0000"/>
                </a:solidFill>
              </a:rPr>
              <a:t>（</a:t>
            </a:r>
            <a:r>
              <a:rPr lang="en-US" altLang="zh-CN" dirty="0">
                <a:solidFill>
                  <a:srgbClr val="FF0000"/>
                </a:solidFill>
              </a:rPr>
              <a:t>2</a:t>
            </a:r>
            <a:r>
              <a:rPr lang="zh-CN" altLang="en-US" dirty="0">
                <a:solidFill>
                  <a:srgbClr val="FF0000"/>
                </a:solidFill>
              </a:rPr>
              <a:t>）行为主义 </a:t>
            </a:r>
            <a:r>
              <a:rPr lang="en-US" altLang="zh-CN" dirty="0" err="1">
                <a:solidFill>
                  <a:srgbClr val="FF0000"/>
                </a:solidFill>
              </a:rPr>
              <a:t>behaviourism</a:t>
            </a:r>
            <a:r>
              <a:rPr lang="en-US" altLang="zh-CN" dirty="0">
                <a:solidFill>
                  <a:srgbClr val="FF0000"/>
                </a:solidFill>
              </a:rPr>
              <a:t> </a:t>
            </a:r>
          </a:p>
          <a:p>
            <a:pPr marL="0" indent="0">
              <a:spcBef>
                <a:spcPts val="600"/>
              </a:spcBef>
              <a:buNone/>
            </a:pPr>
            <a:r>
              <a:rPr lang="zh-CN" altLang="en-US" dirty="0">
                <a:solidFill>
                  <a:srgbClr val="FF0000"/>
                </a:solidFill>
              </a:rPr>
              <a:t>（</a:t>
            </a:r>
            <a:r>
              <a:rPr lang="en-US" altLang="zh-CN" dirty="0">
                <a:solidFill>
                  <a:srgbClr val="FF0000"/>
                </a:solidFill>
              </a:rPr>
              <a:t>3</a:t>
            </a:r>
            <a:r>
              <a:rPr lang="zh-CN" altLang="en-US" dirty="0">
                <a:solidFill>
                  <a:srgbClr val="FF0000"/>
                </a:solidFill>
              </a:rPr>
              <a:t>）连接主义 </a:t>
            </a:r>
            <a:r>
              <a:rPr lang="en-US" altLang="zh-CN" dirty="0">
                <a:solidFill>
                  <a:srgbClr val="FF0000"/>
                </a:solidFill>
              </a:rPr>
              <a:t>Connectionism</a:t>
            </a:r>
          </a:p>
          <a:p>
            <a:pPr marL="0" indent="0">
              <a:spcBef>
                <a:spcPts val="600"/>
              </a:spcBef>
              <a:buNone/>
            </a:pPr>
            <a:endParaRPr lang="en-US" altLang="zh-CN" dirty="0">
              <a:solidFill>
                <a:srgbClr val="FF0000"/>
              </a:solidFill>
            </a:endParaRPr>
          </a:p>
        </p:txBody>
      </p:sp>
      <p:sp>
        <p:nvSpPr>
          <p:cNvPr id="3" name="标题 2">
            <a:extLst>
              <a:ext uri="{FF2B5EF4-FFF2-40B4-BE49-F238E27FC236}">
                <a16:creationId xmlns:a16="http://schemas.microsoft.com/office/drawing/2014/main" id="{4B9AFC99-DE59-3D75-3CAF-7348B7EDAC9E}"/>
              </a:ext>
            </a:extLst>
          </p:cNvPr>
          <p:cNvSpPr>
            <a:spLocks noGrp="1"/>
          </p:cNvSpPr>
          <p:nvPr>
            <p:ph type="title"/>
          </p:nvPr>
        </p:nvSpPr>
        <p:spPr/>
        <p:txBody>
          <a:bodyPr/>
          <a:lstStyle/>
          <a:p>
            <a:r>
              <a:rPr lang="en-US" altLang="zh-CN" dirty="0"/>
              <a:t>2.</a:t>
            </a:r>
            <a:r>
              <a:rPr lang="zh-CN" altLang="en-US" dirty="0"/>
              <a:t>人工智能发展</a:t>
            </a:r>
          </a:p>
        </p:txBody>
      </p:sp>
    </p:spTree>
    <p:extLst>
      <p:ext uri="{BB962C8B-B14F-4D97-AF65-F5344CB8AC3E}">
        <p14:creationId xmlns:p14="http://schemas.microsoft.com/office/powerpoint/2010/main" val="3385910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83E9A-32FB-EE93-BEB2-31B542DD3CBD}"/>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660AACE8-6B6F-0AE7-D921-5A52A2A91977}"/>
              </a:ext>
            </a:extLst>
          </p:cNvPr>
          <p:cNvSpPr>
            <a:spLocks noGrp="1"/>
          </p:cNvSpPr>
          <p:nvPr>
            <p:ph idx="1"/>
          </p:nvPr>
        </p:nvSpPr>
        <p:spPr>
          <a:xfrm>
            <a:off x="674914" y="1632857"/>
            <a:ext cx="11092543" cy="5040086"/>
          </a:xfrm>
        </p:spPr>
        <p:txBody>
          <a:bodyPr/>
          <a:lstStyle/>
          <a:p>
            <a:pPr marL="0" indent="0">
              <a:spcBef>
                <a:spcPts val="600"/>
              </a:spcBef>
              <a:buNone/>
            </a:pPr>
            <a:r>
              <a:rPr lang="zh-CN" altLang="en-US" dirty="0">
                <a:solidFill>
                  <a:srgbClr val="FF0000"/>
                </a:solidFill>
              </a:rPr>
              <a:t>（</a:t>
            </a:r>
            <a:r>
              <a:rPr lang="en-US" altLang="zh-CN" dirty="0">
                <a:solidFill>
                  <a:srgbClr val="FF0000"/>
                </a:solidFill>
              </a:rPr>
              <a:t>1</a:t>
            </a:r>
            <a:r>
              <a:rPr lang="zh-CN" altLang="en-US" dirty="0">
                <a:solidFill>
                  <a:srgbClr val="FF0000"/>
                </a:solidFill>
              </a:rPr>
              <a:t>）符号主义 </a:t>
            </a:r>
            <a:r>
              <a:rPr lang="en-US" altLang="zh-CN" dirty="0">
                <a:solidFill>
                  <a:srgbClr val="FF0000"/>
                </a:solidFill>
              </a:rPr>
              <a:t>Symbolism</a:t>
            </a:r>
          </a:p>
          <a:p>
            <a:pPr marL="0" indent="0">
              <a:spcBef>
                <a:spcPts val="600"/>
              </a:spcBef>
              <a:buNone/>
            </a:pPr>
            <a:r>
              <a:rPr lang="zh-CN" altLang="en-US" u="sng" dirty="0"/>
              <a:t>原理：</a:t>
            </a:r>
            <a:r>
              <a:rPr lang="zh-CN" altLang="en-US" dirty="0"/>
              <a:t>符号主义也称为逻辑主义，依赖于逻辑和符号处理来实现智能。</a:t>
            </a:r>
            <a:endParaRPr lang="en-US" altLang="zh-CN" dirty="0"/>
          </a:p>
          <a:p>
            <a:pPr marL="0" indent="0">
              <a:spcBef>
                <a:spcPts val="600"/>
              </a:spcBef>
              <a:buNone/>
            </a:pPr>
            <a:r>
              <a:rPr lang="zh-CN" altLang="en-US" u="sng" dirty="0"/>
              <a:t>代表成果：</a:t>
            </a:r>
            <a:r>
              <a:rPr lang="zh-CN" altLang="en-US" dirty="0">
                <a:solidFill>
                  <a:srgbClr val="FF0000"/>
                </a:solidFill>
              </a:rPr>
              <a:t>证明了</a:t>
            </a:r>
            <a:r>
              <a:rPr lang="en-US" altLang="zh-CN" dirty="0">
                <a:solidFill>
                  <a:srgbClr val="FF0000"/>
                </a:solidFill>
              </a:rPr>
              <a:t>38</a:t>
            </a:r>
            <a:r>
              <a:rPr lang="zh-CN" altLang="en-US" dirty="0">
                <a:solidFill>
                  <a:srgbClr val="FF0000"/>
                </a:solidFill>
              </a:rPr>
              <a:t>条数学定理</a:t>
            </a:r>
            <a:r>
              <a:rPr lang="zh-CN" altLang="en-US" dirty="0"/>
              <a:t>。</a:t>
            </a:r>
            <a:endParaRPr lang="en-US" altLang="zh-CN" dirty="0"/>
          </a:p>
          <a:p>
            <a:pPr marL="0" indent="0">
              <a:spcBef>
                <a:spcPts val="600"/>
              </a:spcBef>
              <a:buNone/>
            </a:pPr>
            <a:r>
              <a:rPr lang="zh-CN" altLang="en-US" dirty="0">
                <a:solidFill>
                  <a:srgbClr val="FF0000"/>
                </a:solidFill>
              </a:rPr>
              <a:t>（</a:t>
            </a:r>
            <a:r>
              <a:rPr lang="en-US" altLang="zh-CN" dirty="0">
                <a:solidFill>
                  <a:srgbClr val="FF0000"/>
                </a:solidFill>
              </a:rPr>
              <a:t>2</a:t>
            </a:r>
            <a:r>
              <a:rPr lang="zh-CN" altLang="en-US" dirty="0">
                <a:solidFill>
                  <a:srgbClr val="FF0000"/>
                </a:solidFill>
              </a:rPr>
              <a:t>）行为主义 </a:t>
            </a:r>
            <a:r>
              <a:rPr lang="en-US" altLang="zh-CN" dirty="0" err="1">
                <a:solidFill>
                  <a:srgbClr val="FF0000"/>
                </a:solidFill>
              </a:rPr>
              <a:t>behaviourism</a:t>
            </a:r>
            <a:r>
              <a:rPr lang="en-US" altLang="zh-CN" dirty="0">
                <a:solidFill>
                  <a:srgbClr val="FF0000"/>
                </a:solidFill>
              </a:rPr>
              <a:t> </a:t>
            </a:r>
          </a:p>
          <a:p>
            <a:pPr marL="0" indent="0">
              <a:spcBef>
                <a:spcPts val="600"/>
              </a:spcBef>
              <a:buNone/>
            </a:pPr>
            <a:r>
              <a:rPr lang="zh-CN" altLang="en-US" u="sng" dirty="0"/>
              <a:t>原理：</a:t>
            </a:r>
            <a:r>
              <a:rPr lang="zh-CN" altLang="en-US" dirty="0"/>
              <a:t>基于控制论及感知</a:t>
            </a:r>
            <a:r>
              <a:rPr lang="en-US" altLang="zh-CN" dirty="0"/>
              <a:t>-</a:t>
            </a:r>
            <a:r>
              <a:rPr lang="zh-CN" altLang="en-US" dirty="0"/>
              <a:t>动作型控制系统，认为人工智能源于控制论。</a:t>
            </a:r>
            <a:endParaRPr lang="en-US" altLang="zh-CN" dirty="0"/>
          </a:p>
          <a:p>
            <a:pPr marL="0" indent="0">
              <a:spcBef>
                <a:spcPts val="600"/>
              </a:spcBef>
              <a:buNone/>
            </a:pPr>
            <a:r>
              <a:rPr lang="zh-CN" altLang="en-US" u="sng" dirty="0"/>
              <a:t>代表成果：</a:t>
            </a:r>
            <a:r>
              <a:rPr lang="zh-CN" altLang="en-US" dirty="0"/>
              <a:t>六足行走</a:t>
            </a:r>
            <a:r>
              <a:rPr lang="zh-CN" altLang="en-US" dirty="0">
                <a:solidFill>
                  <a:srgbClr val="FF0000"/>
                </a:solidFill>
              </a:rPr>
              <a:t>机器人</a:t>
            </a:r>
            <a:r>
              <a:rPr lang="zh-CN" altLang="en-US" dirty="0"/>
              <a:t>，是一个基于感知</a:t>
            </a:r>
            <a:r>
              <a:rPr lang="en-US" altLang="zh-CN" dirty="0"/>
              <a:t>-</a:t>
            </a:r>
            <a:r>
              <a:rPr lang="zh-CN" altLang="en-US" dirty="0"/>
              <a:t>动作模式模拟昆虫行为的控制系统。</a:t>
            </a:r>
            <a:endParaRPr lang="en-US" altLang="zh-CN" dirty="0"/>
          </a:p>
        </p:txBody>
      </p:sp>
      <p:sp>
        <p:nvSpPr>
          <p:cNvPr id="3" name="标题 2">
            <a:extLst>
              <a:ext uri="{FF2B5EF4-FFF2-40B4-BE49-F238E27FC236}">
                <a16:creationId xmlns:a16="http://schemas.microsoft.com/office/drawing/2014/main" id="{82B6A205-3D2A-A3C9-9D3A-D64B2CCDB5D9}"/>
              </a:ext>
            </a:extLst>
          </p:cNvPr>
          <p:cNvSpPr>
            <a:spLocks noGrp="1"/>
          </p:cNvSpPr>
          <p:nvPr>
            <p:ph type="title"/>
          </p:nvPr>
        </p:nvSpPr>
        <p:spPr/>
        <p:txBody>
          <a:bodyPr/>
          <a:lstStyle/>
          <a:p>
            <a:r>
              <a:rPr lang="en-US" altLang="zh-CN" dirty="0"/>
              <a:t>2.</a:t>
            </a:r>
            <a:r>
              <a:rPr lang="zh-CN" altLang="en-US" dirty="0"/>
              <a:t>人工智能发展</a:t>
            </a:r>
          </a:p>
        </p:txBody>
      </p:sp>
    </p:spTree>
    <p:extLst>
      <p:ext uri="{BB962C8B-B14F-4D97-AF65-F5344CB8AC3E}">
        <p14:creationId xmlns:p14="http://schemas.microsoft.com/office/powerpoint/2010/main" val="3618501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6C7C5-3CE9-A40C-22AC-1EA9618858F5}"/>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50685718-2B2C-2993-ABD8-2EC723A5BCE1}"/>
              </a:ext>
            </a:extLst>
          </p:cNvPr>
          <p:cNvSpPr>
            <a:spLocks noGrp="1"/>
          </p:cNvSpPr>
          <p:nvPr>
            <p:ph idx="1"/>
          </p:nvPr>
        </p:nvSpPr>
        <p:spPr>
          <a:xfrm>
            <a:off x="838200" y="1632857"/>
            <a:ext cx="10896600" cy="5040086"/>
          </a:xfrm>
        </p:spPr>
        <p:txBody>
          <a:bodyPr/>
          <a:lstStyle/>
          <a:p>
            <a:pPr marL="0" indent="0">
              <a:spcBef>
                <a:spcPts val="600"/>
              </a:spcBef>
              <a:buNone/>
            </a:pPr>
            <a:r>
              <a:rPr lang="zh-CN" altLang="en-US" dirty="0">
                <a:solidFill>
                  <a:srgbClr val="FF0000"/>
                </a:solidFill>
              </a:rPr>
              <a:t>（</a:t>
            </a:r>
            <a:r>
              <a:rPr lang="en-US" altLang="zh-CN" dirty="0">
                <a:solidFill>
                  <a:srgbClr val="FF0000"/>
                </a:solidFill>
              </a:rPr>
              <a:t>3</a:t>
            </a:r>
            <a:r>
              <a:rPr lang="zh-CN" altLang="en-US" dirty="0">
                <a:solidFill>
                  <a:srgbClr val="FF0000"/>
                </a:solidFill>
              </a:rPr>
              <a:t>）连接主义 </a:t>
            </a:r>
            <a:r>
              <a:rPr lang="en-US" altLang="zh-CN" dirty="0">
                <a:solidFill>
                  <a:srgbClr val="FF0000"/>
                </a:solidFill>
              </a:rPr>
              <a:t>Connectionism</a:t>
            </a:r>
          </a:p>
          <a:p>
            <a:pPr marL="0" indent="0">
              <a:spcBef>
                <a:spcPts val="600"/>
              </a:spcBef>
              <a:buNone/>
            </a:pPr>
            <a:r>
              <a:rPr lang="zh-CN" altLang="en-US" u="sng" dirty="0"/>
              <a:t>概念：</a:t>
            </a:r>
            <a:r>
              <a:rPr lang="zh-CN" altLang="en-US" dirty="0"/>
              <a:t>主要原理为神经网络及神经网络间的连接机制与学习算法，认为人工智能源于仿生学，特别是对人脑模型的研究。</a:t>
            </a:r>
            <a:endParaRPr lang="en-US" altLang="zh-CN" dirty="0"/>
          </a:p>
          <a:p>
            <a:pPr marL="0" indent="0">
              <a:spcBef>
                <a:spcPts val="600"/>
              </a:spcBef>
              <a:buNone/>
            </a:pPr>
            <a:r>
              <a:rPr lang="zh-CN" altLang="en-US" u="sng" dirty="0"/>
              <a:t>主要成果：</a:t>
            </a:r>
            <a:r>
              <a:rPr lang="en-US" altLang="zh-CN" dirty="0"/>
              <a:t>1943</a:t>
            </a:r>
            <a:r>
              <a:rPr lang="zh-CN" altLang="en-US" dirty="0"/>
              <a:t>年创立的</a:t>
            </a:r>
            <a:r>
              <a:rPr lang="zh-CN" altLang="en-US" dirty="0">
                <a:solidFill>
                  <a:srgbClr val="FF0000"/>
                </a:solidFill>
              </a:rPr>
              <a:t>脑模型</a:t>
            </a:r>
            <a:r>
              <a:rPr lang="zh-CN" altLang="en-US" dirty="0"/>
              <a:t>，即</a:t>
            </a:r>
            <a:r>
              <a:rPr lang="en-US" altLang="zh-CN" dirty="0"/>
              <a:t>MP</a:t>
            </a:r>
            <a:r>
              <a:rPr lang="zh-CN" altLang="en-US" dirty="0"/>
              <a:t>模型，开创了用电子装置模仿人脑结构和功能的新途径；</a:t>
            </a:r>
            <a:r>
              <a:rPr lang="en-US" altLang="zh-CN" dirty="0"/>
              <a:t>1982</a:t>
            </a:r>
            <a:r>
              <a:rPr lang="zh-CN" altLang="en-US" dirty="0"/>
              <a:t>年和</a:t>
            </a:r>
            <a:r>
              <a:rPr lang="en-US" altLang="zh-CN" dirty="0"/>
              <a:t>1984</a:t>
            </a:r>
            <a:r>
              <a:rPr lang="zh-CN" altLang="en-US" dirty="0"/>
              <a:t>年霍普菲尔德发表两篇重要论文，提出用硬件模拟</a:t>
            </a:r>
            <a:r>
              <a:rPr lang="zh-CN" altLang="en-US" dirty="0">
                <a:solidFill>
                  <a:srgbClr val="FF0000"/>
                </a:solidFill>
              </a:rPr>
              <a:t>神经网络</a:t>
            </a:r>
            <a:r>
              <a:rPr lang="zh-CN" altLang="en-US" dirty="0"/>
              <a:t>；</a:t>
            </a:r>
            <a:r>
              <a:rPr lang="en-US" altLang="zh-CN" dirty="0"/>
              <a:t>1986</a:t>
            </a:r>
            <a:r>
              <a:rPr lang="zh-CN" altLang="en-US" dirty="0"/>
              <a:t>年鲁梅尔哈特等人提出</a:t>
            </a:r>
            <a:r>
              <a:rPr lang="zh-CN" altLang="en-US" dirty="0">
                <a:solidFill>
                  <a:srgbClr val="FF0000"/>
                </a:solidFill>
              </a:rPr>
              <a:t>多层网络</a:t>
            </a:r>
            <a:r>
              <a:rPr lang="zh-CN" altLang="en-US" dirty="0"/>
              <a:t>中的</a:t>
            </a:r>
            <a:r>
              <a:rPr lang="zh-CN" altLang="en-US" dirty="0">
                <a:solidFill>
                  <a:srgbClr val="FF0000"/>
                </a:solidFill>
              </a:rPr>
              <a:t>反向传播（</a:t>
            </a:r>
            <a:r>
              <a:rPr lang="en-US" altLang="zh-CN" dirty="0">
                <a:solidFill>
                  <a:srgbClr val="FF0000"/>
                </a:solidFill>
              </a:rPr>
              <a:t>BP</a:t>
            </a:r>
            <a:r>
              <a:rPr lang="zh-CN" altLang="en-US" dirty="0">
                <a:solidFill>
                  <a:srgbClr val="FF0000"/>
                </a:solidFill>
              </a:rPr>
              <a:t>）算法</a:t>
            </a:r>
            <a:r>
              <a:rPr lang="zh-CN" altLang="en-US" dirty="0"/>
              <a:t>。</a:t>
            </a:r>
            <a:endParaRPr lang="en-US" altLang="zh-CN" dirty="0"/>
          </a:p>
        </p:txBody>
      </p:sp>
      <p:sp>
        <p:nvSpPr>
          <p:cNvPr id="3" name="标题 2">
            <a:extLst>
              <a:ext uri="{FF2B5EF4-FFF2-40B4-BE49-F238E27FC236}">
                <a16:creationId xmlns:a16="http://schemas.microsoft.com/office/drawing/2014/main" id="{6264B41F-0DF1-8718-1A41-08B403771DD2}"/>
              </a:ext>
            </a:extLst>
          </p:cNvPr>
          <p:cNvSpPr>
            <a:spLocks noGrp="1"/>
          </p:cNvSpPr>
          <p:nvPr>
            <p:ph type="title"/>
          </p:nvPr>
        </p:nvSpPr>
        <p:spPr/>
        <p:txBody>
          <a:bodyPr/>
          <a:lstStyle/>
          <a:p>
            <a:r>
              <a:rPr lang="en-US" altLang="zh-CN" dirty="0"/>
              <a:t>2.</a:t>
            </a:r>
            <a:r>
              <a:rPr lang="zh-CN" altLang="en-US" dirty="0"/>
              <a:t>人工智能发展</a:t>
            </a:r>
          </a:p>
        </p:txBody>
      </p:sp>
    </p:spTree>
    <p:extLst>
      <p:ext uri="{BB962C8B-B14F-4D97-AF65-F5344CB8AC3E}">
        <p14:creationId xmlns:p14="http://schemas.microsoft.com/office/powerpoint/2010/main" val="8840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65D61-F1C4-193D-7CA2-773CDC87FD5F}"/>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A4B23E56-6AB3-B456-15F2-EBFDAC249B00}"/>
              </a:ext>
            </a:extLst>
          </p:cNvPr>
          <p:cNvSpPr>
            <a:spLocks noGrp="1"/>
          </p:cNvSpPr>
          <p:nvPr>
            <p:ph idx="1"/>
          </p:nvPr>
        </p:nvSpPr>
        <p:spPr>
          <a:xfrm>
            <a:off x="315685" y="1589314"/>
            <a:ext cx="11669485" cy="4953001"/>
          </a:xfrm>
        </p:spPr>
        <p:txBody>
          <a:bodyPr/>
          <a:lstStyle/>
          <a:p>
            <a:r>
              <a:rPr lang="zh-CN" altLang="en-US" dirty="0"/>
              <a:t>竞赛安排时间线：</a:t>
            </a:r>
            <a:r>
              <a:rPr lang="zh-CN" altLang="en-US" dirty="0">
                <a:solidFill>
                  <a:srgbClr val="FF0000"/>
                </a:solidFill>
              </a:rPr>
              <a:t>水平测试</a:t>
            </a:r>
            <a:r>
              <a:rPr lang="en-US" altLang="zh-CN" dirty="0">
                <a:solidFill>
                  <a:srgbClr val="FF0000"/>
                </a:solidFill>
              </a:rPr>
              <a:t>(</a:t>
            </a:r>
            <a:r>
              <a:rPr lang="zh-CN" altLang="en-US" dirty="0">
                <a:solidFill>
                  <a:srgbClr val="FF0000"/>
                </a:solidFill>
              </a:rPr>
              <a:t>第一轮</a:t>
            </a:r>
            <a:r>
              <a:rPr lang="en-US" altLang="zh-CN" dirty="0">
                <a:solidFill>
                  <a:srgbClr val="FF0000"/>
                </a:solidFill>
              </a:rPr>
              <a:t>)</a:t>
            </a:r>
            <a:r>
              <a:rPr lang="zh-CN" altLang="en-US" dirty="0">
                <a:solidFill>
                  <a:srgbClr val="FF0000"/>
                </a:solidFill>
              </a:rPr>
              <a:t> </a:t>
            </a:r>
            <a:r>
              <a:rPr lang="zh-CN" altLang="en-US" dirty="0"/>
              <a:t>→中国站</a:t>
            </a:r>
            <a:r>
              <a:rPr lang="en-US" altLang="zh-CN" dirty="0"/>
              <a:t>(</a:t>
            </a:r>
            <a:r>
              <a:rPr lang="zh-CN" altLang="en-US" dirty="0"/>
              <a:t>第二轮</a:t>
            </a:r>
            <a:r>
              <a:rPr lang="en-US" altLang="zh-CN" dirty="0"/>
              <a:t>)</a:t>
            </a:r>
            <a:r>
              <a:rPr lang="zh-CN" altLang="en-US" dirty="0"/>
              <a:t>→</a:t>
            </a:r>
            <a:r>
              <a:rPr lang="en-US" altLang="zh-CN" dirty="0"/>
              <a:t>IOAI</a:t>
            </a:r>
            <a:r>
              <a:rPr lang="zh-CN" altLang="en-US" dirty="0"/>
              <a:t>中国队</a:t>
            </a:r>
            <a:endParaRPr lang="en-US" altLang="zh-CN" dirty="0"/>
          </a:p>
          <a:p>
            <a:pPr algn="ctr"/>
            <a:r>
              <a:rPr lang="zh-CN" altLang="en-US" dirty="0">
                <a:solidFill>
                  <a:srgbClr val="FF0000"/>
                </a:solidFill>
              </a:rPr>
              <a:t>第一轮：水平测试 </a:t>
            </a:r>
            <a:endParaRPr lang="en-US" altLang="zh-CN" dirty="0">
              <a:solidFill>
                <a:srgbClr val="FF0000"/>
              </a:solidFill>
            </a:endParaRPr>
          </a:p>
          <a:p>
            <a:r>
              <a:rPr lang="zh-CN" altLang="en-US" dirty="0">
                <a:solidFill>
                  <a:srgbClr val="FF0000"/>
                </a:solidFill>
              </a:rPr>
              <a:t>活动时间</a:t>
            </a:r>
            <a:r>
              <a:rPr lang="zh-CN" altLang="en-US" dirty="0"/>
              <a:t>：</a:t>
            </a:r>
            <a:r>
              <a:rPr lang="en-US" altLang="zh-CN" dirty="0"/>
              <a:t>2025</a:t>
            </a:r>
            <a:r>
              <a:rPr lang="zh-CN" altLang="en-US" dirty="0"/>
              <a:t>年</a:t>
            </a:r>
            <a:r>
              <a:rPr lang="en-US" altLang="zh-CN" dirty="0"/>
              <a:t>3</a:t>
            </a:r>
            <a:r>
              <a:rPr lang="zh-CN" altLang="en-US" dirty="0"/>
              <a:t>月</a:t>
            </a:r>
            <a:r>
              <a:rPr lang="en-US" altLang="zh-CN" dirty="0"/>
              <a:t>30</a:t>
            </a:r>
            <a:r>
              <a:rPr lang="zh-CN" altLang="en-US" dirty="0"/>
              <a:t>日（周日）</a:t>
            </a:r>
            <a:r>
              <a:rPr lang="en-US" altLang="zh-CN" dirty="0"/>
              <a:t>9:00-11:00</a:t>
            </a:r>
          </a:p>
          <a:p>
            <a:r>
              <a:rPr lang="zh-CN" altLang="en-US" dirty="0">
                <a:solidFill>
                  <a:srgbClr val="FF0000"/>
                </a:solidFill>
              </a:rPr>
              <a:t>面向人群</a:t>
            </a:r>
            <a:r>
              <a:rPr lang="zh-CN" altLang="en-US" dirty="0"/>
              <a:t>：具备一定编程基础的 </a:t>
            </a:r>
            <a:r>
              <a:rPr lang="en-US" altLang="zh-CN" dirty="0"/>
              <a:t>12 </a:t>
            </a:r>
            <a:r>
              <a:rPr lang="zh-CN" altLang="en-US" dirty="0"/>
              <a:t>年级及以下的中学生</a:t>
            </a:r>
            <a:endParaRPr lang="en-US" altLang="zh-CN" dirty="0"/>
          </a:p>
          <a:p>
            <a:r>
              <a:rPr lang="zh-CN" altLang="en-US" dirty="0">
                <a:solidFill>
                  <a:srgbClr val="FF0000"/>
                </a:solidFill>
              </a:rPr>
              <a:t>测试范围</a:t>
            </a:r>
            <a:r>
              <a:rPr lang="zh-CN" altLang="en-US" dirty="0"/>
              <a:t>：考试大纲</a:t>
            </a:r>
            <a:r>
              <a:rPr lang="en-US" altLang="zh-CN" dirty="0"/>
              <a:t>A</a:t>
            </a:r>
            <a:r>
              <a:rPr lang="zh-CN" altLang="en-US" dirty="0"/>
              <a:t>部分</a:t>
            </a:r>
            <a:r>
              <a:rPr lang="zh-CN" altLang="en-US" dirty="0">
                <a:solidFill>
                  <a:srgbClr val="FF0000"/>
                </a:solidFill>
              </a:rPr>
              <a:t>一般性计算机技能，</a:t>
            </a:r>
            <a:r>
              <a:rPr lang="en-US" altLang="zh-CN" dirty="0"/>
              <a:t>B</a:t>
            </a:r>
            <a:r>
              <a:rPr lang="zh-CN" altLang="en-US" dirty="0"/>
              <a:t>部分</a:t>
            </a:r>
            <a:r>
              <a:rPr lang="zh-CN" altLang="en-US" dirty="0">
                <a:solidFill>
                  <a:srgbClr val="FF0000"/>
                </a:solidFill>
              </a:rPr>
              <a:t>人工智能基础知识</a:t>
            </a:r>
            <a:endParaRPr lang="en-US" altLang="zh-CN" dirty="0"/>
          </a:p>
          <a:p>
            <a:r>
              <a:rPr lang="zh-CN" altLang="en-US" dirty="0">
                <a:solidFill>
                  <a:srgbClr val="FF0000"/>
                </a:solidFill>
              </a:rPr>
              <a:t>题目类型</a:t>
            </a:r>
            <a:r>
              <a:rPr lang="zh-CN" altLang="en-US" dirty="0"/>
              <a:t>：</a:t>
            </a:r>
            <a:r>
              <a:rPr lang="zh-CN" altLang="en-US" dirty="0">
                <a:solidFill>
                  <a:srgbClr val="FF0000"/>
                </a:solidFill>
              </a:rPr>
              <a:t>笔试</a:t>
            </a:r>
            <a:r>
              <a:rPr lang="zh-CN" altLang="en-US" dirty="0"/>
              <a:t>，由单选题</a:t>
            </a:r>
            <a:r>
              <a:rPr lang="en-US" altLang="zh-CN" dirty="0"/>
              <a:t>(2*20)+</a:t>
            </a:r>
            <a:r>
              <a:rPr lang="zh-CN" altLang="en-US" dirty="0"/>
              <a:t>名词解释</a:t>
            </a:r>
            <a:r>
              <a:rPr lang="en-US" altLang="zh-CN" dirty="0"/>
              <a:t>(2*10)+</a:t>
            </a:r>
            <a:r>
              <a:rPr lang="zh-CN" altLang="en-US" dirty="0"/>
              <a:t>程序补全</a:t>
            </a:r>
            <a:r>
              <a:rPr lang="en-US" altLang="zh-CN" dirty="0"/>
              <a:t>(10)+</a:t>
            </a:r>
            <a:r>
              <a:rPr lang="zh-CN" altLang="en-US" dirty="0"/>
              <a:t>编程题组成</a:t>
            </a:r>
            <a:r>
              <a:rPr lang="en-US" altLang="zh-CN" dirty="0"/>
              <a:t>(30)</a:t>
            </a:r>
            <a:r>
              <a:rPr lang="zh-CN" altLang="en-US" dirty="0"/>
              <a:t>，满分 </a:t>
            </a:r>
            <a:r>
              <a:rPr lang="en-US" altLang="zh-CN" dirty="0">
                <a:solidFill>
                  <a:srgbClr val="FF0000"/>
                </a:solidFill>
              </a:rPr>
              <a:t>100</a:t>
            </a:r>
            <a:r>
              <a:rPr lang="en-US" altLang="zh-CN" dirty="0"/>
              <a:t>=40+20+10+30 </a:t>
            </a:r>
            <a:r>
              <a:rPr lang="zh-CN" altLang="en-US" dirty="0">
                <a:solidFill>
                  <a:srgbClr val="FF0000"/>
                </a:solidFill>
              </a:rPr>
              <a:t>分</a:t>
            </a:r>
            <a:r>
              <a:rPr lang="zh-CN" altLang="en-US" dirty="0"/>
              <a:t>，时间 </a:t>
            </a:r>
            <a:r>
              <a:rPr lang="en-US" altLang="zh-CN" dirty="0">
                <a:solidFill>
                  <a:srgbClr val="FF0000"/>
                </a:solidFill>
              </a:rPr>
              <a:t>120 </a:t>
            </a:r>
            <a:r>
              <a:rPr lang="zh-CN" altLang="en-US" dirty="0">
                <a:solidFill>
                  <a:srgbClr val="FF0000"/>
                </a:solidFill>
              </a:rPr>
              <a:t>分钟</a:t>
            </a:r>
            <a:r>
              <a:rPr lang="zh-CN" altLang="en-US" dirty="0"/>
              <a:t>。</a:t>
            </a:r>
            <a:endParaRPr lang="en-US" altLang="zh-CN" dirty="0"/>
          </a:p>
        </p:txBody>
      </p:sp>
      <p:sp>
        <p:nvSpPr>
          <p:cNvPr id="3" name="标题 2">
            <a:extLst>
              <a:ext uri="{FF2B5EF4-FFF2-40B4-BE49-F238E27FC236}">
                <a16:creationId xmlns:a16="http://schemas.microsoft.com/office/drawing/2014/main" id="{4F150585-ECB4-B823-13C7-8E85AEC2AAE4}"/>
              </a:ext>
            </a:extLst>
          </p:cNvPr>
          <p:cNvSpPr>
            <a:spLocks noGrp="1"/>
          </p:cNvSpPr>
          <p:nvPr>
            <p:ph type="title"/>
          </p:nvPr>
        </p:nvSpPr>
        <p:spPr/>
        <p:txBody>
          <a:bodyPr>
            <a:normAutofit/>
          </a:bodyPr>
          <a:lstStyle/>
          <a:p>
            <a:r>
              <a:rPr lang="zh-CN" altLang="en-US" dirty="0"/>
              <a:t>竞赛晋级之路</a:t>
            </a:r>
          </a:p>
        </p:txBody>
      </p:sp>
    </p:spTree>
    <p:extLst>
      <p:ext uri="{BB962C8B-B14F-4D97-AF65-F5344CB8AC3E}">
        <p14:creationId xmlns:p14="http://schemas.microsoft.com/office/powerpoint/2010/main" val="2900604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6C3522A-F86C-BDF6-D305-2D26F81CF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714" y="1247775"/>
            <a:ext cx="8417406" cy="3889986"/>
          </a:xfrm>
        </p:spPr>
      </p:pic>
      <p:sp>
        <p:nvSpPr>
          <p:cNvPr id="3" name="标题 2">
            <a:extLst>
              <a:ext uri="{FF2B5EF4-FFF2-40B4-BE49-F238E27FC236}">
                <a16:creationId xmlns:a16="http://schemas.microsoft.com/office/drawing/2014/main" id="{E2D8C11F-27EC-28BF-FC1B-EAE6EC686E7C}"/>
              </a:ext>
            </a:extLst>
          </p:cNvPr>
          <p:cNvSpPr>
            <a:spLocks noGrp="1"/>
          </p:cNvSpPr>
          <p:nvPr>
            <p:ph type="title"/>
          </p:nvPr>
        </p:nvSpPr>
        <p:spPr/>
        <p:txBody>
          <a:bodyPr/>
          <a:lstStyle/>
          <a:p>
            <a:r>
              <a:rPr lang="zh-CN" altLang="en-US" dirty="0"/>
              <a:t>（</a:t>
            </a:r>
            <a:r>
              <a:rPr lang="en-US" altLang="zh-CN" dirty="0"/>
              <a:t>1</a:t>
            </a:r>
            <a:r>
              <a:rPr lang="zh-CN" altLang="en-US" dirty="0"/>
              <a:t>）符号主义 </a:t>
            </a:r>
          </a:p>
        </p:txBody>
      </p:sp>
      <p:pic>
        <p:nvPicPr>
          <p:cNvPr id="7" name="图片 6">
            <a:extLst>
              <a:ext uri="{FF2B5EF4-FFF2-40B4-BE49-F238E27FC236}">
                <a16:creationId xmlns:a16="http://schemas.microsoft.com/office/drawing/2014/main" id="{D4706DF6-7F18-C794-7631-FE149469F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902" y="5137761"/>
            <a:ext cx="9865440" cy="1257215"/>
          </a:xfrm>
          <a:prstGeom prst="rect">
            <a:avLst/>
          </a:prstGeom>
        </p:spPr>
      </p:pic>
    </p:spTree>
    <p:extLst>
      <p:ext uri="{BB962C8B-B14F-4D97-AF65-F5344CB8AC3E}">
        <p14:creationId xmlns:p14="http://schemas.microsoft.com/office/powerpoint/2010/main" val="309696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A7358E7-13E1-DFFA-92FD-D949BF79976F}"/>
              </a:ext>
            </a:extLst>
          </p:cNvPr>
          <p:cNvSpPr>
            <a:spLocks noGrp="1"/>
          </p:cNvSpPr>
          <p:nvPr>
            <p:ph type="title"/>
          </p:nvPr>
        </p:nvSpPr>
        <p:spPr/>
        <p:txBody>
          <a:bodyPr/>
          <a:lstStyle/>
          <a:p>
            <a:r>
              <a:rPr lang="zh-CN" altLang="en-US" dirty="0"/>
              <a:t>与、或、非</a:t>
            </a:r>
          </a:p>
        </p:txBody>
      </p:sp>
      <p:pic>
        <p:nvPicPr>
          <p:cNvPr id="5" name="图片 4">
            <a:extLst>
              <a:ext uri="{FF2B5EF4-FFF2-40B4-BE49-F238E27FC236}">
                <a16:creationId xmlns:a16="http://schemas.microsoft.com/office/drawing/2014/main" id="{3063CFF9-29C9-9A12-859B-15E2FB225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71114" cy="6788450"/>
          </a:xfrm>
          <a:prstGeom prst="rect">
            <a:avLst/>
          </a:prstGeom>
        </p:spPr>
      </p:pic>
    </p:spTree>
    <p:extLst>
      <p:ext uri="{BB962C8B-B14F-4D97-AF65-F5344CB8AC3E}">
        <p14:creationId xmlns:p14="http://schemas.microsoft.com/office/powerpoint/2010/main" val="4291382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2D8C11F-27EC-28BF-FC1B-EAE6EC686E7C}"/>
              </a:ext>
            </a:extLst>
          </p:cNvPr>
          <p:cNvSpPr>
            <a:spLocks noGrp="1"/>
          </p:cNvSpPr>
          <p:nvPr>
            <p:ph type="title"/>
          </p:nvPr>
        </p:nvSpPr>
        <p:spPr/>
        <p:txBody>
          <a:bodyPr/>
          <a:lstStyle/>
          <a:p>
            <a:r>
              <a:rPr lang="zh-CN" altLang="en-US" dirty="0"/>
              <a:t>（</a:t>
            </a:r>
            <a:r>
              <a:rPr lang="en-US" altLang="zh-CN" dirty="0"/>
              <a:t>2</a:t>
            </a:r>
            <a:r>
              <a:rPr lang="zh-CN" altLang="en-US" dirty="0"/>
              <a:t>）行为主义 </a:t>
            </a:r>
          </a:p>
        </p:txBody>
      </p:sp>
      <p:pic>
        <p:nvPicPr>
          <p:cNvPr id="4" name="图片 3">
            <a:extLst>
              <a:ext uri="{FF2B5EF4-FFF2-40B4-BE49-F238E27FC236}">
                <a16:creationId xmlns:a16="http://schemas.microsoft.com/office/drawing/2014/main" id="{00E1BDBC-EB4F-2528-F537-89A4B9ADF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5" y="2035628"/>
            <a:ext cx="4479811" cy="3399719"/>
          </a:xfrm>
          <a:prstGeom prst="rect">
            <a:avLst/>
          </a:prstGeom>
        </p:spPr>
      </p:pic>
      <p:pic>
        <p:nvPicPr>
          <p:cNvPr id="11" name="图片 10">
            <a:extLst>
              <a:ext uri="{FF2B5EF4-FFF2-40B4-BE49-F238E27FC236}">
                <a16:creationId xmlns:a16="http://schemas.microsoft.com/office/drawing/2014/main" id="{8F37724F-53C8-C7EB-D47C-39FF5A4D9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686" y="2035628"/>
            <a:ext cx="6070926" cy="3399719"/>
          </a:xfrm>
          <a:prstGeom prst="rect">
            <a:avLst/>
          </a:prstGeom>
        </p:spPr>
      </p:pic>
    </p:spTree>
    <p:extLst>
      <p:ext uri="{BB962C8B-B14F-4D97-AF65-F5344CB8AC3E}">
        <p14:creationId xmlns:p14="http://schemas.microsoft.com/office/powerpoint/2010/main" val="3710952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EBDF93-F4BA-80B2-FC43-2EFB2A5A46F1}"/>
              </a:ext>
            </a:extLst>
          </p:cNvPr>
          <p:cNvSpPr>
            <a:spLocks noGrp="1"/>
          </p:cNvSpPr>
          <p:nvPr>
            <p:ph idx="1"/>
          </p:nvPr>
        </p:nvSpPr>
        <p:spPr/>
        <p:txBody>
          <a:bodyPr/>
          <a:lstStyle/>
          <a:p>
            <a:r>
              <a:rPr lang="zh-CN" altLang="en-US" dirty="0"/>
              <a:t>以</a:t>
            </a:r>
            <a:r>
              <a:rPr lang="zh-CN" altLang="en-US" dirty="0">
                <a:solidFill>
                  <a:srgbClr val="FF0000"/>
                </a:solidFill>
              </a:rPr>
              <a:t>机器学习、神经网络</a:t>
            </a:r>
            <a:r>
              <a:rPr lang="zh-CN" altLang="en-US" dirty="0"/>
              <a:t>为代表的、基于大量数据生成数学模型并进行预测的人工智能实现过程，也是当下的</a:t>
            </a:r>
            <a:r>
              <a:rPr lang="zh-CN" altLang="en-US" dirty="0">
                <a:solidFill>
                  <a:srgbClr val="FF0000"/>
                </a:solidFill>
              </a:rPr>
              <a:t>主流</a:t>
            </a:r>
            <a:r>
              <a:rPr lang="zh-CN" altLang="en-US" dirty="0"/>
              <a:t>。</a:t>
            </a:r>
          </a:p>
          <a:p>
            <a:endParaRPr lang="zh-CN" altLang="en-US" dirty="0"/>
          </a:p>
        </p:txBody>
      </p:sp>
      <p:sp>
        <p:nvSpPr>
          <p:cNvPr id="3" name="标题 2">
            <a:extLst>
              <a:ext uri="{FF2B5EF4-FFF2-40B4-BE49-F238E27FC236}">
                <a16:creationId xmlns:a16="http://schemas.microsoft.com/office/drawing/2014/main" id="{2ACF3552-F2F1-1F12-4CE7-CC87DCA572A1}"/>
              </a:ext>
            </a:extLst>
          </p:cNvPr>
          <p:cNvSpPr>
            <a:spLocks noGrp="1"/>
          </p:cNvSpPr>
          <p:nvPr>
            <p:ph type="title"/>
          </p:nvPr>
        </p:nvSpPr>
        <p:spPr/>
        <p:txBody>
          <a:bodyPr/>
          <a:lstStyle/>
          <a:p>
            <a:r>
              <a:rPr lang="zh-CN" altLang="en-US" dirty="0"/>
              <a:t>（</a:t>
            </a:r>
            <a:r>
              <a:rPr lang="en-US" altLang="zh-CN" dirty="0"/>
              <a:t>3</a:t>
            </a:r>
            <a:r>
              <a:rPr lang="zh-CN" altLang="en-US" dirty="0"/>
              <a:t>）连接主义</a:t>
            </a:r>
          </a:p>
        </p:txBody>
      </p:sp>
      <p:pic>
        <p:nvPicPr>
          <p:cNvPr id="5" name="图片 4">
            <a:extLst>
              <a:ext uri="{FF2B5EF4-FFF2-40B4-BE49-F238E27FC236}">
                <a16:creationId xmlns:a16="http://schemas.microsoft.com/office/drawing/2014/main" id="{06CCCF8E-528B-652C-6B7B-2351CBAA1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232" y="3240771"/>
            <a:ext cx="4893768" cy="3566886"/>
          </a:xfrm>
          <a:prstGeom prst="rect">
            <a:avLst/>
          </a:prstGeom>
        </p:spPr>
      </p:pic>
      <p:pic>
        <p:nvPicPr>
          <p:cNvPr id="7" name="图片 6">
            <a:extLst>
              <a:ext uri="{FF2B5EF4-FFF2-40B4-BE49-F238E27FC236}">
                <a16:creationId xmlns:a16="http://schemas.microsoft.com/office/drawing/2014/main" id="{B3E499B5-17BC-61CA-AA8F-FC51B9A2E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936" y="3479343"/>
            <a:ext cx="6171064" cy="3378657"/>
          </a:xfrm>
          <a:prstGeom prst="rect">
            <a:avLst/>
          </a:prstGeom>
        </p:spPr>
      </p:pic>
    </p:spTree>
    <p:extLst>
      <p:ext uri="{BB962C8B-B14F-4D97-AF65-F5344CB8AC3E}">
        <p14:creationId xmlns:p14="http://schemas.microsoft.com/office/powerpoint/2010/main" val="2707547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7A71C-C359-5796-A9EE-78EEC26FA866}"/>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1A0B5127-F294-C296-527A-ECC5F8D30037}"/>
              </a:ext>
            </a:extLst>
          </p:cNvPr>
          <p:cNvSpPr>
            <a:spLocks noGrp="1"/>
          </p:cNvSpPr>
          <p:nvPr>
            <p:ph idx="1"/>
          </p:nvPr>
        </p:nvSpPr>
        <p:spPr/>
        <p:txBody>
          <a:bodyPr/>
          <a:lstStyle/>
          <a:p>
            <a:r>
              <a:rPr lang="zh-CN" altLang="en-US" dirty="0">
                <a:solidFill>
                  <a:srgbClr val="FF0000"/>
                </a:solidFill>
              </a:rPr>
              <a:t>图灵测试（</a:t>
            </a:r>
            <a:r>
              <a:rPr lang="en-US" altLang="zh-CN" dirty="0">
                <a:solidFill>
                  <a:srgbClr val="FF0000"/>
                </a:solidFill>
              </a:rPr>
              <a:t>Turing Test</a:t>
            </a:r>
            <a:r>
              <a:rPr lang="zh-CN" altLang="en-US" dirty="0">
                <a:solidFill>
                  <a:srgbClr val="FF0000"/>
                </a:solidFill>
              </a:rPr>
              <a:t>）</a:t>
            </a:r>
            <a:r>
              <a:rPr lang="zh-CN" altLang="en-US" dirty="0"/>
              <a:t>是由英国数学家和计算机科学家艾伦</a:t>
            </a:r>
            <a:r>
              <a:rPr lang="en-US" altLang="zh-CN" dirty="0"/>
              <a:t>·</a:t>
            </a:r>
            <a:r>
              <a:rPr lang="zh-CN" altLang="en-US" dirty="0"/>
              <a:t>图灵在</a:t>
            </a:r>
            <a:r>
              <a:rPr lang="en-US" altLang="zh-CN" dirty="0"/>
              <a:t>1950</a:t>
            </a:r>
            <a:r>
              <a:rPr lang="zh-CN" altLang="en-US" dirty="0"/>
              <a:t>年提出的一个概念，</a:t>
            </a:r>
            <a:r>
              <a:rPr lang="zh-CN" altLang="en-US" dirty="0">
                <a:solidFill>
                  <a:srgbClr val="FF0000"/>
                </a:solidFill>
              </a:rPr>
              <a:t>用于评估机器是否具有人类智能</a:t>
            </a:r>
            <a:r>
              <a:rPr lang="zh-CN" altLang="en-US" dirty="0"/>
              <a:t>。</a:t>
            </a:r>
            <a:endParaRPr lang="en-US" altLang="zh-CN" dirty="0"/>
          </a:p>
          <a:p>
            <a:r>
              <a:rPr lang="zh-CN" altLang="en-US" dirty="0">
                <a:solidFill>
                  <a:srgbClr val="FF0000"/>
                </a:solidFill>
              </a:rPr>
              <a:t>测试的基本方法是：</a:t>
            </a:r>
            <a:r>
              <a:rPr lang="zh-CN" altLang="en-US" dirty="0"/>
              <a:t>让一个人类评判员通过文字交流与一个人类和一个机器进行对话，评判员无法看到对话的双方，只能通过文字交流判断。如果评判员在一定时间内无法准确判断出哪一方是机器，则认为机器通过了图灵测试。</a:t>
            </a:r>
          </a:p>
        </p:txBody>
      </p:sp>
      <p:sp>
        <p:nvSpPr>
          <p:cNvPr id="3" name="标题 2">
            <a:extLst>
              <a:ext uri="{FF2B5EF4-FFF2-40B4-BE49-F238E27FC236}">
                <a16:creationId xmlns:a16="http://schemas.microsoft.com/office/drawing/2014/main" id="{BD209A86-D286-9F73-6898-49D9A28FCC1B}"/>
              </a:ext>
            </a:extLst>
          </p:cNvPr>
          <p:cNvSpPr>
            <a:spLocks noGrp="1"/>
          </p:cNvSpPr>
          <p:nvPr>
            <p:ph type="title"/>
          </p:nvPr>
        </p:nvSpPr>
        <p:spPr/>
        <p:txBody>
          <a:bodyPr/>
          <a:lstStyle/>
          <a:p>
            <a:r>
              <a:rPr lang="en-US" altLang="zh-CN" dirty="0"/>
              <a:t>2.</a:t>
            </a:r>
            <a:r>
              <a:rPr lang="zh-CN" altLang="en-US" dirty="0"/>
              <a:t>人工智能发展</a:t>
            </a:r>
          </a:p>
        </p:txBody>
      </p:sp>
    </p:spTree>
    <p:extLst>
      <p:ext uri="{BB962C8B-B14F-4D97-AF65-F5344CB8AC3E}">
        <p14:creationId xmlns:p14="http://schemas.microsoft.com/office/powerpoint/2010/main" val="10915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959DD7-1762-DD68-BEDA-D208DB671F1D}"/>
              </a:ext>
            </a:extLst>
          </p:cNvPr>
          <p:cNvSpPr>
            <a:spLocks noGrp="1"/>
          </p:cNvSpPr>
          <p:nvPr>
            <p:ph idx="1"/>
          </p:nvPr>
        </p:nvSpPr>
        <p:spPr>
          <a:xfrm>
            <a:off x="838200" y="1382486"/>
            <a:ext cx="10515600" cy="5475514"/>
          </a:xfrm>
        </p:spPr>
        <p:txBody>
          <a:bodyPr/>
          <a:lstStyle/>
          <a:p>
            <a:r>
              <a:rPr lang="zh-CN" altLang="en-US" dirty="0"/>
              <a:t>人工智能技术的发展带来了许多便利和创新，但同时也引发了一系列的风险和伦理问题。以下是一些</a:t>
            </a:r>
            <a:r>
              <a:rPr lang="zh-CN" altLang="en-US" dirty="0">
                <a:solidFill>
                  <a:srgbClr val="FF0000"/>
                </a:solidFill>
              </a:rPr>
              <a:t>主要的风险和伦理问题</a:t>
            </a:r>
            <a:r>
              <a:rPr lang="zh-CN" altLang="en-US" dirty="0"/>
              <a:t>：</a:t>
            </a:r>
            <a:endParaRPr lang="en-US" altLang="zh-CN" dirty="0"/>
          </a:p>
          <a:p>
            <a:pPr marL="0" indent="0">
              <a:buNone/>
            </a:pPr>
            <a:r>
              <a:rPr lang="en-US" altLang="zh-CN" dirty="0">
                <a:solidFill>
                  <a:srgbClr val="FF0000"/>
                </a:solidFill>
              </a:rPr>
              <a:t>1.</a:t>
            </a:r>
            <a:r>
              <a:rPr lang="zh-CN" altLang="en-US" dirty="0">
                <a:solidFill>
                  <a:srgbClr val="FF0000"/>
                </a:solidFill>
              </a:rPr>
              <a:t>数据隐私和安全</a:t>
            </a:r>
            <a:r>
              <a:rPr lang="zh-CN" altLang="en-US" dirty="0"/>
              <a:t>（个人敏感信息滥用与泄露）</a:t>
            </a:r>
            <a:endParaRPr lang="en-US" altLang="zh-CN" dirty="0"/>
          </a:p>
          <a:p>
            <a:pPr marL="0" indent="0">
              <a:buNone/>
            </a:pPr>
            <a:r>
              <a:rPr lang="en-US" altLang="zh-CN" dirty="0">
                <a:solidFill>
                  <a:srgbClr val="FF0000"/>
                </a:solidFill>
              </a:rPr>
              <a:t>2.</a:t>
            </a:r>
            <a:r>
              <a:rPr lang="zh-CN" altLang="en-US" dirty="0">
                <a:solidFill>
                  <a:srgbClr val="FF0000"/>
                </a:solidFill>
              </a:rPr>
              <a:t>算法偏见和歧视</a:t>
            </a:r>
            <a:r>
              <a:rPr lang="zh-CN" altLang="en-US" dirty="0"/>
              <a:t>（导致不公平的决策和对某些群体的不利影响）</a:t>
            </a:r>
            <a:endParaRPr lang="en-US" altLang="zh-CN" dirty="0"/>
          </a:p>
          <a:p>
            <a:pPr marL="0" indent="0">
              <a:buNone/>
            </a:pPr>
            <a:r>
              <a:rPr lang="en-US" altLang="zh-CN" dirty="0">
                <a:solidFill>
                  <a:srgbClr val="FF0000"/>
                </a:solidFill>
              </a:rPr>
              <a:t>3.</a:t>
            </a:r>
            <a:r>
              <a:rPr lang="zh-CN" altLang="en-US" dirty="0">
                <a:solidFill>
                  <a:srgbClr val="FF0000"/>
                </a:solidFill>
              </a:rPr>
              <a:t>透明度和责任划分</a:t>
            </a:r>
            <a:r>
              <a:rPr lang="zh-CN" altLang="en-US" dirty="0"/>
              <a:t>（黑盒算法导致信任问题和追责困难）</a:t>
            </a:r>
            <a:endParaRPr lang="en-US" altLang="zh-CN" dirty="0"/>
          </a:p>
          <a:p>
            <a:pPr marL="0" indent="0">
              <a:buNone/>
            </a:pPr>
            <a:r>
              <a:rPr lang="en-US" altLang="zh-CN" dirty="0">
                <a:solidFill>
                  <a:srgbClr val="FF0000"/>
                </a:solidFill>
              </a:rPr>
              <a:t>4.</a:t>
            </a:r>
            <a:r>
              <a:rPr lang="zh-CN" altLang="en-US" dirty="0">
                <a:solidFill>
                  <a:srgbClr val="FF0000"/>
                </a:solidFill>
              </a:rPr>
              <a:t>社会和经济影响</a:t>
            </a:r>
            <a:r>
              <a:rPr lang="zh-CN" altLang="en-US" dirty="0"/>
              <a:t>（失业问题等）</a:t>
            </a:r>
            <a:endParaRPr lang="en-US" altLang="zh-CN" dirty="0"/>
          </a:p>
          <a:p>
            <a:pPr marL="0" indent="0">
              <a:buNone/>
            </a:pPr>
            <a:r>
              <a:rPr lang="en-US" altLang="zh-CN" dirty="0">
                <a:solidFill>
                  <a:srgbClr val="FF0000"/>
                </a:solidFill>
              </a:rPr>
              <a:t>5.</a:t>
            </a:r>
            <a:r>
              <a:rPr lang="zh-CN" altLang="en-US" dirty="0">
                <a:solidFill>
                  <a:srgbClr val="FF0000"/>
                </a:solidFill>
              </a:rPr>
              <a:t>武器化和军事应用</a:t>
            </a:r>
            <a:r>
              <a:rPr lang="zh-CN" altLang="en-US" dirty="0"/>
              <a:t>（新型军备竞赛）</a:t>
            </a:r>
          </a:p>
        </p:txBody>
      </p:sp>
      <p:sp>
        <p:nvSpPr>
          <p:cNvPr id="3" name="标题 2">
            <a:extLst>
              <a:ext uri="{FF2B5EF4-FFF2-40B4-BE49-F238E27FC236}">
                <a16:creationId xmlns:a16="http://schemas.microsoft.com/office/drawing/2014/main" id="{15DC967F-051B-8773-CC39-F1E5918F0FD0}"/>
              </a:ext>
            </a:extLst>
          </p:cNvPr>
          <p:cNvSpPr>
            <a:spLocks noGrp="1"/>
          </p:cNvSpPr>
          <p:nvPr>
            <p:ph type="title"/>
          </p:nvPr>
        </p:nvSpPr>
        <p:spPr/>
        <p:txBody>
          <a:bodyPr/>
          <a:lstStyle/>
          <a:p>
            <a:r>
              <a:rPr lang="en-US" altLang="zh-CN" dirty="0"/>
              <a:t>3.</a:t>
            </a:r>
            <a:r>
              <a:rPr lang="zh-CN" altLang="en-US" dirty="0"/>
              <a:t>风险与伦理问题</a:t>
            </a:r>
          </a:p>
        </p:txBody>
      </p:sp>
    </p:spTree>
    <p:extLst>
      <p:ext uri="{BB962C8B-B14F-4D97-AF65-F5344CB8AC3E}">
        <p14:creationId xmlns:p14="http://schemas.microsoft.com/office/powerpoint/2010/main" val="13822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1A3437-9435-8D81-3C17-C327A06FCC14}"/>
              </a:ext>
            </a:extLst>
          </p:cNvPr>
          <p:cNvSpPr>
            <a:spLocks noGrp="1"/>
          </p:cNvSpPr>
          <p:nvPr>
            <p:ph idx="1"/>
          </p:nvPr>
        </p:nvSpPr>
        <p:spPr/>
        <p:txBody>
          <a:bodyPr/>
          <a:lstStyle/>
          <a:p>
            <a:r>
              <a:rPr lang="zh-CN" altLang="en-US" dirty="0"/>
              <a:t>为了</a:t>
            </a:r>
            <a:r>
              <a:rPr lang="zh-CN" altLang="en-US" dirty="0">
                <a:solidFill>
                  <a:srgbClr val="FF0000"/>
                </a:solidFill>
              </a:rPr>
              <a:t>应对这些风险和伦理问题</a:t>
            </a:r>
            <a:r>
              <a:rPr lang="zh-CN" altLang="en-US" dirty="0"/>
              <a:t>，国际社会和各国政府都在积极制定相关的法规和伦理准则。例如，联合国教科文组织发布了</a:t>
            </a:r>
            <a:r>
              <a:rPr lang="en-US" altLang="zh-CN" dirty="0"/>
              <a:t>《</a:t>
            </a:r>
            <a:r>
              <a:rPr lang="zh-CN" altLang="en-US" dirty="0"/>
              <a:t>人工智能伦理问题建议书</a:t>
            </a:r>
            <a:r>
              <a:rPr lang="en-US" altLang="zh-CN" dirty="0"/>
              <a:t>》</a:t>
            </a:r>
            <a:r>
              <a:rPr lang="zh-CN" altLang="en-US" dirty="0"/>
              <a:t>，中国也发布了</a:t>
            </a:r>
            <a:r>
              <a:rPr lang="en-US" altLang="zh-CN" dirty="0"/>
              <a:t>《</a:t>
            </a:r>
            <a:r>
              <a:rPr lang="zh-CN" altLang="en-US" dirty="0"/>
              <a:t>新一代人工智能伦理规范</a:t>
            </a:r>
            <a:r>
              <a:rPr lang="en-US" altLang="zh-CN" dirty="0"/>
              <a:t>》</a:t>
            </a:r>
            <a:r>
              <a:rPr lang="zh-CN" altLang="en-US" dirty="0"/>
              <a:t>等文件，旨在引导人工智能技术向着负责任的方向发展。</a:t>
            </a:r>
          </a:p>
        </p:txBody>
      </p:sp>
      <p:sp>
        <p:nvSpPr>
          <p:cNvPr id="3" name="标题 2">
            <a:extLst>
              <a:ext uri="{FF2B5EF4-FFF2-40B4-BE49-F238E27FC236}">
                <a16:creationId xmlns:a16="http://schemas.microsoft.com/office/drawing/2014/main" id="{FF883F40-6E14-6AD3-BD5B-F70504882882}"/>
              </a:ext>
            </a:extLst>
          </p:cNvPr>
          <p:cNvSpPr>
            <a:spLocks noGrp="1"/>
          </p:cNvSpPr>
          <p:nvPr>
            <p:ph type="title"/>
          </p:nvPr>
        </p:nvSpPr>
        <p:spPr/>
        <p:txBody>
          <a:bodyPr/>
          <a:lstStyle/>
          <a:p>
            <a:r>
              <a:rPr lang="en-US" altLang="zh-CN" dirty="0"/>
              <a:t>3.</a:t>
            </a:r>
            <a:r>
              <a:rPr lang="zh-CN" altLang="en-US" dirty="0"/>
              <a:t>风险与伦理问题</a:t>
            </a:r>
          </a:p>
        </p:txBody>
      </p:sp>
    </p:spTree>
    <p:extLst>
      <p:ext uri="{BB962C8B-B14F-4D97-AF65-F5344CB8AC3E}">
        <p14:creationId xmlns:p14="http://schemas.microsoft.com/office/powerpoint/2010/main" val="647261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BE418-BB96-E16D-70AA-091538420649}"/>
            </a:ext>
          </a:extLst>
        </p:cNvPr>
        <p:cNvGrpSpPr/>
        <p:nvPr/>
      </p:nvGrpSpPr>
      <p:grpSpPr>
        <a:xfrm>
          <a:off x="0" y="0"/>
          <a:ext cx="0" cy="0"/>
          <a:chOff x="0" y="0"/>
          <a:chExt cx="0" cy="0"/>
        </a:xfrm>
      </p:grpSpPr>
      <p:pic>
        <p:nvPicPr>
          <p:cNvPr id="10" name="图片 9">
            <a:extLst>
              <a:ext uri="{FF2B5EF4-FFF2-40B4-BE49-F238E27FC236}">
                <a16:creationId xmlns:a16="http://schemas.microsoft.com/office/drawing/2014/main" id="{7D301FAF-04C3-FD57-DE9F-21136724A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757" y="10886"/>
            <a:ext cx="6847114" cy="6847114"/>
          </a:xfrm>
          <a:prstGeom prst="rect">
            <a:avLst/>
          </a:prstGeom>
        </p:spPr>
      </p:pic>
      <p:sp>
        <p:nvSpPr>
          <p:cNvPr id="2" name="矩形 1">
            <a:extLst>
              <a:ext uri="{FF2B5EF4-FFF2-40B4-BE49-F238E27FC236}">
                <a16:creationId xmlns:a16="http://schemas.microsoft.com/office/drawing/2014/main" id="{CEA43972-A21F-8C99-9721-2F6D32C25907}"/>
              </a:ext>
            </a:extLst>
          </p:cNvPr>
          <p:cNvSpPr/>
          <p:nvPr/>
        </p:nvSpPr>
        <p:spPr>
          <a:xfrm>
            <a:off x="9288227" y="1334476"/>
            <a:ext cx="1096744" cy="3785652"/>
          </a:xfrm>
          <a:prstGeom prst="rect">
            <a:avLst/>
          </a:prstGeom>
          <a:noFill/>
        </p:spPr>
        <p:txBody>
          <a:bodyPr wrap="square" lIns="91440" tIns="45720" rIns="91440" bIns="45720">
            <a:spAutoFit/>
          </a:bodyPr>
          <a:lstStyle/>
          <a:p>
            <a:pPr algn="ctr"/>
            <a:r>
              <a:rPr lang="zh-CN" altLang="en-US" sz="4800" b="1" dirty="0">
                <a:ln w="22225">
                  <a:solidFill>
                    <a:schemeClr val="accent2"/>
                  </a:solidFill>
                  <a:prstDash val="solid"/>
                </a:ln>
                <a:solidFill>
                  <a:schemeClr val="accent2">
                    <a:lumMod val="40000"/>
                    <a:lumOff val="60000"/>
                  </a:schemeClr>
                </a:solidFill>
              </a:rPr>
              <a:t>休息</a:t>
            </a:r>
            <a:endParaRPr lang="en-US" altLang="zh-CN" sz="4800" b="1" dirty="0">
              <a:ln w="22225">
                <a:solidFill>
                  <a:schemeClr val="accent2"/>
                </a:solidFill>
                <a:prstDash val="solid"/>
              </a:ln>
              <a:solidFill>
                <a:schemeClr val="accent2">
                  <a:lumMod val="40000"/>
                  <a:lumOff val="60000"/>
                </a:schemeClr>
              </a:solidFill>
            </a:endParaRPr>
          </a:p>
          <a:p>
            <a:pPr algn="ctr"/>
            <a:r>
              <a:rPr lang="en-US" altLang="zh-CN" sz="4800" b="1" dirty="0">
                <a:ln w="22225">
                  <a:solidFill>
                    <a:schemeClr val="accent2"/>
                  </a:solidFill>
                  <a:prstDash val="solid"/>
                </a:ln>
                <a:solidFill>
                  <a:schemeClr val="accent2">
                    <a:lumMod val="40000"/>
                    <a:lumOff val="60000"/>
                  </a:schemeClr>
                </a:solidFill>
              </a:rPr>
              <a:t>10</a:t>
            </a:r>
            <a:r>
              <a:rPr lang="zh-CN" altLang="en-US" sz="4800" b="1" dirty="0">
                <a:ln w="22225">
                  <a:solidFill>
                    <a:schemeClr val="accent2"/>
                  </a:solidFill>
                  <a:prstDash val="solid"/>
                </a:ln>
                <a:solidFill>
                  <a:schemeClr val="accent2">
                    <a:lumMod val="40000"/>
                    <a:lumOff val="60000"/>
                  </a:schemeClr>
                </a:solidFill>
              </a:rPr>
              <a:t>分钟</a:t>
            </a:r>
          </a:p>
        </p:txBody>
      </p:sp>
    </p:spTree>
    <p:extLst>
      <p:ext uri="{BB962C8B-B14F-4D97-AF65-F5344CB8AC3E}">
        <p14:creationId xmlns:p14="http://schemas.microsoft.com/office/powerpoint/2010/main" val="1838594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B3975-0116-A411-D9CE-3D2DFBC09E0B}"/>
            </a:ext>
          </a:extLst>
        </p:cNvPr>
        <p:cNvGrpSpPr/>
        <p:nvPr/>
      </p:nvGrpSpPr>
      <p:grpSpPr>
        <a:xfrm>
          <a:off x="0" y="0"/>
          <a:ext cx="0" cy="0"/>
          <a:chOff x="0" y="0"/>
          <a:chExt cx="0" cy="0"/>
        </a:xfrm>
      </p:grpSpPr>
      <p:sp>
        <p:nvSpPr>
          <p:cNvPr id="5" name="内容占位符 4">
            <a:extLst>
              <a:ext uri="{FF2B5EF4-FFF2-40B4-BE49-F238E27FC236}">
                <a16:creationId xmlns:a16="http://schemas.microsoft.com/office/drawing/2014/main" id="{1941B28A-89F5-7AA3-A721-55A0C655C95C}"/>
              </a:ext>
            </a:extLst>
          </p:cNvPr>
          <p:cNvSpPr>
            <a:spLocks noGrp="1"/>
          </p:cNvSpPr>
          <p:nvPr>
            <p:ph idx="1"/>
          </p:nvPr>
        </p:nvSpPr>
        <p:spPr/>
        <p:txBody>
          <a:bodyPr/>
          <a:lstStyle/>
          <a:p>
            <a:r>
              <a:rPr lang="zh-CN" altLang="en-US" sz="3600" dirty="0"/>
              <a:t>一</a:t>
            </a:r>
            <a:r>
              <a:rPr lang="en-US" altLang="zh-CN" sz="3600" dirty="0"/>
              <a:t>.</a:t>
            </a:r>
            <a:r>
              <a:rPr lang="zh-CN" altLang="en-US" sz="3600" dirty="0"/>
              <a:t>人工智能的基本概念和发展</a:t>
            </a:r>
            <a:endParaRPr lang="en-US" altLang="zh-CN" sz="3600" dirty="0"/>
          </a:p>
          <a:p>
            <a:r>
              <a:rPr lang="zh-CN" altLang="en-US" sz="3600" dirty="0">
                <a:solidFill>
                  <a:srgbClr val="FF0000"/>
                </a:solidFill>
              </a:rPr>
              <a:t>二</a:t>
            </a:r>
            <a:r>
              <a:rPr lang="en-US" altLang="zh-CN" sz="3600" dirty="0">
                <a:solidFill>
                  <a:srgbClr val="FF0000"/>
                </a:solidFill>
              </a:rPr>
              <a:t>.</a:t>
            </a:r>
            <a:r>
              <a:rPr lang="zh-CN" altLang="en-US" sz="3600" dirty="0">
                <a:solidFill>
                  <a:srgbClr val="FF0000"/>
                </a:solidFill>
              </a:rPr>
              <a:t>机器学习的基本方法和范式</a:t>
            </a:r>
            <a:endParaRPr lang="en-US" altLang="zh-CN" sz="3600" dirty="0">
              <a:solidFill>
                <a:srgbClr val="FF0000"/>
              </a:solidFill>
            </a:endParaRPr>
          </a:p>
          <a:p>
            <a:r>
              <a:rPr lang="zh-CN" altLang="en-US" sz="3600" dirty="0"/>
              <a:t>三</a:t>
            </a:r>
            <a:r>
              <a:rPr lang="en-US" altLang="zh-CN" sz="3600" dirty="0"/>
              <a:t>.</a:t>
            </a:r>
            <a:r>
              <a:rPr lang="zh-CN" altLang="en-US" sz="3600" dirty="0"/>
              <a:t>机器学习算法总结</a:t>
            </a:r>
          </a:p>
          <a:p>
            <a:endParaRPr lang="zh-CN" altLang="en-US" dirty="0"/>
          </a:p>
        </p:txBody>
      </p:sp>
      <p:sp>
        <p:nvSpPr>
          <p:cNvPr id="4" name="标题 3">
            <a:extLst>
              <a:ext uri="{FF2B5EF4-FFF2-40B4-BE49-F238E27FC236}">
                <a16:creationId xmlns:a16="http://schemas.microsoft.com/office/drawing/2014/main" id="{C7041038-6A9E-920E-403A-D9FC2A972FCF}"/>
              </a:ext>
            </a:extLst>
          </p:cNvPr>
          <p:cNvSpPr>
            <a:spLocks noGrp="1"/>
          </p:cNvSpPr>
          <p:nvPr>
            <p:ph type="title"/>
          </p:nvPr>
        </p:nvSpPr>
        <p:spPr/>
        <p:txBody>
          <a:bodyPr>
            <a:normAutofit/>
          </a:bodyPr>
          <a:lstStyle/>
          <a:p>
            <a:r>
              <a:rPr lang="zh-CN" altLang="en-US" dirty="0"/>
              <a:t>人工智能基础知识</a:t>
            </a:r>
          </a:p>
        </p:txBody>
      </p:sp>
    </p:spTree>
    <p:extLst>
      <p:ext uri="{BB962C8B-B14F-4D97-AF65-F5344CB8AC3E}">
        <p14:creationId xmlns:p14="http://schemas.microsoft.com/office/powerpoint/2010/main" val="3215119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EF567-2BC7-9D22-FE37-2306DCF4D056}"/>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6C415080-7947-16CC-0ED9-7ACD502DBE98}"/>
              </a:ext>
            </a:extLst>
          </p:cNvPr>
          <p:cNvSpPr>
            <a:spLocks noGrp="1"/>
          </p:cNvSpPr>
          <p:nvPr>
            <p:ph idx="1"/>
          </p:nvPr>
        </p:nvSpPr>
        <p:spPr>
          <a:xfrm>
            <a:off x="838200" y="1651683"/>
            <a:ext cx="10515600" cy="1483403"/>
          </a:xfrm>
        </p:spPr>
        <p:txBody>
          <a:bodyPr/>
          <a:lstStyle/>
          <a:p>
            <a:r>
              <a:rPr lang="zh-CN" altLang="en-US" b="1" u="sng" dirty="0"/>
              <a:t>机器学习范式：</a:t>
            </a:r>
            <a:r>
              <a:rPr lang="zh-CN" altLang="en-US" dirty="0"/>
              <a:t>基于</a:t>
            </a:r>
            <a:r>
              <a:rPr lang="zh-CN" altLang="en-US" dirty="0">
                <a:solidFill>
                  <a:srgbClr val="FF0000"/>
                </a:solidFill>
              </a:rPr>
              <a:t>大量数据</a:t>
            </a:r>
            <a:r>
              <a:rPr lang="zh-CN" altLang="en-US" dirty="0">
                <a:solidFill>
                  <a:srgbClr val="00B0F0"/>
                </a:solidFill>
              </a:rPr>
              <a:t>训练数学模型</a:t>
            </a:r>
            <a:r>
              <a:rPr lang="zh-CN" altLang="en-US" dirty="0"/>
              <a:t>并</a:t>
            </a:r>
            <a:r>
              <a:rPr lang="zh-CN" altLang="en-US" dirty="0">
                <a:solidFill>
                  <a:srgbClr val="FF0000"/>
                </a:solidFill>
              </a:rPr>
              <a:t>在新的数据上</a:t>
            </a:r>
            <a:r>
              <a:rPr lang="zh-CN" altLang="en-US" dirty="0">
                <a:solidFill>
                  <a:srgbClr val="00B0F0"/>
                </a:solidFill>
              </a:rPr>
              <a:t>进行预测（测试）</a:t>
            </a:r>
            <a:r>
              <a:rPr lang="zh-CN" altLang="en-US" dirty="0"/>
              <a:t>的人工智能实现过程。</a:t>
            </a:r>
          </a:p>
          <a:p>
            <a:endParaRPr lang="zh-CN" altLang="en-US" dirty="0"/>
          </a:p>
        </p:txBody>
      </p:sp>
      <p:sp>
        <p:nvSpPr>
          <p:cNvPr id="3" name="标题 2">
            <a:extLst>
              <a:ext uri="{FF2B5EF4-FFF2-40B4-BE49-F238E27FC236}">
                <a16:creationId xmlns:a16="http://schemas.microsoft.com/office/drawing/2014/main" id="{04F61D5A-8177-DE07-07F2-F11D49F3AABE}"/>
              </a:ext>
            </a:extLst>
          </p:cNvPr>
          <p:cNvSpPr>
            <a:spLocks noGrp="1"/>
          </p:cNvSpPr>
          <p:nvPr>
            <p:ph type="title"/>
          </p:nvPr>
        </p:nvSpPr>
        <p:spPr/>
        <p:txBody>
          <a:bodyPr/>
          <a:lstStyle/>
          <a:p>
            <a:r>
              <a:rPr lang="zh-CN" altLang="en-US" dirty="0"/>
              <a:t>机器学习的基本范式</a:t>
            </a:r>
          </a:p>
        </p:txBody>
      </p:sp>
      <p:grpSp>
        <p:nvGrpSpPr>
          <p:cNvPr id="4" name="组合 3">
            <a:extLst>
              <a:ext uri="{FF2B5EF4-FFF2-40B4-BE49-F238E27FC236}">
                <a16:creationId xmlns:a16="http://schemas.microsoft.com/office/drawing/2014/main" id="{4561F399-705F-3A94-3A81-B73FA7E6B9AA}"/>
              </a:ext>
            </a:extLst>
          </p:cNvPr>
          <p:cNvGrpSpPr/>
          <p:nvPr/>
        </p:nvGrpSpPr>
        <p:grpSpPr>
          <a:xfrm>
            <a:off x="1624478" y="3148921"/>
            <a:ext cx="9227024" cy="3328057"/>
            <a:chOff x="2604192" y="3450574"/>
            <a:chExt cx="7355208" cy="2288629"/>
          </a:xfrm>
        </p:grpSpPr>
        <p:sp>
          <p:nvSpPr>
            <p:cNvPr id="5" name="流程图: 磁盘 4">
              <a:extLst>
                <a:ext uri="{FF2B5EF4-FFF2-40B4-BE49-F238E27FC236}">
                  <a16:creationId xmlns:a16="http://schemas.microsoft.com/office/drawing/2014/main" id="{E81BB9B4-4DD0-29AE-31C3-5E598AFFE281}"/>
                </a:ext>
              </a:extLst>
            </p:cNvPr>
            <p:cNvSpPr/>
            <p:nvPr/>
          </p:nvSpPr>
          <p:spPr>
            <a:xfrm>
              <a:off x="2604192" y="4946869"/>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磁盘 5">
              <a:extLst>
                <a:ext uri="{FF2B5EF4-FFF2-40B4-BE49-F238E27FC236}">
                  <a16:creationId xmlns:a16="http://schemas.microsoft.com/office/drawing/2014/main" id="{6B6C69FB-78C3-3E69-68F5-01572FA21987}"/>
                </a:ext>
              </a:extLst>
            </p:cNvPr>
            <p:cNvSpPr/>
            <p:nvPr/>
          </p:nvSpPr>
          <p:spPr>
            <a:xfrm>
              <a:off x="2604192" y="4780614"/>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流程图: 磁盘 6">
              <a:extLst>
                <a:ext uri="{FF2B5EF4-FFF2-40B4-BE49-F238E27FC236}">
                  <a16:creationId xmlns:a16="http://schemas.microsoft.com/office/drawing/2014/main" id="{DE73C727-F609-37E5-BDF5-44F47915A23D}"/>
                </a:ext>
              </a:extLst>
            </p:cNvPr>
            <p:cNvSpPr/>
            <p:nvPr/>
          </p:nvSpPr>
          <p:spPr>
            <a:xfrm>
              <a:off x="2604192" y="4614359"/>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流程图: 磁盘 7">
              <a:extLst>
                <a:ext uri="{FF2B5EF4-FFF2-40B4-BE49-F238E27FC236}">
                  <a16:creationId xmlns:a16="http://schemas.microsoft.com/office/drawing/2014/main" id="{40DBA515-1F25-EF38-BD25-033C959F475F}"/>
                </a:ext>
              </a:extLst>
            </p:cNvPr>
            <p:cNvSpPr/>
            <p:nvPr/>
          </p:nvSpPr>
          <p:spPr>
            <a:xfrm>
              <a:off x="2604192" y="4448104"/>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流程图: 磁盘 8">
              <a:extLst>
                <a:ext uri="{FF2B5EF4-FFF2-40B4-BE49-F238E27FC236}">
                  <a16:creationId xmlns:a16="http://schemas.microsoft.com/office/drawing/2014/main" id="{AEC8058B-7CB1-D091-94F4-CD092EDCB405}"/>
                </a:ext>
              </a:extLst>
            </p:cNvPr>
            <p:cNvSpPr/>
            <p:nvPr/>
          </p:nvSpPr>
          <p:spPr>
            <a:xfrm>
              <a:off x="2604192" y="4281849"/>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流程图: 磁盘 9">
              <a:extLst>
                <a:ext uri="{FF2B5EF4-FFF2-40B4-BE49-F238E27FC236}">
                  <a16:creationId xmlns:a16="http://schemas.microsoft.com/office/drawing/2014/main" id="{DFE2C8F8-599B-28AF-ED4B-594FF1E5963E}"/>
                </a:ext>
              </a:extLst>
            </p:cNvPr>
            <p:cNvSpPr/>
            <p:nvPr/>
          </p:nvSpPr>
          <p:spPr>
            <a:xfrm>
              <a:off x="2604192" y="4115594"/>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流程图: 磁盘 10">
              <a:extLst>
                <a:ext uri="{FF2B5EF4-FFF2-40B4-BE49-F238E27FC236}">
                  <a16:creationId xmlns:a16="http://schemas.microsoft.com/office/drawing/2014/main" id="{F1F92A68-D602-2B02-296E-A64CFD37683E}"/>
                </a:ext>
              </a:extLst>
            </p:cNvPr>
            <p:cNvSpPr/>
            <p:nvPr/>
          </p:nvSpPr>
          <p:spPr>
            <a:xfrm>
              <a:off x="2604192" y="3949339"/>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流程图: 磁盘 11">
              <a:extLst>
                <a:ext uri="{FF2B5EF4-FFF2-40B4-BE49-F238E27FC236}">
                  <a16:creationId xmlns:a16="http://schemas.microsoft.com/office/drawing/2014/main" id="{CA736552-06AB-48C3-1C3B-987982C6C8D6}"/>
                </a:ext>
              </a:extLst>
            </p:cNvPr>
            <p:cNvSpPr/>
            <p:nvPr/>
          </p:nvSpPr>
          <p:spPr>
            <a:xfrm>
              <a:off x="2604192" y="3783084"/>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流程图: 磁盘 12">
              <a:extLst>
                <a:ext uri="{FF2B5EF4-FFF2-40B4-BE49-F238E27FC236}">
                  <a16:creationId xmlns:a16="http://schemas.microsoft.com/office/drawing/2014/main" id="{EED19F52-7736-6AFC-3EE2-5150485D1AD7}"/>
                </a:ext>
              </a:extLst>
            </p:cNvPr>
            <p:cNvSpPr/>
            <p:nvPr/>
          </p:nvSpPr>
          <p:spPr>
            <a:xfrm>
              <a:off x="2604192" y="3616829"/>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4" name="流程图: 磁盘 13">
              <a:extLst>
                <a:ext uri="{FF2B5EF4-FFF2-40B4-BE49-F238E27FC236}">
                  <a16:creationId xmlns:a16="http://schemas.microsoft.com/office/drawing/2014/main" id="{0ECC18EF-34CD-79A9-8066-6496D78DC33E}"/>
                </a:ext>
              </a:extLst>
            </p:cNvPr>
            <p:cNvSpPr/>
            <p:nvPr/>
          </p:nvSpPr>
          <p:spPr>
            <a:xfrm>
              <a:off x="2604192" y="3450574"/>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467ED2F-015E-675C-FA25-7F78C549CDE8}"/>
                </a:ext>
              </a:extLst>
            </p:cNvPr>
            <p:cNvSpPr/>
            <p:nvPr/>
          </p:nvSpPr>
          <p:spPr>
            <a:xfrm>
              <a:off x="2852909" y="5167745"/>
              <a:ext cx="667275" cy="571458"/>
            </a:xfrm>
            <a:prstGeom prst="rect">
              <a:avLst/>
            </a:prstGeom>
          </p:spPr>
          <p:txBody>
            <a:bodyPr wrap="none">
              <a:spAutoFit/>
            </a:bodyPr>
            <a:lstStyle/>
            <a:p>
              <a:pPr algn="ctr"/>
              <a:r>
                <a:rPr lang="zh-CN" altLang="en-US" sz="2400" b="1" dirty="0">
                  <a:solidFill>
                    <a:srgbClr val="FF0000"/>
                  </a:solidFill>
                </a:rPr>
                <a:t>数据</a:t>
              </a:r>
              <a:endParaRPr lang="en-US" altLang="zh-CN" sz="2400" b="1" dirty="0">
                <a:solidFill>
                  <a:srgbClr val="FF0000"/>
                </a:solidFill>
              </a:endParaRPr>
            </a:p>
            <a:p>
              <a:pPr algn="ctr"/>
              <a:r>
                <a:rPr lang="en-US" altLang="zh-CN" sz="2400" b="1" dirty="0">
                  <a:solidFill>
                    <a:srgbClr val="FF0000"/>
                  </a:solidFill>
                </a:rPr>
                <a:t>Data</a:t>
              </a:r>
              <a:endParaRPr lang="zh-CN" altLang="en-US" sz="2400" dirty="0">
                <a:solidFill>
                  <a:srgbClr val="FF0000"/>
                </a:solidFill>
              </a:endParaRPr>
            </a:p>
          </p:txBody>
        </p:sp>
        <p:sp>
          <p:nvSpPr>
            <p:cNvPr id="16" name="右箭头 15">
              <a:extLst>
                <a:ext uri="{FF2B5EF4-FFF2-40B4-BE49-F238E27FC236}">
                  <a16:creationId xmlns:a16="http://schemas.microsoft.com/office/drawing/2014/main" id="{D6F29908-BBD8-65CB-45D7-78A174219461}"/>
                </a:ext>
              </a:extLst>
            </p:cNvPr>
            <p:cNvSpPr/>
            <p:nvPr/>
          </p:nvSpPr>
          <p:spPr>
            <a:xfrm>
              <a:off x="4145337" y="4115594"/>
              <a:ext cx="693363" cy="332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E8187087-E0F2-3492-2557-719B2C765F54}"/>
                </a:ext>
              </a:extLst>
            </p:cNvPr>
            <p:cNvGrpSpPr/>
            <p:nvPr/>
          </p:nvGrpSpPr>
          <p:grpSpPr>
            <a:xfrm>
              <a:off x="5166187" y="3450574"/>
              <a:ext cx="2159635" cy="1905240"/>
              <a:chOff x="7411085" y="4840845"/>
              <a:chExt cx="2159635" cy="1905240"/>
            </a:xfrm>
          </p:grpSpPr>
          <p:sp>
            <p:nvSpPr>
              <p:cNvPr id="26" name="椭圆 25">
                <a:extLst>
                  <a:ext uri="{FF2B5EF4-FFF2-40B4-BE49-F238E27FC236}">
                    <a16:creationId xmlns:a16="http://schemas.microsoft.com/office/drawing/2014/main" id="{13D64B46-E18F-517E-05D4-30831080D14A}"/>
                  </a:ext>
                </a:extLst>
              </p:cNvPr>
              <p:cNvSpPr/>
              <p:nvPr/>
            </p:nvSpPr>
            <p:spPr>
              <a:xfrm>
                <a:off x="7947660" y="507087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B7DD232-E251-DC52-3F0A-71908046B5E5}"/>
                  </a:ext>
                </a:extLst>
              </p:cNvPr>
              <p:cNvSpPr/>
              <p:nvPr/>
            </p:nvSpPr>
            <p:spPr>
              <a:xfrm>
                <a:off x="7947660" y="553283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9ECF8AA-FFCE-B2F1-F031-DD0D1C94ADB1}"/>
                  </a:ext>
                </a:extLst>
              </p:cNvPr>
              <p:cNvSpPr/>
              <p:nvPr/>
            </p:nvSpPr>
            <p:spPr>
              <a:xfrm>
                <a:off x="7947660" y="599479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7BFB5CBD-F0A2-D149-9725-40FB77B34561}"/>
                  </a:ext>
                </a:extLst>
              </p:cNvPr>
              <p:cNvSpPr/>
              <p:nvPr/>
            </p:nvSpPr>
            <p:spPr>
              <a:xfrm>
                <a:off x="8488680" y="4840845"/>
                <a:ext cx="228600" cy="22860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34163D9D-5FD0-8041-3A9B-72FF88115E6E}"/>
                  </a:ext>
                </a:extLst>
              </p:cNvPr>
              <p:cNvSpPr/>
              <p:nvPr/>
            </p:nvSpPr>
            <p:spPr>
              <a:xfrm>
                <a:off x="8488680" y="5299473"/>
                <a:ext cx="228600" cy="22860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607F3EF-4355-D4E8-3CE4-51DD754A1F64}"/>
                  </a:ext>
                </a:extLst>
              </p:cNvPr>
              <p:cNvSpPr/>
              <p:nvPr/>
            </p:nvSpPr>
            <p:spPr>
              <a:xfrm>
                <a:off x="8488680" y="5766199"/>
                <a:ext cx="228600" cy="22860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6C6A7804-D2A3-C4F7-4112-6D380EE5E003}"/>
                  </a:ext>
                </a:extLst>
              </p:cNvPr>
              <p:cNvSpPr/>
              <p:nvPr/>
            </p:nvSpPr>
            <p:spPr>
              <a:xfrm>
                <a:off x="8488680" y="6223399"/>
                <a:ext cx="228600" cy="22860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4C95620-D582-53B0-425F-F333F3D647F8}"/>
                  </a:ext>
                </a:extLst>
              </p:cNvPr>
              <p:cNvSpPr/>
              <p:nvPr/>
            </p:nvSpPr>
            <p:spPr>
              <a:xfrm>
                <a:off x="9029700" y="5528073"/>
                <a:ext cx="228600" cy="2286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7CFCD118-4FB9-B03C-9C9B-F47F784B2FC6}"/>
                  </a:ext>
                </a:extLst>
              </p:cNvPr>
              <p:cNvCxnSpPr>
                <a:endCxn id="26" idx="2"/>
              </p:cNvCxnSpPr>
              <p:nvPr/>
            </p:nvCxnSpPr>
            <p:spPr>
              <a:xfrm>
                <a:off x="7415530" y="5185173"/>
                <a:ext cx="53213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54221B6-E2F4-066D-79F7-34D1912F92AC}"/>
                  </a:ext>
                </a:extLst>
              </p:cNvPr>
              <p:cNvCxnSpPr/>
              <p:nvPr/>
            </p:nvCxnSpPr>
            <p:spPr>
              <a:xfrm>
                <a:off x="7415530" y="5642373"/>
                <a:ext cx="53213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ACFDB0C-9F5A-7BE9-2B37-8F12C3E90E1D}"/>
                  </a:ext>
                </a:extLst>
              </p:cNvPr>
              <p:cNvCxnSpPr/>
              <p:nvPr/>
            </p:nvCxnSpPr>
            <p:spPr>
              <a:xfrm>
                <a:off x="7415530" y="6109099"/>
                <a:ext cx="53213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3333AF5D-0479-19C3-1109-43BC235E68A4}"/>
                  </a:ext>
                </a:extLst>
              </p:cNvPr>
              <p:cNvCxnSpPr>
                <a:endCxn id="26" idx="2"/>
              </p:cNvCxnSpPr>
              <p:nvPr/>
            </p:nvCxnSpPr>
            <p:spPr>
              <a:xfrm flipV="1">
                <a:off x="7415530" y="5185173"/>
                <a:ext cx="532130" cy="9239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20AA0D6D-01BD-617F-D6E6-FC3C298004B0}"/>
                  </a:ext>
                </a:extLst>
              </p:cNvPr>
              <p:cNvCxnSpPr>
                <a:endCxn id="27" idx="2"/>
              </p:cNvCxnSpPr>
              <p:nvPr/>
            </p:nvCxnSpPr>
            <p:spPr>
              <a:xfrm flipV="1">
                <a:off x="7411085" y="5647136"/>
                <a:ext cx="536575" cy="4460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343E8C64-6A35-A8F6-1EA6-300C47E7D19C}"/>
                  </a:ext>
                </a:extLst>
              </p:cNvPr>
              <p:cNvCxnSpPr>
                <a:endCxn id="27" idx="2"/>
              </p:cNvCxnSpPr>
              <p:nvPr/>
            </p:nvCxnSpPr>
            <p:spPr>
              <a:xfrm>
                <a:off x="7415530" y="5188348"/>
                <a:ext cx="532130" cy="4587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01BA5A47-640E-022D-4521-E7B54E855140}"/>
                  </a:ext>
                </a:extLst>
              </p:cNvPr>
              <p:cNvCxnSpPr>
                <a:endCxn id="28" idx="2"/>
              </p:cNvCxnSpPr>
              <p:nvPr/>
            </p:nvCxnSpPr>
            <p:spPr>
              <a:xfrm>
                <a:off x="7411085" y="5201050"/>
                <a:ext cx="536575" cy="9080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BDB8B01-9109-7AAC-C4E3-9B0F70F1523C}"/>
                  </a:ext>
                </a:extLst>
              </p:cNvPr>
              <p:cNvCxnSpPr>
                <a:endCxn id="26" idx="2"/>
              </p:cNvCxnSpPr>
              <p:nvPr/>
            </p:nvCxnSpPr>
            <p:spPr>
              <a:xfrm flipV="1">
                <a:off x="7415530" y="5185173"/>
                <a:ext cx="532130" cy="457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4D71489-B90D-4245-8C92-ADA245AD82BE}"/>
                  </a:ext>
                </a:extLst>
              </p:cNvPr>
              <p:cNvCxnSpPr>
                <a:endCxn id="28" idx="2"/>
              </p:cNvCxnSpPr>
              <p:nvPr/>
            </p:nvCxnSpPr>
            <p:spPr>
              <a:xfrm>
                <a:off x="7411085" y="5658249"/>
                <a:ext cx="536575" cy="4508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5C0CF636-B0B4-02B4-138E-B2E625FA96F0}"/>
                  </a:ext>
                </a:extLst>
              </p:cNvPr>
              <p:cNvCxnSpPr>
                <a:stCxn id="26" idx="6"/>
                <a:endCxn id="29" idx="2"/>
              </p:cNvCxnSpPr>
              <p:nvPr/>
            </p:nvCxnSpPr>
            <p:spPr>
              <a:xfrm flipV="1">
                <a:off x="8176260" y="4955145"/>
                <a:ext cx="312420" cy="230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0A5E9A4-E119-8A55-A5BF-540A20A12C8F}"/>
                  </a:ext>
                </a:extLst>
              </p:cNvPr>
              <p:cNvCxnSpPr>
                <a:stCxn id="26" idx="6"/>
                <a:endCxn id="30" idx="2"/>
              </p:cNvCxnSpPr>
              <p:nvPr/>
            </p:nvCxnSpPr>
            <p:spPr>
              <a:xfrm>
                <a:off x="8176260" y="5185173"/>
                <a:ext cx="31242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674D7589-A3D6-0E8D-3AEC-0C059D202932}"/>
                  </a:ext>
                </a:extLst>
              </p:cNvPr>
              <p:cNvCxnSpPr>
                <a:stCxn id="26" idx="6"/>
                <a:endCxn id="31" idx="2"/>
              </p:cNvCxnSpPr>
              <p:nvPr/>
            </p:nvCxnSpPr>
            <p:spPr>
              <a:xfrm>
                <a:off x="8176260" y="5185173"/>
                <a:ext cx="312420" cy="695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E33268AC-2367-7C34-1DFB-66DC995D523B}"/>
                  </a:ext>
                </a:extLst>
              </p:cNvPr>
              <p:cNvCxnSpPr>
                <a:stCxn id="26" idx="6"/>
                <a:endCxn id="32" idx="2"/>
              </p:cNvCxnSpPr>
              <p:nvPr/>
            </p:nvCxnSpPr>
            <p:spPr>
              <a:xfrm>
                <a:off x="8176260" y="5185173"/>
                <a:ext cx="312420" cy="11525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069D752C-66BF-A750-75C2-C68419F78C78}"/>
                  </a:ext>
                </a:extLst>
              </p:cNvPr>
              <p:cNvCxnSpPr>
                <a:stCxn id="27" idx="6"/>
                <a:endCxn id="29" idx="2"/>
              </p:cNvCxnSpPr>
              <p:nvPr/>
            </p:nvCxnSpPr>
            <p:spPr>
              <a:xfrm flipV="1">
                <a:off x="8176260" y="4955145"/>
                <a:ext cx="312420" cy="6919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3BC6FAC5-A2F8-F5E7-C5A2-FA947C157F8A}"/>
                  </a:ext>
                </a:extLst>
              </p:cNvPr>
              <p:cNvCxnSpPr>
                <a:stCxn id="27" idx="6"/>
                <a:endCxn id="30" idx="2"/>
              </p:cNvCxnSpPr>
              <p:nvPr/>
            </p:nvCxnSpPr>
            <p:spPr>
              <a:xfrm flipV="1">
                <a:off x="8176260" y="5413773"/>
                <a:ext cx="312420" cy="2333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398AB7A-A841-92F0-37F3-1FC4571B789A}"/>
                  </a:ext>
                </a:extLst>
              </p:cNvPr>
              <p:cNvCxnSpPr>
                <a:stCxn id="27" idx="6"/>
                <a:endCxn id="31" idx="2"/>
              </p:cNvCxnSpPr>
              <p:nvPr/>
            </p:nvCxnSpPr>
            <p:spPr>
              <a:xfrm>
                <a:off x="8176260" y="5647136"/>
                <a:ext cx="312420" cy="2333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9E459674-D1CC-C25A-8B1F-6B1FD05FF0AC}"/>
                  </a:ext>
                </a:extLst>
              </p:cNvPr>
              <p:cNvCxnSpPr>
                <a:stCxn id="27" idx="6"/>
                <a:endCxn id="32" idx="2"/>
              </p:cNvCxnSpPr>
              <p:nvPr/>
            </p:nvCxnSpPr>
            <p:spPr>
              <a:xfrm>
                <a:off x="8176260" y="5647136"/>
                <a:ext cx="312420" cy="6905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B24A6AD7-B42E-A7A6-4D1C-238CCD6E5827}"/>
                  </a:ext>
                </a:extLst>
              </p:cNvPr>
              <p:cNvCxnSpPr>
                <a:stCxn id="28" idx="6"/>
                <a:endCxn id="29" idx="2"/>
              </p:cNvCxnSpPr>
              <p:nvPr/>
            </p:nvCxnSpPr>
            <p:spPr>
              <a:xfrm flipV="1">
                <a:off x="8176260" y="4955145"/>
                <a:ext cx="312420" cy="11539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E5E306A8-39F9-DF90-83C8-563F6F1E291E}"/>
                  </a:ext>
                </a:extLst>
              </p:cNvPr>
              <p:cNvCxnSpPr>
                <a:stCxn id="28" idx="6"/>
                <a:endCxn id="30" idx="2"/>
              </p:cNvCxnSpPr>
              <p:nvPr/>
            </p:nvCxnSpPr>
            <p:spPr>
              <a:xfrm flipV="1">
                <a:off x="8176260" y="5413773"/>
                <a:ext cx="312420" cy="695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B0D5AEC-F18A-F8AC-3719-EAFD3655D1BB}"/>
                  </a:ext>
                </a:extLst>
              </p:cNvPr>
              <p:cNvCxnSpPr>
                <a:stCxn id="28" idx="6"/>
                <a:endCxn id="31" idx="2"/>
              </p:cNvCxnSpPr>
              <p:nvPr/>
            </p:nvCxnSpPr>
            <p:spPr>
              <a:xfrm flipV="1">
                <a:off x="8176260" y="5880499"/>
                <a:ext cx="31242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400C3B6B-89DC-E6D6-B08E-DF23CDD36911}"/>
                  </a:ext>
                </a:extLst>
              </p:cNvPr>
              <p:cNvCxnSpPr>
                <a:endCxn id="32" idx="2"/>
              </p:cNvCxnSpPr>
              <p:nvPr/>
            </p:nvCxnSpPr>
            <p:spPr>
              <a:xfrm>
                <a:off x="8176260" y="6113863"/>
                <a:ext cx="312420" cy="2238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7F16C2A7-3263-0D0F-F22A-4488F748EDDC}"/>
                  </a:ext>
                </a:extLst>
              </p:cNvPr>
              <p:cNvCxnSpPr>
                <a:stCxn id="32" idx="6"/>
                <a:endCxn id="33" idx="3"/>
              </p:cNvCxnSpPr>
              <p:nvPr/>
            </p:nvCxnSpPr>
            <p:spPr>
              <a:xfrm flipV="1">
                <a:off x="8717280" y="5723195"/>
                <a:ext cx="345898" cy="6145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6256E0D2-DCF5-94B7-8012-7FF46516E77D}"/>
                  </a:ext>
                </a:extLst>
              </p:cNvPr>
              <p:cNvCxnSpPr>
                <a:stCxn id="31" idx="6"/>
                <a:endCxn id="33" idx="2"/>
              </p:cNvCxnSpPr>
              <p:nvPr/>
            </p:nvCxnSpPr>
            <p:spPr>
              <a:xfrm flipV="1">
                <a:off x="8717280" y="5642373"/>
                <a:ext cx="312420" cy="2381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19825760-D2F1-E2AF-1896-255F7ABAB5CE}"/>
                  </a:ext>
                </a:extLst>
              </p:cNvPr>
              <p:cNvCxnSpPr>
                <a:stCxn id="30" idx="6"/>
                <a:endCxn id="33" idx="2"/>
              </p:cNvCxnSpPr>
              <p:nvPr/>
            </p:nvCxnSpPr>
            <p:spPr>
              <a:xfrm>
                <a:off x="8717280" y="5413773"/>
                <a:ext cx="31242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D3F703D2-1E9D-1628-CED0-E3652144D577}"/>
                  </a:ext>
                </a:extLst>
              </p:cNvPr>
              <p:cNvCxnSpPr>
                <a:stCxn id="29" idx="6"/>
                <a:endCxn id="33" idx="1"/>
              </p:cNvCxnSpPr>
              <p:nvPr/>
            </p:nvCxnSpPr>
            <p:spPr>
              <a:xfrm>
                <a:off x="8717280" y="4955145"/>
                <a:ext cx="345898" cy="6064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65E91341-27D8-69EE-C989-5A875257E0F8}"/>
                  </a:ext>
                </a:extLst>
              </p:cNvPr>
              <p:cNvCxnSpPr>
                <a:stCxn id="33" idx="6"/>
              </p:cNvCxnSpPr>
              <p:nvPr/>
            </p:nvCxnSpPr>
            <p:spPr>
              <a:xfrm>
                <a:off x="9258300" y="5642373"/>
                <a:ext cx="3124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98BCC2A8-5FB1-46A5-2291-F81F44DC1208}"/>
                  </a:ext>
                </a:extLst>
              </p:cNvPr>
              <p:cNvSpPr/>
              <p:nvPr/>
            </p:nvSpPr>
            <p:spPr>
              <a:xfrm>
                <a:off x="7981656" y="6438308"/>
                <a:ext cx="184731" cy="307777"/>
              </a:xfrm>
              <a:prstGeom prst="rect">
                <a:avLst/>
              </a:prstGeom>
            </p:spPr>
            <p:txBody>
              <a:bodyPr wrap="none">
                <a:spAutoFit/>
              </a:bodyPr>
              <a:lstStyle/>
              <a:p>
                <a:endParaRPr lang="zh-CN" altLang="en-US" sz="1400" dirty="0">
                  <a:solidFill>
                    <a:schemeClr val="accent6">
                      <a:lumMod val="75000"/>
                    </a:schemeClr>
                  </a:solidFill>
                </a:endParaRPr>
              </a:p>
            </p:txBody>
          </p:sp>
        </p:grpSp>
        <p:sp>
          <p:nvSpPr>
            <p:cNvPr id="18" name="矩形 17">
              <a:extLst>
                <a:ext uri="{FF2B5EF4-FFF2-40B4-BE49-F238E27FC236}">
                  <a16:creationId xmlns:a16="http://schemas.microsoft.com/office/drawing/2014/main" id="{1785477F-0643-C224-0D8E-CB5C23BC7EC4}"/>
                </a:ext>
              </a:extLst>
            </p:cNvPr>
            <p:cNvSpPr/>
            <p:nvPr/>
          </p:nvSpPr>
          <p:spPr>
            <a:xfrm>
              <a:off x="3848552" y="4640176"/>
              <a:ext cx="1229513" cy="571458"/>
            </a:xfrm>
            <a:prstGeom prst="rect">
              <a:avLst/>
            </a:prstGeom>
          </p:spPr>
          <p:txBody>
            <a:bodyPr wrap="none">
              <a:spAutoFit/>
            </a:bodyPr>
            <a:lstStyle/>
            <a:p>
              <a:pPr algn="ctr"/>
              <a:r>
                <a:rPr lang="zh-CN" altLang="en-US" sz="2400" b="1" dirty="0">
                  <a:solidFill>
                    <a:srgbClr val="FF0000"/>
                  </a:solidFill>
                </a:rPr>
                <a:t>学习</a:t>
              </a:r>
              <a:r>
                <a:rPr lang="en-US" altLang="zh-CN" sz="2400" b="1" dirty="0">
                  <a:solidFill>
                    <a:srgbClr val="FF0000"/>
                  </a:solidFill>
                </a:rPr>
                <a:t>/</a:t>
              </a:r>
              <a:r>
                <a:rPr lang="zh-CN" altLang="en-US" sz="2400" b="1" dirty="0">
                  <a:solidFill>
                    <a:srgbClr val="FF0000"/>
                  </a:solidFill>
                </a:rPr>
                <a:t>训练</a:t>
              </a:r>
              <a:endParaRPr lang="en-US" altLang="zh-CN" sz="2400" b="1" dirty="0">
                <a:solidFill>
                  <a:srgbClr val="FF0000"/>
                </a:solidFill>
              </a:endParaRPr>
            </a:p>
            <a:p>
              <a:pPr algn="ctr"/>
              <a:r>
                <a:rPr lang="en-US" altLang="zh-CN" sz="2400" b="1" dirty="0">
                  <a:solidFill>
                    <a:srgbClr val="FF0000"/>
                  </a:solidFill>
                </a:rPr>
                <a:t>Train</a:t>
              </a:r>
              <a:endParaRPr lang="zh-CN" altLang="en-US" sz="2400" dirty="0">
                <a:solidFill>
                  <a:srgbClr val="FF0000"/>
                </a:solidFill>
              </a:endParaRPr>
            </a:p>
          </p:txBody>
        </p:sp>
        <p:sp>
          <p:nvSpPr>
            <p:cNvPr id="19" name="矩形 18">
              <a:extLst>
                <a:ext uri="{FF2B5EF4-FFF2-40B4-BE49-F238E27FC236}">
                  <a16:creationId xmlns:a16="http://schemas.microsoft.com/office/drawing/2014/main" id="{32E57E90-E9BB-7A7B-06D7-7C2591B5482A}"/>
                </a:ext>
              </a:extLst>
            </p:cNvPr>
            <p:cNvSpPr/>
            <p:nvPr/>
          </p:nvSpPr>
          <p:spPr>
            <a:xfrm>
              <a:off x="5627400" y="5108853"/>
              <a:ext cx="862780" cy="571458"/>
            </a:xfrm>
            <a:prstGeom prst="rect">
              <a:avLst/>
            </a:prstGeom>
          </p:spPr>
          <p:txBody>
            <a:bodyPr wrap="none">
              <a:spAutoFit/>
            </a:bodyPr>
            <a:lstStyle/>
            <a:p>
              <a:pPr algn="ctr"/>
              <a:r>
                <a:rPr lang="zh-CN" altLang="en-US" sz="2400" b="1" dirty="0">
                  <a:solidFill>
                    <a:srgbClr val="FF0000"/>
                  </a:solidFill>
                </a:rPr>
                <a:t>模型</a:t>
              </a:r>
              <a:endParaRPr lang="en-US" altLang="zh-CN" sz="2400" b="1" dirty="0">
                <a:solidFill>
                  <a:srgbClr val="FF0000"/>
                </a:solidFill>
              </a:endParaRPr>
            </a:p>
            <a:p>
              <a:pPr algn="ctr"/>
              <a:r>
                <a:rPr lang="en-US" altLang="zh-CN" sz="2400" b="1" dirty="0">
                  <a:solidFill>
                    <a:srgbClr val="FF0000"/>
                  </a:solidFill>
                </a:rPr>
                <a:t>Model</a:t>
              </a:r>
              <a:endParaRPr lang="zh-CN" altLang="en-US" sz="2400" dirty="0">
                <a:solidFill>
                  <a:srgbClr val="FF0000"/>
                </a:solidFill>
              </a:endParaRPr>
            </a:p>
          </p:txBody>
        </p:sp>
        <p:sp>
          <p:nvSpPr>
            <p:cNvPr id="20" name="右箭头 96">
              <a:extLst>
                <a:ext uri="{FF2B5EF4-FFF2-40B4-BE49-F238E27FC236}">
                  <a16:creationId xmlns:a16="http://schemas.microsoft.com/office/drawing/2014/main" id="{31700823-3347-DB87-0AE7-BD7BB47E5F27}"/>
                </a:ext>
              </a:extLst>
            </p:cNvPr>
            <p:cNvSpPr/>
            <p:nvPr/>
          </p:nvSpPr>
          <p:spPr>
            <a:xfrm>
              <a:off x="7466618" y="4085847"/>
              <a:ext cx="693363" cy="332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38570086-A94F-FDE7-BC4E-9CB5C7E44E0C}"/>
                </a:ext>
              </a:extLst>
            </p:cNvPr>
            <p:cNvSpPr/>
            <p:nvPr/>
          </p:nvSpPr>
          <p:spPr>
            <a:xfrm>
              <a:off x="7497333" y="4566759"/>
              <a:ext cx="637885" cy="571458"/>
            </a:xfrm>
            <a:prstGeom prst="rect">
              <a:avLst/>
            </a:prstGeom>
          </p:spPr>
          <p:txBody>
            <a:bodyPr wrap="none">
              <a:spAutoFit/>
            </a:bodyPr>
            <a:lstStyle/>
            <a:p>
              <a:pPr algn="ctr"/>
              <a:r>
                <a:rPr lang="zh-CN" altLang="en-US" sz="2400" b="1" dirty="0">
                  <a:solidFill>
                    <a:srgbClr val="FF0000"/>
                  </a:solidFill>
                </a:rPr>
                <a:t>测试</a:t>
              </a:r>
              <a:endParaRPr lang="en-US" altLang="zh-CN" sz="2400" b="1" dirty="0">
                <a:solidFill>
                  <a:srgbClr val="FF0000"/>
                </a:solidFill>
              </a:endParaRPr>
            </a:p>
            <a:p>
              <a:pPr algn="ctr"/>
              <a:r>
                <a:rPr lang="en-US" altLang="zh-CN" sz="2400" b="1" dirty="0">
                  <a:solidFill>
                    <a:srgbClr val="FF0000"/>
                  </a:solidFill>
                </a:rPr>
                <a:t>Test</a:t>
              </a:r>
              <a:endParaRPr lang="zh-CN" altLang="en-US" sz="2400" dirty="0">
                <a:solidFill>
                  <a:srgbClr val="FF0000"/>
                </a:solidFill>
              </a:endParaRPr>
            </a:p>
          </p:txBody>
        </p:sp>
        <p:sp>
          <p:nvSpPr>
            <p:cNvPr id="22" name="流程图: 磁盘 21">
              <a:extLst>
                <a:ext uri="{FF2B5EF4-FFF2-40B4-BE49-F238E27FC236}">
                  <a16:creationId xmlns:a16="http://schemas.microsoft.com/office/drawing/2014/main" id="{9A0E9970-DA72-AC80-DD6F-BA2A9D25314A}"/>
                </a:ext>
              </a:extLst>
            </p:cNvPr>
            <p:cNvSpPr/>
            <p:nvPr/>
          </p:nvSpPr>
          <p:spPr>
            <a:xfrm>
              <a:off x="8531234" y="4330110"/>
              <a:ext cx="1213658" cy="166255"/>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流程图: 磁盘 22">
              <a:extLst>
                <a:ext uri="{FF2B5EF4-FFF2-40B4-BE49-F238E27FC236}">
                  <a16:creationId xmlns:a16="http://schemas.microsoft.com/office/drawing/2014/main" id="{B87E8C14-97D6-9DBD-AB68-A93F8D1179F2}"/>
                </a:ext>
              </a:extLst>
            </p:cNvPr>
            <p:cNvSpPr/>
            <p:nvPr/>
          </p:nvSpPr>
          <p:spPr>
            <a:xfrm>
              <a:off x="8531234" y="4163855"/>
              <a:ext cx="1213658" cy="166255"/>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4" name="流程图: 磁盘 23">
              <a:extLst>
                <a:ext uri="{FF2B5EF4-FFF2-40B4-BE49-F238E27FC236}">
                  <a16:creationId xmlns:a16="http://schemas.microsoft.com/office/drawing/2014/main" id="{D8ABC4EF-0299-AB63-120B-A42912639A13}"/>
                </a:ext>
              </a:extLst>
            </p:cNvPr>
            <p:cNvSpPr/>
            <p:nvPr/>
          </p:nvSpPr>
          <p:spPr>
            <a:xfrm>
              <a:off x="8531234" y="3997600"/>
              <a:ext cx="1213658" cy="166255"/>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28E63D68-E19B-9783-B757-DE7477B7AD0E}"/>
                </a:ext>
              </a:extLst>
            </p:cNvPr>
            <p:cNvSpPr/>
            <p:nvPr/>
          </p:nvSpPr>
          <p:spPr>
            <a:xfrm>
              <a:off x="8340154" y="5086760"/>
              <a:ext cx="1619246" cy="571458"/>
            </a:xfrm>
            <a:prstGeom prst="rect">
              <a:avLst/>
            </a:prstGeom>
          </p:spPr>
          <p:txBody>
            <a:bodyPr wrap="none">
              <a:spAutoFit/>
            </a:bodyPr>
            <a:lstStyle/>
            <a:p>
              <a:pPr algn="ctr"/>
              <a:r>
                <a:rPr lang="zh-CN" altLang="en-US" sz="2400" b="1" dirty="0">
                  <a:solidFill>
                    <a:srgbClr val="FF0000"/>
                  </a:solidFill>
                </a:rPr>
                <a:t>新生成的数据</a:t>
              </a:r>
              <a:endParaRPr lang="en-US" altLang="zh-CN" sz="2400" b="1" dirty="0">
                <a:solidFill>
                  <a:srgbClr val="FF0000"/>
                </a:solidFill>
              </a:endParaRPr>
            </a:p>
            <a:p>
              <a:pPr algn="ctr"/>
              <a:r>
                <a:rPr lang="en-US" altLang="zh-CN" sz="2400" b="1" dirty="0">
                  <a:solidFill>
                    <a:srgbClr val="FF0000"/>
                  </a:solidFill>
                </a:rPr>
                <a:t>New Data</a:t>
              </a:r>
              <a:endParaRPr lang="zh-CN" altLang="en-US" sz="2400" dirty="0">
                <a:solidFill>
                  <a:srgbClr val="FF0000"/>
                </a:solidFill>
              </a:endParaRPr>
            </a:p>
          </p:txBody>
        </p:sp>
      </p:grpSp>
    </p:spTree>
    <p:extLst>
      <p:ext uri="{BB962C8B-B14F-4D97-AF65-F5344CB8AC3E}">
        <p14:creationId xmlns:p14="http://schemas.microsoft.com/office/powerpoint/2010/main" val="130642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7A94-571C-DD7A-743B-D2A3A8F5D831}"/>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502FB13A-C923-8F39-2435-C5119AE9EFB6}"/>
              </a:ext>
            </a:extLst>
          </p:cNvPr>
          <p:cNvSpPr>
            <a:spLocks noGrp="1"/>
          </p:cNvSpPr>
          <p:nvPr>
            <p:ph idx="1"/>
          </p:nvPr>
        </p:nvSpPr>
        <p:spPr>
          <a:xfrm>
            <a:off x="446315" y="1589314"/>
            <a:ext cx="11234056" cy="4952999"/>
          </a:xfrm>
        </p:spPr>
        <p:txBody>
          <a:bodyPr/>
          <a:lstStyle/>
          <a:p>
            <a:r>
              <a:rPr lang="zh-CN" altLang="en-US" dirty="0"/>
              <a:t>竞赛安排时间线：</a:t>
            </a:r>
            <a:r>
              <a:rPr lang="zh-CN" altLang="en-US" dirty="0">
                <a:solidFill>
                  <a:srgbClr val="FF0000"/>
                </a:solidFill>
              </a:rPr>
              <a:t>水平测试</a:t>
            </a:r>
            <a:r>
              <a:rPr lang="en-US" altLang="zh-CN" dirty="0">
                <a:solidFill>
                  <a:srgbClr val="FF0000"/>
                </a:solidFill>
              </a:rPr>
              <a:t>(</a:t>
            </a:r>
            <a:r>
              <a:rPr lang="zh-CN" altLang="en-US" dirty="0">
                <a:solidFill>
                  <a:srgbClr val="FF0000"/>
                </a:solidFill>
              </a:rPr>
              <a:t>第一轮</a:t>
            </a:r>
            <a:r>
              <a:rPr lang="en-US" altLang="zh-CN" dirty="0">
                <a:solidFill>
                  <a:srgbClr val="FF0000"/>
                </a:solidFill>
              </a:rPr>
              <a:t>)</a:t>
            </a:r>
            <a:r>
              <a:rPr lang="zh-CN" altLang="en-US" dirty="0">
                <a:solidFill>
                  <a:srgbClr val="FF0000"/>
                </a:solidFill>
              </a:rPr>
              <a:t> →中国站</a:t>
            </a:r>
            <a:r>
              <a:rPr lang="en-US" altLang="zh-CN" dirty="0">
                <a:solidFill>
                  <a:srgbClr val="FF0000"/>
                </a:solidFill>
              </a:rPr>
              <a:t>(</a:t>
            </a:r>
            <a:r>
              <a:rPr lang="zh-CN" altLang="en-US" dirty="0">
                <a:solidFill>
                  <a:srgbClr val="FF0000"/>
                </a:solidFill>
              </a:rPr>
              <a:t>第二轮</a:t>
            </a:r>
            <a:r>
              <a:rPr lang="en-US" altLang="zh-CN" dirty="0">
                <a:solidFill>
                  <a:srgbClr val="FF0000"/>
                </a:solidFill>
              </a:rPr>
              <a:t>)</a:t>
            </a:r>
            <a:r>
              <a:rPr lang="zh-CN" altLang="en-US" dirty="0"/>
              <a:t>→</a:t>
            </a:r>
            <a:r>
              <a:rPr lang="en-US" altLang="zh-CN" dirty="0"/>
              <a:t>IOAI</a:t>
            </a:r>
            <a:r>
              <a:rPr lang="zh-CN" altLang="en-US" dirty="0"/>
              <a:t>中国队</a:t>
            </a:r>
            <a:endParaRPr lang="en-US" altLang="zh-CN" dirty="0"/>
          </a:p>
          <a:p>
            <a:pPr algn="ctr"/>
            <a:r>
              <a:rPr lang="zh-CN" altLang="en-US" dirty="0">
                <a:solidFill>
                  <a:srgbClr val="FF0000"/>
                </a:solidFill>
              </a:rPr>
              <a:t>第二轮：</a:t>
            </a:r>
            <a:r>
              <a:rPr lang="en-US" altLang="zh-CN" dirty="0">
                <a:solidFill>
                  <a:srgbClr val="FF0000"/>
                </a:solidFill>
              </a:rPr>
              <a:t>NOAI</a:t>
            </a:r>
            <a:r>
              <a:rPr lang="zh-CN" altLang="en-US" dirty="0">
                <a:solidFill>
                  <a:srgbClr val="FF0000"/>
                </a:solidFill>
              </a:rPr>
              <a:t>中国站</a:t>
            </a:r>
            <a:endParaRPr lang="en-US" altLang="zh-CN" dirty="0">
              <a:solidFill>
                <a:srgbClr val="FF0000"/>
              </a:solidFill>
            </a:endParaRPr>
          </a:p>
          <a:p>
            <a:r>
              <a:rPr lang="zh-CN" altLang="en-US" dirty="0"/>
              <a:t>活动时间：</a:t>
            </a:r>
            <a:r>
              <a:rPr lang="en-US" altLang="zh-CN" dirty="0"/>
              <a:t>2025</a:t>
            </a:r>
            <a:r>
              <a:rPr lang="zh-CN" altLang="en-US" dirty="0"/>
              <a:t>年</a:t>
            </a:r>
            <a:r>
              <a:rPr lang="en-US" altLang="zh-CN" dirty="0"/>
              <a:t>6</a:t>
            </a:r>
            <a:r>
              <a:rPr lang="zh-CN" altLang="en-US" dirty="0"/>
              <a:t>月</a:t>
            </a:r>
            <a:r>
              <a:rPr lang="en-US" altLang="zh-CN" dirty="0"/>
              <a:t>2</a:t>
            </a:r>
            <a:r>
              <a:rPr lang="zh-CN" altLang="en-US" dirty="0"/>
              <a:t>日（周一全天）</a:t>
            </a:r>
            <a:endParaRPr lang="en-US" altLang="zh-CN" dirty="0"/>
          </a:p>
          <a:p>
            <a:r>
              <a:rPr lang="zh-CN" altLang="en-US" dirty="0">
                <a:solidFill>
                  <a:srgbClr val="FF0000"/>
                </a:solidFill>
              </a:rPr>
              <a:t>面向人群</a:t>
            </a:r>
            <a:r>
              <a:rPr lang="zh-CN" altLang="en-US" dirty="0"/>
              <a:t>：水平测试成绩优异者（</a:t>
            </a:r>
            <a:r>
              <a:rPr lang="en-US" altLang="zh-CN" dirty="0"/>
              <a:t>5</a:t>
            </a:r>
            <a:r>
              <a:rPr lang="zh-CN" altLang="en-US" dirty="0"/>
              <a:t>月</a:t>
            </a:r>
            <a:r>
              <a:rPr lang="en-US" altLang="zh-CN" dirty="0"/>
              <a:t>10</a:t>
            </a:r>
            <a:r>
              <a:rPr lang="zh-CN" altLang="en-US" dirty="0"/>
              <a:t>日报名截止）</a:t>
            </a:r>
            <a:endParaRPr lang="en-US" altLang="zh-CN" dirty="0"/>
          </a:p>
          <a:p>
            <a:r>
              <a:rPr lang="zh-CN" altLang="en-US" dirty="0">
                <a:solidFill>
                  <a:srgbClr val="FF0000"/>
                </a:solidFill>
              </a:rPr>
              <a:t>测试范围</a:t>
            </a:r>
            <a:r>
              <a:rPr lang="zh-CN" altLang="en-US" dirty="0"/>
              <a:t>：考试大纲</a:t>
            </a:r>
            <a:r>
              <a:rPr lang="en-US" altLang="zh-CN" dirty="0"/>
              <a:t>C</a:t>
            </a:r>
            <a:r>
              <a:rPr lang="zh-CN" altLang="en-US" dirty="0"/>
              <a:t>部分</a:t>
            </a:r>
            <a:r>
              <a:rPr lang="zh-CN" altLang="en-US" dirty="0">
                <a:solidFill>
                  <a:srgbClr val="FF0000"/>
                </a:solidFill>
              </a:rPr>
              <a:t>进阶计算机技能、</a:t>
            </a:r>
            <a:r>
              <a:rPr lang="en-US" altLang="zh-CN" dirty="0"/>
              <a:t>D</a:t>
            </a:r>
            <a:r>
              <a:rPr lang="zh-CN" altLang="en-US" dirty="0"/>
              <a:t>部分</a:t>
            </a:r>
            <a:r>
              <a:rPr lang="zh-CN" altLang="en-US" dirty="0">
                <a:solidFill>
                  <a:srgbClr val="FF0000"/>
                </a:solidFill>
              </a:rPr>
              <a:t>人工智能进阶知识和技能。</a:t>
            </a:r>
            <a:endParaRPr lang="en-US" altLang="zh-CN" dirty="0">
              <a:solidFill>
                <a:srgbClr val="FF0000"/>
              </a:solidFill>
            </a:endParaRPr>
          </a:p>
          <a:p>
            <a:r>
              <a:rPr lang="zh-CN" altLang="en-US" dirty="0">
                <a:solidFill>
                  <a:srgbClr val="FF0000"/>
                </a:solidFill>
              </a:rPr>
              <a:t>测试方式</a:t>
            </a:r>
            <a:r>
              <a:rPr lang="zh-CN" altLang="en-US" dirty="0"/>
              <a:t>：</a:t>
            </a:r>
            <a:r>
              <a:rPr lang="zh-CN" altLang="en-US" dirty="0">
                <a:solidFill>
                  <a:srgbClr val="FF0000"/>
                </a:solidFill>
              </a:rPr>
              <a:t>上机实验</a:t>
            </a:r>
            <a:r>
              <a:rPr lang="zh-CN" altLang="en-US" dirty="0"/>
              <a:t>并完成实验报告，选拔中国队队员。</a:t>
            </a:r>
            <a:endParaRPr lang="en-US" altLang="zh-CN" dirty="0"/>
          </a:p>
        </p:txBody>
      </p:sp>
      <p:sp>
        <p:nvSpPr>
          <p:cNvPr id="3" name="标题 2">
            <a:extLst>
              <a:ext uri="{FF2B5EF4-FFF2-40B4-BE49-F238E27FC236}">
                <a16:creationId xmlns:a16="http://schemas.microsoft.com/office/drawing/2014/main" id="{3072A7B8-7918-CF09-0657-22503C128E8F}"/>
              </a:ext>
            </a:extLst>
          </p:cNvPr>
          <p:cNvSpPr>
            <a:spLocks noGrp="1"/>
          </p:cNvSpPr>
          <p:nvPr>
            <p:ph type="title"/>
          </p:nvPr>
        </p:nvSpPr>
        <p:spPr/>
        <p:txBody>
          <a:bodyPr>
            <a:normAutofit/>
          </a:bodyPr>
          <a:lstStyle/>
          <a:p>
            <a:r>
              <a:rPr lang="zh-CN" altLang="en-US" dirty="0"/>
              <a:t>竞赛晋级之路</a:t>
            </a:r>
          </a:p>
        </p:txBody>
      </p:sp>
    </p:spTree>
    <p:extLst>
      <p:ext uri="{BB962C8B-B14F-4D97-AF65-F5344CB8AC3E}">
        <p14:creationId xmlns:p14="http://schemas.microsoft.com/office/powerpoint/2010/main" val="3900123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ADD4A-1646-4DE4-AB70-45412D28CF2E}"/>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8D21496-F88C-33FC-D2A3-BA7E1053B3D8}"/>
              </a:ext>
            </a:extLst>
          </p:cNvPr>
          <p:cNvSpPr>
            <a:spLocks noGrp="1"/>
          </p:cNvSpPr>
          <p:nvPr>
            <p:ph idx="1"/>
          </p:nvPr>
        </p:nvSpPr>
        <p:spPr>
          <a:xfrm>
            <a:off x="838200" y="1796143"/>
            <a:ext cx="10515600" cy="4484914"/>
          </a:xfrm>
        </p:spPr>
        <p:txBody>
          <a:bodyPr/>
          <a:lstStyle/>
          <a:p>
            <a:pPr marL="0" indent="0">
              <a:buNone/>
            </a:pPr>
            <a:r>
              <a:rPr lang="en-US" altLang="zh-CN" dirty="0"/>
              <a:t>       </a:t>
            </a:r>
            <a:r>
              <a:rPr lang="zh-CN" altLang="en-US" dirty="0"/>
              <a:t>每组记录的集合称为一个</a:t>
            </a:r>
            <a:r>
              <a:rPr lang="zh-CN" altLang="en-US" dirty="0">
                <a:solidFill>
                  <a:srgbClr val="FF0000"/>
                </a:solidFill>
              </a:rPr>
              <a:t>数据集</a:t>
            </a:r>
            <a:r>
              <a:rPr lang="zh-CN" altLang="en-US" dirty="0"/>
              <a:t>（</a:t>
            </a:r>
            <a:r>
              <a:rPr lang="en-US" altLang="zh-CN" dirty="0"/>
              <a:t>data set</a:t>
            </a:r>
            <a:r>
              <a:rPr lang="zh-CN" altLang="en-US" dirty="0"/>
              <a:t>），每条记录称为一个示例或</a:t>
            </a:r>
            <a:r>
              <a:rPr lang="zh-CN" altLang="en-US" dirty="0">
                <a:solidFill>
                  <a:srgbClr val="FF0000"/>
                </a:solidFill>
              </a:rPr>
              <a:t>样本</a:t>
            </a:r>
            <a:r>
              <a:rPr lang="zh-CN" altLang="en-US" dirty="0"/>
              <a:t>（</a:t>
            </a:r>
            <a:r>
              <a:rPr lang="en-US" altLang="zh-CN" dirty="0"/>
              <a:t>sample</a:t>
            </a:r>
            <a:r>
              <a:rPr lang="zh-CN" altLang="en-US" dirty="0"/>
              <a:t>），反应对象在某方面的表现或性质的事项，称为</a:t>
            </a:r>
            <a:r>
              <a:rPr lang="zh-CN" altLang="en-US" dirty="0">
                <a:solidFill>
                  <a:srgbClr val="FF0000"/>
                </a:solidFill>
              </a:rPr>
              <a:t>属性</a:t>
            </a:r>
            <a:r>
              <a:rPr lang="zh-CN" altLang="en-US" dirty="0"/>
              <a:t>（</a:t>
            </a:r>
            <a:r>
              <a:rPr lang="en-US" altLang="zh-CN" dirty="0"/>
              <a:t>attribute</a:t>
            </a:r>
            <a:r>
              <a:rPr lang="zh-CN" altLang="en-US" dirty="0"/>
              <a:t>）或</a:t>
            </a:r>
            <a:r>
              <a:rPr lang="zh-CN" altLang="en-US" dirty="0">
                <a:solidFill>
                  <a:srgbClr val="FF0000"/>
                </a:solidFill>
              </a:rPr>
              <a:t>特征</a:t>
            </a:r>
            <a:r>
              <a:rPr lang="zh-CN" altLang="en-US" dirty="0"/>
              <a:t>（</a:t>
            </a:r>
            <a:r>
              <a:rPr lang="en-US" altLang="zh-CN" dirty="0"/>
              <a:t>feature</a:t>
            </a:r>
            <a:r>
              <a:rPr lang="zh-CN" altLang="en-US" dirty="0"/>
              <a:t>），在其上的取值为</a:t>
            </a:r>
            <a:r>
              <a:rPr lang="zh-CN" altLang="en-US" dirty="0">
                <a:solidFill>
                  <a:srgbClr val="FF0000"/>
                </a:solidFill>
              </a:rPr>
              <a:t>属性值，</a:t>
            </a:r>
            <a:r>
              <a:rPr lang="zh-CN" altLang="en-US" dirty="0"/>
              <a:t>所有的属性张成</a:t>
            </a:r>
            <a:r>
              <a:rPr lang="zh-CN" altLang="en-US" dirty="0">
                <a:solidFill>
                  <a:srgbClr val="FF0000"/>
                </a:solidFill>
              </a:rPr>
              <a:t>属性空间</a:t>
            </a:r>
            <a:r>
              <a:rPr lang="zh-CN" altLang="en-US" dirty="0"/>
              <a:t>。</a:t>
            </a:r>
            <a:endParaRPr lang="en-US" altLang="zh-CN" dirty="0"/>
          </a:p>
          <a:p>
            <a:pPr marL="0" indent="0">
              <a:buNone/>
            </a:pPr>
            <a:r>
              <a:rPr lang="en-US" altLang="zh-CN" dirty="0"/>
              <a:t>       </a:t>
            </a:r>
            <a:r>
              <a:rPr lang="zh-CN" altLang="en-US" dirty="0"/>
              <a:t>数据可以分为</a:t>
            </a:r>
            <a:r>
              <a:rPr lang="zh-CN" altLang="en-US" dirty="0">
                <a:solidFill>
                  <a:srgbClr val="FF0000"/>
                </a:solidFill>
              </a:rPr>
              <a:t>带标签的</a:t>
            </a:r>
            <a:r>
              <a:rPr lang="zh-CN" altLang="en-US" dirty="0"/>
              <a:t>以及</a:t>
            </a:r>
            <a:r>
              <a:rPr lang="zh-CN" altLang="en-US" dirty="0">
                <a:solidFill>
                  <a:srgbClr val="FF0000"/>
                </a:solidFill>
              </a:rPr>
              <a:t>不带标签的</a:t>
            </a:r>
            <a:r>
              <a:rPr lang="zh-CN" altLang="en-US" dirty="0"/>
              <a:t>。</a:t>
            </a:r>
          </a:p>
        </p:txBody>
      </p:sp>
      <p:sp>
        <p:nvSpPr>
          <p:cNvPr id="3" name="标题 2">
            <a:extLst>
              <a:ext uri="{FF2B5EF4-FFF2-40B4-BE49-F238E27FC236}">
                <a16:creationId xmlns:a16="http://schemas.microsoft.com/office/drawing/2014/main" id="{73F7484C-AEF1-66C0-6DC3-25BCE312EDFA}"/>
              </a:ext>
            </a:extLst>
          </p:cNvPr>
          <p:cNvSpPr>
            <a:spLocks noGrp="1"/>
          </p:cNvSpPr>
          <p:nvPr>
            <p:ph type="title"/>
          </p:nvPr>
        </p:nvSpPr>
        <p:spPr/>
        <p:txBody>
          <a:bodyPr/>
          <a:lstStyle/>
          <a:p>
            <a:r>
              <a:rPr lang="en-US" altLang="zh-CN" dirty="0"/>
              <a:t>1.</a:t>
            </a:r>
            <a:r>
              <a:rPr lang="zh-CN" altLang="en-US" dirty="0"/>
              <a:t>数据（</a:t>
            </a:r>
            <a:r>
              <a:rPr lang="en-US" altLang="zh-CN" dirty="0"/>
              <a:t>data</a:t>
            </a:r>
            <a:r>
              <a:rPr lang="zh-CN" altLang="en-US" dirty="0"/>
              <a:t>）</a:t>
            </a:r>
          </a:p>
        </p:txBody>
      </p:sp>
    </p:spTree>
    <p:extLst>
      <p:ext uri="{BB962C8B-B14F-4D97-AF65-F5344CB8AC3E}">
        <p14:creationId xmlns:p14="http://schemas.microsoft.com/office/powerpoint/2010/main" val="164289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83D5C0-705B-EA3F-8FAF-261A09D19182}"/>
              </a:ext>
            </a:extLst>
          </p:cNvPr>
          <p:cNvSpPr>
            <a:spLocks noGrp="1"/>
          </p:cNvSpPr>
          <p:nvPr>
            <p:ph idx="1"/>
          </p:nvPr>
        </p:nvSpPr>
        <p:spPr>
          <a:xfrm>
            <a:off x="2231571" y="1651683"/>
            <a:ext cx="9395070" cy="4525280"/>
          </a:xfrm>
        </p:spPr>
        <p:txBody>
          <a:bodyPr/>
          <a:lstStyle/>
          <a:p>
            <a:r>
              <a:rPr lang="zh-CN" altLang="en-US" dirty="0">
                <a:solidFill>
                  <a:srgbClr val="FF0000"/>
                </a:solidFill>
              </a:rPr>
              <a:t>训练集</a:t>
            </a:r>
            <a:r>
              <a:rPr lang="en-US" altLang="zh-CN" dirty="0">
                <a:solidFill>
                  <a:srgbClr val="FF0000"/>
                </a:solidFill>
              </a:rPr>
              <a:t>(training set)</a:t>
            </a:r>
            <a:r>
              <a:rPr lang="zh-CN" altLang="en-US" dirty="0">
                <a:solidFill>
                  <a:srgbClr val="FF0000"/>
                </a:solidFill>
              </a:rPr>
              <a:t>：</a:t>
            </a:r>
            <a:r>
              <a:rPr lang="zh-CN" altLang="en-US" dirty="0"/>
              <a:t>模型用来学习特征和规律的数据子集。模型的</a:t>
            </a:r>
            <a:r>
              <a:rPr lang="zh-CN" altLang="en-US" dirty="0">
                <a:solidFill>
                  <a:srgbClr val="FF0000"/>
                </a:solidFill>
              </a:rPr>
              <a:t>参数</a:t>
            </a:r>
            <a:r>
              <a:rPr lang="zh-CN" altLang="en-US" dirty="0"/>
              <a:t>会基于这些数据进行更新。</a:t>
            </a:r>
            <a:endParaRPr lang="en-US" altLang="zh-CN" dirty="0"/>
          </a:p>
          <a:p>
            <a:r>
              <a:rPr lang="zh-CN" altLang="en-US" dirty="0">
                <a:solidFill>
                  <a:srgbClr val="FF0000"/>
                </a:solidFill>
              </a:rPr>
              <a:t>验证集</a:t>
            </a:r>
            <a:r>
              <a:rPr lang="en-US" altLang="zh-CN" dirty="0">
                <a:solidFill>
                  <a:srgbClr val="FF0000"/>
                </a:solidFill>
              </a:rPr>
              <a:t>(validation set)</a:t>
            </a:r>
            <a:r>
              <a:rPr lang="zh-CN" altLang="en-US" dirty="0">
                <a:solidFill>
                  <a:srgbClr val="FF0000"/>
                </a:solidFill>
              </a:rPr>
              <a:t>：</a:t>
            </a:r>
            <a:r>
              <a:rPr lang="zh-CN" altLang="en-US" dirty="0"/>
              <a:t>用于在训练过程中</a:t>
            </a:r>
            <a:r>
              <a:rPr lang="zh-CN" altLang="en-US" dirty="0">
                <a:solidFill>
                  <a:srgbClr val="FF0000"/>
                </a:solidFill>
              </a:rPr>
              <a:t>评估模型的性能</a:t>
            </a:r>
            <a:r>
              <a:rPr lang="zh-CN" altLang="en-US" dirty="0"/>
              <a:t>，主要用于调整模型的</a:t>
            </a:r>
            <a:r>
              <a:rPr lang="zh-CN" altLang="en-US" dirty="0">
                <a:solidFill>
                  <a:srgbClr val="FF0000"/>
                </a:solidFill>
              </a:rPr>
              <a:t>超参数</a:t>
            </a:r>
            <a:r>
              <a:rPr lang="zh-CN" altLang="en-US" dirty="0"/>
              <a:t>，如学习率、层数、每层的单元数等。验证集帮助检测模型是否出现过拟合，并确保模型在未知数据上具有</a:t>
            </a:r>
            <a:r>
              <a:rPr lang="zh-CN" altLang="en-US" dirty="0">
                <a:solidFill>
                  <a:srgbClr val="FF0000"/>
                </a:solidFill>
              </a:rPr>
              <a:t>泛化能力</a:t>
            </a:r>
            <a:r>
              <a:rPr lang="zh-CN" altLang="en-US" dirty="0"/>
              <a:t>。验证集不参与实际训练计算，仅在完成一定数量的训练迭代后用来评估模型。</a:t>
            </a:r>
          </a:p>
        </p:txBody>
      </p:sp>
      <p:sp>
        <p:nvSpPr>
          <p:cNvPr id="3" name="标题 2">
            <a:extLst>
              <a:ext uri="{FF2B5EF4-FFF2-40B4-BE49-F238E27FC236}">
                <a16:creationId xmlns:a16="http://schemas.microsoft.com/office/drawing/2014/main" id="{9F854824-AFD8-751D-EDE3-DF487FCB0E60}"/>
              </a:ext>
            </a:extLst>
          </p:cNvPr>
          <p:cNvSpPr>
            <a:spLocks noGrp="1"/>
          </p:cNvSpPr>
          <p:nvPr>
            <p:ph type="title"/>
          </p:nvPr>
        </p:nvSpPr>
        <p:spPr/>
        <p:txBody>
          <a:bodyPr/>
          <a:lstStyle/>
          <a:p>
            <a:r>
              <a:rPr lang="en-US" altLang="zh-CN" dirty="0"/>
              <a:t>1.</a:t>
            </a:r>
            <a:r>
              <a:rPr lang="zh-CN" altLang="en-US" dirty="0"/>
              <a:t>数据（</a:t>
            </a:r>
            <a:r>
              <a:rPr lang="en-US" altLang="zh-CN" dirty="0"/>
              <a:t>data</a:t>
            </a:r>
            <a:r>
              <a:rPr lang="zh-CN" altLang="en-US" dirty="0"/>
              <a:t>）</a:t>
            </a:r>
          </a:p>
        </p:txBody>
      </p:sp>
      <p:sp>
        <p:nvSpPr>
          <p:cNvPr id="4" name="流程图: 磁盘 3">
            <a:extLst>
              <a:ext uri="{FF2B5EF4-FFF2-40B4-BE49-F238E27FC236}">
                <a16:creationId xmlns:a16="http://schemas.microsoft.com/office/drawing/2014/main" id="{5EB30DFD-C825-3DF9-87F6-C1ED1A195361}"/>
              </a:ext>
            </a:extLst>
          </p:cNvPr>
          <p:cNvSpPr/>
          <p:nvPr/>
        </p:nvSpPr>
        <p:spPr>
          <a:xfrm>
            <a:off x="565360" y="4404494"/>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97541B10-2383-42BF-D836-1E91FBDE160C}"/>
              </a:ext>
            </a:extLst>
          </p:cNvPr>
          <p:cNvSpPr/>
          <p:nvPr/>
        </p:nvSpPr>
        <p:spPr>
          <a:xfrm>
            <a:off x="565360" y="4162731"/>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磁盘 5">
            <a:extLst>
              <a:ext uri="{FF2B5EF4-FFF2-40B4-BE49-F238E27FC236}">
                <a16:creationId xmlns:a16="http://schemas.microsoft.com/office/drawing/2014/main" id="{BAE9D380-40AC-BC38-A353-163F78866796}"/>
              </a:ext>
            </a:extLst>
          </p:cNvPr>
          <p:cNvSpPr/>
          <p:nvPr/>
        </p:nvSpPr>
        <p:spPr>
          <a:xfrm>
            <a:off x="565360" y="3920968"/>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流程图: 磁盘 6">
            <a:extLst>
              <a:ext uri="{FF2B5EF4-FFF2-40B4-BE49-F238E27FC236}">
                <a16:creationId xmlns:a16="http://schemas.microsoft.com/office/drawing/2014/main" id="{60F6F201-DBE0-D05F-8A0B-29B9BF2C0BDB}"/>
              </a:ext>
            </a:extLst>
          </p:cNvPr>
          <p:cNvSpPr/>
          <p:nvPr/>
        </p:nvSpPr>
        <p:spPr>
          <a:xfrm>
            <a:off x="565360" y="3679205"/>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流程图: 磁盘 7">
            <a:extLst>
              <a:ext uri="{FF2B5EF4-FFF2-40B4-BE49-F238E27FC236}">
                <a16:creationId xmlns:a16="http://schemas.microsoft.com/office/drawing/2014/main" id="{51D1D06E-4576-0F06-D31E-091B00F897CA}"/>
              </a:ext>
            </a:extLst>
          </p:cNvPr>
          <p:cNvSpPr/>
          <p:nvPr/>
        </p:nvSpPr>
        <p:spPr>
          <a:xfrm>
            <a:off x="565360" y="3437442"/>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流程图: 磁盘 8">
            <a:extLst>
              <a:ext uri="{FF2B5EF4-FFF2-40B4-BE49-F238E27FC236}">
                <a16:creationId xmlns:a16="http://schemas.microsoft.com/office/drawing/2014/main" id="{D77589EB-419E-DD2F-AB51-BCB0AB057BE2}"/>
              </a:ext>
            </a:extLst>
          </p:cNvPr>
          <p:cNvSpPr/>
          <p:nvPr/>
        </p:nvSpPr>
        <p:spPr>
          <a:xfrm>
            <a:off x="565360" y="3195679"/>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流程图: 磁盘 9">
            <a:extLst>
              <a:ext uri="{FF2B5EF4-FFF2-40B4-BE49-F238E27FC236}">
                <a16:creationId xmlns:a16="http://schemas.microsoft.com/office/drawing/2014/main" id="{BDFD7410-9D50-36C4-9F67-BD23D7965516}"/>
              </a:ext>
            </a:extLst>
          </p:cNvPr>
          <p:cNvSpPr/>
          <p:nvPr/>
        </p:nvSpPr>
        <p:spPr>
          <a:xfrm>
            <a:off x="565360" y="2953915"/>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流程图: 磁盘 10">
            <a:extLst>
              <a:ext uri="{FF2B5EF4-FFF2-40B4-BE49-F238E27FC236}">
                <a16:creationId xmlns:a16="http://schemas.microsoft.com/office/drawing/2014/main" id="{45741C22-8615-4BDA-F4F5-0F0DD79AE16C}"/>
              </a:ext>
            </a:extLst>
          </p:cNvPr>
          <p:cNvSpPr/>
          <p:nvPr/>
        </p:nvSpPr>
        <p:spPr>
          <a:xfrm>
            <a:off x="565360" y="2712152"/>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流程图: 磁盘 11">
            <a:extLst>
              <a:ext uri="{FF2B5EF4-FFF2-40B4-BE49-F238E27FC236}">
                <a16:creationId xmlns:a16="http://schemas.microsoft.com/office/drawing/2014/main" id="{8010BC71-9800-866E-DE59-6AAD08514BB5}"/>
              </a:ext>
            </a:extLst>
          </p:cNvPr>
          <p:cNvSpPr/>
          <p:nvPr/>
        </p:nvSpPr>
        <p:spPr>
          <a:xfrm>
            <a:off x="565360" y="2470389"/>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3" name="流程图: 磁盘 12">
            <a:extLst>
              <a:ext uri="{FF2B5EF4-FFF2-40B4-BE49-F238E27FC236}">
                <a16:creationId xmlns:a16="http://schemas.microsoft.com/office/drawing/2014/main" id="{EEFD3244-4A34-3707-3070-7250AFEE870A}"/>
              </a:ext>
            </a:extLst>
          </p:cNvPr>
          <p:cNvSpPr/>
          <p:nvPr/>
        </p:nvSpPr>
        <p:spPr>
          <a:xfrm>
            <a:off x="565360" y="2228626"/>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3D2CFAA-11C0-4E18-0C2A-5CB326CA742F}"/>
              </a:ext>
            </a:extLst>
          </p:cNvPr>
          <p:cNvSpPr/>
          <p:nvPr/>
        </p:nvSpPr>
        <p:spPr>
          <a:xfrm>
            <a:off x="877373" y="4725686"/>
            <a:ext cx="837089" cy="830997"/>
          </a:xfrm>
          <a:prstGeom prst="rect">
            <a:avLst/>
          </a:prstGeom>
        </p:spPr>
        <p:txBody>
          <a:bodyPr wrap="none">
            <a:spAutoFit/>
          </a:bodyPr>
          <a:lstStyle/>
          <a:p>
            <a:pPr algn="ctr"/>
            <a:r>
              <a:rPr lang="zh-CN" altLang="en-US" sz="2400" b="1" dirty="0">
                <a:solidFill>
                  <a:srgbClr val="FF0000"/>
                </a:solidFill>
              </a:rPr>
              <a:t>数据</a:t>
            </a:r>
            <a:endParaRPr lang="en-US" altLang="zh-CN" sz="2400" b="1" dirty="0">
              <a:solidFill>
                <a:srgbClr val="FF0000"/>
              </a:solidFill>
            </a:endParaRPr>
          </a:p>
          <a:p>
            <a:pPr algn="ctr"/>
            <a:r>
              <a:rPr lang="en-US" altLang="zh-CN" sz="2400" b="1" dirty="0">
                <a:solidFill>
                  <a:srgbClr val="FF0000"/>
                </a:solidFill>
              </a:rPr>
              <a:t>Data</a:t>
            </a:r>
            <a:endParaRPr lang="zh-CN" altLang="en-US" sz="2400" dirty="0">
              <a:solidFill>
                <a:srgbClr val="FF0000"/>
              </a:solidFill>
            </a:endParaRPr>
          </a:p>
        </p:txBody>
      </p:sp>
    </p:spTree>
    <p:extLst>
      <p:ext uri="{BB962C8B-B14F-4D97-AF65-F5344CB8AC3E}">
        <p14:creationId xmlns:p14="http://schemas.microsoft.com/office/powerpoint/2010/main" val="3425871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5B02F-0B27-E71E-6DB9-DA3CB5BE2513}"/>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B523EDFF-1B11-D7EB-2E14-1A3733548063}"/>
              </a:ext>
            </a:extLst>
          </p:cNvPr>
          <p:cNvSpPr>
            <a:spLocks noGrp="1"/>
          </p:cNvSpPr>
          <p:nvPr>
            <p:ph idx="1"/>
          </p:nvPr>
        </p:nvSpPr>
        <p:spPr>
          <a:xfrm>
            <a:off x="2231570" y="1651683"/>
            <a:ext cx="9083057" cy="4525280"/>
          </a:xfrm>
        </p:spPr>
        <p:txBody>
          <a:bodyPr/>
          <a:lstStyle/>
          <a:p>
            <a:r>
              <a:rPr lang="zh-CN" altLang="en-US" dirty="0">
                <a:solidFill>
                  <a:srgbClr val="FF0000"/>
                </a:solidFill>
              </a:rPr>
              <a:t>测试集</a:t>
            </a:r>
            <a:r>
              <a:rPr lang="en-US" altLang="zh-CN" dirty="0">
                <a:solidFill>
                  <a:srgbClr val="FF0000"/>
                </a:solidFill>
              </a:rPr>
              <a:t>(test set)</a:t>
            </a:r>
            <a:r>
              <a:rPr lang="zh-CN" altLang="en-US" dirty="0">
                <a:solidFill>
                  <a:srgbClr val="FF0000"/>
                </a:solidFill>
              </a:rPr>
              <a:t>：</a:t>
            </a:r>
            <a:r>
              <a:rPr lang="zh-CN" altLang="en-US" dirty="0"/>
              <a:t>测试集用于模型训练和验证全部完成后，评估和测试其最终的性能。测试集应</a:t>
            </a:r>
            <a:r>
              <a:rPr lang="zh-CN" altLang="en-US" dirty="0">
                <a:solidFill>
                  <a:srgbClr val="FF0000"/>
                </a:solidFill>
              </a:rPr>
              <a:t>完全独立于训练过程</a:t>
            </a:r>
            <a:r>
              <a:rPr lang="zh-CN" altLang="en-US" dirty="0"/>
              <a:t>，它提供了对模型在实际应用中可能表现的无偏估计。</a:t>
            </a:r>
            <a:endParaRPr lang="en-US" altLang="zh-CN" dirty="0"/>
          </a:p>
          <a:p>
            <a:endParaRPr lang="en-US" altLang="zh-CN" dirty="0"/>
          </a:p>
          <a:p>
            <a:r>
              <a:rPr lang="zh-CN" altLang="en-US" dirty="0">
                <a:solidFill>
                  <a:srgbClr val="FF0000"/>
                </a:solidFill>
              </a:rPr>
              <a:t>训练集：平时学习</a:t>
            </a:r>
            <a:r>
              <a:rPr lang="zh-CN" altLang="en-US" dirty="0"/>
              <a:t>；</a:t>
            </a:r>
            <a:r>
              <a:rPr lang="zh-CN" altLang="en-US" dirty="0">
                <a:solidFill>
                  <a:srgbClr val="00B0F0"/>
                </a:solidFill>
              </a:rPr>
              <a:t>验证集：小测</a:t>
            </a:r>
            <a:r>
              <a:rPr lang="zh-CN" altLang="en-US" dirty="0"/>
              <a:t>；</a:t>
            </a:r>
            <a:r>
              <a:rPr lang="zh-CN" altLang="en-US" dirty="0">
                <a:solidFill>
                  <a:srgbClr val="00B050"/>
                </a:solidFill>
              </a:rPr>
              <a:t>测试集：期末考试</a:t>
            </a:r>
            <a:endParaRPr lang="en-US" altLang="zh-CN" dirty="0">
              <a:solidFill>
                <a:srgbClr val="00B050"/>
              </a:solidFill>
            </a:endParaRPr>
          </a:p>
        </p:txBody>
      </p:sp>
      <p:sp>
        <p:nvSpPr>
          <p:cNvPr id="3" name="标题 2">
            <a:extLst>
              <a:ext uri="{FF2B5EF4-FFF2-40B4-BE49-F238E27FC236}">
                <a16:creationId xmlns:a16="http://schemas.microsoft.com/office/drawing/2014/main" id="{752A1FA7-E95F-1652-20A8-B305F577A7B2}"/>
              </a:ext>
            </a:extLst>
          </p:cNvPr>
          <p:cNvSpPr>
            <a:spLocks noGrp="1"/>
          </p:cNvSpPr>
          <p:nvPr>
            <p:ph type="title"/>
          </p:nvPr>
        </p:nvSpPr>
        <p:spPr/>
        <p:txBody>
          <a:bodyPr/>
          <a:lstStyle/>
          <a:p>
            <a:r>
              <a:rPr lang="en-US" altLang="zh-CN" dirty="0"/>
              <a:t>1.</a:t>
            </a:r>
            <a:r>
              <a:rPr lang="zh-CN" altLang="en-US" dirty="0"/>
              <a:t>数据（</a:t>
            </a:r>
            <a:r>
              <a:rPr lang="en-US" altLang="zh-CN" dirty="0"/>
              <a:t>data</a:t>
            </a:r>
            <a:r>
              <a:rPr lang="zh-CN" altLang="en-US" dirty="0"/>
              <a:t>）</a:t>
            </a:r>
          </a:p>
        </p:txBody>
      </p:sp>
      <p:sp>
        <p:nvSpPr>
          <p:cNvPr id="4" name="流程图: 磁盘 3">
            <a:extLst>
              <a:ext uri="{FF2B5EF4-FFF2-40B4-BE49-F238E27FC236}">
                <a16:creationId xmlns:a16="http://schemas.microsoft.com/office/drawing/2014/main" id="{F2F16501-EB46-D7E4-9555-F80EE7DED929}"/>
              </a:ext>
            </a:extLst>
          </p:cNvPr>
          <p:cNvSpPr/>
          <p:nvPr/>
        </p:nvSpPr>
        <p:spPr>
          <a:xfrm>
            <a:off x="565360" y="4404494"/>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90E4EE1A-154A-1DDC-3A2D-B678730AB7A1}"/>
              </a:ext>
            </a:extLst>
          </p:cNvPr>
          <p:cNvSpPr/>
          <p:nvPr/>
        </p:nvSpPr>
        <p:spPr>
          <a:xfrm>
            <a:off x="565360" y="4162731"/>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磁盘 5">
            <a:extLst>
              <a:ext uri="{FF2B5EF4-FFF2-40B4-BE49-F238E27FC236}">
                <a16:creationId xmlns:a16="http://schemas.microsoft.com/office/drawing/2014/main" id="{513295E5-05C1-8BC9-942D-17B8666A9967}"/>
              </a:ext>
            </a:extLst>
          </p:cNvPr>
          <p:cNvSpPr/>
          <p:nvPr/>
        </p:nvSpPr>
        <p:spPr>
          <a:xfrm>
            <a:off x="565360" y="3920968"/>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流程图: 磁盘 6">
            <a:extLst>
              <a:ext uri="{FF2B5EF4-FFF2-40B4-BE49-F238E27FC236}">
                <a16:creationId xmlns:a16="http://schemas.microsoft.com/office/drawing/2014/main" id="{BEA3A8B3-0C78-86EE-2D12-21B32A49D9D5}"/>
              </a:ext>
            </a:extLst>
          </p:cNvPr>
          <p:cNvSpPr/>
          <p:nvPr/>
        </p:nvSpPr>
        <p:spPr>
          <a:xfrm>
            <a:off x="565360" y="3679205"/>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流程图: 磁盘 7">
            <a:extLst>
              <a:ext uri="{FF2B5EF4-FFF2-40B4-BE49-F238E27FC236}">
                <a16:creationId xmlns:a16="http://schemas.microsoft.com/office/drawing/2014/main" id="{5604EF45-7EF3-5E40-84D4-8C4F91D79013}"/>
              </a:ext>
            </a:extLst>
          </p:cNvPr>
          <p:cNvSpPr/>
          <p:nvPr/>
        </p:nvSpPr>
        <p:spPr>
          <a:xfrm>
            <a:off x="565360" y="3437442"/>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流程图: 磁盘 8">
            <a:extLst>
              <a:ext uri="{FF2B5EF4-FFF2-40B4-BE49-F238E27FC236}">
                <a16:creationId xmlns:a16="http://schemas.microsoft.com/office/drawing/2014/main" id="{02E1B8EB-C1C8-2042-98B1-9C6B7501694D}"/>
              </a:ext>
            </a:extLst>
          </p:cNvPr>
          <p:cNvSpPr/>
          <p:nvPr/>
        </p:nvSpPr>
        <p:spPr>
          <a:xfrm>
            <a:off x="565360" y="3195679"/>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流程图: 磁盘 9">
            <a:extLst>
              <a:ext uri="{FF2B5EF4-FFF2-40B4-BE49-F238E27FC236}">
                <a16:creationId xmlns:a16="http://schemas.microsoft.com/office/drawing/2014/main" id="{1D763464-73A7-5C5B-26F6-3BC701761DB8}"/>
              </a:ext>
            </a:extLst>
          </p:cNvPr>
          <p:cNvSpPr/>
          <p:nvPr/>
        </p:nvSpPr>
        <p:spPr>
          <a:xfrm>
            <a:off x="565360" y="2953915"/>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流程图: 磁盘 10">
            <a:extLst>
              <a:ext uri="{FF2B5EF4-FFF2-40B4-BE49-F238E27FC236}">
                <a16:creationId xmlns:a16="http://schemas.microsoft.com/office/drawing/2014/main" id="{8E2F3B86-26B7-BB92-C626-2222D35E6D61}"/>
              </a:ext>
            </a:extLst>
          </p:cNvPr>
          <p:cNvSpPr/>
          <p:nvPr/>
        </p:nvSpPr>
        <p:spPr>
          <a:xfrm>
            <a:off x="565360" y="2712152"/>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流程图: 磁盘 11">
            <a:extLst>
              <a:ext uri="{FF2B5EF4-FFF2-40B4-BE49-F238E27FC236}">
                <a16:creationId xmlns:a16="http://schemas.microsoft.com/office/drawing/2014/main" id="{067ECD04-F906-03E3-DF95-E35020AC03E0}"/>
              </a:ext>
            </a:extLst>
          </p:cNvPr>
          <p:cNvSpPr/>
          <p:nvPr/>
        </p:nvSpPr>
        <p:spPr>
          <a:xfrm>
            <a:off x="565360" y="2470389"/>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3" name="流程图: 磁盘 12">
            <a:extLst>
              <a:ext uri="{FF2B5EF4-FFF2-40B4-BE49-F238E27FC236}">
                <a16:creationId xmlns:a16="http://schemas.microsoft.com/office/drawing/2014/main" id="{45662240-5D74-AD95-4AFA-5DB3A64285C3}"/>
              </a:ext>
            </a:extLst>
          </p:cNvPr>
          <p:cNvSpPr/>
          <p:nvPr/>
        </p:nvSpPr>
        <p:spPr>
          <a:xfrm>
            <a:off x="565360" y="2228626"/>
            <a:ext cx="1522520" cy="241763"/>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A363C39-9E02-48B9-55B6-0AB2A27FFFD1}"/>
              </a:ext>
            </a:extLst>
          </p:cNvPr>
          <p:cNvSpPr/>
          <p:nvPr/>
        </p:nvSpPr>
        <p:spPr>
          <a:xfrm>
            <a:off x="877373" y="4725686"/>
            <a:ext cx="837089" cy="830997"/>
          </a:xfrm>
          <a:prstGeom prst="rect">
            <a:avLst/>
          </a:prstGeom>
        </p:spPr>
        <p:txBody>
          <a:bodyPr wrap="none">
            <a:spAutoFit/>
          </a:bodyPr>
          <a:lstStyle/>
          <a:p>
            <a:pPr algn="ctr"/>
            <a:r>
              <a:rPr lang="zh-CN" altLang="en-US" sz="2400" b="1" dirty="0">
                <a:solidFill>
                  <a:srgbClr val="FF0000"/>
                </a:solidFill>
              </a:rPr>
              <a:t>数据</a:t>
            </a:r>
            <a:endParaRPr lang="en-US" altLang="zh-CN" sz="2400" b="1" dirty="0">
              <a:solidFill>
                <a:srgbClr val="FF0000"/>
              </a:solidFill>
            </a:endParaRPr>
          </a:p>
          <a:p>
            <a:pPr algn="ctr"/>
            <a:r>
              <a:rPr lang="en-US" altLang="zh-CN" sz="2400" b="1" dirty="0">
                <a:solidFill>
                  <a:srgbClr val="FF0000"/>
                </a:solidFill>
              </a:rPr>
              <a:t>Data</a:t>
            </a:r>
            <a:endParaRPr lang="zh-CN" altLang="en-US" sz="2400" dirty="0">
              <a:solidFill>
                <a:srgbClr val="FF0000"/>
              </a:solidFill>
            </a:endParaRPr>
          </a:p>
        </p:txBody>
      </p:sp>
    </p:spTree>
    <p:extLst>
      <p:ext uri="{BB962C8B-B14F-4D97-AF65-F5344CB8AC3E}">
        <p14:creationId xmlns:p14="http://schemas.microsoft.com/office/powerpoint/2010/main" val="162845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AF47A-9E06-62AC-F189-C1C6ED1A5FFF}"/>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D58DB8B4-6D4D-256E-E733-E84DC0B55761}"/>
              </a:ext>
            </a:extLst>
          </p:cNvPr>
          <p:cNvSpPr>
            <a:spLocks noGrp="1"/>
          </p:cNvSpPr>
          <p:nvPr>
            <p:ph type="title"/>
          </p:nvPr>
        </p:nvSpPr>
        <p:spPr/>
        <p:txBody>
          <a:bodyPr/>
          <a:lstStyle/>
          <a:p>
            <a:r>
              <a:rPr lang="en-US" altLang="zh-CN" dirty="0"/>
              <a:t>1.</a:t>
            </a:r>
            <a:r>
              <a:rPr lang="zh-CN" altLang="en-US" dirty="0"/>
              <a:t>数据（</a:t>
            </a:r>
            <a:r>
              <a:rPr lang="en-US" altLang="zh-CN" dirty="0"/>
              <a:t>data</a:t>
            </a:r>
            <a:r>
              <a:rPr lang="zh-CN" altLang="en-US" dirty="0"/>
              <a:t>）</a:t>
            </a:r>
          </a:p>
        </p:txBody>
      </p:sp>
      <p:sp>
        <p:nvSpPr>
          <p:cNvPr id="4" name="流程图: 磁盘 3">
            <a:extLst>
              <a:ext uri="{FF2B5EF4-FFF2-40B4-BE49-F238E27FC236}">
                <a16:creationId xmlns:a16="http://schemas.microsoft.com/office/drawing/2014/main" id="{77BC0A63-A3E3-6C3A-1AF9-DAC8668B983C}"/>
              </a:ext>
            </a:extLst>
          </p:cNvPr>
          <p:cNvSpPr/>
          <p:nvPr/>
        </p:nvSpPr>
        <p:spPr>
          <a:xfrm>
            <a:off x="1736978" y="4409633"/>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06E862B3-6B66-BDE0-DC7F-9F33823C2250}"/>
              </a:ext>
            </a:extLst>
          </p:cNvPr>
          <p:cNvSpPr/>
          <p:nvPr/>
        </p:nvSpPr>
        <p:spPr>
          <a:xfrm>
            <a:off x="1736978" y="4243378"/>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磁盘 5">
            <a:extLst>
              <a:ext uri="{FF2B5EF4-FFF2-40B4-BE49-F238E27FC236}">
                <a16:creationId xmlns:a16="http://schemas.microsoft.com/office/drawing/2014/main" id="{F194936B-FA12-392E-8058-368F5121B340}"/>
              </a:ext>
            </a:extLst>
          </p:cNvPr>
          <p:cNvSpPr/>
          <p:nvPr/>
        </p:nvSpPr>
        <p:spPr>
          <a:xfrm>
            <a:off x="1736978" y="4077123"/>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流程图: 磁盘 6">
            <a:extLst>
              <a:ext uri="{FF2B5EF4-FFF2-40B4-BE49-F238E27FC236}">
                <a16:creationId xmlns:a16="http://schemas.microsoft.com/office/drawing/2014/main" id="{6A4AAB1F-3ED1-754D-99B2-CD494555F074}"/>
              </a:ext>
            </a:extLst>
          </p:cNvPr>
          <p:cNvSpPr/>
          <p:nvPr/>
        </p:nvSpPr>
        <p:spPr>
          <a:xfrm>
            <a:off x="1736978" y="3910868"/>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流程图: 磁盘 7">
            <a:extLst>
              <a:ext uri="{FF2B5EF4-FFF2-40B4-BE49-F238E27FC236}">
                <a16:creationId xmlns:a16="http://schemas.microsoft.com/office/drawing/2014/main" id="{682900DA-4EEC-03DB-CF5B-6C0177D37CA7}"/>
              </a:ext>
            </a:extLst>
          </p:cNvPr>
          <p:cNvSpPr/>
          <p:nvPr/>
        </p:nvSpPr>
        <p:spPr>
          <a:xfrm>
            <a:off x="1736978" y="3744613"/>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流程图: 磁盘 8">
            <a:extLst>
              <a:ext uri="{FF2B5EF4-FFF2-40B4-BE49-F238E27FC236}">
                <a16:creationId xmlns:a16="http://schemas.microsoft.com/office/drawing/2014/main" id="{026C28FE-EF34-F414-7C9D-D644F2860DD5}"/>
              </a:ext>
            </a:extLst>
          </p:cNvPr>
          <p:cNvSpPr/>
          <p:nvPr/>
        </p:nvSpPr>
        <p:spPr>
          <a:xfrm>
            <a:off x="1736978" y="3578358"/>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流程图: 磁盘 9">
            <a:extLst>
              <a:ext uri="{FF2B5EF4-FFF2-40B4-BE49-F238E27FC236}">
                <a16:creationId xmlns:a16="http://schemas.microsoft.com/office/drawing/2014/main" id="{5505ACF9-66B1-90E3-0540-04E152F7B5D1}"/>
              </a:ext>
            </a:extLst>
          </p:cNvPr>
          <p:cNvSpPr/>
          <p:nvPr/>
        </p:nvSpPr>
        <p:spPr>
          <a:xfrm>
            <a:off x="1736978" y="3412103"/>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流程图: 磁盘 10">
            <a:extLst>
              <a:ext uri="{FF2B5EF4-FFF2-40B4-BE49-F238E27FC236}">
                <a16:creationId xmlns:a16="http://schemas.microsoft.com/office/drawing/2014/main" id="{60608991-5C4F-4DC2-38B1-DF9D2F006100}"/>
              </a:ext>
            </a:extLst>
          </p:cNvPr>
          <p:cNvSpPr/>
          <p:nvPr/>
        </p:nvSpPr>
        <p:spPr>
          <a:xfrm>
            <a:off x="1736978" y="3245848"/>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流程图: 磁盘 11">
            <a:extLst>
              <a:ext uri="{FF2B5EF4-FFF2-40B4-BE49-F238E27FC236}">
                <a16:creationId xmlns:a16="http://schemas.microsoft.com/office/drawing/2014/main" id="{4A2E97C4-7E81-E288-C44F-65F55363FDAC}"/>
              </a:ext>
            </a:extLst>
          </p:cNvPr>
          <p:cNvSpPr/>
          <p:nvPr/>
        </p:nvSpPr>
        <p:spPr>
          <a:xfrm>
            <a:off x="1736978" y="3079593"/>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流程图: 磁盘 12">
            <a:extLst>
              <a:ext uri="{FF2B5EF4-FFF2-40B4-BE49-F238E27FC236}">
                <a16:creationId xmlns:a16="http://schemas.microsoft.com/office/drawing/2014/main" id="{2202F42C-EEBB-1259-60FE-9A216B527AF1}"/>
              </a:ext>
            </a:extLst>
          </p:cNvPr>
          <p:cNvSpPr/>
          <p:nvPr/>
        </p:nvSpPr>
        <p:spPr>
          <a:xfrm>
            <a:off x="1736978" y="2913338"/>
            <a:ext cx="1213658" cy="166255"/>
          </a:xfrm>
          <a:prstGeom prst="flowChartMagneticDisk">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89DDA50-D6A4-4E6C-7C87-95991370856B}"/>
              </a:ext>
            </a:extLst>
          </p:cNvPr>
          <p:cNvSpPr/>
          <p:nvPr/>
        </p:nvSpPr>
        <p:spPr>
          <a:xfrm>
            <a:off x="1936607" y="4647249"/>
            <a:ext cx="673582" cy="646331"/>
          </a:xfrm>
          <a:prstGeom prst="rect">
            <a:avLst/>
          </a:prstGeom>
        </p:spPr>
        <p:txBody>
          <a:bodyPr wrap="square">
            <a:spAutoFit/>
          </a:bodyPr>
          <a:lstStyle/>
          <a:p>
            <a:pPr algn="ctr"/>
            <a:r>
              <a:rPr lang="zh-CN" altLang="en-US" b="1" dirty="0"/>
              <a:t>数据</a:t>
            </a:r>
            <a:endParaRPr lang="en-US" altLang="zh-CN" b="1" dirty="0"/>
          </a:p>
          <a:p>
            <a:pPr algn="ctr"/>
            <a:r>
              <a:rPr lang="en-US" altLang="zh-CN" b="1" dirty="0"/>
              <a:t>Data</a:t>
            </a:r>
            <a:endParaRPr lang="zh-CN" altLang="en-US" dirty="0"/>
          </a:p>
        </p:txBody>
      </p:sp>
      <p:sp>
        <p:nvSpPr>
          <p:cNvPr id="15" name="矩形 14">
            <a:extLst>
              <a:ext uri="{FF2B5EF4-FFF2-40B4-BE49-F238E27FC236}">
                <a16:creationId xmlns:a16="http://schemas.microsoft.com/office/drawing/2014/main" id="{A6C8B039-AF3F-DA0C-97D3-03E37E2D0FD3}"/>
              </a:ext>
            </a:extLst>
          </p:cNvPr>
          <p:cNvSpPr/>
          <p:nvPr/>
        </p:nvSpPr>
        <p:spPr>
          <a:xfrm>
            <a:off x="7013276" y="4910858"/>
            <a:ext cx="712054" cy="646331"/>
          </a:xfrm>
          <a:prstGeom prst="rect">
            <a:avLst/>
          </a:prstGeom>
        </p:spPr>
        <p:txBody>
          <a:bodyPr wrap="square">
            <a:spAutoFit/>
          </a:bodyPr>
          <a:lstStyle/>
          <a:p>
            <a:pPr algn="ctr"/>
            <a:r>
              <a:rPr lang="zh-CN" altLang="en-US" b="1" dirty="0"/>
              <a:t>训练</a:t>
            </a:r>
            <a:endParaRPr lang="en-US" altLang="zh-CN" b="1" dirty="0"/>
          </a:p>
          <a:p>
            <a:pPr algn="ctr"/>
            <a:r>
              <a:rPr lang="en-US" altLang="zh-CN" b="1" dirty="0"/>
              <a:t>Train</a:t>
            </a:r>
            <a:endParaRPr lang="zh-CN" altLang="en-US" dirty="0"/>
          </a:p>
        </p:txBody>
      </p:sp>
      <p:grpSp>
        <p:nvGrpSpPr>
          <p:cNvPr id="16" name="组合 15">
            <a:extLst>
              <a:ext uri="{FF2B5EF4-FFF2-40B4-BE49-F238E27FC236}">
                <a16:creationId xmlns:a16="http://schemas.microsoft.com/office/drawing/2014/main" id="{BAC3D7B7-7E1E-FFCC-AE68-9F794868CC41}"/>
              </a:ext>
            </a:extLst>
          </p:cNvPr>
          <p:cNvGrpSpPr/>
          <p:nvPr/>
        </p:nvGrpSpPr>
        <p:grpSpPr>
          <a:xfrm>
            <a:off x="8102623" y="2871214"/>
            <a:ext cx="2159635" cy="2304610"/>
            <a:chOff x="4449907" y="3191494"/>
            <a:chExt cx="2159635" cy="2304610"/>
          </a:xfrm>
        </p:grpSpPr>
        <p:grpSp>
          <p:nvGrpSpPr>
            <p:cNvPr id="17" name="组合 16">
              <a:extLst>
                <a:ext uri="{FF2B5EF4-FFF2-40B4-BE49-F238E27FC236}">
                  <a16:creationId xmlns:a16="http://schemas.microsoft.com/office/drawing/2014/main" id="{D29EC835-43A3-4BD3-79FD-697D7F7271FF}"/>
                </a:ext>
              </a:extLst>
            </p:cNvPr>
            <p:cNvGrpSpPr/>
            <p:nvPr/>
          </p:nvGrpSpPr>
          <p:grpSpPr>
            <a:xfrm>
              <a:off x="4449907" y="3191494"/>
              <a:ext cx="2159635" cy="1905240"/>
              <a:chOff x="7411085" y="4840845"/>
              <a:chExt cx="2159635" cy="1905240"/>
            </a:xfrm>
          </p:grpSpPr>
          <p:sp>
            <p:nvSpPr>
              <p:cNvPr id="19" name="椭圆 18">
                <a:extLst>
                  <a:ext uri="{FF2B5EF4-FFF2-40B4-BE49-F238E27FC236}">
                    <a16:creationId xmlns:a16="http://schemas.microsoft.com/office/drawing/2014/main" id="{E1F08C41-AE64-A244-1E7C-9DF9997ED05B}"/>
                  </a:ext>
                </a:extLst>
              </p:cNvPr>
              <p:cNvSpPr/>
              <p:nvPr/>
            </p:nvSpPr>
            <p:spPr>
              <a:xfrm>
                <a:off x="7947660" y="507087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19EC09F1-15BF-86EC-BF6C-5BF6DEDAF1E3}"/>
                  </a:ext>
                </a:extLst>
              </p:cNvPr>
              <p:cNvSpPr/>
              <p:nvPr/>
            </p:nvSpPr>
            <p:spPr>
              <a:xfrm>
                <a:off x="7947660" y="553283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D37EBDA6-34E9-7341-4275-2EEB35094510}"/>
                  </a:ext>
                </a:extLst>
              </p:cNvPr>
              <p:cNvSpPr/>
              <p:nvPr/>
            </p:nvSpPr>
            <p:spPr>
              <a:xfrm>
                <a:off x="7947660" y="599479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5D6275BF-6B86-8A27-F532-3BB177C4CBB4}"/>
                  </a:ext>
                </a:extLst>
              </p:cNvPr>
              <p:cNvSpPr/>
              <p:nvPr/>
            </p:nvSpPr>
            <p:spPr>
              <a:xfrm>
                <a:off x="8488680" y="4840845"/>
                <a:ext cx="228600" cy="22860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92883177-00F5-9293-3224-E321E83C7426}"/>
                  </a:ext>
                </a:extLst>
              </p:cNvPr>
              <p:cNvSpPr/>
              <p:nvPr/>
            </p:nvSpPr>
            <p:spPr>
              <a:xfrm>
                <a:off x="8488680" y="5299473"/>
                <a:ext cx="228600" cy="22860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C5FAF7C8-CEDA-34D0-7FFC-4F4C28EE4449}"/>
                  </a:ext>
                </a:extLst>
              </p:cNvPr>
              <p:cNvSpPr/>
              <p:nvPr/>
            </p:nvSpPr>
            <p:spPr>
              <a:xfrm>
                <a:off x="8488680" y="5766199"/>
                <a:ext cx="228600" cy="22860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84E874A3-CC2D-F9DD-7BE0-BBB25D553BD9}"/>
                  </a:ext>
                </a:extLst>
              </p:cNvPr>
              <p:cNvSpPr/>
              <p:nvPr/>
            </p:nvSpPr>
            <p:spPr>
              <a:xfrm>
                <a:off x="8488680" y="6223399"/>
                <a:ext cx="228600" cy="22860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A0C575D7-0907-2E46-608B-82D0FCD62E9D}"/>
                  </a:ext>
                </a:extLst>
              </p:cNvPr>
              <p:cNvSpPr/>
              <p:nvPr/>
            </p:nvSpPr>
            <p:spPr>
              <a:xfrm>
                <a:off x="9029700" y="5528073"/>
                <a:ext cx="228600" cy="2286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8E064FF2-FF27-3410-7BAD-4E51FAB358AC}"/>
                  </a:ext>
                </a:extLst>
              </p:cNvPr>
              <p:cNvCxnSpPr>
                <a:endCxn id="19" idx="2"/>
              </p:cNvCxnSpPr>
              <p:nvPr/>
            </p:nvCxnSpPr>
            <p:spPr>
              <a:xfrm>
                <a:off x="7415530" y="5185173"/>
                <a:ext cx="53213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AAD4265-0B30-F5BB-351D-46B46DE22AB8}"/>
                  </a:ext>
                </a:extLst>
              </p:cNvPr>
              <p:cNvCxnSpPr/>
              <p:nvPr/>
            </p:nvCxnSpPr>
            <p:spPr>
              <a:xfrm>
                <a:off x="7415530" y="5642373"/>
                <a:ext cx="53213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778FEAF-614B-E128-9E81-DEC33A29EFA8}"/>
                  </a:ext>
                </a:extLst>
              </p:cNvPr>
              <p:cNvCxnSpPr/>
              <p:nvPr/>
            </p:nvCxnSpPr>
            <p:spPr>
              <a:xfrm>
                <a:off x="7415530" y="6109099"/>
                <a:ext cx="53213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96D3891-9906-0851-79C0-FC89EDF4A7D7}"/>
                  </a:ext>
                </a:extLst>
              </p:cNvPr>
              <p:cNvCxnSpPr>
                <a:endCxn id="19" idx="2"/>
              </p:cNvCxnSpPr>
              <p:nvPr/>
            </p:nvCxnSpPr>
            <p:spPr>
              <a:xfrm flipV="1">
                <a:off x="7415530" y="5185173"/>
                <a:ext cx="532130" cy="9239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541B70F-0514-A21D-FDA1-71678120C09C}"/>
                  </a:ext>
                </a:extLst>
              </p:cNvPr>
              <p:cNvCxnSpPr>
                <a:endCxn id="20" idx="2"/>
              </p:cNvCxnSpPr>
              <p:nvPr/>
            </p:nvCxnSpPr>
            <p:spPr>
              <a:xfrm flipV="1">
                <a:off x="7411085" y="5647136"/>
                <a:ext cx="536575" cy="4460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F81BAFD-245F-0319-C080-71F48D583CE0}"/>
                  </a:ext>
                </a:extLst>
              </p:cNvPr>
              <p:cNvCxnSpPr>
                <a:endCxn id="20" idx="2"/>
              </p:cNvCxnSpPr>
              <p:nvPr/>
            </p:nvCxnSpPr>
            <p:spPr>
              <a:xfrm>
                <a:off x="7415530" y="5188348"/>
                <a:ext cx="532130" cy="4587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A7D42E1-DC30-ECC1-965A-1516BB723EB1}"/>
                  </a:ext>
                </a:extLst>
              </p:cNvPr>
              <p:cNvCxnSpPr>
                <a:endCxn id="21" idx="2"/>
              </p:cNvCxnSpPr>
              <p:nvPr/>
            </p:nvCxnSpPr>
            <p:spPr>
              <a:xfrm>
                <a:off x="7411085" y="5201050"/>
                <a:ext cx="536575" cy="9080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17D21B4-B82E-D2D4-F6DF-7D727C45B04C}"/>
                  </a:ext>
                </a:extLst>
              </p:cNvPr>
              <p:cNvCxnSpPr>
                <a:endCxn id="19" idx="2"/>
              </p:cNvCxnSpPr>
              <p:nvPr/>
            </p:nvCxnSpPr>
            <p:spPr>
              <a:xfrm flipV="1">
                <a:off x="7415530" y="5185173"/>
                <a:ext cx="532130" cy="457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5C70368-81DE-78DD-C72A-93F72DDDD594}"/>
                  </a:ext>
                </a:extLst>
              </p:cNvPr>
              <p:cNvCxnSpPr>
                <a:endCxn id="21" idx="2"/>
              </p:cNvCxnSpPr>
              <p:nvPr/>
            </p:nvCxnSpPr>
            <p:spPr>
              <a:xfrm>
                <a:off x="7411085" y="5658249"/>
                <a:ext cx="536575" cy="4508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32DE63A4-F6F2-9EAF-1EE8-1595A02CF3D4}"/>
                  </a:ext>
                </a:extLst>
              </p:cNvPr>
              <p:cNvCxnSpPr>
                <a:stCxn id="19" idx="6"/>
                <a:endCxn id="22" idx="2"/>
              </p:cNvCxnSpPr>
              <p:nvPr/>
            </p:nvCxnSpPr>
            <p:spPr>
              <a:xfrm flipV="1">
                <a:off x="8176260" y="4955145"/>
                <a:ext cx="312420" cy="230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ABF553B4-111D-A295-0B85-DE7DA11453FA}"/>
                  </a:ext>
                </a:extLst>
              </p:cNvPr>
              <p:cNvCxnSpPr>
                <a:stCxn id="19" idx="6"/>
                <a:endCxn id="23" idx="2"/>
              </p:cNvCxnSpPr>
              <p:nvPr/>
            </p:nvCxnSpPr>
            <p:spPr>
              <a:xfrm>
                <a:off x="8176260" y="5185173"/>
                <a:ext cx="31242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6B8C88D-3CA5-31C7-AD6E-1C811BC38EDE}"/>
                  </a:ext>
                </a:extLst>
              </p:cNvPr>
              <p:cNvCxnSpPr>
                <a:stCxn id="19" idx="6"/>
                <a:endCxn id="24" idx="2"/>
              </p:cNvCxnSpPr>
              <p:nvPr/>
            </p:nvCxnSpPr>
            <p:spPr>
              <a:xfrm>
                <a:off x="8176260" y="5185173"/>
                <a:ext cx="312420" cy="695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566C96D1-2C6C-38BE-C451-5DE683F019CE}"/>
                  </a:ext>
                </a:extLst>
              </p:cNvPr>
              <p:cNvCxnSpPr>
                <a:stCxn id="19" idx="6"/>
                <a:endCxn id="25" idx="2"/>
              </p:cNvCxnSpPr>
              <p:nvPr/>
            </p:nvCxnSpPr>
            <p:spPr>
              <a:xfrm>
                <a:off x="8176260" y="5185173"/>
                <a:ext cx="312420" cy="11525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CACCC2E9-6A9A-94DB-9B07-332CFCC99E74}"/>
                  </a:ext>
                </a:extLst>
              </p:cNvPr>
              <p:cNvCxnSpPr>
                <a:stCxn id="20" idx="6"/>
                <a:endCxn id="22" idx="2"/>
              </p:cNvCxnSpPr>
              <p:nvPr/>
            </p:nvCxnSpPr>
            <p:spPr>
              <a:xfrm flipV="1">
                <a:off x="8176260" y="4955145"/>
                <a:ext cx="312420" cy="6919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29446925-D4F5-F654-38D8-24A26FBA6127}"/>
                  </a:ext>
                </a:extLst>
              </p:cNvPr>
              <p:cNvCxnSpPr>
                <a:stCxn id="20" idx="6"/>
                <a:endCxn id="23" idx="2"/>
              </p:cNvCxnSpPr>
              <p:nvPr/>
            </p:nvCxnSpPr>
            <p:spPr>
              <a:xfrm flipV="1">
                <a:off x="8176260" y="5413773"/>
                <a:ext cx="312420" cy="2333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F397F99-E7CD-72D0-96F5-C1F735752CAC}"/>
                  </a:ext>
                </a:extLst>
              </p:cNvPr>
              <p:cNvCxnSpPr>
                <a:stCxn id="20" idx="6"/>
                <a:endCxn id="24" idx="2"/>
              </p:cNvCxnSpPr>
              <p:nvPr/>
            </p:nvCxnSpPr>
            <p:spPr>
              <a:xfrm>
                <a:off x="8176260" y="5647136"/>
                <a:ext cx="312420" cy="2333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BDB7322-5C45-C0B4-1B4B-6E48FC53CF2D}"/>
                  </a:ext>
                </a:extLst>
              </p:cNvPr>
              <p:cNvCxnSpPr>
                <a:stCxn id="20" idx="6"/>
                <a:endCxn id="25" idx="2"/>
              </p:cNvCxnSpPr>
              <p:nvPr/>
            </p:nvCxnSpPr>
            <p:spPr>
              <a:xfrm>
                <a:off x="8176260" y="5647136"/>
                <a:ext cx="312420" cy="6905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6F7E37F2-7EA5-3CEA-B8F4-682F184F64B3}"/>
                  </a:ext>
                </a:extLst>
              </p:cNvPr>
              <p:cNvCxnSpPr>
                <a:stCxn id="21" idx="6"/>
                <a:endCxn id="22" idx="2"/>
              </p:cNvCxnSpPr>
              <p:nvPr/>
            </p:nvCxnSpPr>
            <p:spPr>
              <a:xfrm flipV="1">
                <a:off x="8176260" y="4955145"/>
                <a:ext cx="312420" cy="11539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9CBD1C3-D4E3-AD4A-1707-9ABD47F15693}"/>
                  </a:ext>
                </a:extLst>
              </p:cNvPr>
              <p:cNvCxnSpPr>
                <a:stCxn id="21" idx="6"/>
                <a:endCxn id="23" idx="2"/>
              </p:cNvCxnSpPr>
              <p:nvPr/>
            </p:nvCxnSpPr>
            <p:spPr>
              <a:xfrm flipV="1">
                <a:off x="8176260" y="5413773"/>
                <a:ext cx="312420" cy="695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4B0816B-8701-ACB6-3F11-1893F343D31F}"/>
                  </a:ext>
                </a:extLst>
              </p:cNvPr>
              <p:cNvCxnSpPr>
                <a:stCxn id="21" idx="6"/>
                <a:endCxn id="24" idx="2"/>
              </p:cNvCxnSpPr>
              <p:nvPr/>
            </p:nvCxnSpPr>
            <p:spPr>
              <a:xfrm flipV="1">
                <a:off x="8176260" y="5880499"/>
                <a:ext cx="31242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995ABC01-D1CA-B324-42FE-4ACE2744CB91}"/>
                  </a:ext>
                </a:extLst>
              </p:cNvPr>
              <p:cNvCxnSpPr>
                <a:endCxn id="25" idx="2"/>
              </p:cNvCxnSpPr>
              <p:nvPr/>
            </p:nvCxnSpPr>
            <p:spPr>
              <a:xfrm>
                <a:off x="8176260" y="6113863"/>
                <a:ext cx="312420" cy="2238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79E3413A-6A1D-99EC-891D-2D84AD933265}"/>
                  </a:ext>
                </a:extLst>
              </p:cNvPr>
              <p:cNvCxnSpPr>
                <a:stCxn id="25" idx="6"/>
                <a:endCxn id="26" idx="3"/>
              </p:cNvCxnSpPr>
              <p:nvPr/>
            </p:nvCxnSpPr>
            <p:spPr>
              <a:xfrm flipV="1">
                <a:off x="8717280" y="5723195"/>
                <a:ext cx="345898" cy="6145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BB69A8E-0B33-93C5-49C6-C96432F8F13E}"/>
                  </a:ext>
                </a:extLst>
              </p:cNvPr>
              <p:cNvCxnSpPr>
                <a:stCxn id="24" idx="6"/>
                <a:endCxn id="26" idx="2"/>
              </p:cNvCxnSpPr>
              <p:nvPr/>
            </p:nvCxnSpPr>
            <p:spPr>
              <a:xfrm flipV="1">
                <a:off x="8717280" y="5642373"/>
                <a:ext cx="312420" cy="2381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C13C3C5-1F27-5476-18E9-3F055C7E21DE}"/>
                  </a:ext>
                </a:extLst>
              </p:cNvPr>
              <p:cNvCxnSpPr>
                <a:stCxn id="23" idx="6"/>
                <a:endCxn id="26" idx="2"/>
              </p:cNvCxnSpPr>
              <p:nvPr/>
            </p:nvCxnSpPr>
            <p:spPr>
              <a:xfrm>
                <a:off x="8717280" y="5413773"/>
                <a:ext cx="31242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9AA8D680-8D4D-E598-3115-82581F0FD7CE}"/>
                  </a:ext>
                </a:extLst>
              </p:cNvPr>
              <p:cNvCxnSpPr>
                <a:stCxn id="22" idx="6"/>
                <a:endCxn id="26" idx="1"/>
              </p:cNvCxnSpPr>
              <p:nvPr/>
            </p:nvCxnSpPr>
            <p:spPr>
              <a:xfrm>
                <a:off x="8717280" y="4955145"/>
                <a:ext cx="345898" cy="6064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B7D0B57-9099-B33D-9602-D53D2F58A90B}"/>
                  </a:ext>
                </a:extLst>
              </p:cNvPr>
              <p:cNvCxnSpPr>
                <a:stCxn id="26" idx="6"/>
              </p:cNvCxnSpPr>
              <p:nvPr/>
            </p:nvCxnSpPr>
            <p:spPr>
              <a:xfrm>
                <a:off x="9258300" y="5642373"/>
                <a:ext cx="3124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3FDDCD7E-1367-0775-D5D8-311881843421}"/>
                  </a:ext>
                </a:extLst>
              </p:cNvPr>
              <p:cNvSpPr/>
              <p:nvPr/>
            </p:nvSpPr>
            <p:spPr>
              <a:xfrm>
                <a:off x="7981656" y="6438308"/>
                <a:ext cx="184731" cy="307777"/>
              </a:xfrm>
              <a:prstGeom prst="rect">
                <a:avLst/>
              </a:prstGeom>
            </p:spPr>
            <p:txBody>
              <a:bodyPr wrap="none">
                <a:spAutoFit/>
              </a:bodyPr>
              <a:lstStyle/>
              <a:p>
                <a:endParaRPr lang="zh-CN" altLang="en-US" sz="1400" dirty="0">
                  <a:solidFill>
                    <a:schemeClr val="accent6">
                      <a:lumMod val="75000"/>
                    </a:schemeClr>
                  </a:solidFill>
                </a:endParaRPr>
              </a:p>
            </p:txBody>
          </p:sp>
        </p:grpSp>
        <p:sp>
          <p:nvSpPr>
            <p:cNvPr id="18" name="矩形 17">
              <a:extLst>
                <a:ext uri="{FF2B5EF4-FFF2-40B4-BE49-F238E27FC236}">
                  <a16:creationId xmlns:a16="http://schemas.microsoft.com/office/drawing/2014/main" id="{F85ADB98-82C0-9772-3B05-DC13770A8B50}"/>
                </a:ext>
              </a:extLst>
            </p:cNvPr>
            <p:cNvSpPr/>
            <p:nvPr/>
          </p:nvSpPr>
          <p:spPr>
            <a:xfrm>
              <a:off x="4912744" y="4849773"/>
              <a:ext cx="859531" cy="646331"/>
            </a:xfrm>
            <a:prstGeom prst="rect">
              <a:avLst/>
            </a:prstGeom>
          </p:spPr>
          <p:txBody>
            <a:bodyPr wrap="none">
              <a:spAutoFit/>
            </a:bodyPr>
            <a:lstStyle/>
            <a:p>
              <a:pPr algn="ctr"/>
              <a:r>
                <a:rPr lang="zh-CN" altLang="en-US" b="1" dirty="0"/>
                <a:t>模型</a:t>
              </a:r>
              <a:endParaRPr lang="en-US" altLang="zh-CN" b="1" dirty="0"/>
            </a:p>
            <a:p>
              <a:pPr algn="ctr"/>
              <a:r>
                <a:rPr lang="en-US" altLang="zh-CN" b="1" dirty="0"/>
                <a:t>Model</a:t>
              </a:r>
              <a:endParaRPr lang="zh-CN" altLang="en-US" dirty="0"/>
            </a:p>
          </p:txBody>
        </p:sp>
      </p:grpSp>
      <p:sp>
        <p:nvSpPr>
          <p:cNvPr id="54" name="矩形 53">
            <a:extLst>
              <a:ext uri="{FF2B5EF4-FFF2-40B4-BE49-F238E27FC236}">
                <a16:creationId xmlns:a16="http://schemas.microsoft.com/office/drawing/2014/main" id="{561126EA-C67F-99B0-06EE-6569EE1289A6}"/>
              </a:ext>
            </a:extLst>
          </p:cNvPr>
          <p:cNvSpPr/>
          <p:nvPr/>
        </p:nvSpPr>
        <p:spPr>
          <a:xfrm>
            <a:off x="7078999" y="1957785"/>
            <a:ext cx="646331" cy="646331"/>
          </a:xfrm>
          <a:prstGeom prst="rect">
            <a:avLst/>
          </a:prstGeom>
        </p:spPr>
        <p:txBody>
          <a:bodyPr wrap="square">
            <a:spAutoFit/>
          </a:bodyPr>
          <a:lstStyle/>
          <a:p>
            <a:pPr algn="ctr"/>
            <a:r>
              <a:rPr lang="zh-CN" altLang="en-US" b="1" dirty="0"/>
              <a:t>测试</a:t>
            </a:r>
            <a:endParaRPr lang="en-US" altLang="zh-CN" b="1" dirty="0"/>
          </a:p>
          <a:p>
            <a:pPr algn="ctr"/>
            <a:r>
              <a:rPr lang="en-US" altLang="zh-CN" b="1" dirty="0"/>
              <a:t>Test</a:t>
            </a:r>
            <a:endParaRPr lang="zh-CN" altLang="en-US" dirty="0"/>
          </a:p>
        </p:txBody>
      </p:sp>
      <p:sp>
        <p:nvSpPr>
          <p:cNvPr id="55" name="流程图: 磁盘 54">
            <a:extLst>
              <a:ext uri="{FF2B5EF4-FFF2-40B4-BE49-F238E27FC236}">
                <a16:creationId xmlns:a16="http://schemas.microsoft.com/office/drawing/2014/main" id="{CB59DDAB-E5C4-D546-8D32-0D965CADBD44}"/>
              </a:ext>
            </a:extLst>
          </p:cNvPr>
          <p:cNvSpPr/>
          <p:nvPr/>
        </p:nvSpPr>
        <p:spPr>
          <a:xfrm>
            <a:off x="4959488" y="2318683"/>
            <a:ext cx="1213658" cy="166255"/>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6" name="流程图: 磁盘 55">
            <a:extLst>
              <a:ext uri="{FF2B5EF4-FFF2-40B4-BE49-F238E27FC236}">
                <a16:creationId xmlns:a16="http://schemas.microsoft.com/office/drawing/2014/main" id="{9A7516A5-2898-50BC-B7C5-CE506611B977}"/>
              </a:ext>
            </a:extLst>
          </p:cNvPr>
          <p:cNvSpPr/>
          <p:nvPr/>
        </p:nvSpPr>
        <p:spPr>
          <a:xfrm>
            <a:off x="4959488" y="2152428"/>
            <a:ext cx="1213658" cy="166255"/>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7" name="流程图: 磁盘 56">
            <a:extLst>
              <a:ext uri="{FF2B5EF4-FFF2-40B4-BE49-F238E27FC236}">
                <a16:creationId xmlns:a16="http://schemas.microsoft.com/office/drawing/2014/main" id="{C63AF772-B027-1C16-8460-6DAEE408BA36}"/>
              </a:ext>
            </a:extLst>
          </p:cNvPr>
          <p:cNvSpPr/>
          <p:nvPr/>
        </p:nvSpPr>
        <p:spPr>
          <a:xfrm>
            <a:off x="4959488" y="1986173"/>
            <a:ext cx="1213658" cy="166255"/>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8" name="流程图: 磁盘 57">
            <a:extLst>
              <a:ext uri="{FF2B5EF4-FFF2-40B4-BE49-F238E27FC236}">
                <a16:creationId xmlns:a16="http://schemas.microsoft.com/office/drawing/2014/main" id="{6CD2ADDD-11EB-2CC2-F0A7-655DA8775D36}"/>
              </a:ext>
            </a:extLst>
          </p:cNvPr>
          <p:cNvSpPr/>
          <p:nvPr/>
        </p:nvSpPr>
        <p:spPr>
          <a:xfrm>
            <a:off x="4959488" y="5742082"/>
            <a:ext cx="1213658" cy="166255"/>
          </a:xfrm>
          <a:prstGeom prst="flowChartMagneticDisk">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9" name="流程图: 磁盘 58">
            <a:extLst>
              <a:ext uri="{FF2B5EF4-FFF2-40B4-BE49-F238E27FC236}">
                <a16:creationId xmlns:a16="http://schemas.microsoft.com/office/drawing/2014/main" id="{0860DF4C-CC96-D768-E6FD-2DA75BA528B4}"/>
              </a:ext>
            </a:extLst>
          </p:cNvPr>
          <p:cNvSpPr/>
          <p:nvPr/>
        </p:nvSpPr>
        <p:spPr>
          <a:xfrm>
            <a:off x="4959488" y="5575827"/>
            <a:ext cx="1213658" cy="166255"/>
          </a:xfrm>
          <a:prstGeom prst="flowChartMagneticDisk">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0" name="流程图: 磁盘 59">
            <a:extLst>
              <a:ext uri="{FF2B5EF4-FFF2-40B4-BE49-F238E27FC236}">
                <a16:creationId xmlns:a16="http://schemas.microsoft.com/office/drawing/2014/main" id="{EDDD847A-1903-85D6-7913-FD3249D02BB7}"/>
              </a:ext>
            </a:extLst>
          </p:cNvPr>
          <p:cNvSpPr/>
          <p:nvPr/>
        </p:nvSpPr>
        <p:spPr>
          <a:xfrm>
            <a:off x="4959488" y="5409572"/>
            <a:ext cx="1213658" cy="166255"/>
          </a:xfrm>
          <a:prstGeom prst="flowChartMagneticDisk">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1" name="流程图: 磁盘 60">
            <a:extLst>
              <a:ext uri="{FF2B5EF4-FFF2-40B4-BE49-F238E27FC236}">
                <a16:creationId xmlns:a16="http://schemas.microsoft.com/office/drawing/2014/main" id="{B571D94B-2FEE-123F-9AEF-40AE79076E48}"/>
              </a:ext>
            </a:extLst>
          </p:cNvPr>
          <p:cNvSpPr/>
          <p:nvPr/>
        </p:nvSpPr>
        <p:spPr>
          <a:xfrm>
            <a:off x="4959488" y="5243317"/>
            <a:ext cx="1213658" cy="166255"/>
          </a:xfrm>
          <a:prstGeom prst="flowChartMagneticDisk">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2" name="流程图: 磁盘 61">
            <a:extLst>
              <a:ext uri="{FF2B5EF4-FFF2-40B4-BE49-F238E27FC236}">
                <a16:creationId xmlns:a16="http://schemas.microsoft.com/office/drawing/2014/main" id="{38DF2995-3187-C934-9ACB-2B7A88372535}"/>
              </a:ext>
            </a:extLst>
          </p:cNvPr>
          <p:cNvSpPr/>
          <p:nvPr/>
        </p:nvSpPr>
        <p:spPr>
          <a:xfrm>
            <a:off x="4959488" y="5077062"/>
            <a:ext cx="1213658" cy="166255"/>
          </a:xfrm>
          <a:prstGeom prst="flowChartMagneticDisk">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3" name="流程图: 磁盘 62">
            <a:extLst>
              <a:ext uri="{FF2B5EF4-FFF2-40B4-BE49-F238E27FC236}">
                <a16:creationId xmlns:a16="http://schemas.microsoft.com/office/drawing/2014/main" id="{B12E5577-2AB7-E168-7B91-EBFE913E5482}"/>
              </a:ext>
            </a:extLst>
          </p:cNvPr>
          <p:cNvSpPr/>
          <p:nvPr/>
        </p:nvSpPr>
        <p:spPr>
          <a:xfrm>
            <a:off x="4959488" y="4910807"/>
            <a:ext cx="1213658" cy="166255"/>
          </a:xfrm>
          <a:prstGeom prst="flowChartMagneticDisk">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4" name="流程图: 磁盘 63">
            <a:extLst>
              <a:ext uri="{FF2B5EF4-FFF2-40B4-BE49-F238E27FC236}">
                <a16:creationId xmlns:a16="http://schemas.microsoft.com/office/drawing/2014/main" id="{FFF07BE4-4C0B-C0B4-D57A-963424D8B989}"/>
              </a:ext>
            </a:extLst>
          </p:cNvPr>
          <p:cNvSpPr/>
          <p:nvPr/>
        </p:nvSpPr>
        <p:spPr>
          <a:xfrm>
            <a:off x="4959488" y="4744552"/>
            <a:ext cx="1213658" cy="166255"/>
          </a:xfrm>
          <a:prstGeom prst="flowChartMagneticDisk">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5" name="右箭头 72">
            <a:extLst>
              <a:ext uri="{FF2B5EF4-FFF2-40B4-BE49-F238E27FC236}">
                <a16:creationId xmlns:a16="http://schemas.microsoft.com/office/drawing/2014/main" id="{292A3ED5-9824-6256-3F67-159EEFB7BC17}"/>
              </a:ext>
            </a:extLst>
          </p:cNvPr>
          <p:cNvSpPr/>
          <p:nvPr/>
        </p:nvSpPr>
        <p:spPr>
          <a:xfrm rot="20218143">
            <a:off x="3261924" y="2675200"/>
            <a:ext cx="1332897" cy="19412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D87C05E6-6940-64F0-1110-D3CCF8DC74FD}"/>
              </a:ext>
            </a:extLst>
          </p:cNvPr>
          <p:cNvSpPr/>
          <p:nvPr/>
        </p:nvSpPr>
        <p:spPr>
          <a:xfrm>
            <a:off x="2907276" y="1746134"/>
            <a:ext cx="1768433" cy="646331"/>
          </a:xfrm>
          <a:prstGeom prst="rect">
            <a:avLst/>
          </a:prstGeom>
        </p:spPr>
        <p:txBody>
          <a:bodyPr wrap="square">
            <a:spAutoFit/>
          </a:bodyPr>
          <a:lstStyle/>
          <a:p>
            <a:pPr algn="ctr"/>
            <a:r>
              <a:rPr lang="zh-CN" altLang="en-US" b="1" dirty="0"/>
              <a:t>假装的“新数据”</a:t>
            </a:r>
            <a:endParaRPr lang="en-US" altLang="zh-CN" b="1" dirty="0"/>
          </a:p>
          <a:p>
            <a:pPr algn="ctr"/>
            <a:r>
              <a:rPr lang="en-US" altLang="zh-CN" b="1" dirty="0"/>
              <a:t>Fake New Data</a:t>
            </a:r>
            <a:endParaRPr lang="zh-CN" altLang="en-US" dirty="0"/>
          </a:p>
        </p:txBody>
      </p:sp>
      <p:sp>
        <p:nvSpPr>
          <p:cNvPr id="67" name="矩形 66">
            <a:extLst>
              <a:ext uri="{FF2B5EF4-FFF2-40B4-BE49-F238E27FC236}">
                <a16:creationId xmlns:a16="http://schemas.microsoft.com/office/drawing/2014/main" id="{DDEBBE8D-FDFE-D47D-6219-AAFF47B910D6}"/>
              </a:ext>
            </a:extLst>
          </p:cNvPr>
          <p:cNvSpPr/>
          <p:nvPr/>
        </p:nvSpPr>
        <p:spPr>
          <a:xfrm>
            <a:off x="4892093" y="2581585"/>
            <a:ext cx="1348447" cy="646331"/>
          </a:xfrm>
          <a:prstGeom prst="rect">
            <a:avLst/>
          </a:prstGeom>
        </p:spPr>
        <p:txBody>
          <a:bodyPr wrap="square">
            <a:spAutoFit/>
          </a:bodyPr>
          <a:lstStyle/>
          <a:p>
            <a:pPr algn="ctr"/>
            <a:r>
              <a:rPr lang="zh-CN" altLang="en-US" b="1" dirty="0"/>
              <a:t>测试集</a:t>
            </a:r>
            <a:endParaRPr lang="en-US" altLang="zh-CN" b="1" dirty="0"/>
          </a:p>
          <a:p>
            <a:pPr algn="ctr"/>
            <a:r>
              <a:rPr lang="en-US" altLang="zh-CN" b="1" dirty="0"/>
              <a:t>Testing Set</a:t>
            </a:r>
            <a:endParaRPr lang="zh-CN" altLang="en-US" dirty="0"/>
          </a:p>
        </p:txBody>
      </p:sp>
      <p:sp>
        <p:nvSpPr>
          <p:cNvPr id="68" name="矩形 67">
            <a:extLst>
              <a:ext uri="{FF2B5EF4-FFF2-40B4-BE49-F238E27FC236}">
                <a16:creationId xmlns:a16="http://schemas.microsoft.com/office/drawing/2014/main" id="{179100BB-CFEF-9A2E-D317-A50B0A5F94C1}"/>
              </a:ext>
            </a:extLst>
          </p:cNvPr>
          <p:cNvSpPr/>
          <p:nvPr/>
        </p:nvSpPr>
        <p:spPr>
          <a:xfrm>
            <a:off x="4844804" y="5997284"/>
            <a:ext cx="1443024" cy="646331"/>
          </a:xfrm>
          <a:prstGeom prst="rect">
            <a:avLst/>
          </a:prstGeom>
        </p:spPr>
        <p:txBody>
          <a:bodyPr wrap="square">
            <a:spAutoFit/>
          </a:bodyPr>
          <a:lstStyle/>
          <a:p>
            <a:pPr algn="ctr"/>
            <a:r>
              <a:rPr lang="zh-CN" altLang="en-US" b="1" dirty="0"/>
              <a:t>训练集</a:t>
            </a:r>
            <a:endParaRPr lang="en-US" altLang="zh-CN" b="1" dirty="0"/>
          </a:p>
          <a:p>
            <a:pPr algn="ctr"/>
            <a:r>
              <a:rPr lang="en-US" altLang="zh-CN" b="1" dirty="0"/>
              <a:t>Training Set</a:t>
            </a:r>
            <a:endParaRPr lang="zh-CN" altLang="en-US" dirty="0"/>
          </a:p>
        </p:txBody>
      </p:sp>
      <p:sp>
        <p:nvSpPr>
          <p:cNvPr id="69" name="矩形 68">
            <a:extLst>
              <a:ext uri="{FF2B5EF4-FFF2-40B4-BE49-F238E27FC236}">
                <a16:creationId xmlns:a16="http://schemas.microsoft.com/office/drawing/2014/main" id="{B805E47A-27A6-88E1-BDD6-0C7F9D80E36E}"/>
              </a:ext>
            </a:extLst>
          </p:cNvPr>
          <p:cNvSpPr/>
          <p:nvPr/>
        </p:nvSpPr>
        <p:spPr>
          <a:xfrm>
            <a:off x="2907276" y="5006452"/>
            <a:ext cx="1768433" cy="646331"/>
          </a:xfrm>
          <a:prstGeom prst="rect">
            <a:avLst/>
          </a:prstGeom>
        </p:spPr>
        <p:txBody>
          <a:bodyPr wrap="square">
            <a:spAutoFit/>
          </a:bodyPr>
          <a:lstStyle/>
          <a:p>
            <a:pPr algn="ctr"/>
            <a:r>
              <a:rPr lang="zh-CN" altLang="en-US" b="1" dirty="0"/>
              <a:t>剩下的“老数据”</a:t>
            </a:r>
            <a:endParaRPr lang="en-US" altLang="zh-CN" b="1" dirty="0"/>
          </a:p>
          <a:p>
            <a:pPr algn="ctr"/>
            <a:r>
              <a:rPr lang="en-US" altLang="zh-CN" b="1" dirty="0"/>
              <a:t>Rest Old Data</a:t>
            </a:r>
            <a:endParaRPr lang="zh-CN" altLang="en-US" dirty="0"/>
          </a:p>
        </p:txBody>
      </p:sp>
      <p:sp>
        <p:nvSpPr>
          <p:cNvPr id="70" name="右箭头 78">
            <a:extLst>
              <a:ext uri="{FF2B5EF4-FFF2-40B4-BE49-F238E27FC236}">
                <a16:creationId xmlns:a16="http://schemas.microsoft.com/office/drawing/2014/main" id="{BCCF1846-12B0-5C68-43FA-1C146F9F5A8D}"/>
              </a:ext>
            </a:extLst>
          </p:cNvPr>
          <p:cNvSpPr/>
          <p:nvPr/>
        </p:nvSpPr>
        <p:spPr>
          <a:xfrm rot="1641280">
            <a:off x="3262989" y="4510312"/>
            <a:ext cx="1332897" cy="19412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右箭头 79">
            <a:extLst>
              <a:ext uri="{FF2B5EF4-FFF2-40B4-BE49-F238E27FC236}">
                <a16:creationId xmlns:a16="http://schemas.microsoft.com/office/drawing/2014/main" id="{74BE5C5D-1799-C0A6-A2D0-9D394232F456}"/>
              </a:ext>
            </a:extLst>
          </p:cNvPr>
          <p:cNvSpPr/>
          <p:nvPr/>
        </p:nvSpPr>
        <p:spPr>
          <a:xfrm rot="20218143">
            <a:off x="6589844" y="4550189"/>
            <a:ext cx="1332897" cy="19412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右箭头 81">
            <a:extLst>
              <a:ext uri="{FF2B5EF4-FFF2-40B4-BE49-F238E27FC236}">
                <a16:creationId xmlns:a16="http://schemas.microsoft.com/office/drawing/2014/main" id="{A8FD1D49-4CBE-C8C0-BCF2-7E0429BC2CA1}"/>
              </a:ext>
            </a:extLst>
          </p:cNvPr>
          <p:cNvSpPr/>
          <p:nvPr/>
        </p:nvSpPr>
        <p:spPr>
          <a:xfrm rot="12384537">
            <a:off x="6578310" y="2706208"/>
            <a:ext cx="1332897" cy="19412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94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500"/>
                                        <p:tgtEl>
                                          <p:spTgt spid="6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500"/>
                                        <p:tgtEl>
                                          <p:spTgt spid="6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500"/>
                                        <p:tgtEl>
                                          <p:spTgt spid="7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fade">
                                      <p:cBhvr>
                                        <p:cTn id="7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4" grpId="0"/>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p:bldP spid="68" grpId="0"/>
      <p:bldP spid="69" grpId="0"/>
      <p:bldP spid="70" grpId="0" animBg="1"/>
      <p:bldP spid="71" grpId="0" animBg="1"/>
      <p:bldP spid="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37D20-3443-D2F6-A224-5A27AB616F06}"/>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7D8636B5-0D4F-211F-6080-5DBFB35962DC}"/>
              </a:ext>
            </a:extLst>
          </p:cNvPr>
          <p:cNvSpPr>
            <a:spLocks noGrp="1"/>
          </p:cNvSpPr>
          <p:nvPr>
            <p:ph idx="1"/>
          </p:nvPr>
        </p:nvSpPr>
        <p:spPr>
          <a:xfrm>
            <a:off x="838200" y="1651682"/>
            <a:ext cx="10733314" cy="4977717"/>
          </a:xfrm>
        </p:spPr>
        <p:txBody>
          <a:bodyPr/>
          <a:lstStyle/>
          <a:p>
            <a:r>
              <a:rPr lang="zh-CN" altLang="en-US" dirty="0"/>
              <a:t>① </a:t>
            </a:r>
            <a:r>
              <a:rPr lang="zh-CN" altLang="en-US" dirty="0">
                <a:solidFill>
                  <a:srgbClr val="FF0000"/>
                </a:solidFill>
              </a:rPr>
              <a:t>训练集的数据量一定要远大于测试集</a:t>
            </a:r>
            <a:r>
              <a:rPr lang="zh-CN" altLang="en-US" dirty="0"/>
              <a:t>。这样才能符合机器学习的做事逻辑，用大量数据建立的模型去预测新数据。</a:t>
            </a:r>
          </a:p>
          <a:p>
            <a:r>
              <a:rPr lang="zh-CN" altLang="en-US" dirty="0"/>
              <a:t>② </a:t>
            </a:r>
            <a:r>
              <a:rPr lang="zh-CN" altLang="en-US" dirty="0">
                <a:solidFill>
                  <a:srgbClr val="FF0000"/>
                </a:solidFill>
              </a:rPr>
              <a:t>测试集的数据抽取时尽可能随机</a:t>
            </a:r>
            <a:r>
              <a:rPr lang="zh-CN" altLang="en-US" dirty="0"/>
              <a:t>，在训练时，一定不能用测试数据来建立模型，否则就违背了机器学习的核心逻辑。</a:t>
            </a:r>
            <a:endParaRPr lang="en-US" altLang="zh-CN" dirty="0"/>
          </a:p>
          <a:p>
            <a:r>
              <a:rPr lang="zh-CN" altLang="en-US" dirty="0"/>
              <a:t>③ 如果用</a:t>
            </a:r>
            <a:r>
              <a:rPr lang="zh-CN" altLang="en-US" dirty="0">
                <a:solidFill>
                  <a:srgbClr val="FF0000"/>
                </a:solidFill>
              </a:rPr>
              <a:t>测试集</a:t>
            </a:r>
            <a:r>
              <a:rPr lang="zh-CN" altLang="en-US" dirty="0"/>
              <a:t>测试发现模型拟合的不好怎么办？只能重新随机抽取新数据，全部流程推倒重来。</a:t>
            </a:r>
          </a:p>
          <a:p>
            <a:endParaRPr lang="zh-CN" altLang="en-US" dirty="0"/>
          </a:p>
        </p:txBody>
      </p:sp>
      <p:sp>
        <p:nvSpPr>
          <p:cNvPr id="3" name="标题 2">
            <a:extLst>
              <a:ext uri="{FF2B5EF4-FFF2-40B4-BE49-F238E27FC236}">
                <a16:creationId xmlns:a16="http://schemas.microsoft.com/office/drawing/2014/main" id="{97D5B448-35B0-E44F-6625-7A7674DBC063}"/>
              </a:ext>
            </a:extLst>
          </p:cNvPr>
          <p:cNvSpPr>
            <a:spLocks noGrp="1"/>
          </p:cNvSpPr>
          <p:nvPr>
            <p:ph type="title"/>
          </p:nvPr>
        </p:nvSpPr>
        <p:spPr/>
        <p:txBody>
          <a:bodyPr/>
          <a:lstStyle/>
          <a:p>
            <a:r>
              <a:rPr lang="zh-CN" altLang="en-US" dirty="0"/>
              <a:t>数据注意事项</a:t>
            </a:r>
          </a:p>
        </p:txBody>
      </p:sp>
    </p:spTree>
    <p:extLst>
      <p:ext uri="{BB962C8B-B14F-4D97-AF65-F5344CB8AC3E}">
        <p14:creationId xmlns:p14="http://schemas.microsoft.com/office/powerpoint/2010/main" val="166226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06D9A54-698B-9BD9-ADD0-99653484337B}"/>
              </a:ext>
            </a:extLst>
          </p:cNvPr>
          <p:cNvSpPr>
            <a:spLocks noGrp="1"/>
          </p:cNvSpPr>
          <p:nvPr>
            <p:ph idx="1"/>
          </p:nvPr>
        </p:nvSpPr>
        <p:spPr>
          <a:xfrm>
            <a:off x="838199" y="1502228"/>
            <a:ext cx="11005457" cy="5279571"/>
          </a:xfrm>
        </p:spPr>
        <p:txBody>
          <a:bodyPr/>
          <a:lstStyle/>
          <a:p>
            <a:r>
              <a:rPr lang="zh-CN" altLang="en-US" dirty="0">
                <a:solidFill>
                  <a:srgbClr val="FF0000"/>
                </a:solidFill>
              </a:rPr>
              <a:t>数据清洗（</a:t>
            </a:r>
            <a:r>
              <a:rPr lang="en-US" altLang="zh-CN" dirty="0">
                <a:solidFill>
                  <a:srgbClr val="FF0000"/>
                </a:solidFill>
              </a:rPr>
              <a:t>data cleaning</a:t>
            </a:r>
            <a:r>
              <a:rPr lang="zh-CN" altLang="en-US" dirty="0">
                <a:solidFill>
                  <a:srgbClr val="FF0000"/>
                </a:solidFill>
              </a:rPr>
              <a:t>）</a:t>
            </a:r>
            <a:r>
              <a:rPr lang="zh-CN" altLang="en-US" dirty="0"/>
              <a:t>是指：发现并纠正数据集中的错误和不一致性，以提高数据质量的过程。这通常涉及到识别缺失值、噪声数据、不一致的数据等，并采取适当的措施来处理这些问题。</a:t>
            </a:r>
            <a:endParaRPr lang="en-US" altLang="zh-CN" dirty="0"/>
          </a:p>
          <a:p>
            <a:r>
              <a:rPr lang="zh-CN" altLang="en-US" u="sng" dirty="0"/>
              <a:t>数据清洗的流程：</a:t>
            </a:r>
            <a:endParaRPr lang="en-US" altLang="zh-CN" u="sng" dirty="0"/>
          </a:p>
          <a:p>
            <a:r>
              <a:rPr lang="en-US" altLang="zh-CN" dirty="0">
                <a:solidFill>
                  <a:srgbClr val="FF0000"/>
                </a:solidFill>
              </a:rPr>
              <a:t>1.</a:t>
            </a:r>
            <a:r>
              <a:rPr lang="zh-CN" altLang="en-US" dirty="0">
                <a:solidFill>
                  <a:srgbClr val="FF0000"/>
                </a:solidFill>
              </a:rPr>
              <a:t>数据审查与理解：</a:t>
            </a:r>
            <a:r>
              <a:rPr lang="zh-CN" altLang="en-US" dirty="0"/>
              <a:t>仔细审查数据集，了解数据的结构、特征和类型。</a:t>
            </a:r>
            <a:endParaRPr lang="en-US" altLang="zh-CN" dirty="0"/>
          </a:p>
          <a:p>
            <a:r>
              <a:rPr lang="en-US" altLang="zh-CN" dirty="0">
                <a:solidFill>
                  <a:srgbClr val="FF0000"/>
                </a:solidFill>
              </a:rPr>
              <a:t>2.</a:t>
            </a:r>
            <a:r>
              <a:rPr lang="zh-CN" altLang="en-US" dirty="0">
                <a:solidFill>
                  <a:srgbClr val="FF0000"/>
                </a:solidFill>
              </a:rPr>
              <a:t>处理缺失值：</a:t>
            </a:r>
            <a:r>
              <a:rPr lang="zh-CN" altLang="en-US" dirty="0"/>
              <a:t>可以选择删除包含缺失值的行或列，或者使用插补方法来填充缺失值，如均值、中位数或回归预测。</a:t>
            </a:r>
          </a:p>
        </p:txBody>
      </p:sp>
      <p:sp>
        <p:nvSpPr>
          <p:cNvPr id="3" name="标题 2">
            <a:extLst>
              <a:ext uri="{FF2B5EF4-FFF2-40B4-BE49-F238E27FC236}">
                <a16:creationId xmlns:a16="http://schemas.microsoft.com/office/drawing/2014/main" id="{00F049B5-D4C0-9741-1145-F3C876542306}"/>
              </a:ext>
            </a:extLst>
          </p:cNvPr>
          <p:cNvSpPr>
            <a:spLocks noGrp="1"/>
          </p:cNvSpPr>
          <p:nvPr>
            <p:ph type="title"/>
          </p:nvPr>
        </p:nvSpPr>
        <p:spPr/>
        <p:txBody>
          <a:bodyPr/>
          <a:lstStyle/>
          <a:p>
            <a:r>
              <a:rPr lang="zh-CN" altLang="en-US" dirty="0"/>
              <a:t>数据清洗</a:t>
            </a:r>
          </a:p>
        </p:txBody>
      </p:sp>
    </p:spTree>
    <p:extLst>
      <p:ext uri="{BB962C8B-B14F-4D97-AF65-F5344CB8AC3E}">
        <p14:creationId xmlns:p14="http://schemas.microsoft.com/office/powerpoint/2010/main" val="118120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D042D-BBAE-BA53-3E27-E7CCAD1BC54F}"/>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F3B45DBB-2F79-3495-32F7-A0124D5652DA}"/>
              </a:ext>
            </a:extLst>
          </p:cNvPr>
          <p:cNvSpPr>
            <a:spLocks noGrp="1"/>
          </p:cNvSpPr>
          <p:nvPr>
            <p:ph idx="1"/>
          </p:nvPr>
        </p:nvSpPr>
        <p:spPr>
          <a:xfrm>
            <a:off x="838199" y="1502228"/>
            <a:ext cx="11005457" cy="4996543"/>
          </a:xfrm>
        </p:spPr>
        <p:txBody>
          <a:bodyPr/>
          <a:lstStyle/>
          <a:p>
            <a:r>
              <a:rPr lang="en-US" altLang="zh-CN" dirty="0">
                <a:solidFill>
                  <a:srgbClr val="FF0000"/>
                </a:solidFill>
              </a:rPr>
              <a:t>3.</a:t>
            </a:r>
            <a:r>
              <a:rPr lang="zh-CN" altLang="en-US" dirty="0">
                <a:solidFill>
                  <a:srgbClr val="FF0000"/>
                </a:solidFill>
              </a:rPr>
              <a:t>处理重复值：</a:t>
            </a:r>
            <a:r>
              <a:rPr lang="zh-CN" altLang="en-US" dirty="0"/>
              <a:t>重复值可能会干扰数据的准确性和结果的稳定性。通过查找并删除重复值。</a:t>
            </a:r>
            <a:endParaRPr lang="en-US" altLang="zh-CN" dirty="0"/>
          </a:p>
          <a:p>
            <a:r>
              <a:rPr lang="en-US" altLang="zh-CN" dirty="0">
                <a:solidFill>
                  <a:srgbClr val="FF0000"/>
                </a:solidFill>
              </a:rPr>
              <a:t>4.</a:t>
            </a:r>
            <a:r>
              <a:rPr lang="zh-CN" altLang="en-US" dirty="0">
                <a:solidFill>
                  <a:srgbClr val="FF0000"/>
                </a:solidFill>
              </a:rPr>
              <a:t>处理异常值：</a:t>
            </a:r>
            <a:r>
              <a:rPr lang="zh-CN" altLang="en-US" dirty="0"/>
              <a:t>异常值是与其他观察结果明显不同的数据点。根据领域知识和统计方法，可以选择删除异常值或使用替代值进行修正。</a:t>
            </a:r>
            <a:endParaRPr lang="en-US" altLang="zh-CN" dirty="0"/>
          </a:p>
          <a:p>
            <a:r>
              <a:rPr lang="en-US" altLang="zh-CN" dirty="0">
                <a:solidFill>
                  <a:srgbClr val="FF0000"/>
                </a:solidFill>
              </a:rPr>
              <a:t>5.</a:t>
            </a:r>
            <a:r>
              <a:rPr lang="zh-CN" altLang="en-US" dirty="0">
                <a:solidFill>
                  <a:srgbClr val="FF0000"/>
                </a:solidFill>
              </a:rPr>
              <a:t>格式转换和标准化：</a:t>
            </a:r>
            <a:r>
              <a:rPr lang="zh-CN" altLang="en-US" dirty="0"/>
              <a:t>数据集通常包含多种格式和单位。在数据清洗过程中，可以将数据转换为统一的格式和单位，以便更好地进行比较和分析</a:t>
            </a:r>
          </a:p>
        </p:txBody>
      </p:sp>
      <p:sp>
        <p:nvSpPr>
          <p:cNvPr id="3" name="标题 2">
            <a:extLst>
              <a:ext uri="{FF2B5EF4-FFF2-40B4-BE49-F238E27FC236}">
                <a16:creationId xmlns:a16="http://schemas.microsoft.com/office/drawing/2014/main" id="{0F8622F2-002D-F831-01F6-5B6A1A854873}"/>
              </a:ext>
            </a:extLst>
          </p:cNvPr>
          <p:cNvSpPr>
            <a:spLocks noGrp="1"/>
          </p:cNvSpPr>
          <p:nvPr>
            <p:ph type="title"/>
          </p:nvPr>
        </p:nvSpPr>
        <p:spPr/>
        <p:txBody>
          <a:bodyPr/>
          <a:lstStyle/>
          <a:p>
            <a:r>
              <a:rPr lang="zh-CN" altLang="en-US" dirty="0"/>
              <a:t>数据清洗</a:t>
            </a:r>
          </a:p>
        </p:txBody>
      </p:sp>
    </p:spTree>
    <p:extLst>
      <p:ext uri="{BB962C8B-B14F-4D97-AF65-F5344CB8AC3E}">
        <p14:creationId xmlns:p14="http://schemas.microsoft.com/office/powerpoint/2010/main" val="3926224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1925FB-3465-5375-4244-D17059A398B7}"/>
              </a:ext>
            </a:extLst>
          </p:cNvPr>
          <p:cNvSpPr>
            <a:spLocks noGrp="1"/>
          </p:cNvSpPr>
          <p:nvPr>
            <p:ph idx="1"/>
          </p:nvPr>
        </p:nvSpPr>
        <p:spPr>
          <a:xfrm>
            <a:off x="838200" y="1651682"/>
            <a:ext cx="10515600" cy="4977717"/>
          </a:xfrm>
        </p:spPr>
        <p:txBody>
          <a:bodyPr/>
          <a:lstStyle/>
          <a:p>
            <a:r>
              <a:rPr lang="en-US" altLang="zh-CN" dirty="0">
                <a:solidFill>
                  <a:srgbClr val="FF0000"/>
                </a:solidFill>
              </a:rPr>
              <a:t>6.</a:t>
            </a:r>
            <a:r>
              <a:rPr lang="zh-CN" altLang="en-US" dirty="0">
                <a:solidFill>
                  <a:srgbClr val="FF0000"/>
                </a:solidFill>
              </a:rPr>
              <a:t>数据类型校验与修正：</a:t>
            </a:r>
            <a:r>
              <a:rPr lang="zh-CN" altLang="en-US" dirty="0"/>
              <a:t>确保每个变量具有正确的数据类型是数据清洗的重要任务之一。例如，将字符串类型转换为数值型或日期型，以便后续分析和建模。</a:t>
            </a:r>
            <a:endParaRPr lang="en-US" altLang="zh-CN" dirty="0"/>
          </a:p>
          <a:p>
            <a:r>
              <a:rPr lang="en-US" altLang="zh-CN" dirty="0">
                <a:solidFill>
                  <a:srgbClr val="FF0000"/>
                </a:solidFill>
              </a:rPr>
              <a:t>7.</a:t>
            </a:r>
            <a:r>
              <a:rPr lang="zh-CN" altLang="en-US" dirty="0">
                <a:solidFill>
                  <a:srgbClr val="FF0000"/>
                </a:solidFill>
              </a:rPr>
              <a:t>处理错误数据：</a:t>
            </a:r>
            <a:r>
              <a:rPr lang="zh-CN" altLang="en-US" dirty="0"/>
              <a:t>数据集中可能存在错误或不一致的数据点。通过验证数据的合理性和逻辑关系，可以识别并修正这些错误。</a:t>
            </a:r>
            <a:endParaRPr lang="en-US" altLang="zh-CN" dirty="0"/>
          </a:p>
          <a:p>
            <a:r>
              <a:rPr lang="en-US" altLang="zh-CN" dirty="0">
                <a:solidFill>
                  <a:srgbClr val="FF0000"/>
                </a:solidFill>
              </a:rPr>
              <a:t>8.</a:t>
            </a:r>
            <a:r>
              <a:rPr lang="zh-CN" altLang="en-US" dirty="0">
                <a:solidFill>
                  <a:srgbClr val="FF0000"/>
                </a:solidFill>
              </a:rPr>
              <a:t>特征工程：</a:t>
            </a:r>
            <a:r>
              <a:rPr lang="zh-CN" altLang="en-US" dirty="0"/>
              <a:t>在数据清洗的过程中，还可以进行特征工程，即创建新的特征或选择最相关的特征，以提高后续分析和建模的效果</a:t>
            </a:r>
          </a:p>
        </p:txBody>
      </p:sp>
      <p:sp>
        <p:nvSpPr>
          <p:cNvPr id="3" name="标题 2">
            <a:extLst>
              <a:ext uri="{FF2B5EF4-FFF2-40B4-BE49-F238E27FC236}">
                <a16:creationId xmlns:a16="http://schemas.microsoft.com/office/drawing/2014/main" id="{4E439007-7A11-B6F2-878A-EC9D3E98D4CA}"/>
              </a:ext>
            </a:extLst>
          </p:cNvPr>
          <p:cNvSpPr>
            <a:spLocks noGrp="1"/>
          </p:cNvSpPr>
          <p:nvPr>
            <p:ph type="title"/>
          </p:nvPr>
        </p:nvSpPr>
        <p:spPr/>
        <p:txBody>
          <a:bodyPr/>
          <a:lstStyle/>
          <a:p>
            <a:r>
              <a:rPr lang="zh-CN" altLang="en-US" dirty="0"/>
              <a:t>数据清洗</a:t>
            </a:r>
          </a:p>
        </p:txBody>
      </p:sp>
    </p:spTree>
    <p:extLst>
      <p:ext uri="{BB962C8B-B14F-4D97-AF65-F5344CB8AC3E}">
        <p14:creationId xmlns:p14="http://schemas.microsoft.com/office/powerpoint/2010/main" val="3838203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2183A-5009-2AFE-21CE-3598F16D6D4E}"/>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9DF659E-52B6-61FE-2E94-990D2759E24A}"/>
              </a:ext>
            </a:extLst>
          </p:cNvPr>
          <p:cNvSpPr>
            <a:spLocks noGrp="1"/>
          </p:cNvSpPr>
          <p:nvPr>
            <p:ph idx="1"/>
          </p:nvPr>
        </p:nvSpPr>
        <p:spPr>
          <a:xfrm>
            <a:off x="838200" y="1651682"/>
            <a:ext cx="10515600" cy="4977717"/>
          </a:xfrm>
        </p:spPr>
        <p:txBody>
          <a:bodyPr/>
          <a:lstStyle/>
          <a:p>
            <a:r>
              <a:rPr lang="en-US" altLang="zh-CN" dirty="0">
                <a:solidFill>
                  <a:srgbClr val="FF0000"/>
                </a:solidFill>
              </a:rPr>
              <a:t>9.</a:t>
            </a:r>
            <a:r>
              <a:rPr lang="zh-CN" altLang="en-US" dirty="0">
                <a:solidFill>
                  <a:srgbClr val="FF0000"/>
                </a:solidFill>
              </a:rPr>
              <a:t>数据验证：</a:t>
            </a:r>
            <a:r>
              <a:rPr lang="zh-CN" altLang="en-US" dirty="0"/>
              <a:t>在清洗后，需要验证数据的一致性和准确性，确保数据清洗没有引入新的错误。</a:t>
            </a:r>
            <a:endParaRPr lang="en-US" altLang="zh-CN" dirty="0"/>
          </a:p>
          <a:p>
            <a:r>
              <a:rPr lang="en-US" altLang="zh-CN" dirty="0">
                <a:solidFill>
                  <a:srgbClr val="FF0000"/>
                </a:solidFill>
              </a:rPr>
              <a:t>10.</a:t>
            </a:r>
            <a:r>
              <a:rPr lang="zh-CN" altLang="en-US" dirty="0">
                <a:solidFill>
                  <a:srgbClr val="FF0000"/>
                </a:solidFill>
              </a:rPr>
              <a:t>总结评估：</a:t>
            </a:r>
            <a:r>
              <a:rPr lang="zh-CN" altLang="en-US" dirty="0"/>
              <a:t>对数据清洗的效果进行评估和总结，以便不断优化和改进数据清洗过程。</a:t>
            </a:r>
          </a:p>
        </p:txBody>
      </p:sp>
      <p:sp>
        <p:nvSpPr>
          <p:cNvPr id="3" name="标题 2">
            <a:extLst>
              <a:ext uri="{FF2B5EF4-FFF2-40B4-BE49-F238E27FC236}">
                <a16:creationId xmlns:a16="http://schemas.microsoft.com/office/drawing/2014/main" id="{D1850A13-C1AB-0017-84FE-72DE8C36D4A4}"/>
              </a:ext>
            </a:extLst>
          </p:cNvPr>
          <p:cNvSpPr>
            <a:spLocks noGrp="1"/>
          </p:cNvSpPr>
          <p:nvPr>
            <p:ph type="title"/>
          </p:nvPr>
        </p:nvSpPr>
        <p:spPr/>
        <p:txBody>
          <a:bodyPr/>
          <a:lstStyle/>
          <a:p>
            <a:r>
              <a:rPr lang="zh-CN" altLang="en-US" dirty="0"/>
              <a:t>数据清洗</a:t>
            </a:r>
          </a:p>
        </p:txBody>
      </p:sp>
    </p:spTree>
    <p:extLst>
      <p:ext uri="{BB962C8B-B14F-4D97-AF65-F5344CB8AC3E}">
        <p14:creationId xmlns:p14="http://schemas.microsoft.com/office/powerpoint/2010/main" val="4104422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93D65-5586-BFA7-C51C-118F1A74CC98}"/>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9026D961-A6BD-D23F-D894-C0F07C2031FC}"/>
              </a:ext>
            </a:extLst>
          </p:cNvPr>
          <p:cNvSpPr>
            <a:spLocks noGrp="1"/>
          </p:cNvSpPr>
          <p:nvPr>
            <p:ph idx="1"/>
          </p:nvPr>
        </p:nvSpPr>
        <p:spPr/>
        <p:txBody>
          <a:bodyPr/>
          <a:lstStyle/>
          <a:p>
            <a:r>
              <a:rPr lang="zh-CN" altLang="en-US" dirty="0"/>
              <a:t>机器学习的目标是使学得的模型能很好地适应新的“样本”，而不仅仅在训练样本上工作得很好。</a:t>
            </a:r>
            <a:r>
              <a:rPr lang="zh-CN" altLang="en-US" dirty="0">
                <a:solidFill>
                  <a:srgbClr val="FF0000"/>
                </a:solidFill>
              </a:rPr>
              <a:t>学得模型适用于新样本的能力</a:t>
            </a:r>
            <a:r>
              <a:rPr lang="zh-CN" altLang="en-US" dirty="0"/>
              <a:t>称为</a:t>
            </a:r>
            <a:r>
              <a:rPr lang="zh-CN" altLang="en-US" dirty="0">
                <a:solidFill>
                  <a:srgbClr val="FF0000"/>
                </a:solidFill>
              </a:rPr>
              <a:t>泛化能力（</a:t>
            </a:r>
            <a:r>
              <a:rPr lang="en-US" altLang="zh-CN" dirty="0">
                <a:solidFill>
                  <a:srgbClr val="FF0000"/>
                </a:solidFill>
              </a:rPr>
              <a:t> generalization</a:t>
            </a:r>
            <a:r>
              <a:rPr lang="zh-CN" altLang="en-US" dirty="0">
                <a:solidFill>
                  <a:srgbClr val="FF0000"/>
                </a:solidFill>
              </a:rPr>
              <a:t>） </a:t>
            </a:r>
            <a:r>
              <a:rPr lang="zh-CN" altLang="en-US" dirty="0"/>
              <a:t>。</a:t>
            </a:r>
            <a:endParaRPr lang="en-US" altLang="zh-CN" dirty="0"/>
          </a:p>
          <a:p>
            <a:r>
              <a:rPr lang="zh-CN" altLang="en-US" dirty="0"/>
              <a:t>尽管训练集通常只是样本空间的一个很小的采样，我们仍然希望它能很好地反应样本空间的特性。否则就很难期望在训练集上学得的模型能在整个样本空间上工作得很好。</a:t>
            </a:r>
          </a:p>
        </p:txBody>
      </p:sp>
      <p:sp>
        <p:nvSpPr>
          <p:cNvPr id="3" name="标题 2">
            <a:extLst>
              <a:ext uri="{FF2B5EF4-FFF2-40B4-BE49-F238E27FC236}">
                <a16:creationId xmlns:a16="http://schemas.microsoft.com/office/drawing/2014/main" id="{ED56BDFE-BA87-2316-62CB-A06DC837C7CB}"/>
              </a:ext>
            </a:extLst>
          </p:cNvPr>
          <p:cNvSpPr>
            <a:spLocks noGrp="1"/>
          </p:cNvSpPr>
          <p:nvPr>
            <p:ph type="title"/>
          </p:nvPr>
        </p:nvSpPr>
        <p:spPr/>
        <p:txBody>
          <a:bodyPr/>
          <a:lstStyle/>
          <a:p>
            <a:r>
              <a:rPr lang="en-US" altLang="zh-CN" dirty="0"/>
              <a:t>2.</a:t>
            </a:r>
            <a:r>
              <a:rPr lang="zh-CN" altLang="en-US" dirty="0"/>
              <a:t>泛化能力</a:t>
            </a:r>
          </a:p>
        </p:txBody>
      </p:sp>
    </p:spTree>
    <p:extLst>
      <p:ext uri="{BB962C8B-B14F-4D97-AF65-F5344CB8AC3E}">
        <p14:creationId xmlns:p14="http://schemas.microsoft.com/office/powerpoint/2010/main" val="399379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7D357-6380-430F-2AD6-3D896F116258}"/>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0B185752-5964-FD51-18CC-2E1955748C79}"/>
              </a:ext>
            </a:extLst>
          </p:cNvPr>
          <p:cNvSpPr>
            <a:spLocks noGrp="1"/>
          </p:cNvSpPr>
          <p:nvPr>
            <p:ph idx="1"/>
          </p:nvPr>
        </p:nvSpPr>
        <p:spPr>
          <a:xfrm>
            <a:off x="511630" y="1589314"/>
            <a:ext cx="11212284" cy="4952999"/>
          </a:xfrm>
        </p:spPr>
        <p:txBody>
          <a:bodyPr/>
          <a:lstStyle/>
          <a:p>
            <a:r>
              <a:rPr lang="zh-CN" altLang="en-US" dirty="0"/>
              <a:t>竞赛安排时间线：</a:t>
            </a:r>
            <a:r>
              <a:rPr lang="zh-CN" altLang="en-US" dirty="0">
                <a:solidFill>
                  <a:srgbClr val="FF0000"/>
                </a:solidFill>
              </a:rPr>
              <a:t>水平测试</a:t>
            </a:r>
            <a:r>
              <a:rPr lang="en-US" altLang="zh-CN" dirty="0">
                <a:solidFill>
                  <a:srgbClr val="FF0000"/>
                </a:solidFill>
              </a:rPr>
              <a:t>(</a:t>
            </a:r>
            <a:r>
              <a:rPr lang="zh-CN" altLang="en-US" dirty="0">
                <a:solidFill>
                  <a:srgbClr val="FF0000"/>
                </a:solidFill>
              </a:rPr>
              <a:t>第一轮</a:t>
            </a:r>
            <a:r>
              <a:rPr lang="en-US" altLang="zh-CN" dirty="0">
                <a:solidFill>
                  <a:srgbClr val="FF0000"/>
                </a:solidFill>
              </a:rPr>
              <a:t>)</a:t>
            </a:r>
            <a:r>
              <a:rPr lang="zh-CN" altLang="en-US" dirty="0">
                <a:solidFill>
                  <a:srgbClr val="FF0000"/>
                </a:solidFill>
              </a:rPr>
              <a:t> →中国站</a:t>
            </a:r>
            <a:r>
              <a:rPr lang="en-US" altLang="zh-CN" dirty="0">
                <a:solidFill>
                  <a:srgbClr val="FF0000"/>
                </a:solidFill>
              </a:rPr>
              <a:t>(</a:t>
            </a:r>
            <a:r>
              <a:rPr lang="zh-CN" altLang="en-US" dirty="0">
                <a:solidFill>
                  <a:srgbClr val="FF0000"/>
                </a:solidFill>
              </a:rPr>
              <a:t>第二轮</a:t>
            </a:r>
            <a:r>
              <a:rPr lang="en-US" altLang="zh-CN" dirty="0">
                <a:solidFill>
                  <a:srgbClr val="FF0000"/>
                </a:solidFill>
              </a:rPr>
              <a:t>)</a:t>
            </a:r>
            <a:r>
              <a:rPr lang="zh-CN" altLang="en-US" dirty="0">
                <a:solidFill>
                  <a:srgbClr val="FF0000"/>
                </a:solidFill>
              </a:rPr>
              <a:t>→</a:t>
            </a:r>
            <a:r>
              <a:rPr lang="en-US" altLang="zh-CN" dirty="0">
                <a:solidFill>
                  <a:srgbClr val="FF0000"/>
                </a:solidFill>
              </a:rPr>
              <a:t>IOAI</a:t>
            </a:r>
            <a:r>
              <a:rPr lang="zh-CN" altLang="en-US" dirty="0">
                <a:solidFill>
                  <a:srgbClr val="FF0000"/>
                </a:solidFill>
              </a:rPr>
              <a:t>中国队</a:t>
            </a:r>
            <a:endParaRPr lang="en-US" altLang="zh-CN" dirty="0">
              <a:solidFill>
                <a:srgbClr val="FF0000"/>
              </a:solidFill>
            </a:endParaRPr>
          </a:p>
          <a:p>
            <a:pPr algn="ctr"/>
            <a:r>
              <a:rPr lang="zh-CN" altLang="en-US" dirty="0">
                <a:solidFill>
                  <a:srgbClr val="FF0000"/>
                </a:solidFill>
              </a:rPr>
              <a:t>第三轮：</a:t>
            </a:r>
            <a:r>
              <a:rPr lang="en-US" altLang="zh-CN" dirty="0">
                <a:solidFill>
                  <a:srgbClr val="FF0000"/>
                </a:solidFill>
              </a:rPr>
              <a:t>IOAI</a:t>
            </a:r>
            <a:r>
              <a:rPr lang="zh-CN" altLang="en-US" dirty="0">
                <a:solidFill>
                  <a:srgbClr val="FF0000"/>
                </a:solidFill>
              </a:rPr>
              <a:t>中国队</a:t>
            </a:r>
            <a:endParaRPr lang="en-US" altLang="zh-CN" dirty="0">
              <a:solidFill>
                <a:srgbClr val="FF0000"/>
              </a:solidFill>
            </a:endParaRPr>
          </a:p>
          <a:p>
            <a:r>
              <a:rPr lang="zh-CN" altLang="en-US" dirty="0"/>
              <a:t>活动时间：</a:t>
            </a:r>
            <a:r>
              <a:rPr lang="en-US" altLang="zh-CN" dirty="0"/>
              <a:t>2025</a:t>
            </a:r>
            <a:r>
              <a:rPr lang="zh-CN" altLang="en-US" dirty="0"/>
              <a:t>年</a:t>
            </a:r>
            <a:r>
              <a:rPr lang="en-US" altLang="zh-CN" dirty="0"/>
              <a:t>8</a:t>
            </a:r>
            <a:r>
              <a:rPr lang="zh-CN" altLang="en-US" dirty="0"/>
              <a:t>月</a:t>
            </a:r>
            <a:r>
              <a:rPr lang="en-US" altLang="zh-CN" dirty="0"/>
              <a:t>2</a:t>
            </a:r>
            <a:r>
              <a:rPr lang="zh-CN" altLang="en-US" dirty="0"/>
              <a:t>日至</a:t>
            </a:r>
            <a:r>
              <a:rPr lang="en-US" altLang="zh-CN" dirty="0"/>
              <a:t>8</a:t>
            </a:r>
            <a:r>
              <a:rPr lang="zh-CN" altLang="en-US" dirty="0"/>
              <a:t>月</a:t>
            </a:r>
            <a:r>
              <a:rPr lang="en-US" altLang="zh-CN" dirty="0"/>
              <a:t>9</a:t>
            </a:r>
            <a:r>
              <a:rPr lang="zh-CN" altLang="en-US" dirty="0"/>
              <a:t>日</a:t>
            </a:r>
            <a:endParaRPr lang="en-US" altLang="zh-CN" dirty="0"/>
          </a:p>
          <a:p>
            <a:r>
              <a:rPr lang="zh-CN" altLang="en-US" dirty="0"/>
              <a:t>活动地点：中国，北京</a:t>
            </a:r>
            <a:endParaRPr lang="en-US" altLang="zh-CN" dirty="0"/>
          </a:p>
          <a:p>
            <a:r>
              <a:rPr lang="zh-CN" altLang="en-US" dirty="0"/>
              <a:t>面向人群：</a:t>
            </a:r>
            <a:r>
              <a:rPr lang="en-US" altLang="zh-CN" dirty="0"/>
              <a:t>IOAI Team China (2</a:t>
            </a:r>
            <a:r>
              <a:rPr lang="zh-CN" altLang="en-US" dirty="0"/>
              <a:t>支队伍、每队</a:t>
            </a:r>
            <a:r>
              <a:rPr lang="en-US" altLang="zh-CN" dirty="0"/>
              <a:t>4</a:t>
            </a:r>
            <a:r>
              <a:rPr lang="zh-CN" altLang="en-US" dirty="0"/>
              <a:t>人，共</a:t>
            </a:r>
            <a:r>
              <a:rPr lang="en-US" altLang="zh-CN" dirty="0"/>
              <a:t>8</a:t>
            </a:r>
            <a:r>
              <a:rPr lang="zh-CN" altLang="en-US" dirty="0"/>
              <a:t>人）</a:t>
            </a:r>
            <a:endParaRPr lang="en-US" altLang="zh-CN" dirty="0"/>
          </a:p>
        </p:txBody>
      </p:sp>
      <p:sp>
        <p:nvSpPr>
          <p:cNvPr id="3" name="标题 2">
            <a:extLst>
              <a:ext uri="{FF2B5EF4-FFF2-40B4-BE49-F238E27FC236}">
                <a16:creationId xmlns:a16="http://schemas.microsoft.com/office/drawing/2014/main" id="{265A6058-00A8-34DE-4902-B1F03448B86F}"/>
              </a:ext>
            </a:extLst>
          </p:cNvPr>
          <p:cNvSpPr>
            <a:spLocks noGrp="1"/>
          </p:cNvSpPr>
          <p:nvPr>
            <p:ph type="title"/>
          </p:nvPr>
        </p:nvSpPr>
        <p:spPr/>
        <p:txBody>
          <a:bodyPr>
            <a:normAutofit/>
          </a:bodyPr>
          <a:lstStyle/>
          <a:p>
            <a:r>
              <a:rPr lang="zh-CN" altLang="en-US" dirty="0"/>
              <a:t>竞赛晋级之路</a:t>
            </a:r>
          </a:p>
        </p:txBody>
      </p:sp>
    </p:spTree>
    <p:extLst>
      <p:ext uri="{BB962C8B-B14F-4D97-AF65-F5344CB8AC3E}">
        <p14:creationId xmlns:p14="http://schemas.microsoft.com/office/powerpoint/2010/main" val="1235156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F2682-FEA0-C0B2-2F5C-4498E6B35925}"/>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CEA2C75-6876-1F82-D740-9784F4CFF5AA}"/>
              </a:ext>
            </a:extLst>
          </p:cNvPr>
          <p:cNvSpPr>
            <a:spLocks noGrp="1"/>
          </p:cNvSpPr>
          <p:nvPr>
            <p:ph idx="1"/>
          </p:nvPr>
        </p:nvSpPr>
        <p:spPr>
          <a:xfrm>
            <a:off x="805543" y="1371600"/>
            <a:ext cx="10461171" cy="5104262"/>
          </a:xfrm>
        </p:spPr>
        <p:txBody>
          <a:bodyPr/>
          <a:lstStyle/>
          <a:p>
            <a:r>
              <a:rPr lang="zh-CN" altLang="en-US" dirty="0"/>
              <a:t>归纳偏好可以看做学习算法自身在一个很庞大的假设空间中对假设进行选择的“价值观”。</a:t>
            </a:r>
            <a:endParaRPr lang="en-US" altLang="zh-CN" dirty="0"/>
          </a:p>
          <a:p>
            <a:r>
              <a:rPr lang="zh-CN" altLang="en-US" dirty="0"/>
              <a:t>一个简约原则是</a:t>
            </a:r>
            <a:r>
              <a:rPr lang="zh-CN" altLang="en-US" dirty="0">
                <a:solidFill>
                  <a:srgbClr val="FF0000"/>
                </a:solidFill>
              </a:rPr>
              <a:t>奥卡姆剃刀原则</a:t>
            </a:r>
            <a:r>
              <a:rPr lang="en-US" altLang="zh-CN" dirty="0">
                <a:solidFill>
                  <a:srgbClr val="FF0000"/>
                </a:solidFill>
              </a:rPr>
              <a:t>(Occam’s razor)</a:t>
            </a:r>
            <a:r>
              <a:rPr lang="zh-CN" altLang="en-US" dirty="0">
                <a:solidFill>
                  <a:srgbClr val="FF0000"/>
                </a:solidFill>
              </a:rPr>
              <a:t>：在同样能够解释已知观测现象的假设中，我们应该挑选‘‘最简单’’ 的那一个。</a:t>
            </a:r>
            <a:endParaRPr lang="en-US" altLang="zh-CN" dirty="0">
              <a:solidFill>
                <a:srgbClr val="FF0000"/>
              </a:solidFill>
            </a:endParaRPr>
          </a:p>
          <a:p>
            <a:r>
              <a:rPr lang="zh-CN" altLang="en-US" dirty="0"/>
              <a:t>例如：</a:t>
            </a:r>
            <a:r>
              <a:rPr lang="zh-CN" altLang="en-US" dirty="0">
                <a:solidFill>
                  <a:srgbClr val="FF0000"/>
                </a:solidFill>
              </a:rPr>
              <a:t>线性假设</a:t>
            </a:r>
            <a:r>
              <a:rPr lang="zh-CN" altLang="en-US" dirty="0"/>
              <a:t>（用一条直线来预测两个变量之间的关系）；</a:t>
            </a:r>
            <a:r>
              <a:rPr lang="zh-CN" altLang="en-US" dirty="0">
                <a:solidFill>
                  <a:srgbClr val="FF0000"/>
                </a:solidFill>
              </a:rPr>
              <a:t>平滑性假设</a:t>
            </a:r>
            <a:r>
              <a:rPr lang="zh-CN" altLang="en-US" dirty="0"/>
              <a:t>（相似的输入应该对应相似的输出， </a:t>
            </a:r>
            <a:r>
              <a:rPr lang="en-US" altLang="zh-CN" dirty="0"/>
              <a:t>KNN</a:t>
            </a:r>
            <a:r>
              <a:rPr lang="zh-CN" altLang="en-US" dirty="0"/>
              <a:t>（</a:t>
            </a:r>
            <a:r>
              <a:rPr lang="en-US" altLang="zh-CN" dirty="0"/>
              <a:t>K</a:t>
            </a:r>
            <a:r>
              <a:rPr lang="zh-CN" altLang="en-US" dirty="0"/>
              <a:t>最近邻）算法）；</a:t>
            </a:r>
            <a:r>
              <a:rPr lang="zh-CN" altLang="en-US" dirty="0">
                <a:solidFill>
                  <a:srgbClr val="FF0000"/>
                </a:solidFill>
              </a:rPr>
              <a:t>正则化</a:t>
            </a:r>
            <a:r>
              <a:rPr lang="zh-CN" altLang="en-US" dirty="0"/>
              <a:t>（正则化是一种技术，用于防止模型在训练数据上过度拟合）</a:t>
            </a:r>
            <a:endParaRPr lang="en-US" altLang="zh-CN" dirty="0"/>
          </a:p>
        </p:txBody>
      </p:sp>
      <p:sp>
        <p:nvSpPr>
          <p:cNvPr id="3" name="标题 2">
            <a:extLst>
              <a:ext uri="{FF2B5EF4-FFF2-40B4-BE49-F238E27FC236}">
                <a16:creationId xmlns:a16="http://schemas.microsoft.com/office/drawing/2014/main" id="{8B6B79AD-F3A6-00EB-9B6C-0FB306DEB278}"/>
              </a:ext>
            </a:extLst>
          </p:cNvPr>
          <p:cNvSpPr>
            <a:spLocks noGrp="1"/>
          </p:cNvSpPr>
          <p:nvPr>
            <p:ph type="title"/>
          </p:nvPr>
        </p:nvSpPr>
        <p:spPr/>
        <p:txBody>
          <a:bodyPr/>
          <a:lstStyle/>
          <a:p>
            <a:r>
              <a:rPr lang="en-US" altLang="zh-CN" dirty="0"/>
              <a:t>3.</a:t>
            </a:r>
            <a:r>
              <a:rPr lang="zh-CN" altLang="en-US" dirty="0"/>
              <a:t>归纳偏好</a:t>
            </a:r>
          </a:p>
        </p:txBody>
      </p:sp>
    </p:spTree>
    <p:extLst>
      <p:ext uri="{BB962C8B-B14F-4D97-AF65-F5344CB8AC3E}">
        <p14:creationId xmlns:p14="http://schemas.microsoft.com/office/powerpoint/2010/main" val="848470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FFB2-39DC-CB2E-F141-97E3C669EB87}"/>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A8C4F2E2-20FB-FFA6-C36F-17A6F59486B5}"/>
              </a:ext>
            </a:extLst>
          </p:cNvPr>
          <p:cNvSpPr>
            <a:spLocks noGrp="1"/>
          </p:cNvSpPr>
          <p:nvPr>
            <p:ph idx="1"/>
          </p:nvPr>
        </p:nvSpPr>
        <p:spPr>
          <a:xfrm>
            <a:off x="631370" y="1360713"/>
            <a:ext cx="10951030" cy="5115149"/>
          </a:xfrm>
        </p:spPr>
        <p:txBody>
          <a:bodyPr/>
          <a:lstStyle/>
          <a:p>
            <a:r>
              <a:rPr lang="zh-CN" altLang="en-US" dirty="0"/>
              <a:t>问题：有没有一种一般性的原则来保证算法是“最优的”？</a:t>
            </a:r>
            <a:endParaRPr lang="en-US" altLang="zh-CN" dirty="0"/>
          </a:p>
          <a:p>
            <a:r>
              <a:rPr lang="zh-CN" altLang="en-US" dirty="0">
                <a:solidFill>
                  <a:srgbClr val="FF0000"/>
                </a:solidFill>
              </a:rPr>
              <a:t>没有免费午餐定理（</a:t>
            </a:r>
            <a:r>
              <a:rPr lang="en-US" altLang="zh-CN" dirty="0">
                <a:solidFill>
                  <a:srgbClr val="FF0000"/>
                </a:solidFill>
              </a:rPr>
              <a:t>no free lunch theorem, NFLT</a:t>
            </a:r>
            <a:r>
              <a:rPr lang="zh-CN" altLang="en-US" dirty="0">
                <a:solidFill>
                  <a:srgbClr val="FF0000"/>
                </a:solidFill>
              </a:rPr>
              <a:t>）：在所有可能的数据生成分布上平均之后，每一个分类算法在未事先观测的点上都有相同的错误率。换言之，在某种意义上，没有一个机器学习算法总是比其他的要好。</a:t>
            </a:r>
            <a:endParaRPr lang="en-US" altLang="zh-CN" dirty="0">
              <a:solidFill>
                <a:srgbClr val="FF0000"/>
              </a:solidFill>
            </a:endParaRPr>
          </a:p>
          <a:p>
            <a:r>
              <a:rPr lang="zh-CN" altLang="en-US" dirty="0"/>
              <a:t>算法的归纳偏好是否与问题本身匹配，大多时候直接决定立算法能否取得好的性能。</a:t>
            </a:r>
            <a:endParaRPr lang="en-US" altLang="zh-CN" dirty="0"/>
          </a:p>
          <a:p>
            <a:pPr marL="0" indent="0">
              <a:buNone/>
            </a:pPr>
            <a:endParaRPr lang="en-US" altLang="zh-CN" sz="2400" dirty="0">
              <a:solidFill>
                <a:srgbClr val="FF0000"/>
              </a:solidFill>
            </a:endParaRPr>
          </a:p>
        </p:txBody>
      </p:sp>
      <p:sp>
        <p:nvSpPr>
          <p:cNvPr id="3" name="标题 2">
            <a:extLst>
              <a:ext uri="{FF2B5EF4-FFF2-40B4-BE49-F238E27FC236}">
                <a16:creationId xmlns:a16="http://schemas.microsoft.com/office/drawing/2014/main" id="{4F055BEC-1E1D-76E0-6166-A4F3634E030E}"/>
              </a:ext>
            </a:extLst>
          </p:cNvPr>
          <p:cNvSpPr>
            <a:spLocks noGrp="1"/>
          </p:cNvSpPr>
          <p:nvPr>
            <p:ph type="title"/>
          </p:nvPr>
        </p:nvSpPr>
        <p:spPr/>
        <p:txBody>
          <a:bodyPr/>
          <a:lstStyle/>
          <a:p>
            <a:r>
              <a:rPr lang="zh-CN" altLang="en-US" dirty="0"/>
              <a:t>“最优”算法</a:t>
            </a:r>
          </a:p>
        </p:txBody>
      </p:sp>
    </p:spTree>
    <p:extLst>
      <p:ext uri="{BB962C8B-B14F-4D97-AF65-F5344CB8AC3E}">
        <p14:creationId xmlns:p14="http://schemas.microsoft.com/office/powerpoint/2010/main" val="221596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93DD7-1310-D0FA-AD29-7EF355E94F90}"/>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801C617D-97DB-270F-D9F7-8197B6F4A2E5}"/>
              </a:ext>
            </a:extLst>
          </p:cNvPr>
          <p:cNvSpPr>
            <a:spLocks noGrp="1"/>
          </p:cNvSpPr>
          <p:nvPr>
            <p:ph idx="1"/>
          </p:nvPr>
        </p:nvSpPr>
        <p:spPr>
          <a:xfrm>
            <a:off x="555171" y="1662568"/>
            <a:ext cx="11081658" cy="4525280"/>
          </a:xfrm>
        </p:spPr>
        <p:txBody>
          <a:bodyPr/>
          <a:lstStyle/>
          <a:p>
            <a:r>
              <a:rPr lang="zh-CN" altLang="en-US" dirty="0"/>
              <a:t>通常我们把分类错误的样本数占样本总数的比例</a:t>
            </a:r>
            <a:r>
              <a:rPr lang="zh-CN" altLang="en-US" dirty="0">
                <a:solidFill>
                  <a:srgbClr val="FF0000"/>
                </a:solidFill>
              </a:rPr>
              <a:t>称为 “错误率</a:t>
            </a:r>
            <a:r>
              <a:rPr lang="en-US" altLang="zh-CN" dirty="0">
                <a:solidFill>
                  <a:srgbClr val="FF0000"/>
                </a:solidFill>
              </a:rPr>
              <a:t>” (error rate)</a:t>
            </a:r>
            <a:r>
              <a:rPr lang="en-US" altLang="zh-CN" dirty="0"/>
              <a:t>, </a:t>
            </a:r>
            <a:r>
              <a:rPr lang="zh-CN" altLang="en-US" dirty="0"/>
              <a:t>即如果在 </a:t>
            </a:r>
            <a:r>
              <a:rPr lang="en-US" altLang="zh-CN" dirty="0"/>
              <a:t>m</a:t>
            </a:r>
            <a:r>
              <a:rPr lang="zh-CN" altLang="en-US" dirty="0"/>
              <a:t>个样本中有 </a:t>
            </a:r>
            <a:r>
              <a:rPr lang="en-US" altLang="zh-CN" dirty="0"/>
              <a:t>a</a:t>
            </a:r>
            <a:r>
              <a:rPr lang="zh-CN" altLang="en-US" dirty="0"/>
              <a:t>个样本分类错误，则错误率 </a:t>
            </a:r>
            <a:r>
              <a:rPr lang="en-US" altLang="zh-CN" dirty="0"/>
              <a:t>E= a/m; </a:t>
            </a:r>
            <a:r>
              <a:rPr lang="zh-CN" altLang="en-US" dirty="0"/>
              <a:t>相应的，</a:t>
            </a:r>
            <a:r>
              <a:rPr lang="en-US" altLang="zh-CN" dirty="0"/>
              <a:t>1-a/m</a:t>
            </a:r>
            <a:r>
              <a:rPr lang="zh-CN" altLang="en-US" dirty="0"/>
              <a:t>称为 </a:t>
            </a:r>
            <a:r>
              <a:rPr lang="zh-CN" altLang="en-US" dirty="0">
                <a:solidFill>
                  <a:srgbClr val="FF0000"/>
                </a:solidFill>
              </a:rPr>
              <a:t>“精度</a:t>
            </a:r>
            <a:r>
              <a:rPr lang="en-US" altLang="zh-CN" dirty="0">
                <a:solidFill>
                  <a:srgbClr val="FF0000"/>
                </a:solidFill>
              </a:rPr>
              <a:t>" (accuracy), </a:t>
            </a:r>
            <a:r>
              <a:rPr lang="zh-CN" altLang="en-US" dirty="0"/>
              <a:t>即 “精度</a:t>
            </a:r>
            <a:r>
              <a:rPr lang="en-US" altLang="zh-CN" dirty="0"/>
              <a:t>= 1-</a:t>
            </a:r>
            <a:r>
              <a:rPr lang="zh-CN" altLang="en-US" dirty="0"/>
              <a:t>错误率＂．</a:t>
            </a:r>
            <a:endParaRPr lang="en-US" altLang="zh-CN" dirty="0"/>
          </a:p>
          <a:p>
            <a:r>
              <a:rPr lang="zh-CN" altLang="en-US" dirty="0"/>
              <a:t>更一般地，我们把学习器的实际预测输出与样本的真实输出之间的差异称为 “</a:t>
            </a:r>
            <a:r>
              <a:rPr lang="zh-CN" altLang="en-US" dirty="0">
                <a:solidFill>
                  <a:srgbClr val="FF0000"/>
                </a:solidFill>
              </a:rPr>
              <a:t>误差</a:t>
            </a:r>
            <a:r>
              <a:rPr lang="en-US" altLang="zh-CN" dirty="0">
                <a:solidFill>
                  <a:srgbClr val="FF0000"/>
                </a:solidFill>
              </a:rPr>
              <a:t>” (error)</a:t>
            </a:r>
            <a:r>
              <a:rPr lang="en-US" altLang="zh-CN" dirty="0"/>
              <a:t>, </a:t>
            </a:r>
            <a:r>
              <a:rPr lang="zh-CN" altLang="en-US" dirty="0"/>
              <a:t>学习器在训练集上的误差称为 “ </a:t>
            </a:r>
            <a:r>
              <a:rPr lang="zh-CN" altLang="en-US" dirty="0">
                <a:solidFill>
                  <a:srgbClr val="00B0F0"/>
                </a:solidFill>
              </a:rPr>
              <a:t>训练误差</a:t>
            </a:r>
            <a:r>
              <a:rPr lang="en-US" altLang="zh-CN" dirty="0"/>
              <a:t>” (training error)</a:t>
            </a:r>
            <a:r>
              <a:rPr lang="zh-CN" altLang="en-US" dirty="0"/>
              <a:t>，在新样本上的误差称为 “</a:t>
            </a:r>
            <a:r>
              <a:rPr lang="zh-CN" altLang="en-US" dirty="0">
                <a:solidFill>
                  <a:srgbClr val="00B0F0"/>
                </a:solidFill>
              </a:rPr>
              <a:t>泛化误差</a:t>
            </a:r>
            <a:r>
              <a:rPr lang="en-US" altLang="zh-CN" dirty="0"/>
              <a:t>” (generalization error)</a:t>
            </a:r>
            <a:r>
              <a:rPr lang="zh-CN" altLang="en-US" dirty="0"/>
              <a:t>。</a:t>
            </a:r>
          </a:p>
        </p:txBody>
      </p:sp>
      <p:sp>
        <p:nvSpPr>
          <p:cNvPr id="3" name="标题 2">
            <a:extLst>
              <a:ext uri="{FF2B5EF4-FFF2-40B4-BE49-F238E27FC236}">
                <a16:creationId xmlns:a16="http://schemas.microsoft.com/office/drawing/2014/main" id="{166AC789-B028-8CE3-BA82-D9716FF05291}"/>
              </a:ext>
            </a:extLst>
          </p:cNvPr>
          <p:cNvSpPr>
            <a:spLocks noGrp="1"/>
          </p:cNvSpPr>
          <p:nvPr>
            <p:ph type="title"/>
          </p:nvPr>
        </p:nvSpPr>
        <p:spPr/>
        <p:txBody>
          <a:bodyPr/>
          <a:lstStyle/>
          <a:p>
            <a:r>
              <a:rPr lang="en-US" altLang="zh-CN" dirty="0"/>
              <a:t>4.</a:t>
            </a:r>
            <a:r>
              <a:rPr lang="zh-CN" altLang="en-US" dirty="0"/>
              <a:t>错误率、精度</a:t>
            </a:r>
          </a:p>
        </p:txBody>
      </p:sp>
    </p:spTree>
    <p:extLst>
      <p:ext uri="{BB962C8B-B14F-4D97-AF65-F5344CB8AC3E}">
        <p14:creationId xmlns:p14="http://schemas.microsoft.com/office/powerpoint/2010/main" val="4175533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D59CC-04FF-68B5-EC0B-C29533D51E8D}"/>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C12E1660-2544-1A4B-EA25-0DEE7B34EE26}"/>
              </a:ext>
            </a:extLst>
          </p:cNvPr>
          <p:cNvSpPr>
            <a:spLocks noGrp="1"/>
          </p:cNvSpPr>
          <p:nvPr>
            <p:ph idx="1"/>
          </p:nvPr>
        </p:nvSpPr>
        <p:spPr>
          <a:xfrm>
            <a:off x="587828" y="1357769"/>
            <a:ext cx="11016343" cy="5402260"/>
          </a:xfrm>
        </p:spPr>
        <p:txBody>
          <a:bodyPr/>
          <a:lstStyle/>
          <a:p>
            <a:r>
              <a:rPr lang="zh-CN" altLang="en-US" dirty="0"/>
              <a:t>当我们训练机器学习模型时，我们可以使用某个训练集，在训练集上计算一些被称为</a:t>
            </a:r>
            <a:r>
              <a:rPr lang="zh-CN" altLang="en-US" dirty="0">
                <a:solidFill>
                  <a:srgbClr val="FF0000"/>
                </a:solidFill>
              </a:rPr>
              <a:t>训练误差（</a:t>
            </a:r>
            <a:r>
              <a:rPr lang="en-US" altLang="zh-CN" dirty="0">
                <a:solidFill>
                  <a:srgbClr val="FF0000"/>
                </a:solidFill>
              </a:rPr>
              <a:t>training error</a:t>
            </a:r>
            <a:r>
              <a:rPr lang="zh-CN" altLang="en-US" dirty="0">
                <a:solidFill>
                  <a:srgbClr val="FF0000"/>
                </a:solidFill>
              </a:rPr>
              <a:t>）</a:t>
            </a:r>
            <a:r>
              <a:rPr lang="zh-CN" altLang="en-US" dirty="0"/>
              <a:t>的度量误差，目标是降低训练误差。</a:t>
            </a:r>
            <a:endParaRPr lang="en-US" altLang="zh-CN" dirty="0"/>
          </a:p>
          <a:p>
            <a:r>
              <a:rPr lang="zh-CN" altLang="en-US" dirty="0"/>
              <a:t>目前为止，我们讨论的是一个简单的优化问题。机器学习和优化不同的地方在于，我们也希望</a:t>
            </a:r>
            <a:r>
              <a:rPr lang="zh-CN" altLang="en-US" dirty="0">
                <a:solidFill>
                  <a:srgbClr val="FF0000"/>
                </a:solidFill>
              </a:rPr>
              <a:t>泛化误差（</a:t>
            </a:r>
            <a:r>
              <a:rPr lang="en-US" altLang="zh-CN" dirty="0">
                <a:solidFill>
                  <a:srgbClr val="FF0000"/>
                </a:solidFill>
              </a:rPr>
              <a:t>generalization error</a:t>
            </a:r>
            <a:r>
              <a:rPr lang="zh-CN" altLang="en-US" dirty="0">
                <a:solidFill>
                  <a:srgbClr val="FF0000"/>
                </a:solidFill>
              </a:rPr>
              <a:t>）</a:t>
            </a:r>
            <a:r>
              <a:rPr lang="zh-CN" altLang="en-US" dirty="0"/>
              <a:t>很低。泛化误差被定义为新输入的误差期望。这里，期望的计算基于不同的可能输入，这些输入采自于系统在现实中遇到的分布。</a:t>
            </a:r>
          </a:p>
        </p:txBody>
      </p:sp>
      <p:sp>
        <p:nvSpPr>
          <p:cNvPr id="3" name="标题 2">
            <a:extLst>
              <a:ext uri="{FF2B5EF4-FFF2-40B4-BE49-F238E27FC236}">
                <a16:creationId xmlns:a16="http://schemas.microsoft.com/office/drawing/2014/main" id="{B94EEDB5-FD99-EACF-8F5F-5F6F51186C66}"/>
              </a:ext>
            </a:extLst>
          </p:cNvPr>
          <p:cNvSpPr>
            <a:spLocks noGrp="1"/>
          </p:cNvSpPr>
          <p:nvPr>
            <p:ph type="title"/>
          </p:nvPr>
        </p:nvSpPr>
        <p:spPr/>
        <p:txBody>
          <a:bodyPr/>
          <a:lstStyle/>
          <a:p>
            <a:r>
              <a:rPr lang="en-US" altLang="zh-CN" dirty="0"/>
              <a:t>5.</a:t>
            </a:r>
            <a:r>
              <a:rPr lang="zh-CN" altLang="en-US" dirty="0"/>
              <a:t>训练误差和泛化误差</a:t>
            </a:r>
          </a:p>
        </p:txBody>
      </p:sp>
    </p:spTree>
    <p:extLst>
      <p:ext uri="{BB962C8B-B14F-4D97-AF65-F5344CB8AC3E}">
        <p14:creationId xmlns:p14="http://schemas.microsoft.com/office/powerpoint/2010/main" val="35157339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106B6-A543-5E6A-9F47-87FC796F796A}"/>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31D927C-B4C6-7B58-68C8-8069563D9FF6}"/>
              </a:ext>
            </a:extLst>
          </p:cNvPr>
          <p:cNvSpPr>
            <a:spLocks noGrp="1"/>
          </p:cNvSpPr>
          <p:nvPr>
            <p:ph type="title"/>
          </p:nvPr>
        </p:nvSpPr>
        <p:spPr/>
        <p:txBody>
          <a:bodyPr>
            <a:normAutofit/>
          </a:bodyPr>
          <a:lstStyle/>
          <a:p>
            <a:r>
              <a:rPr lang="zh-CN" altLang="en-US" dirty="0"/>
              <a:t>容量和误差</a:t>
            </a:r>
          </a:p>
        </p:txBody>
      </p:sp>
      <p:pic>
        <p:nvPicPr>
          <p:cNvPr id="4" name="图片 3">
            <a:extLst>
              <a:ext uri="{FF2B5EF4-FFF2-40B4-BE49-F238E27FC236}">
                <a16:creationId xmlns:a16="http://schemas.microsoft.com/office/drawing/2014/main" id="{50AF38BE-CE58-F69D-284A-C84AAD645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01" y="1478719"/>
            <a:ext cx="11344597" cy="5379281"/>
          </a:xfrm>
          <a:prstGeom prst="rect">
            <a:avLst/>
          </a:prstGeom>
        </p:spPr>
      </p:pic>
      <p:pic>
        <p:nvPicPr>
          <p:cNvPr id="6" name="图片 5">
            <a:extLst>
              <a:ext uri="{FF2B5EF4-FFF2-40B4-BE49-F238E27FC236}">
                <a16:creationId xmlns:a16="http://schemas.microsoft.com/office/drawing/2014/main" id="{DC43EA0C-8490-64E4-67C8-05D48A881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4807" y="6141176"/>
            <a:ext cx="2000250" cy="541020"/>
          </a:xfrm>
          <a:prstGeom prst="rect">
            <a:avLst/>
          </a:prstGeom>
        </p:spPr>
      </p:pic>
    </p:spTree>
    <p:extLst>
      <p:ext uri="{BB962C8B-B14F-4D97-AF65-F5344CB8AC3E}">
        <p14:creationId xmlns:p14="http://schemas.microsoft.com/office/powerpoint/2010/main" val="29216560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175AF-EB07-E24D-BF24-E254ABCB6820}"/>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D8DE1989-60D9-8789-31A8-E8946A570122}"/>
              </a:ext>
            </a:extLst>
          </p:cNvPr>
          <p:cNvSpPr>
            <a:spLocks noGrp="1"/>
          </p:cNvSpPr>
          <p:nvPr>
            <p:ph idx="1"/>
          </p:nvPr>
        </p:nvSpPr>
        <p:spPr>
          <a:xfrm>
            <a:off x="129924" y="1315212"/>
            <a:ext cx="5475514" cy="5512254"/>
          </a:xfrm>
        </p:spPr>
        <p:txBody>
          <a:bodyPr/>
          <a:lstStyle/>
          <a:p>
            <a:r>
              <a:rPr lang="zh-CN" altLang="en-US" dirty="0"/>
              <a:t>这两个因素对应机器学习的两个主要挑战</a:t>
            </a:r>
            <a:r>
              <a:rPr lang="en-US" altLang="zh-CN" dirty="0"/>
              <a:t>: </a:t>
            </a:r>
            <a:r>
              <a:rPr lang="zh-CN" altLang="en-US" dirty="0">
                <a:solidFill>
                  <a:srgbClr val="FF0000"/>
                </a:solidFill>
              </a:rPr>
              <a:t>欠拟合</a:t>
            </a:r>
            <a:r>
              <a:rPr lang="en-US" altLang="zh-CN" dirty="0">
                <a:solidFill>
                  <a:srgbClr val="FF0000"/>
                </a:solidFill>
              </a:rPr>
              <a:t>(underfitting)</a:t>
            </a:r>
          </a:p>
          <a:p>
            <a:pPr marL="0" indent="0">
              <a:buNone/>
            </a:pPr>
            <a:r>
              <a:rPr lang="en-US" altLang="zh-CN" dirty="0">
                <a:solidFill>
                  <a:srgbClr val="FF0000"/>
                </a:solidFill>
              </a:rPr>
              <a:t>   </a:t>
            </a:r>
            <a:r>
              <a:rPr lang="zh-CN" altLang="en-US" dirty="0"/>
              <a:t>和</a:t>
            </a:r>
            <a:r>
              <a:rPr lang="zh-CN" altLang="en-US" dirty="0">
                <a:solidFill>
                  <a:srgbClr val="FF0000"/>
                </a:solidFill>
              </a:rPr>
              <a:t>过拟合</a:t>
            </a:r>
            <a:r>
              <a:rPr lang="en-US" altLang="zh-CN" dirty="0">
                <a:solidFill>
                  <a:srgbClr val="FF0000"/>
                </a:solidFill>
              </a:rPr>
              <a:t>(overfitting)</a:t>
            </a:r>
            <a:r>
              <a:rPr lang="zh-CN" altLang="en-US" dirty="0"/>
              <a:t>。</a:t>
            </a:r>
            <a:endParaRPr lang="en-US" altLang="zh-CN" dirty="0"/>
          </a:p>
          <a:p>
            <a:r>
              <a:rPr lang="zh-CN" altLang="en-US" dirty="0">
                <a:solidFill>
                  <a:srgbClr val="FF0000"/>
                </a:solidFill>
              </a:rPr>
              <a:t>欠拟合</a:t>
            </a:r>
            <a:r>
              <a:rPr lang="zh-CN" altLang="en-US" dirty="0"/>
              <a:t>是指模型不能在训练集</a:t>
            </a:r>
            <a:endParaRPr lang="en-US" altLang="zh-CN" dirty="0"/>
          </a:p>
          <a:p>
            <a:pPr marL="0" indent="0">
              <a:buNone/>
            </a:pPr>
            <a:r>
              <a:rPr lang="zh-CN" altLang="en-US" dirty="0"/>
              <a:t>  上获得足够低的误差。</a:t>
            </a:r>
            <a:endParaRPr lang="en-US" altLang="zh-CN" dirty="0"/>
          </a:p>
          <a:p>
            <a:r>
              <a:rPr lang="zh-CN" altLang="en-US" dirty="0">
                <a:solidFill>
                  <a:srgbClr val="FF0000"/>
                </a:solidFill>
              </a:rPr>
              <a:t>过拟合</a:t>
            </a:r>
            <a:r>
              <a:rPr lang="zh-CN" altLang="en-US" dirty="0"/>
              <a:t>是指训练误差和和测试</a:t>
            </a:r>
            <a:endParaRPr lang="en-US" altLang="zh-CN" dirty="0"/>
          </a:p>
          <a:p>
            <a:pPr marL="0" indent="0">
              <a:buNone/>
            </a:pPr>
            <a:r>
              <a:rPr lang="zh-CN" altLang="en-US" dirty="0"/>
              <a:t>  误差之间的差距太大。</a:t>
            </a:r>
          </a:p>
        </p:txBody>
      </p:sp>
      <p:sp>
        <p:nvSpPr>
          <p:cNvPr id="3" name="标题 2">
            <a:extLst>
              <a:ext uri="{FF2B5EF4-FFF2-40B4-BE49-F238E27FC236}">
                <a16:creationId xmlns:a16="http://schemas.microsoft.com/office/drawing/2014/main" id="{0E992477-C6BF-3805-2FE0-AE2D65149CC1}"/>
              </a:ext>
            </a:extLst>
          </p:cNvPr>
          <p:cNvSpPr>
            <a:spLocks noGrp="1"/>
          </p:cNvSpPr>
          <p:nvPr>
            <p:ph type="title"/>
          </p:nvPr>
        </p:nvSpPr>
        <p:spPr/>
        <p:txBody>
          <a:bodyPr/>
          <a:lstStyle/>
          <a:p>
            <a:r>
              <a:rPr lang="en-US" altLang="zh-CN" dirty="0"/>
              <a:t>6.</a:t>
            </a:r>
            <a:r>
              <a:rPr lang="zh-CN" altLang="en-US" dirty="0"/>
              <a:t>欠拟合、过拟合</a:t>
            </a:r>
          </a:p>
        </p:txBody>
      </p:sp>
      <p:pic>
        <p:nvPicPr>
          <p:cNvPr id="4" name="图片 3">
            <a:extLst>
              <a:ext uri="{FF2B5EF4-FFF2-40B4-BE49-F238E27FC236}">
                <a16:creationId xmlns:a16="http://schemas.microsoft.com/office/drawing/2014/main" id="{C43F56E2-49E9-5E66-239D-C0F964149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409" y="2100665"/>
            <a:ext cx="7069591" cy="3442123"/>
          </a:xfrm>
          <a:prstGeom prst="rect">
            <a:avLst/>
          </a:prstGeom>
        </p:spPr>
      </p:pic>
    </p:spTree>
    <p:extLst>
      <p:ext uri="{BB962C8B-B14F-4D97-AF65-F5344CB8AC3E}">
        <p14:creationId xmlns:p14="http://schemas.microsoft.com/office/powerpoint/2010/main" val="157287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7F607-777A-4091-5489-8A676A239B9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27016CE-1A99-AF6C-4C1C-D9E9DCD67320}"/>
              </a:ext>
            </a:extLst>
          </p:cNvPr>
          <p:cNvSpPr>
            <a:spLocks noGrp="1"/>
          </p:cNvSpPr>
          <p:nvPr>
            <p:ph type="title"/>
          </p:nvPr>
        </p:nvSpPr>
        <p:spPr/>
        <p:txBody>
          <a:bodyPr/>
          <a:lstStyle/>
          <a:p>
            <a:r>
              <a:rPr lang="zh-CN" altLang="en-US" dirty="0"/>
              <a:t>欠拟合、过拟合</a:t>
            </a:r>
          </a:p>
        </p:txBody>
      </p:sp>
      <p:pic>
        <p:nvPicPr>
          <p:cNvPr id="5" name="图片 4">
            <a:extLst>
              <a:ext uri="{FF2B5EF4-FFF2-40B4-BE49-F238E27FC236}">
                <a16:creationId xmlns:a16="http://schemas.microsoft.com/office/drawing/2014/main" id="{5DD9FDDE-9319-4E0C-73FC-21BFC3E13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78" y="1602541"/>
            <a:ext cx="11688866" cy="4792435"/>
          </a:xfrm>
          <a:prstGeom prst="rect">
            <a:avLst/>
          </a:prstGeom>
        </p:spPr>
      </p:pic>
    </p:spTree>
    <p:extLst>
      <p:ext uri="{BB962C8B-B14F-4D97-AF65-F5344CB8AC3E}">
        <p14:creationId xmlns:p14="http://schemas.microsoft.com/office/powerpoint/2010/main" val="1472862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B59EF-CFFE-4718-0C1A-F6C2BD82A2FB}"/>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0729CA8-39D1-136C-D6E4-45C8398C8285}"/>
              </a:ext>
            </a:extLst>
          </p:cNvPr>
          <p:cNvSpPr>
            <a:spLocks noGrp="1"/>
          </p:cNvSpPr>
          <p:nvPr>
            <p:ph type="title"/>
          </p:nvPr>
        </p:nvSpPr>
        <p:spPr/>
        <p:txBody>
          <a:bodyPr/>
          <a:lstStyle/>
          <a:p>
            <a:r>
              <a:rPr lang="zh-CN" altLang="en-US" dirty="0"/>
              <a:t>欠拟合、过拟合</a:t>
            </a:r>
          </a:p>
        </p:txBody>
      </p:sp>
      <p:pic>
        <p:nvPicPr>
          <p:cNvPr id="4" name="图片 3">
            <a:extLst>
              <a:ext uri="{FF2B5EF4-FFF2-40B4-BE49-F238E27FC236}">
                <a16:creationId xmlns:a16="http://schemas.microsoft.com/office/drawing/2014/main" id="{A6C1ACB0-9553-DBA2-0144-9460C473B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164" y="254000"/>
            <a:ext cx="7531100" cy="6350000"/>
          </a:xfrm>
          <a:prstGeom prst="rect">
            <a:avLst/>
          </a:prstGeom>
        </p:spPr>
      </p:pic>
    </p:spTree>
    <p:extLst>
      <p:ext uri="{BB962C8B-B14F-4D97-AF65-F5344CB8AC3E}">
        <p14:creationId xmlns:p14="http://schemas.microsoft.com/office/powerpoint/2010/main" val="166904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5CB905-06E5-8DE4-CE7F-EA3D412898DE}"/>
              </a:ext>
            </a:extLst>
          </p:cNvPr>
          <p:cNvSpPr>
            <a:spLocks noGrp="1"/>
          </p:cNvSpPr>
          <p:nvPr>
            <p:ph idx="1"/>
          </p:nvPr>
        </p:nvSpPr>
        <p:spPr/>
        <p:txBody>
          <a:bodyPr/>
          <a:lstStyle/>
          <a:p>
            <a:r>
              <a:rPr lang="zh-CN" altLang="en-US" dirty="0"/>
              <a:t>在机器学习中，</a:t>
            </a:r>
            <a:r>
              <a:rPr lang="zh-CN" altLang="en-US" dirty="0">
                <a:solidFill>
                  <a:srgbClr val="FF0000"/>
                </a:solidFill>
              </a:rPr>
              <a:t>线性和非线性</a:t>
            </a:r>
            <a:r>
              <a:rPr lang="zh-CN" altLang="en-US" dirty="0"/>
              <a:t>是指</a:t>
            </a:r>
            <a:r>
              <a:rPr lang="zh-CN" altLang="en-US" dirty="0">
                <a:solidFill>
                  <a:srgbClr val="FF0000"/>
                </a:solidFill>
              </a:rPr>
              <a:t>模型的特征</a:t>
            </a:r>
            <a:r>
              <a:rPr lang="zh-CN" altLang="en-US" dirty="0"/>
              <a:t>和</a:t>
            </a:r>
            <a:r>
              <a:rPr lang="zh-CN" altLang="en-US" dirty="0">
                <a:solidFill>
                  <a:srgbClr val="FF0000"/>
                </a:solidFill>
              </a:rPr>
              <a:t>目标变量</a:t>
            </a:r>
            <a:r>
              <a:rPr lang="zh-CN" altLang="en-US" dirty="0"/>
              <a:t>之间的关系。</a:t>
            </a:r>
            <a:endParaRPr lang="en-US" altLang="zh-CN" dirty="0"/>
          </a:p>
          <a:p>
            <a:r>
              <a:rPr lang="zh-CN" altLang="en-US" dirty="0">
                <a:solidFill>
                  <a:srgbClr val="FF0000"/>
                </a:solidFill>
              </a:rPr>
              <a:t>线性模型</a:t>
            </a:r>
            <a:r>
              <a:rPr lang="zh-CN" altLang="en-US" dirty="0"/>
              <a:t>假设特征和目标变量之间存在线性关系，即可以用一条直线或平面来拟合数据。</a:t>
            </a:r>
            <a:endParaRPr lang="en-US" altLang="zh-CN" dirty="0"/>
          </a:p>
          <a:p>
            <a:r>
              <a:rPr lang="zh-CN" altLang="en-US" dirty="0">
                <a:solidFill>
                  <a:srgbClr val="FF0000"/>
                </a:solidFill>
              </a:rPr>
              <a:t>非线性模型</a:t>
            </a:r>
            <a:r>
              <a:rPr lang="zh-CN" altLang="en-US" dirty="0"/>
              <a:t>则假设特征和目标变量之间存在非线性关系，即无法用一条直线或平面来拟合数据。</a:t>
            </a:r>
          </a:p>
        </p:txBody>
      </p:sp>
      <p:sp>
        <p:nvSpPr>
          <p:cNvPr id="3" name="标题 2">
            <a:extLst>
              <a:ext uri="{FF2B5EF4-FFF2-40B4-BE49-F238E27FC236}">
                <a16:creationId xmlns:a16="http://schemas.microsoft.com/office/drawing/2014/main" id="{066CAF59-3435-F476-6193-0EAA4173AB93}"/>
              </a:ext>
            </a:extLst>
          </p:cNvPr>
          <p:cNvSpPr>
            <a:spLocks noGrp="1"/>
          </p:cNvSpPr>
          <p:nvPr>
            <p:ph type="title"/>
          </p:nvPr>
        </p:nvSpPr>
        <p:spPr/>
        <p:txBody>
          <a:bodyPr>
            <a:normAutofit/>
          </a:bodyPr>
          <a:lstStyle/>
          <a:p>
            <a:r>
              <a:rPr lang="zh-CN" altLang="en-US" sz="3200" dirty="0"/>
              <a:t>补充概念：线性与非线性</a:t>
            </a:r>
          </a:p>
        </p:txBody>
      </p:sp>
    </p:spTree>
    <p:extLst>
      <p:ext uri="{BB962C8B-B14F-4D97-AF65-F5344CB8AC3E}">
        <p14:creationId xmlns:p14="http://schemas.microsoft.com/office/powerpoint/2010/main" val="1846754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8158E-AEFC-DF63-47D2-DB9ECB748DD7}"/>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C279BE0D-177E-D94D-F3A2-7DBA281DD21C}"/>
              </a:ext>
            </a:extLst>
          </p:cNvPr>
          <p:cNvSpPr>
            <a:spLocks noGrp="1"/>
          </p:cNvSpPr>
          <p:nvPr>
            <p:ph idx="1"/>
          </p:nvPr>
        </p:nvSpPr>
        <p:spPr>
          <a:xfrm>
            <a:off x="838200" y="1382486"/>
            <a:ext cx="10515600" cy="5334000"/>
          </a:xfrm>
        </p:spPr>
        <p:txBody>
          <a:bodyPr/>
          <a:lstStyle/>
          <a:p>
            <a:r>
              <a:rPr lang="zh-CN" altLang="en-US" dirty="0"/>
              <a:t>线性模型的特点是模型的参数和特征之间是线性关系。</a:t>
            </a:r>
            <a:endParaRPr lang="en-US" altLang="zh-CN" dirty="0"/>
          </a:p>
          <a:p>
            <a:r>
              <a:rPr lang="zh-CN" altLang="en-US" dirty="0"/>
              <a:t>例如，</a:t>
            </a:r>
            <a:r>
              <a:rPr lang="zh-CN" altLang="en-US" dirty="0">
                <a:solidFill>
                  <a:srgbClr val="FF0000"/>
                </a:solidFill>
              </a:rPr>
              <a:t>线性回归模型</a:t>
            </a:r>
            <a:r>
              <a:rPr lang="zh-CN" altLang="en-US" dirty="0"/>
              <a:t>的基本形式是其中，</a:t>
            </a:r>
            <a:endParaRPr lang="en-US" altLang="zh-CN" dirty="0"/>
          </a:p>
          <a:p>
            <a:endParaRPr lang="en-US" altLang="zh-CN" dirty="0"/>
          </a:p>
          <a:p>
            <a:endParaRPr lang="en-US" altLang="zh-CN" dirty="0"/>
          </a:p>
          <a:p>
            <a:r>
              <a:rPr lang="zh-CN" altLang="en-US" dirty="0"/>
              <a:t>线性模型的优点是</a:t>
            </a:r>
            <a:r>
              <a:rPr lang="zh-CN" altLang="en-US" dirty="0">
                <a:solidFill>
                  <a:srgbClr val="FF0000"/>
                </a:solidFill>
              </a:rPr>
              <a:t>简单、易于理解和实现</a:t>
            </a:r>
            <a:r>
              <a:rPr lang="zh-CN" altLang="en-US" dirty="0"/>
              <a:t>，并且</a:t>
            </a:r>
            <a:r>
              <a:rPr lang="zh-CN" altLang="en-US" dirty="0">
                <a:solidFill>
                  <a:srgbClr val="FF0000"/>
                </a:solidFill>
              </a:rPr>
              <a:t>在数据量较小、特征之间的关系较为简单时表现较好</a:t>
            </a:r>
            <a:r>
              <a:rPr lang="zh-CN" altLang="en-US" dirty="0"/>
              <a:t>。但是，线性模型的拟合能力有限，</a:t>
            </a:r>
            <a:r>
              <a:rPr lang="zh-CN" altLang="en-US" dirty="0">
                <a:solidFill>
                  <a:srgbClr val="FF0000"/>
                </a:solidFill>
              </a:rPr>
              <a:t>对于复杂的非线性关系难以准确拟合</a:t>
            </a:r>
            <a:r>
              <a:rPr lang="zh-CN" altLang="en-US" dirty="0"/>
              <a:t>。</a:t>
            </a:r>
          </a:p>
        </p:txBody>
      </p:sp>
      <p:sp>
        <p:nvSpPr>
          <p:cNvPr id="3" name="标题 2">
            <a:extLst>
              <a:ext uri="{FF2B5EF4-FFF2-40B4-BE49-F238E27FC236}">
                <a16:creationId xmlns:a16="http://schemas.microsoft.com/office/drawing/2014/main" id="{FDC497B6-F92A-C635-742C-B7D84E9B0928}"/>
              </a:ext>
            </a:extLst>
          </p:cNvPr>
          <p:cNvSpPr>
            <a:spLocks noGrp="1"/>
          </p:cNvSpPr>
          <p:nvPr>
            <p:ph type="title"/>
          </p:nvPr>
        </p:nvSpPr>
        <p:spPr/>
        <p:txBody>
          <a:bodyPr/>
          <a:lstStyle/>
          <a:p>
            <a:r>
              <a:rPr lang="zh-CN" altLang="en-US" dirty="0"/>
              <a:t>线性和非线性</a:t>
            </a:r>
          </a:p>
        </p:txBody>
      </p:sp>
      <p:pic>
        <p:nvPicPr>
          <p:cNvPr id="5" name="图片 4">
            <a:extLst>
              <a:ext uri="{FF2B5EF4-FFF2-40B4-BE49-F238E27FC236}">
                <a16:creationId xmlns:a16="http://schemas.microsoft.com/office/drawing/2014/main" id="{91316210-F35C-BD35-FC71-7C0BD37B6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27" y="2975716"/>
            <a:ext cx="11639144" cy="906567"/>
          </a:xfrm>
          <a:prstGeom prst="rect">
            <a:avLst/>
          </a:prstGeom>
        </p:spPr>
      </p:pic>
    </p:spTree>
    <p:extLst>
      <p:ext uri="{BB962C8B-B14F-4D97-AF65-F5344CB8AC3E}">
        <p14:creationId xmlns:p14="http://schemas.microsoft.com/office/powerpoint/2010/main" val="54932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4248B-55F2-3BD9-B201-84DE755062B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E52DB6-2D1F-80BB-10F9-BA2C43A046AD}"/>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2556B26B-FE96-DAEC-A3A2-812468E40F6C}"/>
              </a:ext>
            </a:extLst>
          </p:cNvPr>
          <p:cNvSpPr>
            <a:spLocks noGrp="1"/>
          </p:cNvSpPr>
          <p:nvPr>
            <p:ph type="body" sz="quarter" idx="10"/>
          </p:nvPr>
        </p:nvSpPr>
        <p:spPr>
          <a:xfrm>
            <a:off x="2854325" y="2325011"/>
            <a:ext cx="6723784" cy="3945160"/>
          </a:xfrm>
        </p:spPr>
        <p:txBody>
          <a:bodyPr/>
          <a:lstStyle/>
          <a:p>
            <a:pPr algn="ctr">
              <a:lnSpc>
                <a:spcPct val="150000"/>
              </a:lnSpc>
            </a:pPr>
            <a:r>
              <a:rPr lang="zh-CN" altLang="en-US" dirty="0">
                <a:solidFill>
                  <a:schemeClr val="tx1">
                    <a:lumMod val="50000"/>
                    <a:lumOff val="50000"/>
                  </a:schemeClr>
                </a:solidFill>
              </a:rPr>
              <a:t>奥赛晋级之路</a:t>
            </a:r>
            <a:endParaRPr lang="en-US" altLang="zh-CN" dirty="0">
              <a:solidFill>
                <a:schemeClr val="tx1">
                  <a:lumMod val="50000"/>
                  <a:lumOff val="50000"/>
                </a:schemeClr>
              </a:solidFill>
            </a:endParaRPr>
          </a:p>
          <a:p>
            <a:pPr algn="ctr">
              <a:lnSpc>
                <a:spcPct val="150000"/>
              </a:lnSpc>
            </a:pPr>
            <a:r>
              <a:rPr lang="zh-CN" altLang="en-US" dirty="0"/>
              <a:t>竞赛大纲</a:t>
            </a:r>
            <a:endParaRPr lang="en-US" altLang="zh-CN" dirty="0"/>
          </a:p>
          <a:p>
            <a:pPr algn="ctr">
              <a:lnSpc>
                <a:spcPct val="150000"/>
              </a:lnSpc>
            </a:pPr>
            <a:r>
              <a:rPr lang="zh-CN" altLang="en-US" dirty="0">
                <a:solidFill>
                  <a:schemeClr val="tx1">
                    <a:lumMod val="50000"/>
                    <a:lumOff val="50000"/>
                  </a:schemeClr>
                </a:solidFill>
              </a:rPr>
              <a:t>人工智能基础知识</a:t>
            </a:r>
            <a:endParaRPr lang="en-US" altLang="zh-CN" dirty="0"/>
          </a:p>
          <a:p>
            <a:pPr algn="ctr">
              <a:lnSpc>
                <a:spcPct val="150000"/>
              </a:lnSpc>
            </a:pPr>
            <a:r>
              <a:rPr lang="zh-CN" altLang="en-US" dirty="0">
                <a:solidFill>
                  <a:schemeClr val="tx1">
                    <a:lumMod val="50000"/>
                    <a:lumOff val="50000"/>
                  </a:schemeClr>
                </a:solidFill>
              </a:rPr>
              <a:t>人工智能主要算法</a:t>
            </a:r>
            <a:endParaRPr lang="en-US" altLang="zh-CN" dirty="0">
              <a:solidFill>
                <a:schemeClr val="tx1">
                  <a:lumMod val="50000"/>
                  <a:lumOff val="50000"/>
                </a:schemeClr>
              </a:solidFill>
            </a:endParaRPr>
          </a:p>
          <a:p>
            <a:pPr algn="ctr">
              <a:lnSpc>
                <a:spcPct val="150000"/>
              </a:lnSpc>
            </a:pPr>
            <a:r>
              <a:rPr lang="zh-CN" altLang="en-US" dirty="0">
                <a:solidFill>
                  <a:schemeClr val="tx1">
                    <a:lumMod val="50000"/>
                    <a:lumOff val="50000"/>
                  </a:schemeClr>
                </a:solidFill>
              </a:rPr>
              <a:t>人工智能进阶知识与技能</a:t>
            </a:r>
            <a:endParaRPr lang="en-US" altLang="zh-CN" dirty="0">
              <a:solidFill>
                <a:schemeClr val="tx1">
                  <a:lumMod val="50000"/>
                  <a:lumOff val="50000"/>
                </a:schemeClr>
              </a:solidFill>
            </a:endParaRPr>
          </a:p>
        </p:txBody>
      </p:sp>
    </p:spTree>
    <p:extLst>
      <p:ext uri="{BB962C8B-B14F-4D97-AF65-F5344CB8AC3E}">
        <p14:creationId xmlns:p14="http://schemas.microsoft.com/office/powerpoint/2010/main" val="16506313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13546-A3E0-975C-F729-6BB199A12201}"/>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8DAD9EE0-826B-4223-59E1-A12B8FE3A352}"/>
              </a:ext>
            </a:extLst>
          </p:cNvPr>
          <p:cNvSpPr>
            <a:spLocks noGrp="1"/>
          </p:cNvSpPr>
          <p:nvPr>
            <p:ph idx="1"/>
          </p:nvPr>
        </p:nvSpPr>
        <p:spPr>
          <a:xfrm>
            <a:off x="838200" y="1382486"/>
            <a:ext cx="10515600" cy="5334000"/>
          </a:xfrm>
        </p:spPr>
        <p:txBody>
          <a:bodyPr/>
          <a:lstStyle/>
          <a:p>
            <a:r>
              <a:rPr lang="zh-CN" altLang="en-US" dirty="0"/>
              <a:t>非线性模型的特点是模型的参数和特征之间是非线性关系。例如，</a:t>
            </a:r>
            <a:r>
              <a:rPr lang="zh-CN" altLang="en-US" dirty="0">
                <a:solidFill>
                  <a:srgbClr val="FF0000"/>
                </a:solidFill>
              </a:rPr>
              <a:t>多项式回归模型</a:t>
            </a:r>
            <a:r>
              <a:rPr lang="zh-CN" altLang="en-US" dirty="0"/>
              <a:t>是一种非线性模型，</a:t>
            </a:r>
            <a:endParaRPr lang="en-US" altLang="zh-CN" dirty="0"/>
          </a:p>
          <a:p>
            <a:endParaRPr lang="en-US" altLang="zh-CN" dirty="0"/>
          </a:p>
          <a:p>
            <a:endParaRPr lang="en-US" altLang="zh-CN" dirty="0"/>
          </a:p>
          <a:p>
            <a:r>
              <a:rPr lang="zh-CN" altLang="en-US" dirty="0"/>
              <a:t>非线性模型的优点是</a:t>
            </a:r>
            <a:r>
              <a:rPr lang="zh-CN" altLang="en-US" dirty="0">
                <a:solidFill>
                  <a:srgbClr val="FF0000"/>
                </a:solidFill>
              </a:rPr>
              <a:t>能够拟合复杂的非线性关系</a:t>
            </a:r>
            <a:r>
              <a:rPr lang="zh-CN" altLang="en-US" dirty="0"/>
              <a:t>，对于数据量较大、特征之间的关系较为复杂的数据表现较好。但是，非线性模型的</a:t>
            </a:r>
            <a:r>
              <a:rPr lang="zh-CN" altLang="en-US" dirty="0">
                <a:solidFill>
                  <a:srgbClr val="FF0000"/>
                </a:solidFill>
              </a:rPr>
              <a:t>复杂度较高，容易出现过拟合现象</a:t>
            </a:r>
            <a:r>
              <a:rPr lang="zh-CN" altLang="en-US" dirty="0"/>
              <a:t>，需要更多的数据和更复杂的调参技巧来避免过拟合。</a:t>
            </a:r>
          </a:p>
        </p:txBody>
      </p:sp>
      <p:sp>
        <p:nvSpPr>
          <p:cNvPr id="3" name="标题 2">
            <a:extLst>
              <a:ext uri="{FF2B5EF4-FFF2-40B4-BE49-F238E27FC236}">
                <a16:creationId xmlns:a16="http://schemas.microsoft.com/office/drawing/2014/main" id="{6A0C5042-649B-66B9-E8F0-1AF2307FBBF0}"/>
              </a:ext>
            </a:extLst>
          </p:cNvPr>
          <p:cNvSpPr>
            <a:spLocks noGrp="1"/>
          </p:cNvSpPr>
          <p:nvPr>
            <p:ph type="title"/>
          </p:nvPr>
        </p:nvSpPr>
        <p:spPr/>
        <p:txBody>
          <a:bodyPr/>
          <a:lstStyle/>
          <a:p>
            <a:r>
              <a:rPr lang="zh-CN" altLang="en-US" dirty="0"/>
              <a:t>线性和非线性</a:t>
            </a:r>
          </a:p>
        </p:txBody>
      </p:sp>
      <p:pic>
        <p:nvPicPr>
          <p:cNvPr id="6" name="图片 5">
            <a:extLst>
              <a:ext uri="{FF2B5EF4-FFF2-40B4-BE49-F238E27FC236}">
                <a16:creationId xmlns:a16="http://schemas.microsoft.com/office/drawing/2014/main" id="{F72D9770-0795-9457-EB1A-80A1829AC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58" y="2909206"/>
            <a:ext cx="11929083" cy="1140280"/>
          </a:xfrm>
          <a:prstGeom prst="rect">
            <a:avLst/>
          </a:prstGeom>
        </p:spPr>
      </p:pic>
    </p:spTree>
    <p:extLst>
      <p:ext uri="{BB962C8B-B14F-4D97-AF65-F5344CB8AC3E}">
        <p14:creationId xmlns:p14="http://schemas.microsoft.com/office/powerpoint/2010/main" val="76961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97F826A-F018-F759-1CD3-8C1976E73E71}"/>
              </a:ext>
            </a:extLst>
          </p:cNvPr>
          <p:cNvSpPr>
            <a:spLocks noGrp="1"/>
          </p:cNvSpPr>
          <p:nvPr>
            <p:ph type="title"/>
          </p:nvPr>
        </p:nvSpPr>
        <p:spPr/>
        <p:txBody>
          <a:bodyPr>
            <a:normAutofit/>
          </a:bodyPr>
          <a:lstStyle/>
          <a:p>
            <a:r>
              <a:rPr lang="en-US" altLang="zh-CN" dirty="0"/>
              <a:t>7.</a:t>
            </a:r>
            <a:r>
              <a:rPr lang="zh-CN" altLang="en-US" dirty="0"/>
              <a:t>正则化</a:t>
            </a:r>
          </a:p>
        </p:txBody>
      </p:sp>
      <p:pic>
        <p:nvPicPr>
          <p:cNvPr id="5" name="图片 4">
            <a:extLst>
              <a:ext uri="{FF2B5EF4-FFF2-40B4-BE49-F238E27FC236}">
                <a16:creationId xmlns:a16="http://schemas.microsoft.com/office/drawing/2014/main" id="{52452316-3366-2DAA-77F5-0DDD4D4B6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257" y="1247775"/>
            <a:ext cx="7326086" cy="5276525"/>
          </a:xfrm>
          <a:prstGeom prst="rect">
            <a:avLst/>
          </a:prstGeom>
        </p:spPr>
      </p:pic>
    </p:spTree>
    <p:extLst>
      <p:ext uri="{BB962C8B-B14F-4D97-AF65-F5344CB8AC3E}">
        <p14:creationId xmlns:p14="http://schemas.microsoft.com/office/powerpoint/2010/main" val="811637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062D-BC9A-7B02-058C-916383291AE5}"/>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7636AB43-637C-A208-D607-485C58B83D3B}"/>
              </a:ext>
            </a:extLst>
          </p:cNvPr>
          <p:cNvSpPr>
            <a:spLocks noGrp="1"/>
          </p:cNvSpPr>
          <p:nvPr>
            <p:ph idx="1"/>
          </p:nvPr>
        </p:nvSpPr>
        <p:spPr/>
        <p:txBody>
          <a:bodyPr/>
          <a:lstStyle/>
          <a:p>
            <a:r>
              <a:rPr lang="zh-CN" altLang="en-US" i="0" dirty="0">
                <a:solidFill>
                  <a:srgbClr val="FF0000"/>
                </a:solidFill>
                <a:effectLst/>
                <a:latin typeface="-apple-system"/>
              </a:rPr>
              <a:t>经验风险（</a:t>
            </a:r>
            <a:r>
              <a:rPr lang="en-US" altLang="zh-CN" i="0" dirty="0">
                <a:solidFill>
                  <a:srgbClr val="FF0000"/>
                </a:solidFill>
                <a:effectLst/>
                <a:latin typeface="-apple-system"/>
              </a:rPr>
              <a:t>Empirical Risk</a:t>
            </a:r>
            <a:r>
              <a:rPr lang="zh-CN" altLang="en-US" i="0" dirty="0">
                <a:solidFill>
                  <a:srgbClr val="FF0000"/>
                </a:solidFill>
                <a:effectLst/>
                <a:latin typeface="-apple-system"/>
              </a:rPr>
              <a:t>）是基于训练数据计算得出的模型损失。</a:t>
            </a:r>
            <a:r>
              <a:rPr lang="zh-CN" altLang="en-US" i="0" dirty="0">
                <a:solidFill>
                  <a:srgbClr val="191B1F"/>
                </a:solidFill>
                <a:effectLst/>
                <a:latin typeface="-apple-system"/>
              </a:rPr>
              <a:t>也就是说，经验风险是模型在训练数据上的误差。最小化经验风险的目标是寻找一个函数（模型），使得它在训练集上的平均损失最小。在理想情况下，希望模型能够完全拟合训练数据，也就是说，</a:t>
            </a:r>
            <a:r>
              <a:rPr lang="zh-CN" altLang="en-US" i="0" dirty="0">
                <a:solidFill>
                  <a:srgbClr val="FF0000"/>
                </a:solidFill>
                <a:effectLst/>
                <a:latin typeface="-apple-system"/>
              </a:rPr>
              <a:t>经验风险为零。但是，完全拟合训练数据可能会导致过拟合问题，</a:t>
            </a:r>
            <a:r>
              <a:rPr lang="zh-CN" altLang="en-US" i="0" dirty="0">
                <a:solidFill>
                  <a:srgbClr val="191B1F"/>
                </a:solidFill>
                <a:effectLst/>
                <a:latin typeface="-apple-system"/>
              </a:rPr>
              <a:t>即模型在新的、未见过的数据上的性能下降。</a:t>
            </a:r>
            <a:endParaRPr lang="zh-CN" altLang="en-US" dirty="0"/>
          </a:p>
        </p:txBody>
      </p:sp>
      <p:sp>
        <p:nvSpPr>
          <p:cNvPr id="3" name="标题 2">
            <a:extLst>
              <a:ext uri="{FF2B5EF4-FFF2-40B4-BE49-F238E27FC236}">
                <a16:creationId xmlns:a16="http://schemas.microsoft.com/office/drawing/2014/main" id="{2A232BD3-6177-9D23-6CA2-A47FA79163C0}"/>
              </a:ext>
            </a:extLst>
          </p:cNvPr>
          <p:cNvSpPr>
            <a:spLocks noGrp="1"/>
          </p:cNvSpPr>
          <p:nvPr>
            <p:ph type="title"/>
          </p:nvPr>
        </p:nvSpPr>
        <p:spPr/>
        <p:txBody>
          <a:bodyPr>
            <a:normAutofit/>
          </a:bodyPr>
          <a:lstStyle/>
          <a:p>
            <a:r>
              <a:rPr lang="en-US" altLang="zh-CN" dirty="0"/>
              <a:t>7.</a:t>
            </a:r>
            <a:r>
              <a:rPr lang="zh-CN" altLang="en-US" dirty="0"/>
              <a:t>正则化</a:t>
            </a:r>
          </a:p>
        </p:txBody>
      </p:sp>
    </p:spTree>
    <p:extLst>
      <p:ext uri="{BB962C8B-B14F-4D97-AF65-F5344CB8AC3E}">
        <p14:creationId xmlns:p14="http://schemas.microsoft.com/office/powerpoint/2010/main" val="25505903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637B2-CC80-70E8-A7FE-2CB4499B420B}"/>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586C11A3-D939-ECE1-1B3F-2DAC44BA9F4A}"/>
              </a:ext>
            </a:extLst>
          </p:cNvPr>
          <p:cNvSpPr>
            <a:spLocks noGrp="1"/>
          </p:cNvSpPr>
          <p:nvPr>
            <p:ph idx="1"/>
          </p:nvPr>
        </p:nvSpPr>
        <p:spPr/>
        <p:txBody>
          <a:bodyPr/>
          <a:lstStyle/>
          <a:p>
            <a:r>
              <a:rPr lang="zh-CN" altLang="en-US" i="0" dirty="0">
                <a:solidFill>
                  <a:srgbClr val="FF0000"/>
                </a:solidFill>
                <a:effectLst/>
                <a:latin typeface="-apple-system"/>
              </a:rPr>
              <a:t>结构风险（</a:t>
            </a:r>
            <a:r>
              <a:rPr lang="en-US" altLang="zh-CN" i="0" dirty="0">
                <a:solidFill>
                  <a:srgbClr val="FF0000"/>
                </a:solidFill>
                <a:effectLst/>
                <a:latin typeface="-apple-system"/>
              </a:rPr>
              <a:t>Structural Risk</a:t>
            </a:r>
            <a:r>
              <a:rPr lang="zh-CN" altLang="en-US" i="0" dirty="0">
                <a:solidFill>
                  <a:srgbClr val="FF0000"/>
                </a:solidFill>
                <a:effectLst/>
                <a:latin typeface="-apple-system"/>
              </a:rPr>
              <a:t>）是对模型复杂度的一种度量。</a:t>
            </a:r>
            <a:r>
              <a:rPr lang="zh-CN" altLang="en-US" i="0" dirty="0">
                <a:solidFill>
                  <a:srgbClr val="191B1F"/>
                </a:solidFill>
                <a:effectLst/>
                <a:latin typeface="-apple-system"/>
              </a:rPr>
              <a:t>它是经验风险和模型复杂度的一个折中。在统计学习中，通常希望找到一个结构风险最小的模型。</a:t>
            </a:r>
            <a:r>
              <a:rPr lang="zh-CN" altLang="en-US" i="0" dirty="0">
                <a:solidFill>
                  <a:srgbClr val="FF0000"/>
                </a:solidFill>
                <a:effectLst/>
                <a:latin typeface="-apple-system"/>
              </a:rPr>
              <a:t>结构风险的引入是为了解决过拟合问题。一个模型如果过于复杂，可能会学习到数据中的噪声，而忽视了真正的潜在关系。</a:t>
            </a:r>
            <a:r>
              <a:rPr lang="zh-CN" altLang="en-US" i="0" dirty="0">
                <a:solidFill>
                  <a:srgbClr val="191B1F"/>
                </a:solidFill>
                <a:effectLst/>
                <a:latin typeface="-apple-system"/>
              </a:rPr>
              <a:t>这样的模型虽然在训练数据上的表现很好（经验风险低），但是在新的数据上的表现可能会很差。</a:t>
            </a:r>
            <a:r>
              <a:rPr lang="zh-CN" altLang="en-US" i="0" dirty="0">
                <a:solidFill>
                  <a:srgbClr val="FF0000"/>
                </a:solidFill>
                <a:effectLst/>
                <a:latin typeface="-apple-system"/>
              </a:rPr>
              <a:t>通过引入结构风险，可以在拟合数据和模型复杂度之间找到一个平衡。</a:t>
            </a:r>
            <a:endParaRPr lang="zh-CN" altLang="en-US" dirty="0">
              <a:solidFill>
                <a:srgbClr val="FF0000"/>
              </a:solidFill>
            </a:endParaRPr>
          </a:p>
        </p:txBody>
      </p:sp>
      <p:sp>
        <p:nvSpPr>
          <p:cNvPr id="3" name="标题 2">
            <a:extLst>
              <a:ext uri="{FF2B5EF4-FFF2-40B4-BE49-F238E27FC236}">
                <a16:creationId xmlns:a16="http://schemas.microsoft.com/office/drawing/2014/main" id="{542C1F10-6052-A2C1-465F-77D2EFE458A8}"/>
              </a:ext>
            </a:extLst>
          </p:cNvPr>
          <p:cNvSpPr>
            <a:spLocks noGrp="1"/>
          </p:cNvSpPr>
          <p:nvPr>
            <p:ph type="title"/>
          </p:nvPr>
        </p:nvSpPr>
        <p:spPr/>
        <p:txBody>
          <a:bodyPr>
            <a:normAutofit/>
          </a:bodyPr>
          <a:lstStyle/>
          <a:p>
            <a:r>
              <a:rPr lang="en-US" altLang="zh-CN" dirty="0"/>
              <a:t>7.</a:t>
            </a:r>
            <a:r>
              <a:rPr lang="zh-CN" altLang="en-US" dirty="0"/>
              <a:t>正则化</a:t>
            </a:r>
          </a:p>
        </p:txBody>
      </p:sp>
    </p:spTree>
    <p:extLst>
      <p:ext uri="{BB962C8B-B14F-4D97-AF65-F5344CB8AC3E}">
        <p14:creationId xmlns:p14="http://schemas.microsoft.com/office/powerpoint/2010/main" val="3772925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25E9C-D757-AB3D-6470-B85BDC90DD4A}"/>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B4AD2124-14CD-44D6-4F06-2599E16EA302}"/>
              </a:ext>
            </a:extLst>
          </p:cNvPr>
          <p:cNvSpPr>
            <a:spLocks noGrp="1"/>
          </p:cNvSpPr>
          <p:nvPr>
            <p:ph idx="1"/>
          </p:nvPr>
        </p:nvSpPr>
        <p:spPr/>
        <p:txBody>
          <a:bodyPr/>
          <a:lstStyle/>
          <a:p>
            <a:r>
              <a:rPr lang="zh-CN" altLang="en-US" dirty="0">
                <a:solidFill>
                  <a:srgbClr val="FF0000"/>
                </a:solidFill>
              </a:rPr>
              <a:t>正则化（</a:t>
            </a:r>
            <a:r>
              <a:rPr lang="en-US" altLang="zh-CN" dirty="0">
                <a:solidFill>
                  <a:srgbClr val="FF0000"/>
                </a:solidFill>
              </a:rPr>
              <a:t>regularization</a:t>
            </a:r>
            <a:r>
              <a:rPr lang="zh-CN" altLang="en-US" dirty="0">
                <a:solidFill>
                  <a:srgbClr val="FF0000"/>
                </a:solidFill>
              </a:rPr>
              <a:t>）</a:t>
            </a:r>
            <a:r>
              <a:rPr lang="zh-CN" altLang="en-US" dirty="0"/>
              <a:t>是一种在机器学习模型训练过程中</a:t>
            </a:r>
            <a:r>
              <a:rPr lang="zh-CN" altLang="en-US" dirty="0">
                <a:solidFill>
                  <a:srgbClr val="FF0000"/>
                </a:solidFill>
              </a:rPr>
              <a:t>常用的防止过拟合的技术</a:t>
            </a:r>
            <a:r>
              <a:rPr lang="zh-CN" altLang="en-US" dirty="0"/>
              <a:t>。其基本思想是在经验损失的基础上</a:t>
            </a:r>
            <a:r>
              <a:rPr lang="zh-CN" altLang="en-US" dirty="0">
                <a:solidFill>
                  <a:srgbClr val="FF0000"/>
                </a:solidFill>
              </a:rPr>
              <a:t>增加结构化损失</a:t>
            </a:r>
            <a:r>
              <a:rPr lang="zh-CN" altLang="en-US" dirty="0"/>
              <a:t>或</a:t>
            </a:r>
            <a:r>
              <a:rPr lang="zh-CN" altLang="en-US" dirty="0">
                <a:solidFill>
                  <a:srgbClr val="FF0000"/>
                </a:solidFill>
              </a:rPr>
              <a:t>惩罚项</a:t>
            </a:r>
            <a:r>
              <a:rPr lang="zh-CN" altLang="en-US" dirty="0"/>
              <a:t>（称为正则化项），作为正则项来</a:t>
            </a:r>
            <a:r>
              <a:rPr lang="zh-CN" altLang="en-US" dirty="0">
                <a:solidFill>
                  <a:srgbClr val="FF0000"/>
                </a:solidFill>
              </a:rPr>
              <a:t>限制模型的复杂程度</a:t>
            </a:r>
            <a:r>
              <a:rPr lang="zh-CN" altLang="en-US" dirty="0"/>
              <a:t>，</a:t>
            </a:r>
            <a:r>
              <a:rPr lang="zh-CN" altLang="en-US" dirty="0">
                <a:solidFill>
                  <a:srgbClr val="FF0000"/>
                </a:solidFill>
              </a:rPr>
              <a:t>提升模型的泛化能力</a:t>
            </a:r>
            <a:r>
              <a:rPr lang="zh-CN" altLang="en-US" dirty="0"/>
              <a:t>。</a:t>
            </a:r>
            <a:endParaRPr lang="en-US" altLang="zh-CN" dirty="0"/>
          </a:p>
          <a:p>
            <a:r>
              <a:rPr lang="zh-CN" altLang="en-US" dirty="0"/>
              <a:t>当多种情况下都可以达到最优解时，引入的正则化项某种程度上讲代表了偏好选择哪种学习算法</a:t>
            </a:r>
          </a:p>
        </p:txBody>
      </p:sp>
      <p:sp>
        <p:nvSpPr>
          <p:cNvPr id="3" name="标题 2">
            <a:extLst>
              <a:ext uri="{FF2B5EF4-FFF2-40B4-BE49-F238E27FC236}">
                <a16:creationId xmlns:a16="http://schemas.microsoft.com/office/drawing/2014/main" id="{6E16104F-B8F7-6EAA-D7CE-DA44A7FC8107}"/>
              </a:ext>
            </a:extLst>
          </p:cNvPr>
          <p:cNvSpPr>
            <a:spLocks noGrp="1"/>
          </p:cNvSpPr>
          <p:nvPr>
            <p:ph type="title"/>
          </p:nvPr>
        </p:nvSpPr>
        <p:spPr/>
        <p:txBody>
          <a:bodyPr/>
          <a:lstStyle/>
          <a:p>
            <a:r>
              <a:rPr lang="en-US" altLang="zh-CN" dirty="0"/>
              <a:t>7.</a:t>
            </a:r>
            <a:r>
              <a:rPr lang="zh-CN" altLang="en-US" dirty="0"/>
              <a:t>正则化</a:t>
            </a:r>
            <a:r>
              <a:rPr lang="en-US" altLang="zh-CN" dirty="0"/>
              <a:t>(regularization)</a:t>
            </a:r>
            <a:endParaRPr lang="zh-CN" altLang="en-US" dirty="0"/>
          </a:p>
        </p:txBody>
      </p:sp>
    </p:spTree>
    <p:extLst>
      <p:ext uri="{BB962C8B-B14F-4D97-AF65-F5344CB8AC3E}">
        <p14:creationId xmlns:p14="http://schemas.microsoft.com/office/powerpoint/2010/main" val="155364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323B9-C301-EB8E-60C6-C8BAFBF3A311}"/>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55B58040-0D53-5012-69F0-A3BF2A6061F9}"/>
              </a:ext>
            </a:extLst>
          </p:cNvPr>
          <p:cNvSpPr>
            <a:spLocks noGrp="1"/>
          </p:cNvSpPr>
          <p:nvPr>
            <p:ph idx="1"/>
          </p:nvPr>
        </p:nvSpPr>
        <p:spPr>
          <a:xfrm>
            <a:off x="838200" y="1651683"/>
            <a:ext cx="10515600" cy="4923288"/>
          </a:xfrm>
        </p:spPr>
        <p:txBody>
          <a:bodyPr/>
          <a:lstStyle/>
          <a:p>
            <a:r>
              <a:rPr lang="zh-CN" altLang="en-US" b="0" i="0" dirty="0">
                <a:solidFill>
                  <a:srgbClr val="191B1F"/>
                </a:solidFill>
                <a:effectLst/>
                <a:latin typeface="-apple-system"/>
              </a:rPr>
              <a:t>在机器学习中，</a:t>
            </a:r>
            <a:r>
              <a:rPr lang="zh-CN" altLang="en-US" i="0" dirty="0">
                <a:solidFill>
                  <a:srgbClr val="191B1F"/>
                </a:solidFill>
                <a:effectLst/>
                <a:latin typeface="-apple-system"/>
              </a:rPr>
              <a:t>正则化（</a:t>
            </a:r>
            <a:r>
              <a:rPr lang="en-US" altLang="zh-CN" i="0" dirty="0">
                <a:solidFill>
                  <a:srgbClr val="191B1F"/>
                </a:solidFill>
                <a:effectLst/>
                <a:latin typeface="-apple-system"/>
              </a:rPr>
              <a:t>regularization</a:t>
            </a:r>
            <a:r>
              <a:rPr lang="zh-CN" altLang="en-US" i="0" dirty="0">
                <a:solidFill>
                  <a:srgbClr val="191B1F"/>
                </a:solidFill>
                <a:effectLst/>
                <a:latin typeface="-apple-system"/>
              </a:rPr>
              <a:t>）的基本形式是在模型的损失函数中添加一个</a:t>
            </a:r>
            <a:r>
              <a:rPr lang="zh-CN" altLang="en-US" i="0" dirty="0">
                <a:solidFill>
                  <a:srgbClr val="FF0000"/>
                </a:solidFill>
                <a:effectLst/>
                <a:latin typeface="-apple-system"/>
              </a:rPr>
              <a:t>正则化项（</a:t>
            </a:r>
            <a:r>
              <a:rPr lang="en-US" altLang="zh-CN" i="0" dirty="0" err="1">
                <a:solidFill>
                  <a:srgbClr val="FF0000"/>
                </a:solidFill>
                <a:effectLst/>
                <a:latin typeface="-apple-system"/>
              </a:rPr>
              <a:t>regularizer</a:t>
            </a:r>
            <a:r>
              <a:rPr lang="zh-CN" altLang="en-US" i="0" dirty="0">
                <a:solidFill>
                  <a:srgbClr val="FF0000"/>
                </a:solidFill>
                <a:effectLst/>
                <a:latin typeface="-apple-system"/>
              </a:rPr>
              <a:t>）</a:t>
            </a:r>
            <a:r>
              <a:rPr lang="zh-CN" altLang="en-US" i="0" dirty="0">
                <a:solidFill>
                  <a:srgbClr val="191B1F"/>
                </a:solidFill>
                <a:effectLst/>
                <a:latin typeface="-apple-system"/>
              </a:rPr>
              <a:t>或</a:t>
            </a:r>
            <a:r>
              <a:rPr lang="zh-CN" altLang="en-US" i="0" dirty="0">
                <a:solidFill>
                  <a:srgbClr val="FF0000"/>
                </a:solidFill>
                <a:effectLst/>
                <a:latin typeface="-apple-system"/>
              </a:rPr>
              <a:t>惩罚项（</a:t>
            </a:r>
            <a:r>
              <a:rPr lang="en-US" altLang="zh-CN" i="0" dirty="0">
                <a:solidFill>
                  <a:srgbClr val="FF0000"/>
                </a:solidFill>
                <a:effectLst/>
                <a:latin typeface="-apple-system"/>
              </a:rPr>
              <a:t>penalty term</a:t>
            </a:r>
            <a:r>
              <a:rPr lang="zh-CN" altLang="en-US" i="0" dirty="0">
                <a:solidFill>
                  <a:srgbClr val="FF0000"/>
                </a:solidFill>
                <a:effectLst/>
                <a:latin typeface="-apple-system"/>
              </a:rPr>
              <a:t>）</a:t>
            </a:r>
            <a:r>
              <a:rPr lang="zh-CN" altLang="en-US" i="0" dirty="0">
                <a:solidFill>
                  <a:srgbClr val="191B1F"/>
                </a:solidFill>
                <a:effectLst/>
                <a:latin typeface="-apple-system"/>
              </a:rPr>
              <a:t>。形式化表示如下：</a:t>
            </a:r>
            <a:endParaRPr lang="en-US" altLang="zh-CN" i="0" dirty="0">
              <a:solidFill>
                <a:srgbClr val="191B1F"/>
              </a:solidFill>
              <a:effectLst/>
              <a:latin typeface="-apple-system"/>
            </a:endParaRPr>
          </a:p>
          <a:p>
            <a:endParaRPr lang="en-US" altLang="zh-CN" dirty="0">
              <a:solidFill>
                <a:srgbClr val="191B1F"/>
              </a:solidFill>
              <a:latin typeface="-apple-system"/>
            </a:endParaRPr>
          </a:p>
          <a:p>
            <a:r>
              <a:rPr lang="zh-CN" altLang="en-US" b="0" i="0" dirty="0">
                <a:solidFill>
                  <a:srgbClr val="191B1F"/>
                </a:solidFill>
                <a:effectLst/>
                <a:latin typeface="-apple-system"/>
              </a:rPr>
              <a:t>其中，</a:t>
            </a:r>
            <a:r>
              <a:rPr lang="en-US" altLang="zh-CN" b="1" i="0" dirty="0">
                <a:solidFill>
                  <a:srgbClr val="191B1F"/>
                </a:solidFill>
                <a:effectLst/>
                <a:latin typeface="-apple-system"/>
              </a:rPr>
              <a:t>L</a:t>
            </a:r>
            <a:r>
              <a:rPr lang="zh-CN" altLang="en-US" b="0" i="0" dirty="0">
                <a:solidFill>
                  <a:srgbClr val="191B1F"/>
                </a:solidFill>
                <a:effectLst/>
                <a:latin typeface="-apple-system"/>
              </a:rPr>
              <a:t> 代表损失函数，用于度量模型预测与实际标签之间的差距；</a:t>
            </a:r>
            <a:r>
              <a:rPr lang="en-US" altLang="zh-CN" b="1" i="0" dirty="0">
                <a:solidFill>
                  <a:srgbClr val="191B1F"/>
                </a:solidFill>
                <a:effectLst/>
                <a:latin typeface="-apple-system"/>
              </a:rPr>
              <a:t>J</a:t>
            </a:r>
            <a:r>
              <a:rPr lang="zh-CN" altLang="en-US" b="0" i="0" dirty="0">
                <a:solidFill>
                  <a:srgbClr val="191B1F"/>
                </a:solidFill>
                <a:effectLst/>
                <a:latin typeface="-apple-system"/>
              </a:rPr>
              <a:t> 是正则化项，用于约束模型的复杂度；</a:t>
            </a:r>
            <a:r>
              <a:rPr lang="en-US" altLang="zh-CN" b="1" i="0" dirty="0">
                <a:solidFill>
                  <a:srgbClr val="FF0000"/>
                </a:solidFill>
                <a:effectLst/>
                <a:latin typeface="-apple-system"/>
              </a:rPr>
              <a:t>λ</a:t>
            </a:r>
            <a:r>
              <a:rPr lang="zh-CN" altLang="en-US" b="0" i="0" dirty="0">
                <a:solidFill>
                  <a:srgbClr val="FF0000"/>
                </a:solidFill>
                <a:effectLst/>
                <a:latin typeface="-apple-system"/>
              </a:rPr>
              <a:t> 是</a:t>
            </a:r>
            <a:r>
              <a:rPr lang="zh-CN" altLang="en-US" b="0" i="0" u="none" strike="noStrike" dirty="0">
                <a:solidFill>
                  <a:srgbClr val="FF0000"/>
                </a:solidFill>
                <a:effectLst/>
                <a:latin typeface="-apple-system"/>
              </a:rPr>
              <a:t>正则化系数</a:t>
            </a:r>
            <a:r>
              <a:rPr lang="zh-CN" altLang="en-US" b="0" i="0" dirty="0">
                <a:solidFill>
                  <a:srgbClr val="191B1F"/>
                </a:solidFill>
                <a:effectLst/>
                <a:latin typeface="-apple-system"/>
              </a:rPr>
              <a:t>，用于调控损失函数和正则化项之间的权衡。</a:t>
            </a:r>
            <a:endParaRPr lang="zh-CN" altLang="en-US" dirty="0"/>
          </a:p>
        </p:txBody>
      </p:sp>
      <p:sp>
        <p:nvSpPr>
          <p:cNvPr id="3" name="标题 2">
            <a:extLst>
              <a:ext uri="{FF2B5EF4-FFF2-40B4-BE49-F238E27FC236}">
                <a16:creationId xmlns:a16="http://schemas.microsoft.com/office/drawing/2014/main" id="{0FA99211-45DD-8A33-70B4-CA29D1F25EAC}"/>
              </a:ext>
            </a:extLst>
          </p:cNvPr>
          <p:cNvSpPr>
            <a:spLocks noGrp="1"/>
          </p:cNvSpPr>
          <p:nvPr>
            <p:ph type="title"/>
          </p:nvPr>
        </p:nvSpPr>
        <p:spPr/>
        <p:txBody>
          <a:bodyPr/>
          <a:lstStyle/>
          <a:p>
            <a:r>
              <a:rPr lang="en-US" altLang="zh-CN" dirty="0"/>
              <a:t>7.</a:t>
            </a:r>
            <a:r>
              <a:rPr lang="zh-CN" altLang="en-US" dirty="0"/>
              <a:t>正则化</a:t>
            </a:r>
            <a:r>
              <a:rPr lang="en-US" altLang="zh-CN" dirty="0"/>
              <a:t>(regularization)</a:t>
            </a:r>
            <a:endParaRPr lang="zh-CN" altLang="en-US" dirty="0"/>
          </a:p>
        </p:txBody>
      </p:sp>
      <p:pic>
        <p:nvPicPr>
          <p:cNvPr id="5" name="图片 4">
            <a:extLst>
              <a:ext uri="{FF2B5EF4-FFF2-40B4-BE49-F238E27FC236}">
                <a16:creationId xmlns:a16="http://schemas.microsoft.com/office/drawing/2014/main" id="{4C1B6E20-5275-8EA3-4D94-8C4BF455C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835" y="3704227"/>
            <a:ext cx="6564214" cy="889543"/>
          </a:xfrm>
          <a:prstGeom prst="rect">
            <a:avLst/>
          </a:prstGeom>
        </p:spPr>
      </p:pic>
    </p:spTree>
    <p:extLst>
      <p:ext uri="{BB962C8B-B14F-4D97-AF65-F5344CB8AC3E}">
        <p14:creationId xmlns:p14="http://schemas.microsoft.com/office/powerpoint/2010/main" val="3127554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EB102F-DB72-D976-BC5E-8D6E71109152}"/>
              </a:ext>
            </a:extLst>
          </p:cNvPr>
          <p:cNvSpPr>
            <a:spLocks noGrp="1"/>
          </p:cNvSpPr>
          <p:nvPr>
            <p:ph idx="1"/>
          </p:nvPr>
        </p:nvSpPr>
        <p:spPr/>
        <p:txBody>
          <a:bodyPr/>
          <a:lstStyle/>
          <a:p>
            <a:r>
              <a:rPr lang="zh-CN" altLang="en-US" dirty="0"/>
              <a:t>线性回归模型：</a:t>
            </a:r>
          </a:p>
        </p:txBody>
      </p:sp>
      <p:sp>
        <p:nvSpPr>
          <p:cNvPr id="3" name="标题 2">
            <a:extLst>
              <a:ext uri="{FF2B5EF4-FFF2-40B4-BE49-F238E27FC236}">
                <a16:creationId xmlns:a16="http://schemas.microsoft.com/office/drawing/2014/main" id="{167EB85A-BBA1-1452-77CE-57A38270B390}"/>
              </a:ext>
            </a:extLst>
          </p:cNvPr>
          <p:cNvSpPr>
            <a:spLocks noGrp="1"/>
          </p:cNvSpPr>
          <p:nvPr>
            <p:ph type="title"/>
          </p:nvPr>
        </p:nvSpPr>
        <p:spPr/>
        <p:txBody>
          <a:bodyPr/>
          <a:lstStyle/>
          <a:p>
            <a:r>
              <a:rPr lang="en-US" altLang="zh-CN" dirty="0"/>
              <a:t>7.</a:t>
            </a:r>
            <a:r>
              <a:rPr lang="zh-CN" altLang="en-US" dirty="0"/>
              <a:t>正则化举例</a:t>
            </a:r>
          </a:p>
        </p:txBody>
      </p:sp>
      <p:pic>
        <p:nvPicPr>
          <p:cNvPr id="9" name="内容占位符 8">
            <a:extLst>
              <a:ext uri="{FF2B5EF4-FFF2-40B4-BE49-F238E27FC236}">
                <a16:creationId xmlns:a16="http://schemas.microsoft.com/office/drawing/2014/main" id="{20811BB3-C459-13DA-0D54-3F4745B63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76" y="4794500"/>
            <a:ext cx="10789448" cy="1382463"/>
          </a:xfrm>
          <a:prstGeom prst="rect">
            <a:avLst/>
          </a:prstGeom>
        </p:spPr>
      </p:pic>
      <p:pic>
        <p:nvPicPr>
          <p:cNvPr id="5" name="图片 4">
            <a:extLst>
              <a:ext uri="{FF2B5EF4-FFF2-40B4-BE49-F238E27FC236}">
                <a16:creationId xmlns:a16="http://schemas.microsoft.com/office/drawing/2014/main" id="{34A08518-9451-C837-B71D-D7AAD588F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012" y="2423704"/>
            <a:ext cx="7135587" cy="853472"/>
          </a:xfrm>
          <a:prstGeom prst="rect">
            <a:avLst/>
          </a:prstGeom>
        </p:spPr>
      </p:pic>
      <p:pic>
        <p:nvPicPr>
          <p:cNvPr id="7" name="图片 6">
            <a:extLst>
              <a:ext uri="{FF2B5EF4-FFF2-40B4-BE49-F238E27FC236}">
                <a16:creationId xmlns:a16="http://schemas.microsoft.com/office/drawing/2014/main" id="{C4198E90-D166-B759-7CF9-C5306CE7E9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7011" y="3529947"/>
            <a:ext cx="7135587" cy="1013253"/>
          </a:xfrm>
          <a:prstGeom prst="rect">
            <a:avLst/>
          </a:prstGeom>
        </p:spPr>
      </p:pic>
    </p:spTree>
    <p:extLst>
      <p:ext uri="{BB962C8B-B14F-4D97-AF65-F5344CB8AC3E}">
        <p14:creationId xmlns:p14="http://schemas.microsoft.com/office/powerpoint/2010/main" val="33567698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56461-A21B-A984-646C-AEFDC206601C}"/>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AE2CE580-E7F6-81F5-89BD-4C8C39A74D86}"/>
              </a:ext>
            </a:extLst>
          </p:cNvPr>
          <p:cNvSpPr>
            <a:spLocks noGrp="1"/>
          </p:cNvSpPr>
          <p:nvPr>
            <p:ph idx="1"/>
          </p:nvPr>
        </p:nvSpPr>
        <p:spPr/>
        <p:txBody>
          <a:bodyPr/>
          <a:lstStyle/>
          <a:p>
            <a:r>
              <a:rPr lang="zh-CN" altLang="en-US" dirty="0">
                <a:solidFill>
                  <a:srgbClr val="FF0000"/>
                </a:solidFill>
              </a:rPr>
              <a:t>混淆矩阵</a:t>
            </a:r>
            <a:r>
              <a:rPr lang="en-US" altLang="zh-CN" dirty="0">
                <a:solidFill>
                  <a:srgbClr val="FF0000"/>
                </a:solidFill>
              </a:rPr>
              <a:t>(confusion matrix)</a:t>
            </a:r>
            <a:r>
              <a:rPr lang="zh-CN" altLang="en-US" dirty="0"/>
              <a:t>：</a:t>
            </a:r>
            <a:r>
              <a:rPr lang="zh-CN" altLang="en-US" b="0" i="0" dirty="0">
                <a:solidFill>
                  <a:srgbClr val="333333"/>
                </a:solidFill>
                <a:effectLst/>
                <a:latin typeface="-apple-system"/>
              </a:rPr>
              <a:t>根据真实标签和预测标签，构建混淆矩阵。对于二分类问题，混淆矩阵通常为</a:t>
            </a:r>
            <a:r>
              <a:rPr lang="en-US" altLang="zh-CN" b="0" i="0" dirty="0">
                <a:solidFill>
                  <a:srgbClr val="333333"/>
                </a:solidFill>
                <a:effectLst/>
                <a:latin typeface="-apple-system"/>
              </a:rPr>
              <a:t>2x2</a:t>
            </a:r>
            <a:r>
              <a:rPr lang="zh-CN" altLang="en-US" b="0" i="0" dirty="0">
                <a:solidFill>
                  <a:srgbClr val="333333"/>
                </a:solidFill>
                <a:effectLst/>
                <a:latin typeface="-apple-system"/>
              </a:rPr>
              <a:t>的形式；对于多分类问题，矩阵大小为 </a:t>
            </a:r>
            <a:r>
              <a:rPr lang="en-US" altLang="zh-CN" b="0" i="0" dirty="0">
                <a:solidFill>
                  <a:srgbClr val="333333"/>
                </a:solidFill>
                <a:effectLst/>
                <a:latin typeface="-apple-system"/>
              </a:rPr>
              <a:t>N×N</a:t>
            </a:r>
            <a:r>
              <a:rPr lang="zh-CN" altLang="en-US" b="0" i="0" dirty="0">
                <a:solidFill>
                  <a:srgbClr val="333333"/>
                </a:solidFill>
                <a:effectLst/>
                <a:latin typeface="-apple-system"/>
              </a:rPr>
              <a:t>，其中 </a:t>
            </a:r>
            <a:r>
              <a:rPr lang="en-US" altLang="zh-CN" b="0" i="0" dirty="0">
                <a:solidFill>
                  <a:srgbClr val="333333"/>
                </a:solidFill>
                <a:effectLst/>
                <a:latin typeface="-apple-system"/>
              </a:rPr>
              <a:t>N </a:t>
            </a:r>
            <a:r>
              <a:rPr lang="zh-CN" altLang="en-US" b="0" i="0" dirty="0">
                <a:solidFill>
                  <a:srgbClr val="333333"/>
                </a:solidFill>
                <a:effectLst/>
                <a:latin typeface="-apple-system"/>
              </a:rPr>
              <a:t>是类别数量。</a:t>
            </a:r>
            <a:endParaRPr lang="en-US" altLang="zh-CN" b="0" i="0" dirty="0">
              <a:solidFill>
                <a:srgbClr val="333333"/>
              </a:solidFill>
              <a:effectLst/>
              <a:latin typeface="-apple-system"/>
            </a:endParaRPr>
          </a:p>
          <a:p>
            <a:r>
              <a:rPr lang="zh-CN" altLang="en-US" dirty="0"/>
              <a:t>它包含真正例（</a:t>
            </a:r>
            <a:r>
              <a:rPr lang="en-US" altLang="zh-CN" dirty="0">
                <a:solidFill>
                  <a:srgbClr val="FF0000"/>
                </a:solidFill>
              </a:rPr>
              <a:t>TP</a:t>
            </a:r>
            <a:r>
              <a:rPr lang="zh-CN" altLang="en-US" dirty="0"/>
              <a:t>）、假正例（</a:t>
            </a:r>
            <a:r>
              <a:rPr lang="en-US" altLang="zh-CN" dirty="0">
                <a:solidFill>
                  <a:srgbClr val="FF0000"/>
                </a:solidFill>
              </a:rPr>
              <a:t>FP</a:t>
            </a:r>
            <a:r>
              <a:rPr lang="zh-CN" altLang="en-US" dirty="0"/>
              <a:t>）、真负例（</a:t>
            </a:r>
            <a:r>
              <a:rPr lang="en-US" altLang="zh-CN" dirty="0">
                <a:solidFill>
                  <a:srgbClr val="FF0000"/>
                </a:solidFill>
              </a:rPr>
              <a:t>TN</a:t>
            </a:r>
            <a:r>
              <a:rPr lang="zh-CN" altLang="en-US" dirty="0"/>
              <a:t>）和假负例（</a:t>
            </a:r>
            <a:r>
              <a:rPr lang="en-US" altLang="zh-CN" dirty="0">
                <a:solidFill>
                  <a:srgbClr val="FF0000"/>
                </a:solidFill>
              </a:rPr>
              <a:t>FN</a:t>
            </a:r>
            <a:r>
              <a:rPr lang="zh-CN" altLang="en-US" dirty="0"/>
              <a:t>）四个元素。</a:t>
            </a:r>
            <a:endParaRPr lang="en-US" altLang="zh-CN" dirty="0"/>
          </a:p>
          <a:p>
            <a:r>
              <a:rPr lang="zh-CN" altLang="en-US" dirty="0"/>
              <a:t>通过混淆矩阵，我们可以计算其他评估指标，如准确率、精确率、召回率等。</a:t>
            </a:r>
            <a:endParaRPr lang="en-US" altLang="zh-CN" dirty="0"/>
          </a:p>
        </p:txBody>
      </p:sp>
      <p:sp>
        <p:nvSpPr>
          <p:cNvPr id="3" name="标题 2">
            <a:extLst>
              <a:ext uri="{FF2B5EF4-FFF2-40B4-BE49-F238E27FC236}">
                <a16:creationId xmlns:a16="http://schemas.microsoft.com/office/drawing/2014/main" id="{9B183270-A1E9-CF99-05E4-F51723167BED}"/>
              </a:ext>
            </a:extLst>
          </p:cNvPr>
          <p:cNvSpPr>
            <a:spLocks noGrp="1"/>
          </p:cNvSpPr>
          <p:nvPr>
            <p:ph type="title"/>
          </p:nvPr>
        </p:nvSpPr>
        <p:spPr/>
        <p:txBody>
          <a:bodyPr>
            <a:normAutofit/>
          </a:bodyPr>
          <a:lstStyle/>
          <a:p>
            <a:r>
              <a:rPr lang="en-US" altLang="zh-CN" sz="2800" dirty="0"/>
              <a:t>8.</a:t>
            </a:r>
            <a:r>
              <a:rPr lang="zh-CN" altLang="en-US" sz="2800" dirty="0"/>
              <a:t>模型评估</a:t>
            </a:r>
            <a:r>
              <a:rPr lang="en-US" altLang="zh-CN" sz="2800" dirty="0"/>
              <a:t>(module evaluation)</a:t>
            </a:r>
          </a:p>
        </p:txBody>
      </p:sp>
    </p:spTree>
    <p:extLst>
      <p:ext uri="{BB962C8B-B14F-4D97-AF65-F5344CB8AC3E}">
        <p14:creationId xmlns:p14="http://schemas.microsoft.com/office/powerpoint/2010/main" val="3179626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30A45F4-A328-3681-F3E5-2ACA30A2FAF8}"/>
              </a:ext>
            </a:extLst>
          </p:cNvPr>
          <p:cNvSpPr>
            <a:spLocks noGrp="1"/>
          </p:cNvSpPr>
          <p:nvPr>
            <p:ph idx="1"/>
          </p:nvPr>
        </p:nvSpPr>
        <p:spPr/>
        <p:txBody>
          <a:bodyPr/>
          <a:lstStyle/>
          <a:p>
            <a:r>
              <a:rPr lang="zh-CN" altLang="en-US" dirty="0">
                <a:solidFill>
                  <a:srgbClr val="FF0000"/>
                </a:solidFill>
              </a:rPr>
              <a:t>准确率（</a:t>
            </a:r>
            <a:r>
              <a:rPr lang="en-US" altLang="zh-CN" dirty="0">
                <a:solidFill>
                  <a:srgbClr val="FF0000"/>
                </a:solidFill>
              </a:rPr>
              <a:t>Accuracy</a:t>
            </a:r>
            <a:r>
              <a:rPr lang="zh-CN" altLang="en-US" dirty="0">
                <a:solidFill>
                  <a:srgbClr val="FF0000"/>
                </a:solidFill>
              </a:rPr>
              <a:t>）</a:t>
            </a:r>
            <a:r>
              <a:rPr lang="zh-CN" altLang="en-US" dirty="0"/>
              <a:t>：表示模型正确预测的样本数量占总样本数量的比例。计算公式为：</a:t>
            </a:r>
            <a:r>
              <a:rPr lang="en-US" altLang="zh-CN" dirty="0">
                <a:solidFill>
                  <a:srgbClr val="FF0000"/>
                </a:solidFill>
              </a:rPr>
              <a:t>(TP+TN) / (TP + TN + FP + FN)</a:t>
            </a:r>
          </a:p>
          <a:p>
            <a:r>
              <a:rPr lang="zh-CN" altLang="en-US" dirty="0">
                <a:solidFill>
                  <a:srgbClr val="FF0000"/>
                </a:solidFill>
              </a:rPr>
              <a:t>精确率（</a:t>
            </a:r>
            <a:r>
              <a:rPr lang="en-US" altLang="zh-CN" dirty="0">
                <a:solidFill>
                  <a:srgbClr val="FF0000"/>
                </a:solidFill>
              </a:rPr>
              <a:t>Precision</a:t>
            </a:r>
            <a:r>
              <a:rPr lang="zh-CN" altLang="en-US" dirty="0">
                <a:solidFill>
                  <a:srgbClr val="FF0000"/>
                </a:solidFill>
              </a:rPr>
              <a:t>）</a:t>
            </a:r>
            <a:r>
              <a:rPr lang="zh-CN" altLang="en-US" dirty="0"/>
              <a:t>：表示模型预测为正类的样本中，实际为正类的比例。计算公式为：</a:t>
            </a:r>
            <a:r>
              <a:rPr lang="en-US" altLang="zh-CN" dirty="0">
                <a:solidFill>
                  <a:srgbClr val="FF0000"/>
                </a:solidFill>
              </a:rPr>
              <a:t>TP / (TP + FP)</a:t>
            </a:r>
            <a:endParaRPr lang="en-US" altLang="zh-CN" dirty="0"/>
          </a:p>
          <a:p>
            <a:r>
              <a:rPr lang="zh-CN" altLang="en-US" dirty="0">
                <a:solidFill>
                  <a:srgbClr val="FF0000"/>
                </a:solidFill>
              </a:rPr>
              <a:t>召回率（</a:t>
            </a:r>
            <a:r>
              <a:rPr lang="en-US" altLang="zh-CN" dirty="0">
                <a:solidFill>
                  <a:srgbClr val="FF0000"/>
                </a:solidFill>
              </a:rPr>
              <a:t>Recall</a:t>
            </a:r>
            <a:r>
              <a:rPr lang="zh-CN" altLang="en-US" dirty="0">
                <a:solidFill>
                  <a:srgbClr val="FF0000"/>
                </a:solidFill>
              </a:rPr>
              <a:t>）</a:t>
            </a:r>
            <a:r>
              <a:rPr lang="zh-CN" altLang="en-US" dirty="0"/>
              <a:t>：表示实际为正类的样本中，被模型正确预测为正类的比例。计算公式为：</a:t>
            </a:r>
            <a:r>
              <a:rPr lang="en-US" altLang="zh-CN" dirty="0">
                <a:solidFill>
                  <a:srgbClr val="FF0000"/>
                </a:solidFill>
              </a:rPr>
              <a:t>TP / (TP + FN)</a:t>
            </a:r>
            <a:endParaRPr lang="zh-CN" altLang="en-US" dirty="0">
              <a:solidFill>
                <a:srgbClr val="FF0000"/>
              </a:solidFill>
            </a:endParaRPr>
          </a:p>
        </p:txBody>
      </p:sp>
      <p:sp>
        <p:nvSpPr>
          <p:cNvPr id="3" name="标题 2">
            <a:extLst>
              <a:ext uri="{FF2B5EF4-FFF2-40B4-BE49-F238E27FC236}">
                <a16:creationId xmlns:a16="http://schemas.microsoft.com/office/drawing/2014/main" id="{CBD4658C-F4DE-5182-6333-766F38F6D952}"/>
              </a:ext>
            </a:extLst>
          </p:cNvPr>
          <p:cNvSpPr>
            <a:spLocks noGrp="1"/>
          </p:cNvSpPr>
          <p:nvPr>
            <p:ph type="title"/>
          </p:nvPr>
        </p:nvSpPr>
        <p:spPr/>
        <p:txBody>
          <a:bodyPr>
            <a:normAutofit/>
          </a:bodyPr>
          <a:lstStyle/>
          <a:p>
            <a:r>
              <a:rPr lang="en-US" altLang="zh-CN" sz="2800" dirty="0"/>
              <a:t>8.</a:t>
            </a:r>
            <a:r>
              <a:rPr lang="zh-CN" altLang="en-US" sz="2800" dirty="0"/>
              <a:t>模型评估</a:t>
            </a:r>
            <a:r>
              <a:rPr lang="en-US" altLang="zh-CN" sz="2800" dirty="0"/>
              <a:t>(module evaluation)</a:t>
            </a:r>
            <a:endParaRPr lang="zh-CN" altLang="en-US" sz="2800" dirty="0"/>
          </a:p>
        </p:txBody>
      </p:sp>
    </p:spTree>
    <p:extLst>
      <p:ext uri="{BB962C8B-B14F-4D97-AF65-F5344CB8AC3E}">
        <p14:creationId xmlns:p14="http://schemas.microsoft.com/office/powerpoint/2010/main" val="41321470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F4E6EA5-CC3C-646F-32FA-860F32DF3BC4}"/>
              </a:ext>
            </a:extLst>
          </p:cNvPr>
          <p:cNvSpPr>
            <a:spLocks noGrp="1"/>
          </p:cNvSpPr>
          <p:nvPr>
            <p:ph type="title"/>
          </p:nvPr>
        </p:nvSpPr>
        <p:spPr/>
        <p:txBody>
          <a:bodyPr/>
          <a:lstStyle/>
          <a:p>
            <a:r>
              <a:rPr lang="zh-CN" altLang="en-US" dirty="0"/>
              <a:t>例子</a:t>
            </a:r>
          </a:p>
        </p:txBody>
      </p:sp>
      <p:pic>
        <p:nvPicPr>
          <p:cNvPr id="6" name="内容占位符 5">
            <a:extLst>
              <a:ext uri="{FF2B5EF4-FFF2-40B4-BE49-F238E27FC236}">
                <a16:creationId xmlns:a16="http://schemas.microsoft.com/office/drawing/2014/main" id="{37336FE9-E044-12B8-632D-03660714C6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9936"/>
            <a:ext cx="10092724" cy="3537858"/>
          </a:xfrm>
        </p:spPr>
      </p:pic>
      <p:pic>
        <p:nvPicPr>
          <p:cNvPr id="8" name="图片 7">
            <a:extLst>
              <a:ext uri="{FF2B5EF4-FFF2-40B4-BE49-F238E27FC236}">
                <a16:creationId xmlns:a16="http://schemas.microsoft.com/office/drawing/2014/main" id="{26ECFB38-73CD-D1CC-A8C2-7CC17768A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 y="3577794"/>
            <a:ext cx="10088768" cy="3238120"/>
          </a:xfrm>
          <a:prstGeom prst="rect">
            <a:avLst/>
          </a:prstGeom>
        </p:spPr>
      </p:pic>
      <p:pic>
        <p:nvPicPr>
          <p:cNvPr id="10" name="图片 9">
            <a:extLst>
              <a:ext uri="{FF2B5EF4-FFF2-40B4-BE49-F238E27FC236}">
                <a16:creationId xmlns:a16="http://schemas.microsoft.com/office/drawing/2014/main" id="{AC75911B-3D5D-53B9-0F58-A1C5A65AE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4608" y="3522386"/>
            <a:ext cx="7501684" cy="1788863"/>
          </a:xfrm>
          <a:prstGeom prst="rect">
            <a:avLst/>
          </a:prstGeom>
        </p:spPr>
      </p:pic>
    </p:spTree>
    <p:extLst>
      <p:ext uri="{BB962C8B-B14F-4D97-AF65-F5344CB8AC3E}">
        <p14:creationId xmlns:p14="http://schemas.microsoft.com/office/powerpoint/2010/main" val="217194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736C-6AAF-D9C0-9FA7-557BF50ECDEC}"/>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339EFD4C-0A86-404F-4CC9-F5C3267D9B25}"/>
              </a:ext>
            </a:extLst>
          </p:cNvPr>
          <p:cNvSpPr>
            <a:spLocks noGrp="1"/>
          </p:cNvSpPr>
          <p:nvPr>
            <p:ph idx="1"/>
          </p:nvPr>
        </p:nvSpPr>
        <p:spPr>
          <a:xfrm>
            <a:off x="838200" y="1447799"/>
            <a:ext cx="11049000" cy="5214257"/>
          </a:xfrm>
        </p:spPr>
        <p:txBody>
          <a:bodyPr/>
          <a:lstStyle/>
          <a:p>
            <a:r>
              <a:rPr lang="zh-CN" altLang="en-US" dirty="0"/>
              <a:t>明确了对于</a:t>
            </a:r>
            <a:r>
              <a:rPr lang="zh-CN" altLang="en-US" dirty="0">
                <a:solidFill>
                  <a:srgbClr val="FF0000"/>
                </a:solidFill>
              </a:rPr>
              <a:t>知识与技能</a:t>
            </a:r>
            <a:r>
              <a:rPr lang="zh-CN" altLang="en-US" dirty="0"/>
              <a:t>的掌握分为 </a:t>
            </a:r>
            <a:r>
              <a:rPr lang="zh-CN" altLang="en-US" dirty="0">
                <a:solidFill>
                  <a:srgbClr val="FF0000"/>
                </a:solidFill>
              </a:rPr>
              <a:t>知道</a:t>
            </a:r>
            <a:r>
              <a:rPr lang="en-US" altLang="zh-CN" dirty="0">
                <a:solidFill>
                  <a:srgbClr val="FF0000"/>
                </a:solidFill>
              </a:rPr>
              <a:t>—</a:t>
            </a:r>
            <a:r>
              <a:rPr lang="zh-CN" altLang="en-US" dirty="0">
                <a:solidFill>
                  <a:srgbClr val="FF0000"/>
                </a:solidFill>
              </a:rPr>
              <a:t>理解</a:t>
            </a:r>
            <a:r>
              <a:rPr lang="en-US" altLang="zh-CN" dirty="0">
                <a:solidFill>
                  <a:srgbClr val="FF0000"/>
                </a:solidFill>
              </a:rPr>
              <a:t>—</a:t>
            </a:r>
            <a:r>
              <a:rPr lang="zh-CN" altLang="en-US" dirty="0">
                <a:solidFill>
                  <a:srgbClr val="FF0000"/>
                </a:solidFill>
              </a:rPr>
              <a:t>实践（解决问题） </a:t>
            </a:r>
            <a:r>
              <a:rPr lang="zh-CN" altLang="en-US" dirty="0"/>
              <a:t>三个层次。重视理解和应用，尽量降低对事实性知识的记忆要求。</a:t>
            </a:r>
            <a:endParaRPr lang="en-US" altLang="zh-CN" dirty="0"/>
          </a:p>
          <a:p>
            <a:r>
              <a:rPr lang="en-US" altLang="zh-CN" dirty="0">
                <a:solidFill>
                  <a:srgbClr val="FF0000"/>
                </a:solidFill>
              </a:rPr>
              <a:t>A</a:t>
            </a:r>
            <a:r>
              <a:rPr lang="zh-CN" altLang="en-US" dirty="0">
                <a:solidFill>
                  <a:srgbClr val="FF0000"/>
                </a:solidFill>
              </a:rPr>
              <a:t>部分：</a:t>
            </a:r>
            <a:r>
              <a:rPr lang="zh-CN" altLang="en-US" dirty="0"/>
              <a:t>一般性计算机技能（</a:t>
            </a:r>
            <a:r>
              <a:rPr lang="en-US" altLang="zh-CN" dirty="0"/>
              <a:t>Python</a:t>
            </a:r>
            <a:r>
              <a:rPr lang="zh-CN" altLang="en-US" dirty="0"/>
              <a:t>编程基础）</a:t>
            </a:r>
            <a:endParaRPr lang="en-US" altLang="zh-CN" dirty="0"/>
          </a:p>
          <a:p>
            <a:r>
              <a:rPr lang="en-US" altLang="zh-CN" dirty="0">
                <a:solidFill>
                  <a:srgbClr val="FF0000"/>
                </a:solidFill>
              </a:rPr>
              <a:t>B</a:t>
            </a:r>
            <a:r>
              <a:rPr lang="zh-CN" altLang="en-US" dirty="0">
                <a:solidFill>
                  <a:srgbClr val="FF0000"/>
                </a:solidFill>
              </a:rPr>
              <a:t>部分：</a:t>
            </a:r>
            <a:r>
              <a:rPr lang="zh-CN" altLang="en-US" dirty="0"/>
              <a:t>人工智能基础知识（人工智能、机器学习、神经网络、数据）</a:t>
            </a:r>
            <a:endParaRPr lang="en-US" altLang="zh-CN" dirty="0">
              <a:solidFill>
                <a:srgbClr val="FF0000"/>
              </a:solidFill>
            </a:endParaRPr>
          </a:p>
          <a:p>
            <a:r>
              <a:rPr lang="en-US" altLang="zh-CN" dirty="0">
                <a:solidFill>
                  <a:srgbClr val="FF0000"/>
                </a:solidFill>
              </a:rPr>
              <a:t>C</a:t>
            </a:r>
            <a:r>
              <a:rPr lang="zh-CN" altLang="en-US" dirty="0">
                <a:solidFill>
                  <a:srgbClr val="FF0000"/>
                </a:solidFill>
              </a:rPr>
              <a:t>部分：</a:t>
            </a:r>
            <a:r>
              <a:rPr lang="zh-CN" altLang="en-US" dirty="0"/>
              <a:t>进阶计算机技能（熟练运用</a:t>
            </a:r>
            <a:r>
              <a:rPr lang="en-US" altLang="zh-CN" dirty="0" err="1"/>
              <a:t>Numpy</a:t>
            </a:r>
            <a:r>
              <a:rPr lang="zh-CN" altLang="en-US" dirty="0"/>
              <a:t>、</a:t>
            </a:r>
            <a:r>
              <a:rPr lang="en-US" altLang="zh-CN" dirty="0"/>
              <a:t>Pandas </a:t>
            </a:r>
            <a:r>
              <a:rPr lang="zh-CN" altLang="en-US" dirty="0"/>
              <a:t>和 </a:t>
            </a:r>
            <a:r>
              <a:rPr lang="en-US" altLang="zh-CN" dirty="0"/>
              <a:t>Matplotlib</a:t>
            </a:r>
            <a:r>
              <a:rPr lang="zh-CN" altLang="en-US" dirty="0"/>
              <a:t>）</a:t>
            </a:r>
            <a:endParaRPr lang="en-US" altLang="zh-CN" dirty="0"/>
          </a:p>
          <a:p>
            <a:r>
              <a:rPr lang="en-US" altLang="zh-CN" dirty="0">
                <a:solidFill>
                  <a:srgbClr val="FF0000"/>
                </a:solidFill>
              </a:rPr>
              <a:t>D</a:t>
            </a:r>
            <a:r>
              <a:rPr lang="zh-CN" altLang="en-US" dirty="0">
                <a:solidFill>
                  <a:srgbClr val="FF0000"/>
                </a:solidFill>
              </a:rPr>
              <a:t>部分：</a:t>
            </a:r>
            <a:r>
              <a:rPr lang="zh-CN" altLang="en-US" dirty="0"/>
              <a:t>人工智能进阶知识与技能（神经网络、文本处理、图像分割、语音信号处理、大语言模型）</a:t>
            </a:r>
          </a:p>
        </p:txBody>
      </p:sp>
      <p:sp>
        <p:nvSpPr>
          <p:cNvPr id="3" name="标题 2">
            <a:extLst>
              <a:ext uri="{FF2B5EF4-FFF2-40B4-BE49-F238E27FC236}">
                <a16:creationId xmlns:a16="http://schemas.microsoft.com/office/drawing/2014/main" id="{9A1D3208-BD99-7400-9EC3-0A041C6AE30A}"/>
              </a:ext>
            </a:extLst>
          </p:cNvPr>
          <p:cNvSpPr>
            <a:spLocks noGrp="1"/>
          </p:cNvSpPr>
          <p:nvPr>
            <p:ph type="title"/>
          </p:nvPr>
        </p:nvSpPr>
        <p:spPr/>
        <p:txBody>
          <a:bodyPr/>
          <a:lstStyle/>
          <a:p>
            <a:r>
              <a:rPr lang="zh-CN" altLang="en-US" dirty="0"/>
              <a:t>竞赛大纲（概述）</a:t>
            </a:r>
          </a:p>
        </p:txBody>
      </p:sp>
    </p:spTree>
    <p:extLst>
      <p:ext uri="{BB962C8B-B14F-4D97-AF65-F5344CB8AC3E}">
        <p14:creationId xmlns:p14="http://schemas.microsoft.com/office/powerpoint/2010/main" val="345274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93EFA-7896-144E-8EAB-5B97F746BF1F}"/>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FABD95AC-A59E-9E20-DB92-9CFF34946D36}"/>
              </a:ext>
            </a:extLst>
          </p:cNvPr>
          <p:cNvSpPr>
            <a:spLocks noGrp="1"/>
          </p:cNvSpPr>
          <p:nvPr>
            <p:ph idx="1"/>
          </p:nvPr>
        </p:nvSpPr>
        <p:spPr/>
        <p:txBody>
          <a:bodyPr/>
          <a:lstStyle/>
          <a:p>
            <a:r>
              <a:rPr lang="zh-CN" altLang="en-US" dirty="0">
                <a:solidFill>
                  <a:srgbClr val="FF0000"/>
                </a:solidFill>
              </a:rPr>
              <a:t>交叉验证</a:t>
            </a:r>
            <a:r>
              <a:rPr lang="en-US" altLang="zh-CN" dirty="0">
                <a:solidFill>
                  <a:srgbClr val="FF0000"/>
                </a:solidFill>
              </a:rPr>
              <a:t>(cross validation)</a:t>
            </a:r>
            <a:r>
              <a:rPr lang="zh-CN" altLang="en-US" dirty="0">
                <a:solidFill>
                  <a:srgbClr val="FF0000"/>
                </a:solidFill>
              </a:rPr>
              <a:t>：</a:t>
            </a:r>
            <a:r>
              <a:rPr lang="zh-CN" altLang="en-US" dirty="0"/>
              <a:t>将数据集划分为</a:t>
            </a:r>
            <a:r>
              <a:rPr lang="en-US" altLang="zh-CN" dirty="0"/>
              <a:t>k</a:t>
            </a:r>
            <a:r>
              <a:rPr lang="zh-CN" altLang="en-US" dirty="0"/>
              <a:t>个子集，每次选择其中一个子集作为验证集，其余子集作为训练集进行模型训练。这样重复</a:t>
            </a:r>
            <a:r>
              <a:rPr lang="en-US" altLang="zh-CN" dirty="0"/>
              <a:t>k</a:t>
            </a:r>
            <a:r>
              <a:rPr lang="zh-CN" altLang="en-US" dirty="0"/>
              <a:t>次，每次选择不同的子集作为验证集，最后取</a:t>
            </a:r>
            <a:r>
              <a:rPr lang="en-US" altLang="zh-CN" dirty="0"/>
              <a:t>k</a:t>
            </a:r>
            <a:r>
              <a:rPr lang="zh-CN" altLang="en-US" dirty="0"/>
              <a:t>次评估结果的平均值作为模型的最终性能评估。交叉验证法可以有效地避免数据划分带来的偏差，提高评估结果的稳定性和可靠性。</a:t>
            </a:r>
          </a:p>
        </p:txBody>
      </p:sp>
      <p:sp>
        <p:nvSpPr>
          <p:cNvPr id="3" name="标题 2">
            <a:extLst>
              <a:ext uri="{FF2B5EF4-FFF2-40B4-BE49-F238E27FC236}">
                <a16:creationId xmlns:a16="http://schemas.microsoft.com/office/drawing/2014/main" id="{FC9DDC56-22B5-9A97-C434-41DE29494BEB}"/>
              </a:ext>
            </a:extLst>
          </p:cNvPr>
          <p:cNvSpPr>
            <a:spLocks noGrp="1"/>
          </p:cNvSpPr>
          <p:nvPr>
            <p:ph type="title"/>
          </p:nvPr>
        </p:nvSpPr>
        <p:spPr/>
        <p:txBody>
          <a:bodyPr>
            <a:normAutofit/>
          </a:bodyPr>
          <a:lstStyle/>
          <a:p>
            <a:r>
              <a:rPr lang="en-US" altLang="zh-CN" sz="2800" dirty="0"/>
              <a:t>8.</a:t>
            </a:r>
            <a:r>
              <a:rPr lang="zh-CN" altLang="en-US" sz="2800" dirty="0"/>
              <a:t>模型评估</a:t>
            </a:r>
            <a:r>
              <a:rPr lang="en-US" altLang="zh-CN" sz="2800" dirty="0"/>
              <a:t>(module evaluation)</a:t>
            </a:r>
            <a:endParaRPr lang="zh-CN" altLang="en-US" sz="2800" dirty="0"/>
          </a:p>
        </p:txBody>
      </p:sp>
    </p:spTree>
    <p:extLst>
      <p:ext uri="{BB962C8B-B14F-4D97-AF65-F5344CB8AC3E}">
        <p14:creationId xmlns:p14="http://schemas.microsoft.com/office/powerpoint/2010/main" val="12303531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B20ADDE-1867-45F8-4332-01D9501F8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757" y="10886"/>
            <a:ext cx="6847114" cy="6847114"/>
          </a:xfrm>
          <a:prstGeom prst="rect">
            <a:avLst/>
          </a:prstGeom>
        </p:spPr>
      </p:pic>
      <p:sp>
        <p:nvSpPr>
          <p:cNvPr id="2" name="矩形 1">
            <a:extLst>
              <a:ext uri="{FF2B5EF4-FFF2-40B4-BE49-F238E27FC236}">
                <a16:creationId xmlns:a16="http://schemas.microsoft.com/office/drawing/2014/main" id="{540507EA-4665-5B90-46D9-E5DF9CECD258}"/>
              </a:ext>
            </a:extLst>
          </p:cNvPr>
          <p:cNvSpPr/>
          <p:nvPr/>
        </p:nvSpPr>
        <p:spPr>
          <a:xfrm>
            <a:off x="9288227" y="1334476"/>
            <a:ext cx="1096744" cy="3785652"/>
          </a:xfrm>
          <a:prstGeom prst="rect">
            <a:avLst/>
          </a:prstGeom>
          <a:noFill/>
        </p:spPr>
        <p:txBody>
          <a:bodyPr wrap="square" lIns="91440" tIns="45720" rIns="91440" bIns="45720">
            <a:spAutoFit/>
          </a:bodyPr>
          <a:lstStyle/>
          <a:p>
            <a:pPr algn="ctr"/>
            <a:r>
              <a:rPr lang="zh-CN" altLang="en-US" sz="4800" b="1" dirty="0">
                <a:ln w="22225">
                  <a:solidFill>
                    <a:schemeClr val="accent2"/>
                  </a:solidFill>
                  <a:prstDash val="solid"/>
                </a:ln>
                <a:solidFill>
                  <a:schemeClr val="accent2">
                    <a:lumMod val="40000"/>
                    <a:lumOff val="60000"/>
                  </a:schemeClr>
                </a:solidFill>
              </a:rPr>
              <a:t>休息</a:t>
            </a:r>
            <a:endParaRPr lang="en-US" altLang="zh-CN" sz="4800" b="1" dirty="0">
              <a:ln w="22225">
                <a:solidFill>
                  <a:schemeClr val="accent2"/>
                </a:solidFill>
                <a:prstDash val="solid"/>
              </a:ln>
              <a:solidFill>
                <a:schemeClr val="accent2">
                  <a:lumMod val="40000"/>
                  <a:lumOff val="60000"/>
                </a:schemeClr>
              </a:solidFill>
            </a:endParaRPr>
          </a:p>
          <a:p>
            <a:pPr algn="ctr"/>
            <a:r>
              <a:rPr lang="en-US" altLang="zh-CN" sz="4800" b="1" dirty="0">
                <a:ln w="22225">
                  <a:solidFill>
                    <a:schemeClr val="accent2"/>
                  </a:solidFill>
                  <a:prstDash val="solid"/>
                </a:ln>
                <a:solidFill>
                  <a:schemeClr val="accent2">
                    <a:lumMod val="40000"/>
                    <a:lumOff val="60000"/>
                  </a:schemeClr>
                </a:solidFill>
              </a:rPr>
              <a:t>10</a:t>
            </a:r>
            <a:r>
              <a:rPr lang="zh-CN" altLang="en-US" sz="4800" b="1" dirty="0">
                <a:ln w="22225">
                  <a:solidFill>
                    <a:schemeClr val="accent2"/>
                  </a:solidFill>
                  <a:prstDash val="solid"/>
                </a:ln>
                <a:solidFill>
                  <a:schemeClr val="accent2">
                    <a:lumMod val="40000"/>
                    <a:lumOff val="60000"/>
                  </a:schemeClr>
                </a:solidFill>
              </a:rPr>
              <a:t>分钟</a:t>
            </a:r>
          </a:p>
        </p:txBody>
      </p:sp>
    </p:spTree>
    <p:extLst>
      <p:ext uri="{BB962C8B-B14F-4D97-AF65-F5344CB8AC3E}">
        <p14:creationId xmlns:p14="http://schemas.microsoft.com/office/powerpoint/2010/main" val="38075137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C52D0-15AA-6B25-B7E4-02E8567BCF4D}"/>
            </a:ext>
          </a:extLst>
        </p:cNvPr>
        <p:cNvGrpSpPr/>
        <p:nvPr/>
      </p:nvGrpSpPr>
      <p:grpSpPr>
        <a:xfrm>
          <a:off x="0" y="0"/>
          <a:ext cx="0" cy="0"/>
          <a:chOff x="0" y="0"/>
          <a:chExt cx="0" cy="0"/>
        </a:xfrm>
      </p:grpSpPr>
      <p:sp>
        <p:nvSpPr>
          <p:cNvPr id="5" name="内容占位符 4">
            <a:extLst>
              <a:ext uri="{FF2B5EF4-FFF2-40B4-BE49-F238E27FC236}">
                <a16:creationId xmlns:a16="http://schemas.microsoft.com/office/drawing/2014/main" id="{3F6FC614-53B4-B375-526D-386B0A47B36D}"/>
              </a:ext>
            </a:extLst>
          </p:cNvPr>
          <p:cNvSpPr>
            <a:spLocks noGrp="1"/>
          </p:cNvSpPr>
          <p:nvPr>
            <p:ph idx="1"/>
          </p:nvPr>
        </p:nvSpPr>
        <p:spPr/>
        <p:txBody>
          <a:bodyPr/>
          <a:lstStyle/>
          <a:p>
            <a:r>
              <a:rPr lang="zh-CN" altLang="en-US" sz="3600" dirty="0"/>
              <a:t>一</a:t>
            </a:r>
            <a:r>
              <a:rPr lang="en-US" altLang="zh-CN" sz="3600" dirty="0"/>
              <a:t>.</a:t>
            </a:r>
            <a:r>
              <a:rPr lang="zh-CN" altLang="en-US" sz="3600" dirty="0"/>
              <a:t>人工智能的基本概念和发展</a:t>
            </a:r>
            <a:endParaRPr lang="en-US" altLang="zh-CN" sz="3600" dirty="0"/>
          </a:p>
          <a:p>
            <a:r>
              <a:rPr lang="zh-CN" altLang="en-US" sz="3600" dirty="0"/>
              <a:t>二</a:t>
            </a:r>
            <a:r>
              <a:rPr lang="en-US" altLang="zh-CN" sz="3600" dirty="0"/>
              <a:t>.</a:t>
            </a:r>
            <a:r>
              <a:rPr lang="zh-CN" altLang="en-US" sz="3600" dirty="0"/>
              <a:t>机器学习的基本方法和范式</a:t>
            </a:r>
            <a:endParaRPr lang="en-US" altLang="zh-CN" sz="3600" dirty="0"/>
          </a:p>
          <a:p>
            <a:r>
              <a:rPr lang="zh-CN" altLang="en-US" sz="3600" dirty="0">
                <a:solidFill>
                  <a:srgbClr val="FF0000"/>
                </a:solidFill>
              </a:rPr>
              <a:t>三</a:t>
            </a:r>
            <a:r>
              <a:rPr lang="en-US" altLang="zh-CN" sz="3600" dirty="0">
                <a:solidFill>
                  <a:srgbClr val="FF0000"/>
                </a:solidFill>
              </a:rPr>
              <a:t>.</a:t>
            </a:r>
            <a:r>
              <a:rPr lang="zh-CN" altLang="en-US" sz="3600" dirty="0">
                <a:solidFill>
                  <a:srgbClr val="FF0000"/>
                </a:solidFill>
              </a:rPr>
              <a:t>机器学习算法总结</a:t>
            </a:r>
          </a:p>
          <a:p>
            <a:endParaRPr lang="zh-CN" altLang="en-US" dirty="0"/>
          </a:p>
        </p:txBody>
      </p:sp>
      <p:sp>
        <p:nvSpPr>
          <p:cNvPr id="4" name="标题 3">
            <a:extLst>
              <a:ext uri="{FF2B5EF4-FFF2-40B4-BE49-F238E27FC236}">
                <a16:creationId xmlns:a16="http://schemas.microsoft.com/office/drawing/2014/main" id="{B2083E6B-6F3D-A284-9847-610F158795BB}"/>
              </a:ext>
            </a:extLst>
          </p:cNvPr>
          <p:cNvSpPr>
            <a:spLocks noGrp="1"/>
          </p:cNvSpPr>
          <p:nvPr>
            <p:ph type="title"/>
          </p:nvPr>
        </p:nvSpPr>
        <p:spPr/>
        <p:txBody>
          <a:bodyPr>
            <a:normAutofit/>
          </a:bodyPr>
          <a:lstStyle/>
          <a:p>
            <a:r>
              <a:rPr lang="zh-CN" altLang="en-US" dirty="0"/>
              <a:t>人工智能基础知识</a:t>
            </a:r>
          </a:p>
        </p:txBody>
      </p:sp>
    </p:spTree>
    <p:extLst>
      <p:ext uri="{BB962C8B-B14F-4D97-AF65-F5344CB8AC3E}">
        <p14:creationId xmlns:p14="http://schemas.microsoft.com/office/powerpoint/2010/main" val="9225233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4E30C9-6E5B-0CA8-F43C-A273F895BEB7}"/>
              </a:ext>
            </a:extLst>
          </p:cNvPr>
          <p:cNvSpPr>
            <a:spLocks noGrp="1"/>
          </p:cNvSpPr>
          <p:nvPr>
            <p:ph idx="1"/>
          </p:nvPr>
        </p:nvSpPr>
        <p:spPr>
          <a:xfrm>
            <a:off x="838200" y="1415142"/>
            <a:ext cx="10831286" cy="5355771"/>
          </a:xfrm>
        </p:spPr>
        <p:txBody>
          <a:bodyPr/>
          <a:lstStyle/>
          <a:p>
            <a:r>
              <a:rPr lang="en-US" altLang="zh-CN" b="1" u="sng" dirty="0"/>
              <a:t>1.</a:t>
            </a:r>
            <a:r>
              <a:rPr lang="zh-CN" altLang="en-US" b="1" u="sng" dirty="0"/>
              <a:t>主动学习（自学） </a:t>
            </a:r>
            <a:r>
              <a:rPr lang="zh-CN" altLang="en-US" dirty="0"/>
              <a:t>→ </a:t>
            </a:r>
            <a:r>
              <a:rPr lang="zh-CN" altLang="en-US" dirty="0">
                <a:solidFill>
                  <a:srgbClr val="FF0000"/>
                </a:solidFill>
              </a:rPr>
              <a:t>无监督学习</a:t>
            </a:r>
            <a:r>
              <a:rPr lang="zh-CN" altLang="en-US" dirty="0"/>
              <a:t>（</a:t>
            </a:r>
            <a:r>
              <a:rPr lang="en-US" altLang="zh-CN" dirty="0"/>
              <a:t>Supervised Learning</a:t>
            </a:r>
            <a:r>
              <a:rPr lang="zh-CN" altLang="en-US" dirty="0"/>
              <a:t>）</a:t>
            </a:r>
            <a:endParaRPr lang="en-US" altLang="zh-CN" dirty="0"/>
          </a:p>
          <a:p>
            <a:pPr marL="0" indent="0">
              <a:buNone/>
            </a:pPr>
            <a:r>
              <a:rPr lang="zh-CN" altLang="en-US" dirty="0"/>
              <a:t>代表算法：</a:t>
            </a:r>
            <a:r>
              <a:rPr lang="zh-CN" altLang="en-US" dirty="0">
                <a:solidFill>
                  <a:srgbClr val="00B0F0"/>
                </a:solidFill>
              </a:rPr>
              <a:t>聚类（</a:t>
            </a:r>
            <a:r>
              <a:rPr lang="en-US" altLang="zh-CN" dirty="0">
                <a:solidFill>
                  <a:srgbClr val="00B0F0"/>
                </a:solidFill>
              </a:rPr>
              <a:t>K</a:t>
            </a:r>
            <a:r>
              <a:rPr lang="zh-CN" altLang="en-US" dirty="0">
                <a:solidFill>
                  <a:srgbClr val="00B0F0"/>
                </a:solidFill>
              </a:rPr>
              <a:t>均值算法）、降维（主成分分析）、概率图模型</a:t>
            </a:r>
            <a:endParaRPr lang="en-US" altLang="zh-CN" dirty="0">
              <a:solidFill>
                <a:srgbClr val="00B0F0"/>
              </a:solidFill>
            </a:endParaRPr>
          </a:p>
          <a:p>
            <a:r>
              <a:rPr lang="en-US" altLang="zh-CN" b="1" u="sng" dirty="0"/>
              <a:t>2.</a:t>
            </a:r>
            <a:r>
              <a:rPr lang="zh-CN" altLang="en-US" b="1" u="sng" dirty="0"/>
              <a:t>被动学习（敲打） </a:t>
            </a:r>
            <a:r>
              <a:rPr lang="zh-CN" altLang="en-US" dirty="0"/>
              <a:t>→ </a:t>
            </a:r>
            <a:r>
              <a:rPr lang="zh-CN" altLang="en-US" dirty="0">
                <a:solidFill>
                  <a:srgbClr val="FF0000"/>
                </a:solidFill>
              </a:rPr>
              <a:t>监督学习</a:t>
            </a:r>
            <a:r>
              <a:rPr lang="zh-CN" altLang="en-US" dirty="0"/>
              <a:t>（</a:t>
            </a:r>
            <a:r>
              <a:rPr lang="en-US" altLang="zh-CN" dirty="0"/>
              <a:t>Unsupervised Learning</a:t>
            </a:r>
            <a:r>
              <a:rPr lang="zh-CN" altLang="en-US" dirty="0"/>
              <a:t>）</a:t>
            </a:r>
            <a:endParaRPr lang="en-US" altLang="zh-CN" dirty="0"/>
          </a:p>
          <a:p>
            <a:pPr marL="0" indent="0">
              <a:buNone/>
            </a:pPr>
            <a:r>
              <a:rPr lang="zh-CN" altLang="en-US" dirty="0"/>
              <a:t>代表算法：</a:t>
            </a:r>
            <a:r>
              <a:rPr lang="zh-CN" altLang="en-US" dirty="0">
                <a:solidFill>
                  <a:srgbClr val="00B0F0"/>
                </a:solidFill>
              </a:rPr>
              <a:t>回归（线性回归、逻辑斯蒂回归）、分类（支持向量机、决策树）、</a:t>
            </a:r>
            <a:r>
              <a:rPr lang="en-US" altLang="zh-CN" dirty="0">
                <a:solidFill>
                  <a:srgbClr val="00B0F0"/>
                </a:solidFill>
              </a:rPr>
              <a:t>K</a:t>
            </a:r>
            <a:r>
              <a:rPr lang="zh-CN" altLang="en-US" dirty="0">
                <a:solidFill>
                  <a:srgbClr val="00B0F0"/>
                </a:solidFill>
              </a:rPr>
              <a:t>近邻学习（分类、回归）</a:t>
            </a:r>
            <a:endParaRPr lang="en-US" altLang="zh-CN" dirty="0">
              <a:solidFill>
                <a:srgbClr val="00B0F0"/>
              </a:solidFill>
            </a:endParaRPr>
          </a:p>
          <a:p>
            <a:r>
              <a:rPr lang="en-US" altLang="zh-CN" b="1" u="sng" dirty="0"/>
              <a:t>3.</a:t>
            </a:r>
            <a:r>
              <a:rPr lang="zh-CN" altLang="en-US" b="1" u="sng" dirty="0"/>
              <a:t>强化学习（奖惩） </a:t>
            </a:r>
            <a:r>
              <a:rPr lang="zh-CN" altLang="en-US" dirty="0"/>
              <a:t>→ </a:t>
            </a:r>
            <a:r>
              <a:rPr lang="zh-CN" altLang="en-US" dirty="0">
                <a:solidFill>
                  <a:srgbClr val="FF0000"/>
                </a:solidFill>
              </a:rPr>
              <a:t>强化学习</a:t>
            </a:r>
            <a:r>
              <a:rPr lang="zh-CN" altLang="en-US" dirty="0"/>
              <a:t>（</a:t>
            </a:r>
            <a:r>
              <a:rPr lang="en-US" altLang="zh-CN" dirty="0"/>
              <a:t>Reinforcement Learning</a:t>
            </a:r>
            <a:r>
              <a:rPr lang="zh-CN" altLang="en-US" dirty="0"/>
              <a:t>）</a:t>
            </a:r>
            <a:endParaRPr lang="en-US" altLang="zh-CN" dirty="0"/>
          </a:p>
        </p:txBody>
      </p:sp>
      <p:sp>
        <p:nvSpPr>
          <p:cNvPr id="3" name="标题 2">
            <a:extLst>
              <a:ext uri="{FF2B5EF4-FFF2-40B4-BE49-F238E27FC236}">
                <a16:creationId xmlns:a16="http://schemas.microsoft.com/office/drawing/2014/main" id="{405F52DE-D022-8E5F-6476-F99FD451DA8F}"/>
              </a:ext>
            </a:extLst>
          </p:cNvPr>
          <p:cNvSpPr>
            <a:spLocks noGrp="1"/>
          </p:cNvSpPr>
          <p:nvPr>
            <p:ph type="title"/>
          </p:nvPr>
        </p:nvSpPr>
        <p:spPr/>
        <p:txBody>
          <a:bodyPr/>
          <a:lstStyle/>
          <a:p>
            <a:r>
              <a:rPr lang="en-US" altLang="zh-CN" dirty="0"/>
              <a:t>1.</a:t>
            </a:r>
            <a:r>
              <a:rPr lang="zh-CN" altLang="en-US" dirty="0"/>
              <a:t>机器学习任务类型</a:t>
            </a:r>
          </a:p>
        </p:txBody>
      </p:sp>
    </p:spTree>
    <p:extLst>
      <p:ext uri="{BB962C8B-B14F-4D97-AF65-F5344CB8AC3E}">
        <p14:creationId xmlns:p14="http://schemas.microsoft.com/office/powerpoint/2010/main" val="9460030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943F7-7348-E071-6E01-FDFB8B6DC005}"/>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5E7697AF-0EB3-8342-25CA-CE2649B804C7}"/>
              </a:ext>
            </a:extLst>
          </p:cNvPr>
          <p:cNvSpPr>
            <a:spLocks noGrp="1"/>
          </p:cNvSpPr>
          <p:nvPr>
            <p:ph idx="1"/>
          </p:nvPr>
        </p:nvSpPr>
        <p:spPr>
          <a:xfrm>
            <a:off x="838200" y="1651683"/>
            <a:ext cx="10831286" cy="4525280"/>
          </a:xfrm>
        </p:spPr>
        <p:txBody>
          <a:bodyPr/>
          <a:lstStyle/>
          <a:p>
            <a:r>
              <a:rPr lang="zh-CN" altLang="en-US" sz="2800" dirty="0"/>
              <a:t>所谓学习就是决策，例如判断西瓜是否甜等。要建立这样的</a:t>
            </a:r>
            <a:r>
              <a:rPr lang="zh-CN" altLang="en-US" sz="2800" dirty="0">
                <a:solidFill>
                  <a:srgbClr val="FF0000"/>
                </a:solidFill>
              </a:rPr>
              <a:t>预测（</a:t>
            </a:r>
            <a:r>
              <a:rPr lang="en-US" altLang="zh-CN" sz="2800" dirty="0">
                <a:solidFill>
                  <a:srgbClr val="FF0000"/>
                </a:solidFill>
              </a:rPr>
              <a:t>prediction</a:t>
            </a:r>
            <a:r>
              <a:rPr lang="zh-CN" altLang="en-US" sz="2800" dirty="0">
                <a:solidFill>
                  <a:srgbClr val="FF0000"/>
                </a:solidFill>
              </a:rPr>
              <a:t>）模型</a:t>
            </a:r>
            <a:r>
              <a:rPr lang="zh-CN" altLang="en-US" sz="2800" dirty="0"/>
              <a:t>，需要获得训练样本的“结果”，</a:t>
            </a:r>
            <a:r>
              <a:rPr lang="zh-CN" altLang="en-US" sz="2800" dirty="0">
                <a:solidFill>
                  <a:srgbClr val="FF0000"/>
                </a:solidFill>
              </a:rPr>
              <a:t>标记</a:t>
            </a:r>
            <a:r>
              <a:rPr lang="zh-CN" altLang="en-US" sz="2800" dirty="0"/>
              <a:t>（</a:t>
            </a:r>
            <a:r>
              <a:rPr lang="en-US" altLang="zh-CN" sz="2800" dirty="0"/>
              <a:t>label</a:t>
            </a:r>
            <a:r>
              <a:rPr lang="zh-CN" altLang="en-US" sz="2800" dirty="0"/>
              <a:t>）</a:t>
            </a:r>
            <a:r>
              <a:rPr lang="zh-CN" altLang="en-US" dirty="0"/>
              <a:t>。根据数据是否拥有标记信息，</a:t>
            </a:r>
            <a:r>
              <a:rPr lang="zh-CN" altLang="en-US" b="1" dirty="0"/>
              <a:t>机器学习任务可以大致分为两类</a:t>
            </a:r>
            <a:r>
              <a:rPr lang="zh-CN" altLang="en-US" dirty="0"/>
              <a:t>：</a:t>
            </a:r>
            <a:endParaRPr lang="en-US" altLang="zh-CN" dirty="0"/>
          </a:p>
          <a:p>
            <a:r>
              <a:rPr lang="zh-CN" altLang="en-US" dirty="0">
                <a:solidFill>
                  <a:srgbClr val="FF0000"/>
                </a:solidFill>
              </a:rPr>
              <a:t>监督学习</a:t>
            </a:r>
            <a:r>
              <a:rPr lang="zh-CN" altLang="en-US" dirty="0"/>
              <a:t>（</a:t>
            </a:r>
            <a:r>
              <a:rPr lang="en-US" altLang="zh-CN" dirty="0"/>
              <a:t>supervised learning</a:t>
            </a:r>
            <a:r>
              <a:rPr lang="zh-CN" altLang="en-US" dirty="0"/>
              <a:t>）：使用</a:t>
            </a:r>
            <a:r>
              <a:rPr lang="zh-CN" altLang="en-US" dirty="0">
                <a:solidFill>
                  <a:srgbClr val="00B0F0"/>
                </a:solidFill>
              </a:rPr>
              <a:t>带标记数据</a:t>
            </a:r>
            <a:r>
              <a:rPr lang="zh-CN" altLang="en-US" dirty="0"/>
              <a:t>的任务 </a:t>
            </a:r>
            <a:endParaRPr lang="en-US" altLang="zh-CN" dirty="0"/>
          </a:p>
          <a:p>
            <a:r>
              <a:rPr lang="zh-CN" altLang="en-US" dirty="0">
                <a:solidFill>
                  <a:srgbClr val="FF0000"/>
                </a:solidFill>
              </a:rPr>
              <a:t>无监督学习</a:t>
            </a:r>
            <a:r>
              <a:rPr lang="zh-CN" altLang="en-US" dirty="0"/>
              <a:t>（</a:t>
            </a:r>
            <a:r>
              <a:rPr lang="en-US" altLang="zh-CN" dirty="0"/>
              <a:t>unsupervised learning</a:t>
            </a:r>
            <a:r>
              <a:rPr lang="zh-CN" altLang="en-US" dirty="0"/>
              <a:t>） ：使用</a:t>
            </a:r>
            <a:r>
              <a:rPr lang="zh-CN" altLang="en-US" dirty="0">
                <a:solidFill>
                  <a:srgbClr val="00B0F0"/>
                </a:solidFill>
              </a:rPr>
              <a:t>不带标记数据</a:t>
            </a:r>
            <a:r>
              <a:rPr lang="zh-CN" altLang="en-US" dirty="0"/>
              <a:t>的任务</a:t>
            </a:r>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149CF8ED-B921-BAFB-1253-838F967D1DE6}"/>
              </a:ext>
            </a:extLst>
          </p:cNvPr>
          <p:cNvSpPr>
            <a:spLocks noGrp="1"/>
          </p:cNvSpPr>
          <p:nvPr>
            <p:ph type="title"/>
          </p:nvPr>
        </p:nvSpPr>
        <p:spPr/>
        <p:txBody>
          <a:bodyPr>
            <a:normAutofit/>
          </a:bodyPr>
          <a:lstStyle/>
          <a:p>
            <a:r>
              <a:rPr lang="zh-CN" altLang="en-US" sz="3200" dirty="0"/>
              <a:t>监督学习</a:t>
            </a:r>
            <a:r>
              <a:rPr lang="en-US" altLang="zh-CN" sz="3200" dirty="0"/>
              <a:t>VS</a:t>
            </a:r>
            <a:r>
              <a:rPr lang="zh-CN" altLang="en-US" sz="3200" dirty="0"/>
              <a:t>无监督学习</a:t>
            </a:r>
          </a:p>
        </p:txBody>
      </p:sp>
    </p:spTree>
    <p:extLst>
      <p:ext uri="{BB962C8B-B14F-4D97-AF65-F5344CB8AC3E}">
        <p14:creationId xmlns:p14="http://schemas.microsoft.com/office/powerpoint/2010/main" val="31729524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A621D15-E5F9-B46A-9479-2116F531534D}"/>
              </a:ext>
            </a:extLst>
          </p:cNvPr>
          <p:cNvSpPr>
            <a:spLocks noGrp="1"/>
          </p:cNvSpPr>
          <p:nvPr>
            <p:ph idx="1"/>
          </p:nvPr>
        </p:nvSpPr>
        <p:spPr/>
        <p:txBody>
          <a:bodyPr/>
          <a:lstStyle/>
          <a:p>
            <a:r>
              <a:rPr lang="zh-CN" altLang="en-US" dirty="0"/>
              <a:t>任务举例：</a:t>
            </a:r>
            <a:endParaRPr lang="en-US" altLang="zh-CN" dirty="0"/>
          </a:p>
          <a:p>
            <a:r>
              <a:rPr lang="zh-CN" altLang="en-US" dirty="0"/>
              <a:t>任务目的（应用场景）：</a:t>
            </a:r>
            <a:endParaRPr lang="en-US" altLang="zh-CN" dirty="0"/>
          </a:p>
          <a:p>
            <a:r>
              <a:rPr lang="zh-CN" altLang="en-US" dirty="0">
                <a:solidFill>
                  <a:srgbClr val="FF0000"/>
                </a:solidFill>
              </a:rPr>
              <a:t>损失函数：</a:t>
            </a:r>
            <a:r>
              <a:rPr lang="zh-CN" altLang="en-US" b="0" i="0" dirty="0">
                <a:solidFill>
                  <a:srgbClr val="05073B"/>
                </a:solidFill>
                <a:effectLst/>
                <a:latin typeface="-apple-system"/>
              </a:rPr>
              <a:t>损失函数（或称为代价函数）是衡量模型预测结果与真实结果之间差异的函数。在训练过程中，目标是找到使损失函数最小的模型参数。因此，损失函数是评估模型性能的关键指标。</a:t>
            </a:r>
            <a:endParaRPr lang="en-US" altLang="zh-CN" dirty="0"/>
          </a:p>
          <a:p>
            <a:r>
              <a:rPr lang="zh-CN" altLang="en-US" dirty="0"/>
              <a:t>算法步骤：</a:t>
            </a:r>
            <a:endParaRPr lang="en-US" altLang="zh-CN" dirty="0"/>
          </a:p>
          <a:p>
            <a:endParaRPr lang="en-US" altLang="zh-CN" dirty="0"/>
          </a:p>
          <a:p>
            <a:endParaRPr lang="zh-CN" altLang="en-US" dirty="0"/>
          </a:p>
        </p:txBody>
      </p:sp>
      <p:sp>
        <p:nvSpPr>
          <p:cNvPr id="3" name="标题 2">
            <a:extLst>
              <a:ext uri="{FF2B5EF4-FFF2-40B4-BE49-F238E27FC236}">
                <a16:creationId xmlns:a16="http://schemas.microsoft.com/office/drawing/2014/main" id="{7672D0A0-4334-BF76-74B8-F56E923B43A3}"/>
              </a:ext>
            </a:extLst>
          </p:cNvPr>
          <p:cNvSpPr>
            <a:spLocks noGrp="1"/>
          </p:cNvSpPr>
          <p:nvPr>
            <p:ph type="title"/>
          </p:nvPr>
        </p:nvSpPr>
        <p:spPr/>
        <p:txBody>
          <a:bodyPr/>
          <a:lstStyle/>
          <a:p>
            <a:r>
              <a:rPr lang="en-US" altLang="zh-CN" dirty="0"/>
              <a:t>2.</a:t>
            </a:r>
            <a:r>
              <a:rPr lang="zh-CN" altLang="en-US" dirty="0"/>
              <a:t>各类算法归纳总结</a:t>
            </a:r>
          </a:p>
        </p:txBody>
      </p:sp>
    </p:spTree>
    <p:extLst>
      <p:ext uri="{BB962C8B-B14F-4D97-AF65-F5344CB8AC3E}">
        <p14:creationId xmlns:p14="http://schemas.microsoft.com/office/powerpoint/2010/main" val="34553686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BF54C8-0D01-9AD2-4A11-A30F774F2FA5}"/>
              </a:ext>
            </a:extLst>
          </p:cNvPr>
          <p:cNvSpPr>
            <a:spLocks noGrp="1"/>
          </p:cNvSpPr>
          <p:nvPr>
            <p:ph idx="1"/>
          </p:nvPr>
        </p:nvSpPr>
        <p:spPr>
          <a:xfrm>
            <a:off x="609600" y="1247775"/>
            <a:ext cx="10972800" cy="4929188"/>
          </a:xfrm>
        </p:spPr>
        <p:txBody>
          <a:bodyPr/>
          <a:lstStyle/>
          <a:p>
            <a:pPr algn="just"/>
            <a:r>
              <a:rPr lang="zh-CN" altLang="zh-CN" sz="2400" b="1" kern="100" dirty="0">
                <a:effectLst/>
                <a:latin typeface="Times New Roman" panose="02020603050405020304" pitchFamily="18" charset="0"/>
                <a:ea typeface="宋体" panose="02010600030101010101" pitchFamily="2" charset="-122"/>
                <a:cs typeface="Calibri" panose="020F0502020204030204" pitchFamily="34" charset="0"/>
              </a:rPr>
              <a:t>以下关于随机森林算法的描述，错误的是（ ）。 </a:t>
            </a:r>
          </a:p>
          <a:p>
            <a:pPr algn="just"/>
            <a:r>
              <a:rPr lang="en-US" altLang="zh-CN" sz="2400" b="1" kern="100" dirty="0">
                <a:effectLst/>
                <a:latin typeface="Times New Roman" panose="02020603050405020304" pitchFamily="18" charset="0"/>
                <a:ea typeface="宋体" panose="02010600030101010101" pitchFamily="2" charset="-122"/>
                <a:cs typeface="Calibri" panose="020F0502020204030204" pitchFamily="34" charset="0"/>
              </a:rPr>
              <a:t>A. </a:t>
            </a:r>
            <a:r>
              <a:rPr lang="zh-CN" altLang="zh-CN" sz="2400" b="1" kern="100" dirty="0">
                <a:effectLst/>
                <a:latin typeface="Times New Roman" panose="02020603050405020304" pitchFamily="18" charset="0"/>
                <a:ea typeface="宋体" panose="02010600030101010101" pitchFamily="2" charset="-122"/>
                <a:cs typeface="Calibri" panose="020F0502020204030204" pitchFamily="34" charset="0"/>
              </a:rPr>
              <a:t>是一种集成学习算法 </a:t>
            </a:r>
            <a:r>
              <a:rPr lang="en-US" altLang="zh-CN" sz="2400" b="1" kern="100" dirty="0">
                <a:effectLst/>
                <a:latin typeface="Times New Roman" panose="02020603050405020304" pitchFamily="18" charset="0"/>
                <a:ea typeface="宋体" panose="02010600030101010101" pitchFamily="2" charset="-122"/>
                <a:cs typeface="Calibri" panose="020F0502020204030204" pitchFamily="34" charset="0"/>
              </a:rPr>
              <a:t>                                   B. </a:t>
            </a:r>
            <a:r>
              <a:rPr lang="zh-CN" altLang="zh-CN" sz="2400" b="1" kern="100" dirty="0">
                <a:effectLst/>
                <a:latin typeface="Times New Roman" panose="02020603050405020304" pitchFamily="18" charset="0"/>
                <a:ea typeface="宋体" panose="02010600030101010101" pitchFamily="2" charset="-122"/>
                <a:cs typeface="Calibri" panose="020F0502020204030204" pitchFamily="34" charset="0"/>
              </a:rPr>
              <a:t>由多个决策树组成 </a:t>
            </a:r>
          </a:p>
          <a:p>
            <a:pPr algn="just"/>
            <a:r>
              <a:rPr lang="en-US" altLang="zh-CN" sz="2400" b="1" kern="100" dirty="0">
                <a:effectLst/>
                <a:latin typeface="Times New Roman" panose="02020603050405020304" pitchFamily="18" charset="0"/>
                <a:ea typeface="宋体" panose="02010600030101010101" pitchFamily="2" charset="-122"/>
                <a:cs typeface="Calibri" panose="020F0502020204030204" pitchFamily="34" charset="0"/>
              </a:rPr>
              <a:t>C. </a:t>
            </a:r>
            <a:r>
              <a:rPr lang="zh-CN" altLang="zh-CN" sz="2400" b="1" kern="100" dirty="0">
                <a:effectLst/>
                <a:latin typeface="Times New Roman" panose="02020603050405020304" pitchFamily="18" charset="0"/>
                <a:ea typeface="宋体" panose="02010600030101010101" pitchFamily="2" charset="-122"/>
                <a:cs typeface="Calibri" panose="020F0502020204030204" pitchFamily="34" charset="0"/>
              </a:rPr>
              <a:t>每个决策树的训练数据是完全相同的 </a:t>
            </a:r>
            <a:r>
              <a:rPr lang="en-US" altLang="zh-CN" sz="2400" b="1" kern="100" dirty="0">
                <a:effectLst/>
                <a:latin typeface="Times New Roman" panose="02020603050405020304" pitchFamily="18" charset="0"/>
                <a:ea typeface="宋体" panose="02010600030101010101" pitchFamily="2" charset="-122"/>
                <a:cs typeface="Calibri" panose="020F0502020204030204" pitchFamily="34" charset="0"/>
              </a:rPr>
              <a:t>       D. </a:t>
            </a:r>
            <a:r>
              <a:rPr lang="zh-CN" altLang="zh-CN" sz="2400" b="1" kern="100" dirty="0">
                <a:effectLst/>
                <a:latin typeface="Times New Roman" panose="02020603050405020304" pitchFamily="18" charset="0"/>
                <a:ea typeface="宋体" panose="02010600030101010101" pitchFamily="2" charset="-122"/>
                <a:cs typeface="Calibri" panose="020F0502020204030204" pitchFamily="34" charset="0"/>
              </a:rPr>
              <a:t>可以减少过拟合风险</a:t>
            </a:r>
            <a:endParaRPr lang="en-US" altLang="zh-CN" sz="2400" b="1" kern="100" dirty="0">
              <a:effectLst/>
              <a:latin typeface="Times New Roman" panose="02020603050405020304" pitchFamily="18" charset="0"/>
              <a:ea typeface="宋体" panose="02010600030101010101" pitchFamily="2" charset="-122"/>
              <a:cs typeface="Calibri" panose="020F0502020204030204" pitchFamily="34" charset="0"/>
            </a:endParaRPr>
          </a:p>
          <a:p>
            <a:pPr algn="just"/>
            <a:endParaRPr lang="zh-CN" altLang="zh-CN" sz="2400" b="1" kern="100" dirty="0">
              <a:effectLst/>
              <a:latin typeface="Times New Roman" panose="02020603050405020304" pitchFamily="18" charset="0"/>
              <a:ea typeface="宋体" panose="02010600030101010101" pitchFamily="2" charset="-122"/>
              <a:cs typeface="Calibri" panose="020F0502020204030204" pitchFamily="34" charset="0"/>
            </a:endParaRPr>
          </a:p>
          <a:p>
            <a:pPr algn="l">
              <a:spcBef>
                <a:spcPts val="1050"/>
              </a:spcBef>
            </a:pPr>
            <a:r>
              <a:rPr lang="en-US" altLang="zh-CN" sz="2400" b="0" i="0" dirty="0">
                <a:solidFill>
                  <a:srgbClr val="05073B"/>
                </a:solidFill>
                <a:effectLst/>
                <a:latin typeface="-apple-system"/>
              </a:rPr>
              <a:t>A. </a:t>
            </a:r>
            <a:r>
              <a:rPr lang="zh-CN" altLang="en-US" sz="2400" b="1" i="0" dirty="0">
                <a:solidFill>
                  <a:srgbClr val="05073B"/>
                </a:solidFill>
                <a:effectLst/>
                <a:latin typeface="-apple-system"/>
              </a:rPr>
              <a:t>是一种集成学习算法</a:t>
            </a:r>
            <a:r>
              <a:rPr lang="zh-CN" altLang="en-US" sz="2400" b="0" i="0" dirty="0">
                <a:solidFill>
                  <a:srgbClr val="05073B"/>
                </a:solidFill>
                <a:effectLst/>
                <a:latin typeface="-apple-system"/>
              </a:rPr>
              <a:t>：随机森林确实是一种集成学习算法，它通过构建多个决策树并综合它们的结果来进行预测。因此，</a:t>
            </a:r>
            <a:r>
              <a:rPr lang="en-US" altLang="zh-CN" sz="2400" b="0" i="0" dirty="0">
                <a:solidFill>
                  <a:srgbClr val="05073B"/>
                </a:solidFill>
                <a:effectLst/>
                <a:latin typeface="-apple-system"/>
              </a:rPr>
              <a:t>A</a:t>
            </a:r>
            <a:r>
              <a:rPr lang="zh-CN" altLang="en-US" sz="2400" b="0" i="0" dirty="0">
                <a:solidFill>
                  <a:srgbClr val="05073B"/>
                </a:solidFill>
                <a:effectLst/>
                <a:latin typeface="-apple-system"/>
              </a:rPr>
              <a:t>选项描述正确。</a:t>
            </a:r>
          </a:p>
          <a:p>
            <a:pPr algn="l">
              <a:spcBef>
                <a:spcPts val="1050"/>
              </a:spcBef>
            </a:pPr>
            <a:r>
              <a:rPr lang="en-US" altLang="zh-CN" sz="2400" b="0" i="0" dirty="0">
                <a:solidFill>
                  <a:srgbClr val="05073B"/>
                </a:solidFill>
                <a:effectLst/>
                <a:latin typeface="-apple-system"/>
              </a:rPr>
              <a:t>B. </a:t>
            </a:r>
            <a:r>
              <a:rPr lang="zh-CN" altLang="en-US" sz="2400" b="1" i="0" dirty="0">
                <a:solidFill>
                  <a:srgbClr val="05073B"/>
                </a:solidFill>
                <a:effectLst/>
                <a:latin typeface="-apple-system"/>
              </a:rPr>
              <a:t>由多个决策树组成</a:t>
            </a:r>
            <a:r>
              <a:rPr lang="zh-CN" altLang="en-US" sz="2400" b="0" i="0" dirty="0">
                <a:solidFill>
                  <a:srgbClr val="05073B"/>
                </a:solidFill>
                <a:effectLst/>
                <a:latin typeface="-apple-system"/>
              </a:rPr>
              <a:t>：随机森林正是由多个决策树组成的，每个决策树都对输入数据进行独立预测，最终的预测结果是所有决策树预测结果的平均值（对于回归问题）或多数投票结果（对于分类问题）。因此，</a:t>
            </a:r>
            <a:r>
              <a:rPr lang="en-US" altLang="zh-CN" sz="2400" b="0" i="0" dirty="0">
                <a:solidFill>
                  <a:srgbClr val="05073B"/>
                </a:solidFill>
                <a:effectLst/>
                <a:latin typeface="-apple-system"/>
              </a:rPr>
              <a:t>B</a:t>
            </a:r>
            <a:r>
              <a:rPr lang="zh-CN" altLang="en-US" sz="2400" b="0" i="0" dirty="0">
                <a:solidFill>
                  <a:srgbClr val="05073B"/>
                </a:solidFill>
                <a:effectLst/>
                <a:latin typeface="-apple-system"/>
              </a:rPr>
              <a:t>选项描述正确。</a:t>
            </a:r>
          </a:p>
          <a:p>
            <a:pPr marL="0" indent="0">
              <a:buNone/>
            </a:pPr>
            <a:endParaRPr lang="zh-CN" altLang="en-US" sz="2400" dirty="0"/>
          </a:p>
        </p:txBody>
      </p:sp>
      <p:sp>
        <p:nvSpPr>
          <p:cNvPr id="3" name="标题 2">
            <a:extLst>
              <a:ext uri="{FF2B5EF4-FFF2-40B4-BE49-F238E27FC236}">
                <a16:creationId xmlns:a16="http://schemas.microsoft.com/office/drawing/2014/main" id="{AFFE31E9-0581-D5A7-C9F6-9936B45EB2E2}"/>
              </a:ext>
            </a:extLst>
          </p:cNvPr>
          <p:cNvSpPr>
            <a:spLocks noGrp="1"/>
          </p:cNvSpPr>
          <p:nvPr>
            <p:ph type="title"/>
          </p:nvPr>
        </p:nvSpPr>
        <p:spPr/>
        <p:txBody>
          <a:bodyPr>
            <a:normAutofit/>
          </a:bodyPr>
          <a:lstStyle/>
          <a:p>
            <a:r>
              <a:rPr lang="zh-CN" altLang="en-US" sz="3200" dirty="0"/>
              <a:t>补充</a:t>
            </a:r>
            <a:r>
              <a:rPr lang="en-US" altLang="zh-CN" sz="3200" dirty="0"/>
              <a:t>—</a:t>
            </a:r>
            <a:r>
              <a:rPr lang="zh-CN" altLang="en-US" sz="3200" dirty="0"/>
              <a:t>决策树（随机森林）</a:t>
            </a:r>
          </a:p>
        </p:txBody>
      </p:sp>
    </p:spTree>
    <p:extLst>
      <p:ext uri="{BB962C8B-B14F-4D97-AF65-F5344CB8AC3E}">
        <p14:creationId xmlns:p14="http://schemas.microsoft.com/office/powerpoint/2010/main" val="199716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F54E7-22F0-721F-EA52-3DB0C3EA9D62}"/>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D36E8C2E-BC93-E731-9305-21879D549D3D}"/>
              </a:ext>
            </a:extLst>
          </p:cNvPr>
          <p:cNvSpPr>
            <a:spLocks noGrp="1"/>
          </p:cNvSpPr>
          <p:nvPr>
            <p:ph idx="1"/>
          </p:nvPr>
        </p:nvSpPr>
        <p:spPr>
          <a:xfrm>
            <a:off x="566057" y="1247775"/>
            <a:ext cx="11157857" cy="4929188"/>
          </a:xfrm>
        </p:spPr>
        <p:txBody>
          <a:bodyPr/>
          <a:lstStyle/>
          <a:p>
            <a:pPr algn="l">
              <a:spcBef>
                <a:spcPts val="1050"/>
              </a:spcBef>
            </a:pPr>
            <a:r>
              <a:rPr lang="en-US" altLang="zh-CN" sz="2400" b="0" i="0" dirty="0">
                <a:solidFill>
                  <a:srgbClr val="05073B"/>
                </a:solidFill>
                <a:effectLst/>
                <a:latin typeface="-apple-system"/>
              </a:rPr>
              <a:t>C. </a:t>
            </a:r>
            <a:r>
              <a:rPr lang="zh-CN" altLang="en-US" sz="2400" b="1" i="0" dirty="0">
                <a:solidFill>
                  <a:srgbClr val="05073B"/>
                </a:solidFill>
                <a:effectLst/>
                <a:latin typeface="-apple-system"/>
              </a:rPr>
              <a:t>每个决策树的训练数据是完全相同的</a:t>
            </a:r>
            <a:r>
              <a:rPr lang="zh-CN" altLang="en-US" sz="2400" b="0" i="0" dirty="0">
                <a:solidFill>
                  <a:srgbClr val="05073B"/>
                </a:solidFill>
                <a:effectLst/>
                <a:latin typeface="-apple-system"/>
              </a:rPr>
              <a:t>：这一点是不正确的。在随机森林中，每个决策树的训练数据是通过从原始数据集中有放回地随机抽样（即自助抽样法，</a:t>
            </a:r>
            <a:r>
              <a:rPr lang="en-US" altLang="zh-CN" sz="2400" b="0" i="0" dirty="0">
                <a:solidFill>
                  <a:srgbClr val="05073B"/>
                </a:solidFill>
                <a:effectLst/>
                <a:latin typeface="-apple-system"/>
              </a:rPr>
              <a:t>bootstrap sampling</a:t>
            </a:r>
            <a:r>
              <a:rPr lang="zh-CN" altLang="en-US" sz="2400" b="0" i="0" dirty="0">
                <a:solidFill>
                  <a:srgbClr val="05073B"/>
                </a:solidFill>
                <a:effectLst/>
                <a:latin typeface="-apple-system"/>
              </a:rPr>
              <a:t>）得到的。这意味着不同的决策树可能会使用到不同的训练样本，而且有些样本可能会被重复抽取，有些则可能不会被抽取到。这种抽样方式增加了模型的多样性，有助于提高模型的泛化能力。因此，</a:t>
            </a:r>
            <a:r>
              <a:rPr lang="en-US" altLang="zh-CN" sz="2400" b="0" i="0" dirty="0">
                <a:solidFill>
                  <a:srgbClr val="05073B"/>
                </a:solidFill>
                <a:effectLst/>
                <a:latin typeface="-apple-system"/>
              </a:rPr>
              <a:t>C</a:t>
            </a:r>
            <a:r>
              <a:rPr lang="zh-CN" altLang="en-US" sz="2400" b="0" i="0" dirty="0">
                <a:solidFill>
                  <a:srgbClr val="05073B"/>
                </a:solidFill>
                <a:effectLst/>
                <a:latin typeface="-apple-system"/>
              </a:rPr>
              <a:t>选项描述错误。</a:t>
            </a:r>
          </a:p>
          <a:p>
            <a:pPr algn="l">
              <a:spcBef>
                <a:spcPts val="1050"/>
              </a:spcBef>
            </a:pPr>
            <a:r>
              <a:rPr lang="en-US" altLang="zh-CN" sz="2400" b="0" i="0" dirty="0">
                <a:solidFill>
                  <a:srgbClr val="05073B"/>
                </a:solidFill>
                <a:effectLst/>
                <a:latin typeface="-apple-system"/>
              </a:rPr>
              <a:t>D. </a:t>
            </a:r>
            <a:r>
              <a:rPr lang="zh-CN" altLang="en-US" sz="2400" b="1" i="0" dirty="0">
                <a:solidFill>
                  <a:srgbClr val="05073B"/>
                </a:solidFill>
                <a:effectLst/>
                <a:latin typeface="-apple-system"/>
              </a:rPr>
              <a:t>可以减少过拟合风险</a:t>
            </a:r>
            <a:r>
              <a:rPr lang="zh-CN" altLang="en-US" sz="2400" b="0" i="0" dirty="0">
                <a:solidFill>
                  <a:srgbClr val="05073B"/>
                </a:solidFill>
                <a:effectLst/>
                <a:latin typeface="-apple-system"/>
              </a:rPr>
              <a:t>：随机森林通过构建多个决策树并综合它们的结果来进行预测，这有助于减少单个决策树可能导致的过拟合问题。同时，由于每个决策树的训练数据是通过随机抽样得到的，这进一步增加了模型的鲁棒性和泛化能力。因此，</a:t>
            </a:r>
            <a:r>
              <a:rPr lang="en-US" altLang="zh-CN" sz="2400" b="0" i="0" dirty="0">
                <a:solidFill>
                  <a:srgbClr val="05073B"/>
                </a:solidFill>
                <a:effectLst/>
                <a:latin typeface="-apple-system"/>
              </a:rPr>
              <a:t>D</a:t>
            </a:r>
            <a:r>
              <a:rPr lang="zh-CN" altLang="en-US" sz="2400" b="0" i="0" dirty="0">
                <a:solidFill>
                  <a:srgbClr val="05073B"/>
                </a:solidFill>
                <a:effectLst/>
                <a:latin typeface="-apple-system"/>
              </a:rPr>
              <a:t>选项描述正确。</a:t>
            </a:r>
          </a:p>
          <a:p>
            <a:endParaRPr lang="zh-CN" altLang="en-US" sz="2400" dirty="0"/>
          </a:p>
        </p:txBody>
      </p:sp>
      <p:sp>
        <p:nvSpPr>
          <p:cNvPr id="3" name="标题 2">
            <a:extLst>
              <a:ext uri="{FF2B5EF4-FFF2-40B4-BE49-F238E27FC236}">
                <a16:creationId xmlns:a16="http://schemas.microsoft.com/office/drawing/2014/main" id="{F1338E83-9279-CE75-8490-047479C15A91}"/>
              </a:ext>
            </a:extLst>
          </p:cNvPr>
          <p:cNvSpPr>
            <a:spLocks noGrp="1"/>
          </p:cNvSpPr>
          <p:nvPr>
            <p:ph type="title"/>
          </p:nvPr>
        </p:nvSpPr>
        <p:spPr/>
        <p:txBody>
          <a:bodyPr>
            <a:normAutofit/>
          </a:bodyPr>
          <a:lstStyle/>
          <a:p>
            <a:r>
              <a:rPr lang="zh-CN" altLang="en-US" sz="3200" dirty="0"/>
              <a:t>补充</a:t>
            </a:r>
            <a:r>
              <a:rPr lang="en-US" altLang="zh-CN" sz="3200" dirty="0"/>
              <a:t>—</a:t>
            </a:r>
            <a:r>
              <a:rPr lang="zh-CN" altLang="en-US" sz="3200" dirty="0"/>
              <a:t>决策树（随机森林）</a:t>
            </a:r>
          </a:p>
        </p:txBody>
      </p:sp>
    </p:spTree>
    <p:extLst>
      <p:ext uri="{BB962C8B-B14F-4D97-AF65-F5344CB8AC3E}">
        <p14:creationId xmlns:p14="http://schemas.microsoft.com/office/powerpoint/2010/main" val="489166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551FD9F-A233-7B18-23BC-94470AD3F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1246" y="910772"/>
            <a:ext cx="4853783" cy="4853783"/>
          </a:xfrm>
        </p:spPr>
      </p:pic>
    </p:spTree>
    <p:extLst>
      <p:ext uri="{BB962C8B-B14F-4D97-AF65-F5344CB8AC3E}">
        <p14:creationId xmlns:p14="http://schemas.microsoft.com/office/powerpoint/2010/main" val="3037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0835AE-87BD-FB67-BDA3-49E6FC21C2C2}"/>
              </a:ext>
            </a:extLst>
          </p:cNvPr>
          <p:cNvSpPr>
            <a:spLocks noGrp="1"/>
          </p:cNvSpPr>
          <p:nvPr>
            <p:ph idx="1"/>
          </p:nvPr>
        </p:nvSpPr>
        <p:spPr>
          <a:xfrm>
            <a:off x="838200" y="1382486"/>
            <a:ext cx="10472057" cy="5279571"/>
          </a:xfrm>
        </p:spPr>
        <p:txBody>
          <a:bodyPr/>
          <a:lstStyle/>
          <a:p>
            <a:pPr algn="ctr"/>
            <a:r>
              <a:rPr lang="en-US" altLang="zh-CN" sz="3200" dirty="0">
                <a:solidFill>
                  <a:srgbClr val="FF0000"/>
                </a:solidFill>
              </a:rPr>
              <a:t>A.</a:t>
            </a:r>
            <a:r>
              <a:rPr lang="zh-CN" altLang="en-US" sz="3200" dirty="0">
                <a:solidFill>
                  <a:srgbClr val="FF0000"/>
                </a:solidFill>
              </a:rPr>
              <a:t>一般性计算机技能</a:t>
            </a:r>
            <a:endParaRPr lang="en-US" altLang="zh-CN" sz="3200" dirty="0">
              <a:solidFill>
                <a:srgbClr val="FF0000"/>
              </a:solidFill>
            </a:endParaRPr>
          </a:p>
          <a:p>
            <a:r>
              <a:rPr lang="zh-CN" altLang="en-US" dirty="0"/>
              <a:t>熟练掌握 </a:t>
            </a:r>
            <a:r>
              <a:rPr lang="en-US" altLang="zh-CN" dirty="0"/>
              <a:t>Python </a:t>
            </a:r>
            <a:r>
              <a:rPr lang="zh-CN" altLang="en-US" dirty="0"/>
              <a:t>基本语法，包括：算数运算、关系运算、输入输出语句等。</a:t>
            </a:r>
            <a:endParaRPr lang="en-US" altLang="zh-CN" dirty="0"/>
          </a:p>
          <a:p>
            <a:r>
              <a:rPr lang="zh-CN" altLang="en-US" dirty="0"/>
              <a:t>熟练掌握基本的程序结构，包括：顺序、分支、循环等。</a:t>
            </a:r>
            <a:endParaRPr lang="en-US" altLang="zh-CN" dirty="0"/>
          </a:p>
          <a:p>
            <a:r>
              <a:rPr lang="zh-CN" altLang="en-US" dirty="0"/>
              <a:t>会使用</a:t>
            </a:r>
            <a:r>
              <a:rPr lang="en-US" altLang="zh-CN" dirty="0"/>
              <a:t>Python</a:t>
            </a:r>
            <a:r>
              <a:rPr lang="zh-CN" altLang="en-US" dirty="0"/>
              <a:t>基本数据结构及其基本操作，包括：字串</a:t>
            </a:r>
            <a:r>
              <a:rPr lang="en-US" altLang="zh-CN" dirty="0"/>
              <a:t>(string)</a:t>
            </a:r>
            <a:r>
              <a:rPr lang="zh-CN" altLang="en-US" dirty="0"/>
              <a:t>、列表</a:t>
            </a:r>
            <a:r>
              <a:rPr lang="en-US" altLang="zh-CN" dirty="0"/>
              <a:t>(list)</a:t>
            </a:r>
            <a:r>
              <a:rPr lang="zh-CN" altLang="en-US" dirty="0"/>
              <a:t>、字典</a:t>
            </a:r>
            <a:r>
              <a:rPr lang="en-US" altLang="zh-CN" dirty="0"/>
              <a:t>(dictionary)</a:t>
            </a:r>
            <a:r>
              <a:rPr lang="zh-CN" altLang="en-US" dirty="0"/>
              <a:t>、元组</a:t>
            </a:r>
            <a:r>
              <a:rPr lang="en-US" altLang="zh-CN" dirty="0"/>
              <a:t>(tuple)</a:t>
            </a:r>
            <a:r>
              <a:rPr lang="zh-CN" altLang="en-US" dirty="0"/>
              <a:t>等。</a:t>
            </a:r>
            <a:endParaRPr lang="en-US" altLang="zh-CN" dirty="0"/>
          </a:p>
          <a:p>
            <a:endParaRPr lang="zh-CN" altLang="en-US" sz="2400" dirty="0"/>
          </a:p>
        </p:txBody>
      </p:sp>
      <p:sp>
        <p:nvSpPr>
          <p:cNvPr id="3" name="标题 2">
            <a:extLst>
              <a:ext uri="{FF2B5EF4-FFF2-40B4-BE49-F238E27FC236}">
                <a16:creationId xmlns:a16="http://schemas.microsoft.com/office/drawing/2014/main" id="{C12C981F-1898-9455-7177-96BA92CB3711}"/>
              </a:ext>
            </a:extLst>
          </p:cNvPr>
          <p:cNvSpPr>
            <a:spLocks noGrp="1"/>
          </p:cNvSpPr>
          <p:nvPr>
            <p:ph type="title"/>
          </p:nvPr>
        </p:nvSpPr>
        <p:spPr/>
        <p:txBody>
          <a:bodyPr/>
          <a:lstStyle/>
          <a:p>
            <a:r>
              <a:rPr lang="zh-CN" altLang="en-US" dirty="0"/>
              <a:t>竞赛大纲（</a:t>
            </a:r>
            <a:r>
              <a:rPr lang="en-US" altLang="zh-CN" dirty="0"/>
              <a:t>A</a:t>
            </a:r>
            <a:r>
              <a:rPr lang="zh-CN" altLang="en-US" dirty="0"/>
              <a:t>部分）</a:t>
            </a:r>
          </a:p>
        </p:txBody>
      </p:sp>
    </p:spTree>
    <p:extLst>
      <p:ext uri="{BB962C8B-B14F-4D97-AF65-F5344CB8AC3E}">
        <p14:creationId xmlns:p14="http://schemas.microsoft.com/office/powerpoint/2010/main" val="122659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1F6C0-5537-A9BF-1EDF-755FB23E0B94}"/>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D6EACA9A-D507-FA6C-B379-622D9F14673B}"/>
              </a:ext>
            </a:extLst>
          </p:cNvPr>
          <p:cNvSpPr>
            <a:spLocks noGrp="1"/>
          </p:cNvSpPr>
          <p:nvPr>
            <p:ph idx="1"/>
          </p:nvPr>
        </p:nvSpPr>
        <p:spPr>
          <a:xfrm>
            <a:off x="838200" y="1426029"/>
            <a:ext cx="10515600" cy="5236028"/>
          </a:xfrm>
        </p:spPr>
        <p:txBody>
          <a:bodyPr/>
          <a:lstStyle/>
          <a:p>
            <a:r>
              <a:rPr lang="zh-CN" altLang="en-US" dirty="0"/>
              <a:t>理解函数</a:t>
            </a:r>
            <a:r>
              <a:rPr lang="en-US" altLang="zh-CN" dirty="0"/>
              <a:t>(function)</a:t>
            </a:r>
            <a:r>
              <a:rPr lang="zh-CN" altLang="en-US" dirty="0"/>
              <a:t>、模块和包</a:t>
            </a:r>
            <a:r>
              <a:rPr lang="en-US" altLang="zh-CN" dirty="0"/>
              <a:t>(</a:t>
            </a:r>
            <a:r>
              <a:rPr lang="en-US" altLang="zh-CN" dirty="0" err="1"/>
              <a:t>module,package</a:t>
            </a:r>
            <a:r>
              <a:rPr lang="en-US" altLang="zh-CN" dirty="0"/>
              <a:t>)</a:t>
            </a:r>
            <a:r>
              <a:rPr lang="zh-CN" altLang="en-US" dirty="0"/>
              <a:t>的概念，能调用 </a:t>
            </a:r>
            <a:r>
              <a:rPr lang="en-US" altLang="zh-CN" dirty="0"/>
              <a:t>Python </a:t>
            </a:r>
            <a:r>
              <a:rPr lang="zh-CN" altLang="en-US" dirty="0"/>
              <a:t>的内置函数和标准模块</a:t>
            </a:r>
            <a:r>
              <a:rPr lang="en-US" altLang="zh-CN" dirty="0"/>
              <a:t>(</a:t>
            </a:r>
            <a:r>
              <a:rPr lang="en-US" altLang="zh-CN" dirty="0" err="1"/>
              <a:t>os,math,random</a:t>
            </a:r>
            <a:r>
              <a:rPr lang="en-US" altLang="zh-CN" dirty="0"/>
              <a:t> ,sys)</a:t>
            </a:r>
            <a:r>
              <a:rPr lang="zh-CN" altLang="en-US" dirty="0"/>
              <a:t>，能自定义函数。</a:t>
            </a:r>
            <a:endParaRPr lang="en-US" altLang="zh-CN" dirty="0"/>
          </a:p>
          <a:p>
            <a:r>
              <a:rPr lang="zh-CN" altLang="en-US" dirty="0"/>
              <a:t>在文档的帮助下，能使用第三方库解决简单问题。</a:t>
            </a:r>
          </a:p>
          <a:p>
            <a:r>
              <a:rPr lang="zh-CN" altLang="en-US" dirty="0"/>
              <a:t>能读懂代码，在文档的帮助下能使用</a:t>
            </a:r>
            <a:r>
              <a:rPr lang="en-US" altLang="zh-CN" dirty="0"/>
              <a:t>Python</a:t>
            </a:r>
            <a:r>
              <a:rPr lang="zh-CN" altLang="en-US" dirty="0"/>
              <a:t>语言编写排序</a:t>
            </a:r>
            <a:r>
              <a:rPr lang="en-US" altLang="zh-CN" dirty="0"/>
              <a:t>(sorting)</a:t>
            </a:r>
            <a:r>
              <a:rPr lang="zh-CN" altLang="en-US" dirty="0"/>
              <a:t>、查找</a:t>
            </a:r>
            <a:r>
              <a:rPr lang="en-US" altLang="zh-CN" dirty="0"/>
              <a:t>(searching)</a:t>
            </a:r>
            <a:r>
              <a:rPr lang="zh-CN" altLang="en-US" dirty="0"/>
              <a:t>等简单算法。</a:t>
            </a:r>
          </a:p>
          <a:p>
            <a:endParaRPr lang="zh-CN" altLang="en-US" sz="2400" dirty="0"/>
          </a:p>
        </p:txBody>
      </p:sp>
      <p:sp>
        <p:nvSpPr>
          <p:cNvPr id="3" name="标题 2">
            <a:extLst>
              <a:ext uri="{FF2B5EF4-FFF2-40B4-BE49-F238E27FC236}">
                <a16:creationId xmlns:a16="http://schemas.microsoft.com/office/drawing/2014/main" id="{9ADDC518-74DE-0A95-5720-78A6B9A47253}"/>
              </a:ext>
            </a:extLst>
          </p:cNvPr>
          <p:cNvSpPr>
            <a:spLocks noGrp="1"/>
          </p:cNvSpPr>
          <p:nvPr>
            <p:ph type="title"/>
          </p:nvPr>
        </p:nvSpPr>
        <p:spPr/>
        <p:txBody>
          <a:bodyPr/>
          <a:lstStyle/>
          <a:p>
            <a:r>
              <a:rPr lang="zh-CN" altLang="en-US" dirty="0"/>
              <a:t>竞赛大纲（</a:t>
            </a:r>
            <a:r>
              <a:rPr lang="en-US" altLang="zh-CN" dirty="0"/>
              <a:t>A</a:t>
            </a:r>
            <a:r>
              <a:rPr lang="zh-CN" altLang="en-US" dirty="0"/>
              <a:t>部分）</a:t>
            </a:r>
          </a:p>
        </p:txBody>
      </p:sp>
    </p:spTree>
    <p:extLst>
      <p:ext uri="{BB962C8B-B14F-4D97-AF65-F5344CB8AC3E}">
        <p14:creationId xmlns:p14="http://schemas.microsoft.com/office/powerpoint/2010/main" val="20955159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838.商务年终总结新年计划PPT模板"/>
</p:tagLst>
</file>

<file path=ppt/theme/theme1.xml><?xml version="1.0" encoding="utf-8"?>
<a:theme xmlns:a="http://schemas.openxmlformats.org/drawingml/2006/main" name="数学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6329</TotalTime>
  <Words>5599</Words>
  <Application>Microsoft Office PowerPoint</Application>
  <PresentationFormat>宽屏</PresentationFormat>
  <Paragraphs>336</Paragraphs>
  <Slides>78</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78</vt:i4>
      </vt:variant>
    </vt:vector>
  </HeadingPairs>
  <TitlesOfParts>
    <vt:vector size="85" baseType="lpstr">
      <vt:lpstr>-apple-system</vt:lpstr>
      <vt:lpstr>等线</vt:lpstr>
      <vt:lpstr>等线 Light</vt:lpstr>
      <vt:lpstr>Arial</vt:lpstr>
      <vt:lpstr>Calibri</vt:lpstr>
      <vt:lpstr>Times New Roman</vt:lpstr>
      <vt:lpstr>数学模板</vt:lpstr>
      <vt:lpstr>PowerPoint 演示文稿</vt:lpstr>
      <vt:lpstr>PowerPoint 演示文稿</vt:lpstr>
      <vt:lpstr>竞赛晋级之路</vt:lpstr>
      <vt:lpstr>竞赛晋级之路</vt:lpstr>
      <vt:lpstr>竞赛晋级之路</vt:lpstr>
      <vt:lpstr>PowerPoint 演示文稿</vt:lpstr>
      <vt:lpstr>竞赛大纲（概述）</vt:lpstr>
      <vt:lpstr>竞赛大纲（A部分）</vt:lpstr>
      <vt:lpstr>竞赛大纲（A部分）</vt:lpstr>
      <vt:lpstr>竞赛大纲（B部分）</vt:lpstr>
      <vt:lpstr>*竞赛大纲（C部分）</vt:lpstr>
      <vt:lpstr>*竞赛大纲（C部分）</vt:lpstr>
      <vt:lpstr>*竞赛大纲（D部分）</vt:lpstr>
      <vt:lpstr>*竞赛大纲（D部分）</vt:lpstr>
      <vt:lpstr>*竞赛大纲（D部分）</vt:lpstr>
      <vt:lpstr>*竞赛大纲（D部分）</vt:lpstr>
      <vt:lpstr>PowerPoint 演示文稿</vt:lpstr>
      <vt:lpstr>人工智能基础知识</vt:lpstr>
      <vt:lpstr>1.人工智能领域</vt:lpstr>
      <vt:lpstr>1.人工智能领域</vt:lpstr>
      <vt:lpstr>1.人工智能领域</vt:lpstr>
      <vt:lpstr>人工智能领域应用</vt:lpstr>
      <vt:lpstr>人工智能领域应用</vt:lpstr>
      <vt:lpstr>人工智能领域应用</vt:lpstr>
      <vt:lpstr>人工智能领域应用</vt:lpstr>
      <vt:lpstr>人工智能领域应用</vt:lpstr>
      <vt:lpstr>2.人工智能发展</vt:lpstr>
      <vt:lpstr>2.人工智能发展</vt:lpstr>
      <vt:lpstr>2.人工智能发展</vt:lpstr>
      <vt:lpstr>（1）符号主义 </vt:lpstr>
      <vt:lpstr>与、或、非</vt:lpstr>
      <vt:lpstr>（2）行为主义 </vt:lpstr>
      <vt:lpstr>（3）连接主义</vt:lpstr>
      <vt:lpstr>2.人工智能发展</vt:lpstr>
      <vt:lpstr>3.风险与伦理问题</vt:lpstr>
      <vt:lpstr>3.风险与伦理问题</vt:lpstr>
      <vt:lpstr>PowerPoint 演示文稿</vt:lpstr>
      <vt:lpstr>人工智能基础知识</vt:lpstr>
      <vt:lpstr>机器学习的基本范式</vt:lpstr>
      <vt:lpstr>1.数据（data）</vt:lpstr>
      <vt:lpstr>1.数据（data）</vt:lpstr>
      <vt:lpstr>1.数据（data）</vt:lpstr>
      <vt:lpstr>1.数据（data）</vt:lpstr>
      <vt:lpstr>数据注意事项</vt:lpstr>
      <vt:lpstr>数据清洗</vt:lpstr>
      <vt:lpstr>数据清洗</vt:lpstr>
      <vt:lpstr>数据清洗</vt:lpstr>
      <vt:lpstr>数据清洗</vt:lpstr>
      <vt:lpstr>2.泛化能力</vt:lpstr>
      <vt:lpstr>3.归纳偏好</vt:lpstr>
      <vt:lpstr>“最优”算法</vt:lpstr>
      <vt:lpstr>4.错误率、精度</vt:lpstr>
      <vt:lpstr>5.训练误差和泛化误差</vt:lpstr>
      <vt:lpstr>容量和误差</vt:lpstr>
      <vt:lpstr>6.欠拟合、过拟合</vt:lpstr>
      <vt:lpstr>欠拟合、过拟合</vt:lpstr>
      <vt:lpstr>欠拟合、过拟合</vt:lpstr>
      <vt:lpstr>补充概念：线性与非线性</vt:lpstr>
      <vt:lpstr>线性和非线性</vt:lpstr>
      <vt:lpstr>线性和非线性</vt:lpstr>
      <vt:lpstr>7.正则化</vt:lpstr>
      <vt:lpstr>7.正则化</vt:lpstr>
      <vt:lpstr>7.正则化</vt:lpstr>
      <vt:lpstr>7.正则化(regularization)</vt:lpstr>
      <vt:lpstr>7.正则化(regularization)</vt:lpstr>
      <vt:lpstr>7.正则化举例</vt:lpstr>
      <vt:lpstr>8.模型评估(module evaluation)</vt:lpstr>
      <vt:lpstr>8.模型评估(module evaluation)</vt:lpstr>
      <vt:lpstr>例子</vt:lpstr>
      <vt:lpstr>8.模型评估(module evaluation)</vt:lpstr>
      <vt:lpstr>PowerPoint 演示文稿</vt:lpstr>
      <vt:lpstr>人工智能基础知识</vt:lpstr>
      <vt:lpstr>1.机器学习任务类型</vt:lpstr>
      <vt:lpstr>监督学习VS无监督学习</vt:lpstr>
      <vt:lpstr>2.各类算法归纳总结</vt:lpstr>
      <vt:lpstr>补充—决策树（随机森林）</vt:lpstr>
      <vt:lpstr>补充—决策树（随机森林）</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1838.商务年终总结新年计划PPT模板</dc:title>
  <dc:subject/>
  <dc:creator>Administrator</dc:creator>
  <cp:keywords/>
  <dc:description/>
  <cp:lastModifiedBy>浩 张</cp:lastModifiedBy>
  <cp:revision>1048</cp:revision>
  <dcterms:created xsi:type="dcterms:W3CDTF">2015-01-10T17:33:01Z</dcterms:created>
  <dcterms:modified xsi:type="dcterms:W3CDTF">2025-01-19T04:49:05Z</dcterms:modified>
  <cp:category/>
</cp:coreProperties>
</file>