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826" r:id="rId2"/>
    <p:sldId id="828" r:id="rId3"/>
    <p:sldId id="815" r:id="rId4"/>
    <p:sldId id="823" r:id="rId5"/>
    <p:sldId id="824" r:id="rId6"/>
    <p:sldId id="829" r:id="rId7"/>
    <p:sldId id="830" r:id="rId8"/>
    <p:sldId id="831" r:id="rId9"/>
    <p:sldId id="825" r:id="rId10"/>
    <p:sldId id="715" r:id="rId11"/>
    <p:sldId id="716" r:id="rId12"/>
    <p:sldId id="717" r:id="rId13"/>
    <p:sldId id="728" r:id="rId14"/>
    <p:sldId id="732" r:id="rId15"/>
    <p:sldId id="730" r:id="rId16"/>
    <p:sldId id="731" r:id="rId17"/>
    <p:sldId id="722" r:id="rId18"/>
    <p:sldId id="723" r:id="rId19"/>
    <p:sldId id="724" r:id="rId20"/>
    <p:sldId id="725" r:id="rId21"/>
    <p:sldId id="733" r:id="rId22"/>
    <p:sldId id="727" r:id="rId23"/>
    <p:sldId id="735" r:id="rId24"/>
  </p:sldIdLst>
  <p:sldSz cx="12192000" cy="6858000"/>
  <p:notesSz cx="7104063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5">
          <p15:clr>
            <a:srgbClr val="A4A3A4"/>
          </p15:clr>
        </p15:guide>
        <p15:guide id="2" pos="378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1" clrIdx="0"/>
  <p:cmAuthor id="1" name="User" initials="" lastIdx="0" clrIdx="1"/>
  <p:cmAuthor id="2" name="未知用户2" initials="未知用户2" lastIdx="5" clrIdx="0"/>
  <p:cmAuthor id="3" name="未知用户3" initials="未知用户3" lastIdx="2" clrIdx="0"/>
  <p:cmAuthor id="4" name="www.xkb1.com" initials="w" lastIdx="3" clrIdx="1"/>
  <p:cmAuthor id="6" name="翟宏帅" initials="翟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98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>
        <p:guide orient="horz" pos="2075"/>
        <p:guide pos="37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23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ACA51FB2-1280-4D02-8E4F-71BE8446C928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248" y="1279525"/>
            <a:ext cx="6141156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16690206-CFFC-4B87-B3D8-AEB1F70B019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等线" panose="02010600030101010101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进而通过具体案例引导学生进一步探讨</a:t>
            </a:r>
          </a:p>
        </p:txBody>
      </p:sp>
    </p:spTree>
    <p:extLst>
      <p:ext uri="{BB962C8B-B14F-4D97-AF65-F5344CB8AC3E}">
        <p14:creationId xmlns:p14="http://schemas.microsoft.com/office/powerpoint/2010/main" val="1692661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miter/>
          </a:ln>
        </p:spPr>
      </p:sp>
      <p:sp>
        <p:nvSpPr>
          <p:cNvPr id="39938" name="文本占位符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400" cy="4114800"/>
          </a:xfrm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76" y="1122396"/>
            <a:ext cx="9144453" cy="2387671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76" y="3602145"/>
            <a:ext cx="9144453" cy="165581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1995"/>
            </a:lvl2pPr>
            <a:lvl3pPr marL="915035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835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202C40-E226-4579-8E97-13C0A5F301A7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2336-3DE1-41F7-8274-132E7D520C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E05D-1853-44F3-905F-6CD9B11C93F0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6C630-082D-4FC3-8308-5963755345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91" y="1709789"/>
            <a:ext cx="10516121" cy="2852822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91" y="4589600"/>
            <a:ext cx="10516121" cy="150023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995">
                <a:solidFill>
                  <a:schemeClr val="tx1">
                    <a:tint val="75000"/>
                  </a:schemeClr>
                </a:solidFill>
              </a:defRPr>
            </a:lvl2pPr>
            <a:lvl3pPr marL="9150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8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34B5D-DFD0-455C-A069-4F6FF67F0C57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70D7B5-96AD-4DA5-B2E0-C3F91C4BF9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41" y="1825679"/>
            <a:ext cx="5181857" cy="43514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505" y="1825679"/>
            <a:ext cx="5181857" cy="435146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C2683-72D6-4135-B798-429A63723B73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9E970C-4DD5-4E41-A9A0-60EE6D323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29" y="365136"/>
            <a:ext cx="10516121" cy="132560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833" y="1778491"/>
            <a:ext cx="4873816" cy="823937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5035" indent="0">
              <a:buNone/>
              <a:defRPr sz="1995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835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833" y="2665458"/>
            <a:ext cx="4873816" cy="35243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7248" y="1778491"/>
            <a:ext cx="4897819" cy="823937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5035" indent="0">
              <a:buNone/>
              <a:defRPr sz="1995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835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7248" y="2665458"/>
            <a:ext cx="4897819" cy="352438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034EA-DB3B-444C-8FBE-A87E96BE1CA9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98E277-EA1B-4827-8B15-0C8471CCAD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F43D-4721-4ACB-BE62-EF041C4E8342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691C68-4187-45E8-8137-BCBE8D5FE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51123-97A8-450D-834F-B2EF4527FB53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4EC69A-BB60-4C09-8C13-A37AB235B1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29" y="457214"/>
            <a:ext cx="4165556" cy="1600248"/>
          </a:xfrm>
        </p:spPr>
        <p:txBody>
          <a:bodyPr anchor="b"/>
          <a:lstStyle>
            <a:lvl1pPr>
              <a:defRPr sz="3205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45" y="457215"/>
            <a:ext cx="6172505" cy="5404011"/>
          </a:xfrm>
        </p:spPr>
        <p:txBody>
          <a:bodyPr/>
          <a:lstStyle>
            <a:lvl1pPr marL="0" indent="0">
              <a:buNone/>
              <a:defRPr sz="3205"/>
            </a:lvl1pPr>
            <a:lvl2pPr marL="457200" indent="0">
              <a:buNone/>
              <a:defRPr sz="2800"/>
            </a:lvl2pPr>
            <a:lvl3pPr marL="915035" indent="0">
              <a:buNone/>
              <a:defRPr sz="2400"/>
            </a:lvl3pPr>
            <a:lvl4pPr marL="1371600" indent="0">
              <a:buNone/>
              <a:defRPr sz="1995"/>
            </a:lvl4pPr>
            <a:lvl5pPr marL="1828800" indent="0">
              <a:buNone/>
              <a:defRPr sz="1995"/>
            </a:lvl5pPr>
            <a:lvl6pPr marL="2286000" indent="0">
              <a:buNone/>
              <a:defRPr sz="1995"/>
            </a:lvl6pPr>
            <a:lvl7pPr marL="2743835" indent="0">
              <a:buNone/>
              <a:defRPr sz="1995"/>
            </a:lvl7pPr>
            <a:lvl8pPr marL="3200400" indent="0">
              <a:buNone/>
              <a:defRPr sz="1995"/>
            </a:lvl8pPr>
            <a:lvl9pPr marL="3657600" indent="0">
              <a:buNone/>
              <a:defRPr sz="1995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829" y="2057461"/>
            <a:ext cx="4165556" cy="3811701"/>
          </a:xfrm>
        </p:spPr>
        <p:txBody>
          <a:bodyPr/>
          <a:lstStyle>
            <a:lvl1pPr marL="0" indent="0">
              <a:buNone/>
              <a:defRPr sz="1995"/>
            </a:lvl1pPr>
            <a:lvl2pPr marL="457200" indent="0">
              <a:buNone/>
              <a:defRPr sz="1800"/>
            </a:lvl2pPr>
            <a:lvl3pPr marL="915035" indent="0">
              <a:buNone/>
              <a:defRPr sz="1600"/>
            </a:lvl3pPr>
            <a:lvl4pPr marL="1371600" indent="0">
              <a:buNone/>
              <a:defRPr sz="1395"/>
            </a:lvl4pPr>
            <a:lvl5pPr marL="1828800" indent="0">
              <a:buNone/>
              <a:defRPr sz="1395"/>
            </a:lvl5pPr>
            <a:lvl6pPr marL="2286000" indent="0">
              <a:buNone/>
              <a:defRPr sz="1395"/>
            </a:lvl6pPr>
            <a:lvl7pPr marL="2743835" indent="0">
              <a:buNone/>
              <a:defRPr sz="1395"/>
            </a:lvl7pPr>
            <a:lvl8pPr marL="3200400" indent="0">
              <a:buNone/>
              <a:defRPr sz="1395"/>
            </a:lvl8pPr>
            <a:lvl9pPr marL="3657600" indent="0">
              <a:buNone/>
              <a:defRPr sz="139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29E167-CC24-4935-994B-B0A46AFC0DCF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32782-33D9-4B3B-9A47-E8F9C9C0A4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332" y="365136"/>
            <a:ext cx="2629031" cy="581201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41" y="365136"/>
            <a:ext cx="7734684" cy="581201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8B633-AE75-48AD-AF3E-7042F5FE381E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DBBA5-EDB7-448C-B65C-675A05D27A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41" y="365136"/>
            <a:ext cx="10516121" cy="581201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13231-0261-4D82-BDE1-EA44FD733BC6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C9578-CA1E-4B7C-B5B1-868714D237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16A713B-16C7-4433-9F64-D038CD1B11F7}" type="datetimeFigureOut">
              <a:rPr lang="zh-CN" altLang="en-US"/>
              <a:pPr>
                <a:defRPr/>
              </a:pPr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BC0EB8B-9FD8-495F-BA37-816DB7534A4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733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4530" indent="-22733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733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733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733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5235" indent="-22733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733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733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7330" algn="l" defTabSz="915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50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835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50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6" Type="http://schemas.openxmlformats.org/officeDocument/2006/relationships/slideLayout" Target="../slideLayouts/slideLayout6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tags" Target="../tags/tag2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框 36"/>
          <p:cNvSpPr txBox="1"/>
          <p:nvPr>
            <p:custDataLst>
              <p:tags r:id="rId1"/>
            </p:custDataLst>
          </p:nvPr>
        </p:nvSpPr>
        <p:spPr>
          <a:xfrm>
            <a:off x="93869" y="129706"/>
            <a:ext cx="10424795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algn="l" fontAlgn="auto">
              <a:buClrTx/>
              <a:buSzTx/>
              <a:buFontTx/>
            </a:pPr>
            <a:r>
              <a:rPr lang="en-US" sz="3200" kern="0" dirty="0" smtClean="0">
                <a:solidFill>
                  <a:srgbClr val="0000F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   </a:t>
            </a:r>
            <a:r>
              <a:rPr lang="zh-CN" altLang="en-US" sz="3200" kern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黄果树瀑布景区维权记</a:t>
            </a:r>
            <a:endParaRPr lang="zh-CN" sz="3200" kern="0" dirty="0" smtClean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33548" y="5874396"/>
            <a:ext cx="9449904" cy="609398"/>
          </a:xfrm>
          <a:prstGeom prst="rect">
            <a:avLst/>
          </a:prstGeom>
          <a:ln w="38100"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lvl="0" indent="-342900" algn="just" fontAlgn="auto">
              <a:lnSpc>
                <a:spcPct val="120000"/>
              </a:lnSpc>
              <a:spcBef>
                <a:spcPts val="600"/>
              </a:spcBef>
              <a:buClrTx/>
              <a:buSzTx/>
              <a:buFont typeface="Wingdings" panose="05000000000000000000" charset="0"/>
              <a:buChar char="Ø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你如何看待政治老师的行为？你还知道哪些维权方式？</a:t>
            </a:r>
            <a:endParaRPr lang="en-US" altLang="zh-CN" sz="2800" dirty="0" smtClean="0"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630582" y="892175"/>
            <a:ext cx="10424794" cy="435811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just" fontAlgn="auto">
              <a:lnSpc>
                <a:spcPct val="110000"/>
              </a:lnSpc>
            </a:pP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几年前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政治老师去贵州旅游，在黄果树瀑布公众号里提前买好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了黄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果树瀑布景区的门票和往返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交通票。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当天坐大巴跟一名导游顺利到达黄果树瀑布景区，我们刷身份证竟然不能进景区，导游去人工售票给我们换票不成功，工作人员说是在公众号买的票要再确认，让我们等一等。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1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小时过去了，我们又单独拿着购票记录去换票也没有成功。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2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小时过去了，同行的大学生游客不想再等，就自己再花钱打车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+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坐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高铁返回贵阳。政治老师最终打</a:t>
            </a:r>
            <a:r>
              <a:rPr lang="en-US" altLang="zh-CN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12315</a:t>
            </a:r>
            <a:r>
              <a:rPr lang="zh-CN" altLang="en-US" sz="2800" b="1" dirty="0" smtClean="0">
                <a:latin typeface="楷体" panose="02010609060101010101" charset="-122"/>
                <a:ea typeface="楷体" panose="02010609060101010101" charset="-122"/>
                <a:sym typeface="+mn-ea"/>
              </a:rPr>
              <a:t>向消协投诉，大约十分钟后老师顺利进景区，其他同车的游客也顺利进景区。</a:t>
            </a:r>
            <a:endParaRPr lang="en-US" altLang="zh-CN" sz="2800" b="1" dirty="0" smtClean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1876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5460" y="780415"/>
            <a:ext cx="6699250" cy="1124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小云爸爸找到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旅行社负责人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依据合同内容和相关法律据理力争。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1421" y="1539260"/>
            <a:ext cx="738664" cy="432048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latin typeface="+mn-ea"/>
                <a:ea typeface="+mn-ea"/>
              </a:rPr>
              <a:t>维权之路之一</a:t>
            </a:r>
            <a:r>
              <a:rPr lang="en-US" altLang="zh-CN" sz="3600" b="1" dirty="0" smtClean="0">
                <a:latin typeface="+mn-ea"/>
                <a:ea typeface="+mn-ea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和解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5460" y="2637155"/>
            <a:ext cx="7616190" cy="11245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旅行社负责人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认真倾听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了小云爸爸的诉求，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立即找来与小云爸爸发生冲突的员工核查情况。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5460" y="4437380"/>
            <a:ext cx="7724775" cy="1641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最终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，旅行社依照相关合同内容为小云爸爸办理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了解约和退款，小云爸爸和工作人员也为上次的</a:t>
            </a: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不友好态度相互道了歉，彼此握手言和。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5400000">
            <a:off x="8868410" y="1565910"/>
            <a:ext cx="2275840" cy="8642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 rot="5400000">
            <a:off x="8965565" y="4203700"/>
            <a:ext cx="2447925" cy="8642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76698" y="48260"/>
            <a:ext cx="662559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维护权利守程序</a:t>
            </a:r>
            <a:endParaRPr lang="zh-CN" altLang="en-US" sz="3600" dirty="0" smtClean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/>
      <p:bldP spid="5" grpId="0" bldLvl="0" animBg="1"/>
      <p:bldP spid="7" grpId="0" bldLvl="0" animBg="1"/>
      <p:bldP spid="12" grpId="0" bldLvl="0" animBg="1"/>
      <p:bldP spid="13" grpId="0" bldLvl="0" animBg="1"/>
      <p:bldP spid="8" grpId="0" bldLvl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438150" y="1158875"/>
            <a:ext cx="11625580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（1）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适用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：常见的</a:t>
            </a:r>
            <a:r>
              <a:rPr kumimoji="0" lang="zh-CN" altLang="en-US" sz="2800" b="1" u="sng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消费</a:t>
            </a:r>
            <a:r>
              <a:rPr kumimoji="0" lang="zh-CN" altLang="en-US" sz="2800" b="1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、</a:t>
            </a:r>
            <a:r>
              <a:rPr kumimoji="0" lang="zh-CN" altLang="en-US" sz="2800" b="1" u="sng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劳动争议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kumimoji="0" lang="zh-CN" altLang="en-US" sz="2800" b="1" u="sng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交通事故纠纷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等。</a:t>
            </a:r>
          </a:p>
          <a:p>
            <a:pPr marR="0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优势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kumimoji="0" lang="zh-CN" altLang="en-US" sz="2800" b="1" u="sng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快速、简便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的争议解决方式。</a:t>
            </a:r>
          </a:p>
          <a:p>
            <a:pPr marR="0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kumimoji="0" lang="en-US" altLang="zh-CN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kumimoji="0" lang="zh-CN" altLang="en-US" sz="2800" b="1" kern="1200" cap="none" spc="0" normalizeH="0" baseline="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和解</a:t>
            </a:r>
            <a:r>
              <a:rPr kumimoji="0" lang="zh-CN" altLang="en-US" sz="2800" b="1" kern="1200" cap="none" spc="0" normalizeH="0" baseline="0" noProof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的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程序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：当事人在</a:t>
            </a:r>
            <a:r>
              <a:rPr kumimoji="0" lang="zh-CN" altLang="en-US" sz="2800" b="1" u="sng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自愿、互谅</a:t>
            </a: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的基础上，依据法律，通过直接</a:t>
            </a:r>
          </a:p>
          <a:p>
            <a:pPr marR="0" defTabSz="91440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       对话，摆事实、讲道理，分清责任，达成协议，使纠纷得以解决。</a:t>
            </a:r>
          </a:p>
          <a:p>
            <a:pPr marR="0" defTabSz="914400" eaLnBrk="1" latinLnBrk="0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defRPr/>
            </a:pPr>
            <a:endParaRPr kumimoji="0" lang="zh-CN" altLang="en-US" sz="28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064683" y="402991"/>
            <a:ext cx="7858789" cy="50783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700" b="1" kern="1200" cap="none" spc="0" normalizeH="0" baseline="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lang="zh-CN" altLang="en-US" sz="27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当事人之间</a:t>
            </a:r>
            <a:r>
              <a:rPr kumimoji="0" lang="zh-CN" altLang="en-US" sz="2700" b="1" kern="1200" cap="none" spc="0" normalizeH="0" baseline="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lang="zh-CN" altLang="en-US" sz="27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协商</a:t>
            </a:r>
            <a:r>
              <a:rPr kumimoji="0" lang="zh-CN" altLang="en-US" sz="2700" b="1" kern="1200" cap="none" spc="0" normalizeH="0" baseline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自行</a:t>
            </a:r>
            <a:r>
              <a:rPr kumimoji="0" lang="zh-CN" altLang="en-US" sz="2700" b="1" kern="120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解决纠纷</a:t>
            </a:r>
            <a:r>
              <a:rPr kumimoji="0" lang="zh-CN" altLang="en-US" sz="27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的方式。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rcRect t="7957"/>
          <a:stretch>
            <a:fillRect/>
          </a:stretch>
        </p:blipFill>
        <p:spPr>
          <a:xfrm>
            <a:off x="2026285" y="4137660"/>
            <a:ext cx="3921760" cy="2193925"/>
          </a:xfrm>
          <a:prstGeom prst="rect">
            <a:avLst/>
          </a:prstGeom>
          <a:ln>
            <a:solidFill>
              <a:schemeClr val="accent3">
                <a:lumMod val="9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/>
          <a:srcRect l="13298" t="1499" r="13545"/>
          <a:stretch>
            <a:fillRect/>
          </a:stretch>
        </p:blipFill>
        <p:spPr>
          <a:xfrm>
            <a:off x="6301740" y="4137660"/>
            <a:ext cx="3916045" cy="2193925"/>
          </a:xfrm>
          <a:prstGeom prst="rect">
            <a:avLst/>
          </a:prstGeom>
          <a:ln>
            <a:solidFill>
              <a:schemeClr val="accent3">
                <a:lumMod val="95000"/>
              </a:schemeClr>
            </a:solidFill>
          </a:ln>
        </p:spPr>
      </p:pic>
      <p:sp>
        <p:nvSpPr>
          <p:cNvPr id="3" name="文本框 2"/>
          <p:cNvSpPr txBox="1"/>
          <p:nvPr/>
        </p:nvSpPr>
        <p:spPr>
          <a:xfrm flipH="1">
            <a:off x="1475740" y="365125"/>
            <a:ext cx="171577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Source Han Sans CN" charset="-122"/>
                <a:sym typeface="+mn-ea"/>
              </a:rPr>
              <a:t>1.</a:t>
            </a:r>
            <a:r>
              <a:rPr lang="zh-CN" altLang="en-US" sz="32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Source Han Sans CN" charset="-122"/>
                <a:sym typeface="+mn-ea"/>
              </a:rPr>
              <a:t>和解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entury Gothic" panose="020B0502020202020204" pitchFamily="34" charset="0"/>
              <a:ea typeface="微软雅黑" panose="020B0503020204020204" pitchFamily="34" charset="-122"/>
              <a:cs typeface="Source Han Sans CN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55320" y="303530"/>
            <a:ext cx="583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bldLvl="0" animBg="1"/>
      <p:bldP spid="34827" grpId="0" bldLvl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5460" y="618490"/>
            <a:ext cx="5826760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小云爸爸找到旅行社负责人，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依据合同内容和相关法律据理力争。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696" y="1484650"/>
            <a:ext cx="738664" cy="432048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latin typeface="+mn-ea"/>
                <a:ea typeface="+mn-ea"/>
              </a:rPr>
              <a:t>维权之路之二</a:t>
            </a:r>
            <a:r>
              <a:rPr lang="en-US" altLang="zh-CN" sz="3600" b="1" dirty="0" smtClean="0">
                <a:latin typeface="+mn-ea"/>
                <a:ea typeface="+mn-ea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调解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75460" y="1944370"/>
            <a:ext cx="7917815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旅行社负责人态度强硬，一再坚持说：消费者一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旦报名，就不能退，不能改，否则承担全部后果。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7835" y="3484880"/>
            <a:ext cx="5875020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双方协商不成，小云爸爸来到当地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“旅游监察支队”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申请调解。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5400000">
            <a:off x="9280525" y="1030605"/>
            <a:ext cx="1689100" cy="8642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 rot="5400000">
            <a:off x="9498330" y="2996565"/>
            <a:ext cx="1426845" cy="86423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1775460" y="5085080"/>
            <a:ext cx="7054850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在旅游监察支队工作人员的调解下，旅行社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为小云爸爸办理了解约和退款。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 rot="5400000">
            <a:off x="9540880" y="4617375"/>
            <a:ext cx="1512168" cy="864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/>
      <p:bldP spid="5" grpId="0" bldLvl="0" animBg="1"/>
      <p:bldP spid="7" grpId="0" bldLvl="0" animBg="1"/>
      <p:bldP spid="12" grpId="0" bldLvl="0" animBg="1"/>
      <p:bldP spid="13" grpId="0" bldLvl="0" animBg="1"/>
      <p:bldP spid="9" grpId="0" bldLvl="0" animBg="1"/>
      <p:bldP spid="1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188595" y="1657985"/>
            <a:ext cx="7762240" cy="39693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 </a:t>
            </a:r>
            <a:r>
              <a:rPr lang="zh-CN" altLang="en-US" sz="2800" b="1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1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zh-CN" altLang="en-US" sz="28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依据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：调解人以</a:t>
            </a:r>
            <a:r>
              <a:rPr lang="zh-CN" altLang="en-US" sz="2800" b="1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国家法律法规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和</a:t>
            </a:r>
            <a:r>
              <a:rPr lang="zh-CN" altLang="en-US" sz="2800" b="1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政策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以及</a:t>
            </a: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             </a:t>
            </a:r>
            <a:r>
              <a:rPr lang="zh-CN" altLang="en-US" sz="2800" b="1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社会公德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为依据。</a:t>
            </a:r>
            <a:endParaRPr kumimoji="0" lang="zh-CN" altLang="en-US" sz="28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zh-CN" altLang="en-US" sz="28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实施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：对纠纷双方进行疏导、劝说，</a:t>
            </a: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             促进他们</a:t>
            </a:r>
            <a:r>
              <a:rPr lang="zh-CN" altLang="en-US" sz="2800" b="1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相互谅解，进行协商，</a:t>
            </a:r>
            <a:endParaRPr lang="zh-CN" altLang="en-US" sz="2800" b="1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             </a:t>
            </a:r>
            <a:r>
              <a:rPr lang="zh-CN" altLang="en-US" sz="2800" b="1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自愿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达</a:t>
            </a:r>
            <a:r>
              <a:rPr lang="zh-CN" altLang="en-US" sz="2800" b="1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成协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议，解决纠纷。</a:t>
            </a:r>
            <a:endParaRPr kumimoji="0" lang="zh-CN" altLang="en-US" sz="28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marR="0" defTabSz="91440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lang="en-US" altLang="zh-CN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3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lang="zh-CN" altLang="en-US" sz="28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方式</a:t>
            </a:r>
            <a:r>
              <a:rPr lang="zh-CN" altLang="en-US" sz="28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</a:t>
            </a:r>
            <a:r>
              <a:rPr lang="zh-CN" altLang="en-US" sz="2800" b="1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人民调解、行政调解、司法调解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8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3187915" y="404147"/>
            <a:ext cx="7065169" cy="50673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lang="zh-CN" altLang="en-US" sz="2700" b="1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en-US" sz="27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</a:t>
            </a:r>
            <a:r>
              <a:rPr lang="zh-CN" altLang="en-US" sz="2700" b="1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调解组织</a:t>
            </a:r>
            <a:r>
              <a:rPr lang="zh-CN" altLang="en-US" sz="2700" b="1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解决纠纷的方式。</a:t>
            </a:r>
            <a:endParaRPr kumimoji="0" lang="zh-CN" altLang="en-US" sz="27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 flipH="1">
            <a:off x="1103243" y="365125"/>
            <a:ext cx="19739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defRPr sz="400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defRPr>
            </a:lvl1pPr>
          </a:lstStyle>
          <a:p>
            <a:pPr algn="ctr"/>
            <a:r>
              <a:rPr lang="en-US" altLang="zh-CN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Source Han Sans CN" charset="-122"/>
                <a:sym typeface="+mn-ea"/>
              </a:rPr>
              <a:t>2.</a:t>
            </a:r>
            <a:r>
              <a:rPr lang="zh-CN" altLang="en-US" sz="3200" b="1" dirty="0" smtClean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Source Han Sans CN" charset="-122"/>
                <a:sym typeface="+mn-ea"/>
              </a:rPr>
              <a:t>调  </a:t>
            </a: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entury Gothic" panose="020B0502020202020204" pitchFamily="34" charset="0"/>
                <a:ea typeface="微软雅黑" panose="020B0503020204020204" pitchFamily="34" charset="-122"/>
                <a:cs typeface="Source Han Sans CN" charset="-122"/>
                <a:sym typeface="+mn-ea"/>
              </a:rPr>
              <a:t>解</a:t>
            </a: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8229600" y="1950085"/>
            <a:ext cx="3710305" cy="261048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0183" name="Text Box 7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155305" y="4882515"/>
            <a:ext cx="3902710" cy="1129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5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▲人民调解委员会是依法设立的调解民间纠纷的</a:t>
            </a:r>
            <a:r>
              <a:rPr kumimoji="0" lang="zh-CN" altLang="en-US" sz="15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群众性组织</a:t>
            </a:r>
            <a:r>
              <a:rPr kumimoji="0" lang="zh-CN" altLang="en-US" sz="15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；</a:t>
            </a:r>
            <a:r>
              <a:rPr kumimoji="0" lang="zh-CN" altLang="en-US" sz="15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村民委员会</a:t>
            </a:r>
            <a:r>
              <a:rPr kumimoji="0" lang="zh-CN" altLang="en-US" sz="15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、</a:t>
            </a:r>
            <a:r>
              <a:rPr kumimoji="0" lang="zh-CN" altLang="en-US" sz="15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居民委员会</a:t>
            </a:r>
            <a:r>
              <a:rPr kumimoji="0" lang="zh-CN" altLang="en-US" sz="15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宋体" panose="02010600030101010101" pitchFamily="2" charset="-122"/>
              </a:rPr>
              <a:t>设立人民调解委员会。</a:t>
            </a:r>
          </a:p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endParaRPr kumimoji="0" lang="zh-CN" altLang="en-US" sz="1500" b="1" kern="1200" cap="none" spc="0" normalizeH="0" baseline="0" noProof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 bldLvl="0" animBg="1"/>
      <p:bldP spid="34827" grpId="0" bldLvl="0"/>
      <p:bldP spid="5018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MH_Other_1"/>
          <p:cNvCxnSpPr/>
          <p:nvPr>
            <p:custDataLst>
              <p:tags r:id="rId1"/>
            </p:custDataLst>
          </p:nvPr>
        </p:nvCxnSpPr>
        <p:spPr>
          <a:xfrm flipV="1">
            <a:off x="1676335" y="840159"/>
            <a:ext cx="6591300" cy="6668"/>
          </a:xfrm>
          <a:prstGeom prst="line">
            <a:avLst/>
          </a:prstGeom>
          <a:ln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H_Other_1"/>
          <p:cNvSpPr/>
          <p:nvPr>
            <p:custDataLst>
              <p:tags r:id="rId2"/>
            </p:custDataLst>
          </p:nvPr>
        </p:nvSpPr>
        <p:spPr>
          <a:xfrm>
            <a:off x="1676335" y="4856348"/>
            <a:ext cx="1623060" cy="702466"/>
          </a:xfrm>
          <a:prstGeom prst="roundRect">
            <a:avLst>
              <a:gd name="adj" fmla="val 18565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司法调解</a:t>
            </a:r>
          </a:p>
        </p:txBody>
      </p:sp>
      <p:cxnSp>
        <p:nvCxnSpPr>
          <p:cNvPr id="4" name="MH_Other_2"/>
          <p:cNvCxnSpPr/>
          <p:nvPr>
            <p:custDataLst>
              <p:tags r:id="rId3"/>
            </p:custDataLst>
          </p:nvPr>
        </p:nvCxnSpPr>
        <p:spPr>
          <a:xfrm>
            <a:off x="3367156" y="5172399"/>
            <a:ext cx="873919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H_Other_3"/>
          <p:cNvSpPr/>
          <p:nvPr>
            <p:custDataLst>
              <p:tags r:id="rId4"/>
            </p:custDataLst>
          </p:nvPr>
        </p:nvSpPr>
        <p:spPr>
          <a:xfrm>
            <a:off x="1707291" y="3453979"/>
            <a:ext cx="1551504" cy="735806"/>
          </a:xfrm>
          <a:prstGeom prst="roundRect">
            <a:avLst>
              <a:gd name="adj" fmla="val 18565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行政调解</a:t>
            </a:r>
          </a:p>
        </p:txBody>
      </p:sp>
      <p:sp>
        <p:nvSpPr>
          <p:cNvPr id="7" name="MH_Other_7"/>
          <p:cNvSpPr/>
          <p:nvPr>
            <p:custDataLst>
              <p:tags r:id="rId5"/>
            </p:custDataLst>
          </p:nvPr>
        </p:nvSpPr>
        <p:spPr>
          <a:xfrm>
            <a:off x="4182726" y="2015688"/>
            <a:ext cx="2265768" cy="792956"/>
          </a:xfrm>
          <a:prstGeom prst="roundRect">
            <a:avLst>
              <a:gd name="adj" fmla="val 18565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人民调解委员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会主持</a:t>
            </a:r>
          </a:p>
        </p:txBody>
      </p:sp>
      <p:sp>
        <p:nvSpPr>
          <p:cNvPr id="10" name="TextBox 5"/>
          <p:cNvSpPr txBox="1"/>
          <p:nvPr/>
        </p:nvSpPr>
        <p:spPr>
          <a:xfrm>
            <a:off x="1978501" y="375188"/>
            <a:ext cx="6525816" cy="46482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zh-CN" altLang="en-US" sz="2700" b="1" dirty="0">
                <a:latin typeface="Calibri" panose="020F0502020204030204" pitchFamily="34" charset="0"/>
                <a:ea typeface="微软雅黑" panose="020B0503020204020204" pitchFamily="34" charset="-122"/>
              </a:rPr>
              <a:t>人民调解、行政调解、司法调解的</a:t>
            </a:r>
            <a:r>
              <a:rPr lang="zh-CN" altLang="en-US" sz="2700" b="1" dirty="0">
                <a:solidFill>
                  <a:srgbClr val="FF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区别：</a:t>
            </a:r>
          </a:p>
        </p:txBody>
      </p:sp>
      <p:sp>
        <p:nvSpPr>
          <p:cNvPr id="11" name="MH_Other_7"/>
          <p:cNvSpPr/>
          <p:nvPr>
            <p:custDataLst>
              <p:tags r:id="rId6"/>
            </p:custDataLst>
          </p:nvPr>
        </p:nvSpPr>
        <p:spPr>
          <a:xfrm>
            <a:off x="1716936" y="2003555"/>
            <a:ext cx="1541859" cy="792956"/>
          </a:xfrm>
          <a:prstGeom prst="roundRect">
            <a:avLst>
              <a:gd name="adj" fmla="val 18565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algn="ctr"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人民调解</a:t>
            </a:r>
          </a:p>
        </p:txBody>
      </p:sp>
      <p:sp>
        <p:nvSpPr>
          <p:cNvPr id="13" name="MH_Other_7"/>
          <p:cNvSpPr/>
          <p:nvPr>
            <p:custDataLst>
              <p:tags r:id="rId7"/>
            </p:custDataLst>
          </p:nvPr>
        </p:nvSpPr>
        <p:spPr>
          <a:xfrm>
            <a:off x="7635875" y="2003425"/>
            <a:ext cx="4209415" cy="2416810"/>
          </a:xfrm>
          <a:prstGeom prst="roundRect">
            <a:avLst>
              <a:gd name="adj" fmla="val 18565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/>
          <a:lstStyle/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调解协议</a:t>
            </a: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具有法律效力，</a:t>
            </a:r>
          </a:p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但本身不具</a:t>
            </a:r>
            <a:r>
              <a:rPr lang="zh-CN" altLang="en-US" sz="2400" b="1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有强</a:t>
            </a:r>
            <a:r>
              <a:rPr lang="zh-CN" altLang="en-US" sz="24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制力，</a:t>
            </a:r>
          </a:p>
          <a:p>
            <a:pPr eaLnBrk="0" hangingPunct="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经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法院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确认后 具有强制力</a:t>
            </a:r>
          </a:p>
        </p:txBody>
      </p:sp>
      <p:sp>
        <p:nvSpPr>
          <p:cNvPr id="14" name="MH_Other_3"/>
          <p:cNvSpPr/>
          <p:nvPr>
            <p:custDataLst>
              <p:tags r:id="rId8"/>
            </p:custDataLst>
          </p:nvPr>
        </p:nvSpPr>
        <p:spPr>
          <a:xfrm>
            <a:off x="4233374" y="3429000"/>
            <a:ext cx="2207419" cy="743247"/>
          </a:xfrm>
          <a:prstGeom prst="roundRect">
            <a:avLst>
              <a:gd name="adj" fmla="val 185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行政机关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主持</a:t>
            </a:r>
          </a:p>
        </p:txBody>
      </p:sp>
      <p:sp>
        <p:nvSpPr>
          <p:cNvPr id="16" name="MH_Other_1"/>
          <p:cNvSpPr/>
          <p:nvPr>
            <p:custDataLst>
              <p:tags r:id="rId9"/>
            </p:custDataLst>
          </p:nvPr>
        </p:nvSpPr>
        <p:spPr>
          <a:xfrm>
            <a:off x="4241074" y="4856346"/>
            <a:ext cx="2207419" cy="702466"/>
          </a:xfrm>
          <a:prstGeom prst="roundRect">
            <a:avLst>
              <a:gd name="adj" fmla="val 185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法院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主持</a:t>
            </a:r>
          </a:p>
        </p:txBody>
      </p:sp>
      <p:sp>
        <p:nvSpPr>
          <p:cNvPr id="18" name="MH_Other_1"/>
          <p:cNvSpPr/>
          <p:nvPr>
            <p:custDataLst>
              <p:tags r:id="rId10"/>
            </p:custDataLst>
          </p:nvPr>
        </p:nvSpPr>
        <p:spPr>
          <a:xfrm>
            <a:off x="7387181" y="4856349"/>
            <a:ext cx="3193253" cy="887016"/>
          </a:xfrm>
          <a:prstGeom prst="roundRect">
            <a:avLst>
              <a:gd name="adj" fmla="val 18567"/>
            </a:avLst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调解书具有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强制力</a:t>
            </a:r>
          </a:p>
        </p:txBody>
      </p:sp>
      <p:cxnSp>
        <p:nvCxnSpPr>
          <p:cNvPr id="26" name="MH_Other_2"/>
          <p:cNvCxnSpPr/>
          <p:nvPr>
            <p:custDataLst>
              <p:tags r:id="rId11"/>
            </p:custDataLst>
          </p:nvPr>
        </p:nvCxnSpPr>
        <p:spPr>
          <a:xfrm>
            <a:off x="6448493" y="5172399"/>
            <a:ext cx="873919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MH_Other_2"/>
          <p:cNvCxnSpPr/>
          <p:nvPr>
            <p:custDataLst>
              <p:tags r:id="rId12"/>
            </p:custDataLst>
          </p:nvPr>
        </p:nvCxnSpPr>
        <p:spPr>
          <a:xfrm>
            <a:off x="3367157" y="3808794"/>
            <a:ext cx="873919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MH_Other_2"/>
          <p:cNvCxnSpPr/>
          <p:nvPr>
            <p:custDataLst>
              <p:tags r:id="rId13"/>
            </p:custDataLst>
          </p:nvPr>
        </p:nvCxnSpPr>
        <p:spPr>
          <a:xfrm>
            <a:off x="6440793" y="3822030"/>
            <a:ext cx="873919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MH_Other_2"/>
          <p:cNvCxnSpPr/>
          <p:nvPr>
            <p:custDataLst>
              <p:tags r:id="rId14"/>
            </p:custDataLst>
          </p:nvPr>
        </p:nvCxnSpPr>
        <p:spPr>
          <a:xfrm>
            <a:off x="3299395" y="2400033"/>
            <a:ext cx="873919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MH_Other_2"/>
          <p:cNvCxnSpPr/>
          <p:nvPr>
            <p:custDataLst>
              <p:tags r:id="rId15"/>
            </p:custDataLst>
          </p:nvPr>
        </p:nvCxnSpPr>
        <p:spPr>
          <a:xfrm>
            <a:off x="6440793" y="2426590"/>
            <a:ext cx="873919" cy="0"/>
          </a:xfrm>
          <a:prstGeom prst="straightConnector1">
            <a:avLst/>
          </a:prstGeom>
          <a:ln w="571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13" grpId="0" bldLvl="0" animBg="1"/>
      <p:bldP spid="14" grpId="0" bldLvl="0" animBg="1"/>
      <p:bldP spid="16" grpId="0" bldLvl="0" animBg="1"/>
      <p:bldP spid="1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3601085" y="1616075"/>
            <a:ext cx="2604770" cy="1339850"/>
          </a:xfrm>
          <a:custGeom>
            <a:avLst/>
            <a:gdLst>
              <a:gd name="connsiteX0" fmla="*/ 0 w 2035470"/>
              <a:gd name="connsiteY0" fmla="*/ 0 h 1035851"/>
              <a:gd name="connsiteX1" fmla="*/ 2035470 w 2035470"/>
              <a:gd name="connsiteY1" fmla="*/ 0 h 1035851"/>
              <a:gd name="connsiteX2" fmla="*/ 2035470 w 2035470"/>
              <a:gd name="connsiteY2" fmla="*/ 1035851 h 1035851"/>
              <a:gd name="connsiteX3" fmla="*/ 0 w 2035470"/>
              <a:gd name="connsiteY3" fmla="*/ 1035851 h 1035851"/>
              <a:gd name="connsiteX4" fmla="*/ 0 w 2035470"/>
              <a:gd name="connsiteY4" fmla="*/ 0 h 1035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5470" h="1035851">
                <a:moveTo>
                  <a:pt x="0" y="0"/>
                </a:moveTo>
                <a:lnTo>
                  <a:pt x="2035470" y="0"/>
                </a:lnTo>
                <a:lnTo>
                  <a:pt x="2035470" y="1035851"/>
                </a:lnTo>
                <a:lnTo>
                  <a:pt x="0" y="1035851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chemeClr val="accent3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>
                <a:solidFill>
                  <a:schemeClr val="accent6">
                    <a:lumMod val="75000"/>
                  </a:schemeClr>
                </a:solidFill>
              </a:rPr>
              <a:t>出现纠纷</a:t>
            </a:r>
            <a:endParaRPr lang="en-US" altLang="zh-CN" sz="3200" b="1" kern="1200" dirty="0">
              <a:solidFill>
                <a:schemeClr val="accent6">
                  <a:lumMod val="75000"/>
                </a:scheme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>
                <a:solidFill>
                  <a:schemeClr val="accent6">
                    <a:lumMod val="75000"/>
                  </a:schemeClr>
                </a:solidFill>
              </a:rPr>
              <a:t>调解无效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1993900" y="3792220"/>
            <a:ext cx="2493645" cy="1301750"/>
          </a:xfrm>
          <a:custGeom>
            <a:avLst/>
            <a:gdLst>
              <a:gd name="connsiteX0" fmla="*/ 0 w 1726929"/>
              <a:gd name="connsiteY0" fmla="*/ 0 h 1118910"/>
              <a:gd name="connsiteX1" fmla="*/ 1726929 w 1726929"/>
              <a:gd name="connsiteY1" fmla="*/ 0 h 1118910"/>
              <a:gd name="connsiteX2" fmla="*/ 1726929 w 1726929"/>
              <a:gd name="connsiteY2" fmla="*/ 1118910 h 1118910"/>
              <a:gd name="connsiteX3" fmla="*/ 0 w 1726929"/>
              <a:gd name="connsiteY3" fmla="*/ 1118910 h 1118910"/>
              <a:gd name="connsiteX4" fmla="*/ 0 w 1726929"/>
              <a:gd name="connsiteY4" fmla="*/ 0 h 1118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6929" h="1118910">
                <a:moveTo>
                  <a:pt x="0" y="0"/>
                </a:moveTo>
                <a:lnTo>
                  <a:pt x="1726929" y="0"/>
                </a:lnTo>
                <a:lnTo>
                  <a:pt x="1726929" y="1118910"/>
                </a:lnTo>
                <a:lnTo>
                  <a:pt x="0" y="1118910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chemeClr val="accent3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>
                <a:solidFill>
                  <a:schemeClr val="accent6">
                    <a:lumMod val="75000"/>
                  </a:schemeClr>
                </a:solidFill>
              </a:rPr>
              <a:t>双方自愿</a:t>
            </a:r>
            <a:endParaRPr lang="en-US" altLang="zh-CN" sz="3200" b="1" kern="1200" dirty="0">
              <a:solidFill>
                <a:schemeClr val="accent6">
                  <a:lumMod val="75000"/>
                </a:schemeClr>
              </a:solidFill>
            </a:endParaRPr>
          </a:p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>
                <a:solidFill>
                  <a:schemeClr val="accent6">
                    <a:lumMod val="75000"/>
                  </a:schemeClr>
                </a:solidFill>
              </a:rPr>
              <a:t>申请仲裁</a:t>
            </a:r>
          </a:p>
        </p:txBody>
      </p:sp>
      <p:sp>
        <p:nvSpPr>
          <p:cNvPr id="16" name="任意多边形 15"/>
          <p:cNvSpPr/>
          <p:nvPr/>
        </p:nvSpPr>
        <p:spPr>
          <a:xfrm>
            <a:off x="5151120" y="3792220"/>
            <a:ext cx="2211070" cy="1177290"/>
          </a:xfrm>
          <a:custGeom>
            <a:avLst/>
            <a:gdLst>
              <a:gd name="connsiteX0" fmla="*/ 0 w 1798599"/>
              <a:gd name="connsiteY0" fmla="*/ 0 h 1177271"/>
              <a:gd name="connsiteX1" fmla="*/ 1798599 w 1798599"/>
              <a:gd name="connsiteY1" fmla="*/ 0 h 1177271"/>
              <a:gd name="connsiteX2" fmla="*/ 1798599 w 1798599"/>
              <a:gd name="connsiteY2" fmla="*/ 1177271 h 1177271"/>
              <a:gd name="connsiteX3" fmla="*/ 0 w 1798599"/>
              <a:gd name="connsiteY3" fmla="*/ 1177271 h 1177271"/>
              <a:gd name="connsiteX4" fmla="*/ 0 w 1798599"/>
              <a:gd name="connsiteY4" fmla="*/ 0 h 1177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8599" h="1177271">
                <a:moveTo>
                  <a:pt x="0" y="0"/>
                </a:moveTo>
                <a:lnTo>
                  <a:pt x="1798599" y="0"/>
                </a:lnTo>
                <a:lnTo>
                  <a:pt x="1798599" y="1177271"/>
                </a:lnTo>
                <a:lnTo>
                  <a:pt x="0" y="1177271"/>
                </a:lnTo>
                <a:lnTo>
                  <a:pt x="0" y="0"/>
                </a:lnTo>
                <a:close/>
              </a:path>
            </a:pathLst>
          </a:custGeom>
          <a:noFill/>
          <a:ln w="28575" cmpd="sng">
            <a:solidFill>
              <a:srgbClr val="DE5000"/>
            </a:solidFill>
            <a:prstDash val="dash"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5">
              <a:hueOff val="0"/>
              <a:satOff val="0"/>
              <a:lumOff val="0"/>
              <a:alphaOff val="0"/>
            </a:schemeClr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3200" b="1" kern="1200" dirty="0" smtClean="0">
                <a:solidFill>
                  <a:schemeClr val="accent6">
                    <a:lumMod val="75000"/>
                  </a:schemeClr>
                </a:solidFill>
              </a:rPr>
              <a:t>向人民法院提起诉讼</a:t>
            </a:r>
          </a:p>
        </p:txBody>
      </p:sp>
      <p:sp>
        <p:nvSpPr>
          <p:cNvPr id="17" name="任意多边形 16"/>
          <p:cNvSpPr/>
          <p:nvPr/>
        </p:nvSpPr>
        <p:spPr>
          <a:xfrm>
            <a:off x="8202295" y="3135630"/>
            <a:ext cx="2068830" cy="738505"/>
          </a:xfrm>
          <a:custGeom>
            <a:avLst/>
            <a:gdLst>
              <a:gd name="connsiteX0" fmla="*/ 0 w 1930402"/>
              <a:gd name="connsiteY0" fmla="*/ 0 h 738559"/>
              <a:gd name="connsiteX1" fmla="*/ 1930402 w 1930402"/>
              <a:gd name="connsiteY1" fmla="*/ 0 h 738559"/>
              <a:gd name="connsiteX2" fmla="*/ 1930402 w 1930402"/>
              <a:gd name="connsiteY2" fmla="*/ 738559 h 738559"/>
              <a:gd name="connsiteX3" fmla="*/ 0 w 1930402"/>
              <a:gd name="connsiteY3" fmla="*/ 738559 h 738559"/>
              <a:gd name="connsiteX4" fmla="*/ 0 w 1930402"/>
              <a:gd name="connsiteY4" fmla="*/ 0 h 73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0402" h="738559">
                <a:moveTo>
                  <a:pt x="0" y="0"/>
                </a:moveTo>
                <a:lnTo>
                  <a:pt x="1930402" y="0"/>
                </a:lnTo>
                <a:lnTo>
                  <a:pt x="1930402" y="738559"/>
                </a:lnTo>
                <a:lnTo>
                  <a:pt x="0" y="738559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solidFill>
                  <a:schemeClr val="accent6">
                    <a:lumMod val="75000"/>
                  </a:schemeClr>
                </a:solidFill>
              </a:rPr>
              <a:t>民事诉讼</a:t>
            </a:r>
          </a:p>
        </p:txBody>
      </p:sp>
      <p:sp>
        <p:nvSpPr>
          <p:cNvPr id="18" name="任意多边形 17"/>
          <p:cNvSpPr/>
          <p:nvPr/>
        </p:nvSpPr>
        <p:spPr>
          <a:xfrm>
            <a:off x="8202295" y="4184650"/>
            <a:ext cx="1969770" cy="738505"/>
          </a:xfrm>
          <a:custGeom>
            <a:avLst/>
            <a:gdLst>
              <a:gd name="connsiteX0" fmla="*/ 0 w 1477119"/>
              <a:gd name="connsiteY0" fmla="*/ 0 h 738559"/>
              <a:gd name="connsiteX1" fmla="*/ 1477119 w 1477119"/>
              <a:gd name="connsiteY1" fmla="*/ 0 h 738559"/>
              <a:gd name="connsiteX2" fmla="*/ 1477119 w 1477119"/>
              <a:gd name="connsiteY2" fmla="*/ 738559 h 738559"/>
              <a:gd name="connsiteX3" fmla="*/ 0 w 1477119"/>
              <a:gd name="connsiteY3" fmla="*/ 738559 h 738559"/>
              <a:gd name="connsiteX4" fmla="*/ 0 w 1477119"/>
              <a:gd name="connsiteY4" fmla="*/ 0 h 73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19" h="738559">
                <a:moveTo>
                  <a:pt x="0" y="0"/>
                </a:moveTo>
                <a:lnTo>
                  <a:pt x="1477119" y="0"/>
                </a:lnTo>
                <a:lnTo>
                  <a:pt x="1477119" y="738559"/>
                </a:lnTo>
                <a:lnTo>
                  <a:pt x="0" y="738559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solidFill>
                  <a:schemeClr val="accent6">
                    <a:lumMod val="75000"/>
                  </a:schemeClr>
                </a:solidFill>
              </a:rPr>
              <a:t>刑事诉讼</a:t>
            </a:r>
          </a:p>
        </p:txBody>
      </p:sp>
      <p:sp>
        <p:nvSpPr>
          <p:cNvPr id="19" name="任意多边形 18"/>
          <p:cNvSpPr/>
          <p:nvPr/>
        </p:nvSpPr>
        <p:spPr>
          <a:xfrm>
            <a:off x="8202295" y="5233035"/>
            <a:ext cx="1969770" cy="738505"/>
          </a:xfrm>
          <a:custGeom>
            <a:avLst/>
            <a:gdLst>
              <a:gd name="connsiteX0" fmla="*/ 0 w 1477119"/>
              <a:gd name="connsiteY0" fmla="*/ 0 h 738559"/>
              <a:gd name="connsiteX1" fmla="*/ 1477119 w 1477119"/>
              <a:gd name="connsiteY1" fmla="*/ 0 h 738559"/>
              <a:gd name="connsiteX2" fmla="*/ 1477119 w 1477119"/>
              <a:gd name="connsiteY2" fmla="*/ 738559 h 738559"/>
              <a:gd name="connsiteX3" fmla="*/ 0 w 1477119"/>
              <a:gd name="connsiteY3" fmla="*/ 738559 h 738559"/>
              <a:gd name="connsiteX4" fmla="*/ 0 w 1477119"/>
              <a:gd name="connsiteY4" fmla="*/ 0 h 738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77119" h="738559">
                <a:moveTo>
                  <a:pt x="0" y="0"/>
                </a:moveTo>
                <a:lnTo>
                  <a:pt x="1477119" y="0"/>
                </a:lnTo>
                <a:lnTo>
                  <a:pt x="1477119" y="738559"/>
                </a:lnTo>
                <a:lnTo>
                  <a:pt x="0" y="738559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6">
              <a:hueOff val="0"/>
              <a:satOff val="0"/>
              <a:lumOff val="0"/>
              <a:alphaOff val="0"/>
            </a:schemeClr>
          </a:fillRef>
          <a:effectRef idx="0">
            <a:schemeClr val="accent6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" tIns="17780" rIns="17780" bIns="17780" numCol="1" spcCol="1270" anchor="ctr" anchorCtr="0">
            <a:noAutofit/>
          </a:bodyPr>
          <a:lstStyle/>
          <a:p>
            <a:pPr lvl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800" b="1" kern="1200" dirty="0">
                <a:solidFill>
                  <a:schemeClr val="accent6">
                    <a:lumMod val="75000"/>
                  </a:schemeClr>
                </a:solidFill>
              </a:rPr>
              <a:t>行政诉讼</a:t>
            </a:r>
          </a:p>
        </p:txBody>
      </p:sp>
      <p:sp>
        <p:nvSpPr>
          <p:cNvPr id="28" name="左大括号 27"/>
          <p:cNvSpPr/>
          <p:nvPr/>
        </p:nvSpPr>
        <p:spPr>
          <a:xfrm>
            <a:off x="7626350" y="3207385"/>
            <a:ext cx="384175" cy="2304415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  <p:sp>
        <p:nvSpPr>
          <p:cNvPr id="30" name="左大括号 29"/>
          <p:cNvSpPr/>
          <p:nvPr/>
        </p:nvSpPr>
        <p:spPr>
          <a:xfrm rot="5400000">
            <a:off x="4502785" y="1824355"/>
            <a:ext cx="720090" cy="307213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3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53870" y="531495"/>
            <a:ext cx="5869305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经过旅游监察支队的多次调解，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旅行社方面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依然不同意退款或改期。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92376" y="1268750"/>
            <a:ext cx="738664" cy="432048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latin typeface="+mn-ea"/>
                <a:ea typeface="+mn-ea"/>
              </a:rPr>
              <a:t>维权之路之三</a:t>
            </a:r>
            <a:r>
              <a:rPr lang="en-US" altLang="zh-CN" sz="3600" b="1" dirty="0" smtClean="0">
                <a:latin typeface="+mn-ea"/>
                <a:ea typeface="+mn-ea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仲裁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53870" y="1971675"/>
            <a:ext cx="5847080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小云爸爸找到当地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“仲裁委员会”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申请仲裁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77670" y="3384550"/>
            <a:ext cx="7239000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仲裁委员会经过审理，对该案下达了裁决书，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裁决支持了小云爸爸的仲裁申请。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5400000">
            <a:off x="7487920" y="1198880"/>
            <a:ext cx="1739900" cy="67183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 rot="5400000">
            <a:off x="8426450" y="2894330"/>
            <a:ext cx="1556385" cy="5759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1677670" y="4871720"/>
            <a:ext cx="7701915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旅行社接到裁决书后，在规定期限内为小云爸爸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办理了解约和退款。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 rot="5400000">
            <a:off x="8978900" y="4474210"/>
            <a:ext cx="1507490" cy="48006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/>
      <p:bldP spid="5" grpId="0" bldLvl="0" animBg="1"/>
      <p:bldP spid="7" grpId="0" bldLvl="0" animBg="1"/>
      <p:bldP spid="12" grpId="0" bldLvl="0" animBg="1"/>
      <p:bldP spid="13" grpId="0" bldLvl="0" animBg="1"/>
      <p:bldP spid="9" grpId="0" bldLvl="0" animBg="1"/>
      <p:bldP spid="1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2755323" y="302280"/>
            <a:ext cx="9527540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 smtClean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kumimoji="0" lang="zh-CN" altLang="en-US" sz="2800" b="1" kern="1200" cap="none" spc="0" normalizeH="0" baseline="0" noProof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仲裁机构</a:t>
            </a: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解决纠纷的方式。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513080" y="1657985"/>
            <a:ext cx="8930005" cy="396938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 eaLnBrk="1" latinLnBrk="0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（1）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适用</a:t>
            </a: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：</a:t>
            </a:r>
            <a:r>
              <a:rPr kumimoji="0" lang="zh-CN" altLang="en-US" sz="2800" b="1" kern="1200" cap="none" spc="0" normalizeH="0" baseline="0" noProof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公民</a:t>
            </a: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与</a:t>
            </a:r>
            <a:r>
              <a:rPr kumimoji="0" lang="zh-CN" altLang="en-US" sz="2800" b="1" kern="1200" cap="none" spc="0" normalizeH="0" baseline="0" noProof="0" dirty="0">
                <a:solidFill>
                  <a:schemeClr val="accent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其他个人或组织</a:t>
            </a: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之间发生</a:t>
            </a:r>
            <a:r>
              <a:rPr kumimoji="0" lang="zh-CN" altLang="en-US" sz="2800" b="1" u="sng" kern="1200" cap="none" spc="0" normalizeH="0" baseline="0" noProof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合同纠纷</a:t>
            </a:r>
          </a:p>
          <a:p>
            <a:pPr marR="0" defTabSz="914400" eaLnBrk="1" latinLnBrk="0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             和其他</a:t>
            </a:r>
            <a:r>
              <a:rPr kumimoji="0" lang="zh-CN" altLang="en-US" sz="2800" b="1" u="sng" kern="1200" cap="none" spc="0" normalizeH="0" baseline="0" noProof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财产权益争议</a:t>
            </a: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时，可申请仲裁。</a:t>
            </a:r>
          </a:p>
          <a:p>
            <a:pPr marR="0" defTabSz="914400" eaLnBrk="1" latinLnBrk="0" hangingPunct="1">
              <a:lnSpc>
                <a:spcPct val="150000"/>
              </a:lnSpc>
              <a:buClrTx/>
              <a:buSzTx/>
              <a:buFontTx/>
              <a:defRPr/>
            </a:pPr>
            <a:endParaRPr kumimoji="0" lang="zh-CN" altLang="en-US" sz="2800" b="1" kern="1200" cap="none" spc="0" normalizeH="0" baseline="0" noProof="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宋体" panose="02010600030101010101" pitchFamily="2" charset="-122"/>
            </a:endParaRPr>
          </a:p>
          <a:p>
            <a:pPr marR="0" defTabSz="914400" eaLnBrk="1" latinLnBrk="0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（</a:t>
            </a:r>
            <a:r>
              <a:rPr kumimoji="0" lang="en-US" altLang="zh-CN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2</a:t>
            </a: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）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依据</a:t>
            </a:r>
            <a:r>
              <a:rPr kumimoji="0" lang="en-US" altLang="zh-CN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/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程序</a:t>
            </a: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：当事人根据他们之间订立的</a:t>
            </a:r>
            <a:r>
              <a:rPr kumimoji="0" lang="zh-CN" altLang="en-US" sz="2800" b="1" u="sng" kern="1200" cap="none" spc="0" normalizeH="0" baseline="0" noProof="0" dirty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仲裁协议</a:t>
            </a: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，</a:t>
            </a:r>
          </a:p>
          <a:p>
            <a:pPr marR="0" defTabSz="914400" eaLnBrk="1" latinLnBrk="0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                      自愿将其争议提交仲裁，并受仲裁裁</a:t>
            </a:r>
          </a:p>
          <a:p>
            <a:pPr marR="0" defTabSz="914400" eaLnBrk="1" latinLnBrk="0" hangingPunct="1">
              <a:lnSpc>
                <a:spcPct val="150000"/>
              </a:lnSpc>
              <a:buClrTx/>
              <a:buSzTx/>
              <a:buFontTx/>
              <a:defRPr/>
            </a:pPr>
            <a:r>
              <a:rPr kumimoji="0" lang="zh-CN" altLang="en-US" sz="2800" b="1" kern="1200" cap="none" spc="0" normalizeH="0" baseline="0" noProof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宋体" panose="02010600030101010101" pitchFamily="2" charset="-122"/>
              </a:rPr>
              <a:t>                           判约束。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3390" y="303530"/>
            <a:ext cx="583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64704" y="241935"/>
            <a:ext cx="2057566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3.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仲 裁</a:t>
            </a:r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834" t="6141" r="5976" b="10002"/>
          <a:stretch>
            <a:fillRect/>
          </a:stretch>
        </p:blipFill>
        <p:spPr>
          <a:xfrm>
            <a:off x="9443085" y="2127885"/>
            <a:ext cx="2423795" cy="2853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9302750" y="1238250"/>
            <a:ext cx="1671955" cy="465455"/>
            <a:chOff x="9973419" y="404664"/>
            <a:chExt cx="2016224" cy="648072"/>
          </a:xfrm>
        </p:grpSpPr>
        <p:sp>
          <p:nvSpPr>
            <p:cNvPr id="7" name="右箭头 6"/>
            <p:cNvSpPr/>
            <p:nvPr/>
          </p:nvSpPr>
          <p:spPr>
            <a:xfrm>
              <a:off x="9973419" y="476672"/>
              <a:ext cx="360040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 fontAlgn="base"/>
              <a:endParaRPr lang="zh-CN" altLang="en-US" sz="2400" strike="noStrike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405467" y="404664"/>
              <a:ext cx="1584176" cy="6409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</a:bodyPr>
            <a:lstStyle/>
            <a:p>
              <a:r>
                <a:rPr lang="zh-CN" altLang="en-US" sz="2400" b="1" noProof="1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灵活性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9302750" y="2721610"/>
            <a:ext cx="1671320" cy="460375"/>
            <a:chOff x="9973419" y="1916832"/>
            <a:chExt cx="1944216" cy="640340"/>
          </a:xfrm>
        </p:grpSpPr>
        <p:sp>
          <p:nvSpPr>
            <p:cNvPr id="8" name="右箭头 7"/>
            <p:cNvSpPr/>
            <p:nvPr/>
          </p:nvSpPr>
          <p:spPr>
            <a:xfrm>
              <a:off x="9973419" y="1916832"/>
              <a:ext cx="360040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333459" y="1916832"/>
              <a:ext cx="1584176" cy="6403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noProof="1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快捷性</a:t>
              </a:r>
              <a:endParaRPr lang="zh-CN" altLang="en-US" sz="24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9302750" y="4125595"/>
            <a:ext cx="1714500" cy="465455"/>
            <a:chOff x="9901411" y="3140968"/>
            <a:chExt cx="2016224" cy="648072"/>
          </a:xfrm>
        </p:grpSpPr>
        <p:sp>
          <p:nvSpPr>
            <p:cNvPr id="9" name="右箭头 8"/>
            <p:cNvSpPr/>
            <p:nvPr/>
          </p:nvSpPr>
          <p:spPr>
            <a:xfrm>
              <a:off x="9901411" y="3212976"/>
              <a:ext cx="360040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333459" y="3140968"/>
              <a:ext cx="1584176" cy="640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noProof="1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保密性</a:t>
              </a:r>
              <a:endParaRPr lang="zh-CN" altLang="en-US" sz="2400" b="1" noProof="1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302433" y="5466715"/>
            <a:ext cx="1446212" cy="463550"/>
            <a:chOff x="9973419" y="4653136"/>
            <a:chExt cx="2016224" cy="648072"/>
          </a:xfrm>
        </p:grpSpPr>
        <p:sp>
          <p:nvSpPr>
            <p:cNvPr id="10" name="右箭头 9"/>
            <p:cNvSpPr/>
            <p:nvPr/>
          </p:nvSpPr>
          <p:spPr>
            <a:xfrm>
              <a:off x="9973419" y="4725144"/>
              <a:ext cx="360040" cy="5760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405467" y="4653136"/>
              <a:ext cx="1584176" cy="622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noProof="1" smtClean="0"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国际性</a:t>
              </a:r>
              <a:endParaRPr lang="zh-CN" altLang="en-US" sz="2295" b="1" noProof="1" smtClean="0">
                <a:solidFill>
                  <a:srgbClr val="6600CC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52400" y="287020"/>
            <a:ext cx="583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13130" y="70485"/>
            <a:ext cx="22148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仲裁的特点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710055" y="848360"/>
            <a:ext cx="7183120" cy="1245235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DotDot"/>
          </a:ln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当事人享有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仲裁员、仲裁地、仲裁语言以及适用法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律的自由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协议设计符合自己特殊需要的仲裁程序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与法院严格的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诉讼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程序和时间表相比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仲裁程序较为灵活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1710055" y="2398395"/>
            <a:ext cx="7183120" cy="1106805"/>
          </a:xfrm>
          <a:prstGeom prst="rect">
            <a:avLst/>
          </a:prstGeom>
          <a:noFill/>
          <a:ln w="9525">
            <a:solidFill>
              <a:srgbClr val="0070C0"/>
            </a:solidFill>
            <a:prstDash val="lgDashDotDot"/>
          </a:ln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仲裁裁决不同于法院判决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仲裁裁决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不能上诉,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2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一经作出即为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终局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,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对当事人具有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约束力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200" dirty="0"/>
          </a:p>
        </p:txBody>
      </p:sp>
      <p:sp>
        <p:nvSpPr>
          <p:cNvPr id="20" name="文本框 19"/>
          <p:cNvSpPr txBox="1"/>
          <p:nvPr/>
        </p:nvSpPr>
        <p:spPr>
          <a:xfrm>
            <a:off x="1728470" y="3804920"/>
            <a:ext cx="7164705" cy="1106805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DotDot"/>
          </a:ln>
        </p:spPr>
        <p:txBody>
          <a:bodyPr wrap="square" rtlCol="0" anchor="t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仲裁案件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不公开审理,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从而有效地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保护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了当事人的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商业秘密和商业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信誉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200"/>
          </a:p>
        </p:txBody>
      </p:sp>
      <p:sp>
        <p:nvSpPr>
          <p:cNvPr id="21" name="文本框 20"/>
          <p:cNvSpPr txBox="1"/>
          <p:nvPr/>
        </p:nvSpPr>
        <p:spPr>
          <a:xfrm>
            <a:off x="1728470" y="5151755"/>
            <a:ext cx="7164705" cy="1360805"/>
          </a:xfrm>
          <a:prstGeom prst="rect">
            <a:avLst/>
          </a:prstGeom>
          <a:noFill/>
          <a:ln w="19050">
            <a:solidFill>
              <a:srgbClr val="0070C0"/>
            </a:solidFill>
            <a:prstDash val="lgDashDotDot"/>
          </a:ln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4.《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承认及执行外国仲裁裁决公约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》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现有缔约国家和地区</a:t>
            </a:r>
          </a:p>
          <a:p>
            <a:pPr marL="0" indent="0" fontAlgn="auto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100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 个。根据该公约仲裁裁决可以在这些约的国家  </a:t>
            </a:r>
          </a:p>
          <a:p>
            <a:pPr marL="0" indent="0" fontAlgn="auto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和地区得到承认和执行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endParaRPr lang="zh-CN" altLang="en-US" sz="220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矩形 1"/>
          <p:cNvSpPr/>
          <p:nvPr/>
        </p:nvSpPr>
        <p:spPr>
          <a:xfrm>
            <a:off x="2387600" y="2241550"/>
            <a:ext cx="7416800" cy="224536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buSzPct val="100000"/>
            </a:pP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以下纠纷不能仲裁：</a:t>
            </a:r>
          </a:p>
          <a:p>
            <a:endParaRPr lang="en-US" altLang="zh-CN" sz="2800" b="1" dirty="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1、婚姻，收养，监护，扶养，继承纠纷</a:t>
            </a:r>
            <a:endParaRPr lang="en-US" altLang="zh-CN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2、行政争议不能裁决　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408430" y="5422900"/>
            <a:ext cx="9681845" cy="52197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accent1"/>
            </a:solidFill>
            <a:prstDash val="lgDashDotDot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b="1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处理纠纷</a:t>
            </a:r>
            <a:r>
              <a:rPr lang="zh-CN" altLang="en-US" sz="2800" b="1" u="sng" noProof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最正规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2800" b="1" u="sng" noProof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最权威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也是维权的</a:t>
            </a:r>
            <a:r>
              <a:rPr lang="zh-CN" altLang="en-US" sz="2800" b="1" u="sng" noProof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最后屏障</a:t>
            </a:r>
            <a:r>
              <a:rPr lang="zh-CN" altLang="en-US" sz="2800" b="1" noProof="1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是什么方式？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55320" y="426720"/>
            <a:ext cx="5835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538605" y="326390"/>
            <a:ext cx="433514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仲裁的特点（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P43-44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64970" y="1428115"/>
            <a:ext cx="69392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r>
              <a:rPr lang="zh-CN" altLang="en-US" sz="28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注意</a:t>
            </a:r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sz="2800" b="1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不是所有纠纷都能够通过仲裁解决。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610436" y="2251880"/>
            <a:ext cx="9089409" cy="1661993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  <a:uFillTx/>
                <a:latin typeface="隶书" panose="02010509060101010101" charset="-122"/>
                <a:ea typeface="隶书" panose="02010509060101010101" charset="-122"/>
                <a:cs typeface="+mn-ea"/>
                <a:sym typeface="+mn-ea"/>
              </a:rPr>
              <a:t> </a:t>
            </a:r>
            <a:r>
              <a:rPr lang="zh-CN" altLang="en-US" sz="4800" b="1" dirty="0" smtClean="0">
                <a:solidFill>
                  <a:schemeClr val="tx1"/>
                </a:solidFill>
                <a:uFillTx/>
                <a:latin typeface="+mn-ea"/>
                <a:ea typeface="+mn-ea"/>
                <a:cs typeface="+mn-ea"/>
                <a:sym typeface="+mn-ea"/>
              </a:rPr>
              <a:t>第</a:t>
            </a:r>
            <a:r>
              <a:rPr lang="zh-CN" altLang="en-US" sz="4800" b="1" dirty="0">
                <a:solidFill>
                  <a:schemeClr val="tx1"/>
                </a:solidFill>
                <a:uFillTx/>
                <a:latin typeface="+mn-ea"/>
                <a:ea typeface="+mn-ea"/>
                <a:cs typeface="+mn-ea"/>
                <a:sym typeface="+mn-ea"/>
              </a:rPr>
              <a:t>三课   公民权利</a:t>
            </a:r>
            <a:endParaRPr lang="zh-CN" altLang="en-US" sz="4800" b="1" dirty="0">
              <a:solidFill>
                <a:schemeClr val="tx1"/>
              </a:solidFill>
              <a:uFillTx/>
              <a:latin typeface="+mn-ea"/>
              <a:ea typeface="+mn-ea"/>
            </a:endParaRPr>
          </a:p>
          <a:p>
            <a:pPr algn="ctr"/>
            <a:r>
              <a:rPr lang="zh-CN" altLang="en-US" sz="5400" b="1" dirty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 第二框题  </a:t>
            </a:r>
            <a:r>
              <a:rPr lang="zh-CN" altLang="en-US" sz="5400" b="1" dirty="0" smtClean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依</a:t>
            </a:r>
            <a:r>
              <a:rPr lang="zh-CN" altLang="en-US" sz="5400" b="1" dirty="0">
                <a:solidFill>
                  <a:srgbClr val="FF0000"/>
                </a:solidFill>
                <a:latin typeface="+mn-ea"/>
                <a:ea typeface="+mn-ea"/>
                <a:cs typeface="+mn-ea"/>
                <a:sym typeface="+mn-ea"/>
              </a:rPr>
              <a:t>法行使权利</a:t>
            </a:r>
            <a:endParaRPr lang="zh-CN" altLang="en-US" sz="5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568044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775460" y="327660"/>
            <a:ext cx="5944870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经过旅游监察支队的多次调解，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旅行社方面依然不同意退款或改期。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9196" y="974745"/>
            <a:ext cx="738664" cy="4320480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b="1" dirty="0" smtClean="0">
                <a:latin typeface="+mn-ea"/>
                <a:ea typeface="+mn-ea"/>
              </a:rPr>
              <a:t>维权之路之四</a:t>
            </a:r>
            <a:r>
              <a:rPr lang="en-US" altLang="zh-CN" sz="3600" b="1" dirty="0" smtClean="0">
                <a:latin typeface="+mn-ea"/>
                <a:ea typeface="+mn-ea"/>
              </a:rPr>
              <a:t>—</a:t>
            </a:r>
            <a:r>
              <a:rPr lang="zh-CN" altLang="en-US" sz="3600" b="1" dirty="0" smtClean="0">
                <a:solidFill>
                  <a:srgbClr val="C00000"/>
                </a:solidFill>
                <a:latin typeface="+mn-ea"/>
                <a:ea typeface="+mn-ea"/>
              </a:rPr>
              <a:t>诉讼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727200" y="1870710"/>
            <a:ext cx="5993130" cy="5219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小云爸爸向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人民法院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提起了诉讼。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75460" y="3284855"/>
            <a:ext cx="7497445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人民法院受理案件后按照审理流程进行了审理，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并进行了宣判。支持了小云爸爸的诉讼请求。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上弧形箭头 11"/>
          <p:cNvSpPr/>
          <p:nvPr/>
        </p:nvSpPr>
        <p:spPr>
          <a:xfrm rot="5400000">
            <a:off x="7849177" y="790853"/>
            <a:ext cx="1296144" cy="864096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3" name="上弧形箭头 12"/>
          <p:cNvSpPr/>
          <p:nvPr/>
        </p:nvSpPr>
        <p:spPr>
          <a:xfrm rot="5400000">
            <a:off x="9053830" y="2450465"/>
            <a:ext cx="1474470" cy="86423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1583690" y="5013325"/>
            <a:ext cx="7775575" cy="9531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旅行社接到判决书后，在规定期限内为小云爸爸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办理了解约和退款。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上弧形箭头 10"/>
          <p:cNvSpPr/>
          <p:nvPr/>
        </p:nvSpPr>
        <p:spPr>
          <a:xfrm rot="5400000">
            <a:off x="9163690" y="4358687"/>
            <a:ext cx="1512168" cy="86409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 bldLvl="0"/>
      <p:bldP spid="5" grpId="0" bldLvl="0" animBg="1"/>
      <p:bldP spid="7" grpId="0" bldLvl="0" animBg="1"/>
      <p:bldP spid="12" grpId="0" bldLvl="0" animBg="1"/>
      <p:bldP spid="13" grpId="0" bldLvl="0" animBg="1"/>
      <p:bldP spid="9" grpId="0" bldLvl="0" animBg="1"/>
      <p:bldP spid="11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" y="4511040"/>
            <a:ext cx="1774190" cy="202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文本框 6"/>
          <p:cNvSpPr txBox="1"/>
          <p:nvPr/>
        </p:nvSpPr>
        <p:spPr>
          <a:xfrm>
            <a:off x="2010445" y="964813"/>
            <a:ext cx="798195" cy="316835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000" dirty="0">
                <a:latin typeface="华文琥珀" panose="02010800040101010101" charset="-122"/>
                <a:ea typeface="华文琥珀" panose="02010800040101010101" charset="-122"/>
              </a:rPr>
              <a:t>诉讼的类型</a:t>
            </a:r>
          </a:p>
        </p:txBody>
      </p:sp>
      <p:sp>
        <p:nvSpPr>
          <p:cNvPr id="8" name="左大括号 7"/>
          <p:cNvSpPr/>
          <p:nvPr/>
        </p:nvSpPr>
        <p:spPr>
          <a:xfrm>
            <a:off x="2873932" y="964813"/>
            <a:ext cx="269740" cy="2974897"/>
          </a:xfrm>
          <a:prstGeom prst="leftBrace">
            <a:avLst>
              <a:gd name="adj1" fmla="val 30308"/>
              <a:gd name="adj2" fmla="val 50000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77807" y="2152270"/>
            <a:ext cx="1942881" cy="5835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琥珀" panose="02010800040101010101" charset="-122"/>
                <a:ea typeface="华文琥珀" panose="02010800040101010101" charset="-122"/>
              </a:rPr>
              <a:t>行政诉讼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3377476" y="957209"/>
            <a:ext cx="1994129" cy="5835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琥珀" panose="02010800040101010101" charset="-122"/>
                <a:ea typeface="华文琥珀" panose="02010800040101010101" charset="-122"/>
              </a:rPr>
              <a:t>民事诉讼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77807" y="3347331"/>
            <a:ext cx="1902332" cy="5835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latin typeface="华文琥珀" panose="02010800040101010101" charset="-122"/>
                <a:ea typeface="华文琥珀" panose="02010800040101010101" charset="-122"/>
              </a:rPr>
              <a:t>刑事自诉</a:t>
            </a:r>
          </a:p>
        </p:txBody>
      </p:sp>
      <p:sp>
        <p:nvSpPr>
          <p:cNvPr id="10" name="矩形 9"/>
          <p:cNvSpPr/>
          <p:nvPr/>
        </p:nvSpPr>
        <p:spPr>
          <a:xfrm>
            <a:off x="5545084" y="1018762"/>
            <a:ext cx="477393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</a:pPr>
            <a:r>
              <a:rPr lang="zh-CN" altLang="zh-CN" sz="2400" b="1" kern="100" dirty="0">
                <a:cs typeface="Times New Roman" panose="02020603050405020304" pitchFamily="18" charset="0"/>
              </a:rPr>
              <a:t>遇到</a:t>
            </a:r>
            <a:r>
              <a:rPr lang="zh-CN" altLang="zh-CN" sz="2400" b="1" kern="100" dirty="0">
                <a:solidFill>
                  <a:schemeClr val="accent2">
                    <a:alpha val="0"/>
                  </a:schemeClr>
                </a:solidFill>
                <a:cs typeface="Times New Roman" panose="02020603050405020304" pitchFamily="18" charset="0"/>
              </a:rPr>
              <a:t>人身关系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或</a:t>
            </a:r>
            <a:r>
              <a:rPr lang="zh-CN" altLang="zh-CN" sz="2400" b="1" kern="100" dirty="0">
                <a:solidFill>
                  <a:schemeClr val="accent2">
                    <a:alpha val="0"/>
                  </a:schemeClr>
                </a:solidFill>
                <a:cs typeface="Times New Roman" panose="02020603050405020304" pitchFamily="18" charset="0"/>
              </a:rPr>
              <a:t>财产关系</a:t>
            </a:r>
            <a:r>
              <a:rPr lang="zh-CN" altLang="zh-CN" sz="2400" b="1" kern="100" dirty="0">
                <a:cs typeface="Times New Roman" panose="02020603050405020304" pitchFamily="18" charset="0"/>
              </a:rPr>
              <a:t>的争议时</a:t>
            </a:r>
            <a:endParaRPr lang="zh-CN" altLang="en-US" sz="2400" b="1" dirty="0"/>
          </a:p>
        </p:txBody>
      </p:sp>
      <p:sp>
        <p:nvSpPr>
          <p:cNvPr id="13" name="矩形 12"/>
          <p:cNvSpPr/>
          <p:nvPr/>
        </p:nvSpPr>
        <p:spPr>
          <a:xfrm>
            <a:off x="5371465" y="2028825"/>
            <a:ext cx="6574790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Clr>
                <a:srgbClr val="000000"/>
              </a:buClr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行政机关的</a:t>
            </a:r>
            <a:r>
              <a:rPr lang="zh-CN" altLang="zh-CN" sz="2400" b="1" kern="100" dirty="0">
                <a:solidFill>
                  <a:schemeClr val="accent2">
                    <a:alpha val="0"/>
                  </a:schemeClr>
                </a:solidFill>
                <a:latin typeface="Times New Roman" panose="02020603050405020304" pitchFamily="18" charset="0"/>
              </a:rPr>
              <a:t>行政行为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侵犯自己权益时</a:t>
            </a:r>
            <a:r>
              <a:rPr lang="zh-CN" altLang="zh-CN" sz="2400" b="1" kern="100" dirty="0">
                <a:solidFill>
                  <a:srgbClr val="FF0000">
                    <a:alpha val="0"/>
                  </a:srgbClr>
                </a:solidFill>
                <a:latin typeface="Times New Roman" panose="02020603050405020304" pitchFamily="18" charset="0"/>
              </a:rPr>
              <a:t>（民告官）</a:t>
            </a:r>
          </a:p>
        </p:txBody>
      </p:sp>
      <p:sp>
        <p:nvSpPr>
          <p:cNvPr id="14" name="矩形 13"/>
          <p:cNvSpPr/>
          <p:nvPr/>
        </p:nvSpPr>
        <p:spPr>
          <a:xfrm>
            <a:off x="5280139" y="3248967"/>
            <a:ext cx="5034778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buClr>
                <a:srgbClr val="000000"/>
              </a:buClr>
            </a:pPr>
            <a:r>
              <a:rPr lang="zh-CN" altLang="zh-CN" sz="2400" b="1" kern="100" dirty="0">
                <a:latin typeface="Times New Roman" panose="02020603050405020304" pitchFamily="18" charset="0"/>
              </a:rPr>
              <a:t>公民遇到</a:t>
            </a:r>
            <a:r>
              <a:rPr lang="zh-CN" altLang="zh-CN" sz="2400" b="1" kern="100" dirty="0">
                <a:solidFill>
                  <a:schemeClr val="tx1"/>
                </a:solidFill>
                <a:latin typeface="Times New Roman" panose="02020603050405020304" pitchFamily="18" charset="0"/>
              </a:rPr>
              <a:t>某些侵犯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自己</a:t>
            </a:r>
            <a:r>
              <a:rPr lang="zh-CN" altLang="zh-CN" sz="2400" b="1" kern="100" dirty="0">
                <a:solidFill>
                  <a:schemeClr val="accent2">
                    <a:alpha val="0"/>
                  </a:schemeClr>
                </a:solidFill>
                <a:latin typeface="Times New Roman" panose="02020603050405020304" pitchFamily="18" charset="0"/>
              </a:rPr>
              <a:t>人身、财产</a:t>
            </a:r>
            <a:r>
              <a:rPr lang="zh-CN" altLang="zh-CN" sz="2400" b="1" kern="100" dirty="0">
                <a:latin typeface="Times New Roman" panose="02020603050405020304" pitchFamily="18" charset="0"/>
              </a:rPr>
              <a:t>权利的行为时</a:t>
            </a:r>
          </a:p>
        </p:txBody>
      </p:sp>
      <p:sp>
        <p:nvSpPr>
          <p:cNvPr id="15" name="矩形 14"/>
          <p:cNvSpPr/>
          <p:nvPr/>
        </p:nvSpPr>
        <p:spPr>
          <a:xfrm>
            <a:off x="5668645" y="4554855"/>
            <a:ext cx="5651500" cy="1938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由</a:t>
            </a:r>
            <a:r>
              <a:rPr lang="zh-CN" altLang="en-US" sz="2000" b="1" dirty="0">
                <a:solidFill>
                  <a:srgbClr val="FF0000"/>
                </a:solidFill>
              </a:rPr>
              <a:t>被害人</a:t>
            </a:r>
            <a:r>
              <a:rPr lang="zh-CN" altLang="en-US" sz="2000" b="1" dirty="0"/>
              <a:t>或</a:t>
            </a:r>
            <a:r>
              <a:rPr lang="zh-CN" altLang="en-US" sz="2000" b="1" dirty="0">
                <a:solidFill>
                  <a:srgbClr val="FF0000"/>
                </a:solidFill>
              </a:rPr>
              <a:t>法定代理人、近亲属</a:t>
            </a:r>
            <a:r>
              <a:rPr lang="zh-CN" altLang="en-US" sz="2000" b="1" dirty="0"/>
              <a:t>向人民法院直接提起诉讼，一般为</a:t>
            </a:r>
            <a:r>
              <a:rPr lang="zh-CN" altLang="en-US" sz="2000" b="1" dirty="0">
                <a:solidFill>
                  <a:srgbClr val="FF0000"/>
                </a:solidFill>
              </a:rPr>
              <a:t>轻微刑事</a:t>
            </a:r>
            <a:r>
              <a:rPr lang="zh-CN" altLang="en-US" sz="2000" b="1" dirty="0"/>
              <a:t>案件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zh-CN" altLang="en-US" sz="2000" b="1" dirty="0"/>
          </a:p>
          <a:p>
            <a:r>
              <a:rPr lang="zh-CN" altLang="en-US" sz="2000" b="1" dirty="0"/>
              <a:t>由</a:t>
            </a:r>
            <a:r>
              <a:rPr lang="zh-CN" altLang="en-US" sz="2000" b="1" dirty="0">
                <a:solidFill>
                  <a:srgbClr val="FF0000"/>
                </a:solidFill>
              </a:rPr>
              <a:t>人民检察院</a:t>
            </a:r>
            <a:r>
              <a:rPr lang="zh-CN" altLang="en-US" sz="2000" b="1" dirty="0"/>
              <a:t>代表国家向人民法院提起诉讼，</a:t>
            </a:r>
          </a:p>
          <a:p>
            <a:r>
              <a:rPr lang="zh-CN" altLang="en-US" sz="2000" b="1" dirty="0"/>
              <a:t>一般为</a:t>
            </a:r>
            <a:r>
              <a:rPr lang="zh-CN" altLang="en-US" sz="2000" b="1" dirty="0">
                <a:solidFill>
                  <a:srgbClr val="FF0000"/>
                </a:solidFill>
              </a:rPr>
              <a:t>社会危害性较大</a:t>
            </a:r>
            <a:r>
              <a:rPr lang="zh-CN" altLang="en-US" sz="2000" b="1" dirty="0"/>
              <a:t>的案件。</a:t>
            </a:r>
          </a:p>
        </p:txBody>
      </p:sp>
      <p:sp>
        <p:nvSpPr>
          <p:cNvPr id="17" name="矩形 16"/>
          <p:cNvSpPr/>
          <p:nvPr/>
        </p:nvSpPr>
        <p:spPr>
          <a:xfrm>
            <a:off x="2319020" y="4935220"/>
            <a:ext cx="94488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刑事</a:t>
            </a:r>
          </a:p>
          <a:p>
            <a:pPr algn="just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诉讼</a:t>
            </a:r>
          </a:p>
        </p:txBody>
      </p:sp>
      <p:sp>
        <p:nvSpPr>
          <p:cNvPr id="18" name="左大括号 17"/>
          <p:cNvSpPr/>
          <p:nvPr/>
        </p:nvSpPr>
        <p:spPr>
          <a:xfrm>
            <a:off x="3572313" y="4598651"/>
            <a:ext cx="270936" cy="1503384"/>
          </a:xfrm>
          <a:prstGeom prst="leftBrace">
            <a:avLst>
              <a:gd name="adj1" fmla="val 30308"/>
              <a:gd name="adj2" fmla="val 50000"/>
            </a:avLst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43671" y="4598571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刑事自诉：</a:t>
            </a:r>
          </a:p>
        </p:txBody>
      </p:sp>
      <p:sp>
        <p:nvSpPr>
          <p:cNvPr id="19" name="矩形 18"/>
          <p:cNvSpPr/>
          <p:nvPr/>
        </p:nvSpPr>
        <p:spPr>
          <a:xfrm>
            <a:off x="3912116" y="5765433"/>
            <a:ext cx="197040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刑事公诉：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273165" y="1055370"/>
            <a:ext cx="122428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rgbClr val="FF0303"/>
                </a:solidFill>
                <a:latin typeface="宋体" panose="02010600030101010101" pitchFamily="2" charset="-122"/>
              </a:rPr>
              <a:t>人身关系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6273165" y="1421130"/>
            <a:ext cx="1224280" cy="635"/>
          </a:xfrm>
          <a:prstGeom prst="line">
            <a:avLst/>
          </a:prstGeom>
          <a:ln w="158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7778750" y="1064260"/>
            <a:ext cx="122428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rgbClr val="FF0303"/>
                </a:solidFill>
                <a:latin typeface="宋体" panose="02010600030101010101" pitchFamily="2" charset="-122"/>
              </a:rPr>
              <a:t>财产关系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7778750" y="1430020"/>
            <a:ext cx="1224280" cy="635"/>
          </a:xfrm>
          <a:prstGeom prst="line">
            <a:avLst/>
          </a:prstGeom>
          <a:ln w="158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7000875" y="2074545"/>
            <a:ext cx="122428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rgbClr val="FF0303"/>
                </a:solidFill>
                <a:latin typeface="宋体" panose="02010600030101010101" pitchFamily="2" charset="-122"/>
              </a:rPr>
              <a:t>行政行为</a:t>
            </a:r>
          </a:p>
        </p:txBody>
      </p:sp>
      <p:cxnSp>
        <p:nvCxnSpPr>
          <p:cNvPr id="20" name="直接连接符 19"/>
          <p:cNvCxnSpPr/>
          <p:nvPr/>
        </p:nvCxnSpPr>
        <p:spPr>
          <a:xfrm>
            <a:off x="7000875" y="2440305"/>
            <a:ext cx="1240155" cy="635"/>
          </a:xfrm>
          <a:prstGeom prst="line">
            <a:avLst/>
          </a:prstGeom>
          <a:ln w="158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451475" y="2440305"/>
            <a:ext cx="153035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rgbClr val="FF0303"/>
                </a:solidFill>
                <a:latin typeface="宋体" panose="02010600030101010101" pitchFamily="2" charset="-122"/>
              </a:rPr>
              <a:t>（民告官）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5451475" y="2806065"/>
            <a:ext cx="1530350" cy="635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8616950" y="3294380"/>
            <a:ext cx="1530350" cy="368935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en-US" sz="2400" b="1">
                <a:solidFill>
                  <a:srgbClr val="FF0303"/>
                </a:solidFill>
                <a:latin typeface="宋体" panose="02010600030101010101" pitchFamily="2" charset="-122"/>
              </a:rPr>
              <a:t>人身、财产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8616950" y="3660140"/>
            <a:ext cx="1606550" cy="635"/>
          </a:xfrm>
          <a:prstGeom prst="line">
            <a:avLst/>
          </a:prstGeom>
          <a:ln w="15875">
            <a:solidFill>
              <a:srgbClr val="ED7D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1264409" y="102870"/>
            <a:ext cx="188011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</a:rPr>
              <a:t>  4.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诉 讼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507365" y="226060"/>
            <a:ext cx="5835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015813" y="159068"/>
            <a:ext cx="573341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defRPr/>
            </a:pPr>
            <a:r>
              <a:rPr kumimoji="0" lang="zh-CN" altLang="en-US" sz="2400" b="1" kern="1200" cap="none" spc="0" normalizeH="0" baseline="0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是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通过</a:t>
            </a:r>
            <a:r>
              <a:rPr kumimoji="0" lang="zh-CN" altLang="en-US" sz="2400" b="1" kern="1200" cap="none" spc="0" normalizeH="0" baseline="0" noProof="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人民法院</a:t>
            </a:r>
            <a:r>
              <a:rPr kumimoji="0" lang="zh-CN" altLang="en-US" sz="24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解决纠纷的方式。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279258" y="1643734"/>
            <a:ext cx="1688113" cy="1962076"/>
          </a:xfrm>
          <a:prstGeom prst="rect">
            <a:avLst/>
          </a:prstGeom>
          <a:noFill/>
          <a:ln w="28575" cmpd="sng">
            <a:noFill/>
            <a:prstDash val="dashDot"/>
          </a:ln>
        </p:spPr>
        <p:style>
          <a:lnRef idx="1">
            <a:srgbClr val="595959"/>
          </a:lnRef>
          <a:fillRef idx="3">
            <a:srgbClr val="595959"/>
          </a:fillRef>
          <a:effectRef idx="2">
            <a:srgbClr val="595959"/>
          </a:effectRef>
          <a:fontRef idx="minor">
            <a:srgbClr val="FFFFFF"/>
          </a:fontRef>
        </p:style>
        <p:txBody>
          <a:bodyPr wrap="square">
            <a:spAutoFit/>
          </a:bodyPr>
          <a:lstStyle/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700" b="1" i="0" u="none" strike="noStrike" kern="1200" cap="none" spc="0" normalizeH="0" baseline="0" noProof="0" dirty="0" err="1" smtClean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最权威</a:t>
            </a:r>
            <a:endParaRPr kumimoji="0" lang="en-US" altLang="en-US" sz="2700" b="1" i="0" u="none" strike="noStrike" kern="1200" cap="none" spc="0" normalizeH="0" baseline="0" noProof="0" dirty="0" smtClean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700" b="1" i="0" u="none" strike="noStrike" kern="1200" cap="none" spc="0" normalizeH="0" baseline="0" noProof="0" dirty="0" err="1" smtClean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最正规</a:t>
            </a:r>
            <a:endParaRPr kumimoji="0" lang="en-US" altLang="en-US" sz="2700" b="1" i="0" u="none" strike="noStrike" kern="1200" cap="none" spc="0" normalizeH="0" baseline="0" noProof="0" dirty="0" smtClean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0" marR="0" lvl="0" indent="0" algn="ctr" defTabSz="9144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en-US" sz="2700" b="1" i="0" u="none" strike="noStrike" kern="1200" cap="none" spc="0" normalizeH="0" baseline="0" noProof="0" dirty="0" err="1" smtClean="0"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最后屏障</a:t>
            </a:r>
            <a:endParaRPr kumimoji="0" lang="en-US" altLang="en-US" sz="2700" b="1" i="0" u="none" strike="noStrike" kern="1200" cap="none" spc="0" normalizeH="0" baseline="0" noProof="0" dirty="0">
              <a:solidFill>
                <a:srgbClr val="FF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 bldLvl="0" animBg="1"/>
      <p:bldP spid="16" grpId="0"/>
      <p:bldP spid="19" grpId="0"/>
      <p:bldP spid="2" grpId="0"/>
      <p:bldP spid="4" grpId="0"/>
      <p:bldP spid="6" grpId="0"/>
      <p:bldP spid="21" grpId="0"/>
      <p:bldP spid="23" grpId="0"/>
      <p:bldP spid="28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6428719"/>
              </p:ext>
            </p:extLst>
          </p:nvPr>
        </p:nvGraphicFramePr>
        <p:xfrm>
          <a:off x="379176" y="917739"/>
          <a:ext cx="11079895" cy="5726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6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0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59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1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041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/>
                        <a:t>方式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smtClean="0"/>
                        <a:t>参与人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/>
                        <a:t>依  据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/>
                        <a:t>适  用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微软雅黑 Light" panose="020B0502040204020203" charset="-122"/>
                        </a:rPr>
                        <a:t>特点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微软雅黑 Light" panose="020B0502040204020203" charset="-122"/>
                        </a:rPr>
                        <a:t>备注</a:t>
                      </a:r>
                      <a:endParaRPr lang="zh-CN" altLang="en-US" sz="24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746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/>
                        <a:t>和解</a:t>
                      </a:r>
                      <a:endParaRPr lang="zh-CN" altLang="en-US" sz="2800" b="1" kern="12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>
                        <a:alpha val="2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1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/>
                        <a:t>调解</a:t>
                      </a:r>
                      <a:endParaRPr lang="zh-CN" altLang="en-US" sz="2800" b="1" kern="12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accent2">
                        <a:lumMod val="20000"/>
                        <a:lumOff val="8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accent2">
                        <a:lumMod val="20000"/>
                        <a:lumOff val="8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  <a:alpha val="32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  <a:alpha val="32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18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/>
                        <a:t>仲裁</a:t>
                      </a:r>
                      <a:endParaRPr lang="zh-CN" altLang="en-US" sz="2800" b="1" kern="12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66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/>
                        <a:t>诉讼</a:t>
                      </a:r>
                      <a:endParaRPr lang="zh-CN" altLang="en-US" sz="2800" b="1" kern="1200" dirty="0" smtClean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微软雅黑 Light" panose="020B0502040204020203" charset="-122"/>
                      </a:endParaRPr>
                    </a:p>
                  </a:txBody>
                  <a:tcPr marL="91441" marR="91441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475932" y="2093239"/>
            <a:ext cx="1824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n-ea"/>
              </a:rPr>
              <a:t>当事人</a:t>
            </a:r>
            <a:endParaRPr lang="zh-CN" altLang="en-US" sz="2400" b="1" dirty="0">
              <a:latin typeface="+mn-ea"/>
              <a:cs typeface="微软雅黑 Light" panose="020B0502040204020203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1691" y="4100881"/>
            <a:ext cx="201622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仲裁协议、</a:t>
            </a:r>
          </a:p>
          <a:p>
            <a:r>
              <a:rPr lang="zh-CN" altLang="en-US" sz="2400" b="1" dirty="0" smtClean="0">
                <a:latin typeface="+mn-ea"/>
              </a:rPr>
              <a:t>法律</a:t>
            </a:r>
            <a:endParaRPr lang="zh-CN" altLang="en-US" sz="2400" b="1" dirty="0">
              <a:latin typeface="+mn-ea"/>
              <a:cs typeface="微软雅黑 Light" panose="020B0502040204020203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11707" y="3198074"/>
            <a:ext cx="2109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广泛适用</a:t>
            </a:r>
            <a:endParaRPr lang="zh-CN" altLang="en-US" sz="2400" b="1" dirty="0" smtClean="0">
              <a:latin typeface="+mn-ea"/>
              <a:cs typeface="微软雅黑 Light" panose="020B0502040204020203" charset="-122"/>
            </a:endParaRPr>
          </a:p>
          <a:p>
            <a:endParaRPr lang="zh-CN" altLang="en-US" sz="2400" b="1" dirty="0">
              <a:latin typeface="+mn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60397" y="4206270"/>
            <a:ext cx="2400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合同纠纷和其他财产权益争议</a:t>
            </a:r>
            <a:endParaRPr lang="zh-CN" altLang="en-US" sz="2400" b="1" dirty="0" smtClean="0">
              <a:latin typeface="+mn-ea"/>
              <a:cs typeface="微软雅黑 Light" panose="020B0502040204020203" charset="-122"/>
            </a:endParaRPr>
          </a:p>
          <a:p>
            <a:endParaRPr lang="zh-CN" altLang="en-US" sz="24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15947" y="5443741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人身、财产争议；行政违法行为</a:t>
            </a:r>
            <a:endParaRPr lang="zh-CN" altLang="en-US" sz="2400" b="1" dirty="0" smtClean="0">
              <a:latin typeface="+mn-ea"/>
              <a:cs typeface="微软雅黑 Light" panose="020B0502040204020203" charset="-122"/>
            </a:endParaRPr>
          </a:p>
          <a:p>
            <a:endParaRPr lang="zh-CN" altLang="en-US" sz="2400" b="1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12125" y="1998980"/>
            <a:ext cx="172402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tx1"/>
                </a:solidFill>
              </a:rPr>
              <a:t>快速便捷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11439" y="1885212"/>
            <a:ext cx="2400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事实、法律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31130" y="1814195"/>
            <a:ext cx="29768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常见的消费、劳动争议和交通事故纠纷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91477" y="310803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n-ea"/>
              </a:rPr>
              <a:t>当事人</a:t>
            </a:r>
            <a:endParaRPr lang="en-US" altLang="zh-CN" sz="2400" b="1" dirty="0" smtClean="0">
              <a:latin typeface="+mn-ea"/>
            </a:endParaRPr>
          </a:p>
          <a:p>
            <a:pPr algn="ctr"/>
            <a:r>
              <a:rPr lang="zh-CN" altLang="en-US" sz="2400" b="1" dirty="0" smtClean="0">
                <a:latin typeface="+mn-ea"/>
              </a:rPr>
              <a:t>调解组织</a:t>
            </a:r>
            <a:endParaRPr lang="zh-CN" altLang="en-US" sz="2400" b="1" dirty="0">
              <a:latin typeface="+mn-ea"/>
              <a:cs typeface="微软雅黑 Light" panose="020B0502040204020203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98670" y="3143211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n-ea"/>
              </a:rPr>
              <a:t>法律法规、政策、公德</a:t>
            </a:r>
            <a:endParaRPr lang="zh-CN" altLang="en-US" sz="2400" b="1" dirty="0">
              <a:latin typeface="+mn-ea"/>
              <a:cs typeface="微软雅黑 Light" panose="020B0502040204020203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95467" y="4028873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n-ea"/>
              </a:rPr>
              <a:t>当事人</a:t>
            </a:r>
            <a:endParaRPr lang="en-US" altLang="zh-CN" sz="2400" b="1" dirty="0" smtClean="0">
              <a:latin typeface="+mn-ea"/>
            </a:endParaRPr>
          </a:p>
          <a:p>
            <a:pPr algn="ctr"/>
            <a:r>
              <a:rPr lang="zh-CN" altLang="en-US" sz="2400" b="1" dirty="0" smtClean="0">
                <a:latin typeface="+mn-ea"/>
                <a:cs typeface="微软雅黑 Light" panose="020B0502040204020203" charset="-122"/>
              </a:rPr>
              <a:t>仲裁机构</a:t>
            </a:r>
            <a:endParaRPr lang="zh-CN" altLang="en-US" sz="2400" b="1" dirty="0">
              <a:latin typeface="+mn-ea"/>
              <a:cs typeface="微软雅黑 Light" panose="020B0502040204020203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75740" y="5443855"/>
            <a:ext cx="148336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当事人及代理人、人民法院</a:t>
            </a:r>
            <a:endParaRPr lang="zh-CN" altLang="en-US" sz="2400" b="1" dirty="0" smtClean="0">
              <a:latin typeface="微软雅黑" panose="020B0503020204020204" pitchFamily="34" charset="-122"/>
              <a:ea typeface="微软雅黑" panose="020B0503020204020204" pitchFamily="34" charset="-122"/>
              <a:cs typeface="微软雅黑 Light" panose="020B0502040204020203" charset="-122"/>
            </a:endParaRPr>
          </a:p>
          <a:p>
            <a:endParaRPr lang="zh-CN" altLang="en-US" sz="2400" b="1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5680" y="5406317"/>
            <a:ext cx="2304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latin typeface="+mn-ea"/>
              </a:rPr>
              <a:t>事实、法律</a:t>
            </a:r>
            <a:endParaRPr lang="zh-CN" altLang="en-US" sz="2400" b="1" dirty="0">
              <a:latin typeface="+mn-ea"/>
              <a:cs typeface="微软雅黑 Light" panose="020B0502040204020203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12125" y="3328670"/>
            <a:ext cx="1593850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便民和谐</a:t>
            </a:r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8060690" y="4399915"/>
            <a:ext cx="161353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程序灵活</a:t>
            </a:r>
            <a:endParaRPr lang="zh-CN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208010" y="5327015"/>
            <a:ext cx="1594485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程序</a:t>
            </a:r>
          </a:p>
          <a:p>
            <a:r>
              <a:rPr lang="zh-CN" altLang="en-US" sz="2400" b="1" dirty="0" smtClean="0"/>
              <a:t>严格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权威</a:t>
            </a:r>
            <a:endParaRPr lang="zh-CN" altLang="en-US" sz="24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9566275" y="1772920"/>
            <a:ext cx="1604645" cy="4603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自愿互谅</a:t>
            </a:r>
            <a:endParaRPr lang="zh-CN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9674053" y="2918341"/>
            <a:ext cx="20162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人民调解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行政调解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司法调解</a:t>
            </a:r>
            <a:endParaRPr lang="zh-CN" altLang="en-US" sz="24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9674053" y="4357078"/>
            <a:ext cx="201622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仲裁裁判</a:t>
            </a:r>
            <a:endParaRPr lang="zh-CN" altLang="en-US" sz="24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566103" y="5406366"/>
            <a:ext cx="201622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民事诉讼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刑事诉讼</a:t>
            </a:r>
            <a:endParaRPr lang="en-US" altLang="zh-CN" sz="2400" b="1" dirty="0" smtClean="0"/>
          </a:p>
          <a:p>
            <a:r>
              <a:rPr lang="zh-CN" altLang="en-US" sz="2400" b="1" dirty="0" smtClean="0"/>
              <a:t>行政诉讼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313180" y="303530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归纳总结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2" grpId="0"/>
      <p:bldP spid="13" grpId="0"/>
      <p:bldP spid="14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1"/>
          <p:cNvSpPr txBox="1">
            <a:spLocks noChangeArrowheads="1"/>
          </p:cNvSpPr>
          <p:nvPr/>
        </p:nvSpPr>
        <p:spPr bwMode="auto">
          <a:xfrm>
            <a:off x="0" y="167"/>
            <a:ext cx="2009274" cy="5835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课堂小结</a:t>
            </a:r>
          </a:p>
        </p:txBody>
      </p:sp>
      <p:sp>
        <p:nvSpPr>
          <p:cNvPr id="35842" name="TextBox 4"/>
          <p:cNvSpPr txBox="1">
            <a:spLocks noChangeArrowheads="1"/>
          </p:cNvSpPr>
          <p:nvPr/>
        </p:nvSpPr>
        <p:spPr bwMode="auto">
          <a:xfrm>
            <a:off x="934085" y="1640205"/>
            <a:ext cx="721360" cy="34150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依法行使权利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1920240" y="1710690"/>
            <a:ext cx="410845" cy="2917825"/>
          </a:xfrm>
          <a:prstGeom prst="leftBrace">
            <a:avLst>
              <a:gd name="adj1" fmla="val 8333"/>
              <a:gd name="adj2" fmla="val 51646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35844" name="TextBox 6"/>
          <p:cNvSpPr txBox="1">
            <a:spLocks noChangeArrowheads="1"/>
          </p:cNvSpPr>
          <p:nvPr/>
        </p:nvSpPr>
        <p:spPr bwMode="auto">
          <a:xfrm>
            <a:off x="2465066" y="1269450"/>
            <a:ext cx="1631219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行使权利有界限</a:t>
            </a:r>
          </a:p>
        </p:txBody>
      </p:sp>
      <p:sp>
        <p:nvSpPr>
          <p:cNvPr id="35845" name="TextBox 7"/>
          <p:cNvSpPr txBox="1">
            <a:spLocks noChangeArrowheads="1"/>
          </p:cNvSpPr>
          <p:nvPr/>
        </p:nvSpPr>
        <p:spPr bwMode="auto">
          <a:xfrm>
            <a:off x="4796790" y="471170"/>
            <a:ext cx="6805930" cy="23685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任何权利都是有范围的。</a:t>
            </a:r>
          </a:p>
          <a:p>
            <a:pPr eaLnBrk="1" latinLnBrk="0" hangingPunct="1">
              <a:lnSpc>
                <a:spcPct val="100000"/>
              </a:lnSpc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不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能超越权利的界限，不能滥用权利。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latinLnBrk="0" hangingPunct="1">
              <a:lnSpc>
                <a:spcPct val="10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不得损害国家的、社会的、集体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的利益。</a:t>
            </a:r>
          </a:p>
          <a:p>
            <a:pPr eaLnBrk="1" latinLnBrk="0" hangingPunct="1">
              <a:lnSpc>
                <a:spcPct val="100000"/>
              </a:lnSpc>
            </a:pP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不得损害其他公民的自由和权利。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846" name="TextBox 8"/>
          <p:cNvSpPr txBox="1">
            <a:spLocks noChangeArrowheads="1"/>
          </p:cNvSpPr>
          <p:nvPr/>
        </p:nvSpPr>
        <p:spPr bwMode="auto">
          <a:xfrm>
            <a:off x="2465272" y="4102000"/>
            <a:ext cx="1688431" cy="95313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维护权利守秩序</a:t>
            </a:r>
          </a:p>
        </p:txBody>
      </p:sp>
      <p:sp>
        <p:nvSpPr>
          <p:cNvPr id="35847" name="矩形 10"/>
          <p:cNvSpPr>
            <a:spLocks noChangeArrowheads="1"/>
          </p:cNvSpPr>
          <p:nvPr/>
        </p:nvSpPr>
        <p:spPr bwMode="auto">
          <a:xfrm>
            <a:off x="4687570" y="3886835"/>
            <a:ext cx="6720840" cy="1383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依照法定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维护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自身权益的重要性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sz="2800" b="1" dirty="0" smtClean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200000"/>
              </a:lnSpc>
            </a:pPr>
            <a:r>
              <a:rPr lang="en-US" altLang="zh-CN" sz="2800" b="1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维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护权利的方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</a:t>
            </a:r>
            <a:endParaRPr lang="en-US" altLang="zh-CN" sz="2800" b="1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左大括号 11"/>
          <p:cNvSpPr/>
          <p:nvPr/>
        </p:nvSpPr>
        <p:spPr>
          <a:xfrm>
            <a:off x="4262755" y="676910"/>
            <a:ext cx="424815" cy="16554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3" name="左大括号 12"/>
          <p:cNvSpPr/>
          <p:nvPr/>
        </p:nvSpPr>
        <p:spPr>
          <a:xfrm>
            <a:off x="4262755" y="4032250"/>
            <a:ext cx="304165" cy="109283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左大括号 10"/>
          <p:cNvSpPr/>
          <p:nvPr/>
        </p:nvSpPr>
        <p:spPr>
          <a:xfrm>
            <a:off x="7807960" y="4492625"/>
            <a:ext cx="276860" cy="1110615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257540" y="4330700"/>
            <a:ext cx="101663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和解调解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仲裁  </a:t>
            </a:r>
            <a:endParaRPr lang="en-US" altLang="zh-CN" sz="28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诉讼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73074" y="1301780"/>
            <a:ext cx="10824845" cy="1930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b="1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暑假里，小云一家报名参加了某知名旅行社的旅游线路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顺利付款后，与旅行社签订了《团队出境旅游合同》。可是就在行程开始的前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8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天，小云的爷爷突然生病住院了！</a:t>
            </a:r>
            <a:endParaRPr lang="zh-CN" altLang="en-US" sz="2800" b="1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8465" y="3334440"/>
            <a:ext cx="10934065" cy="3222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2600" b="1" dirty="0" smtClean="0"/>
              <a:t>        </a:t>
            </a:r>
            <a:r>
              <a:rPr lang="zh-CN" altLang="zh-CN" sz="2800" b="1" dirty="0">
                <a:solidFill>
                  <a:schemeClr val="dk1"/>
                </a:solidFill>
                <a:latin typeface="+mn-ea"/>
                <a:ea typeface="+mn-ea"/>
              </a:rPr>
              <a:t>于是小云爸爸前往旅行社要求调整团期或者解除旅游合同</a:t>
            </a:r>
            <a:r>
              <a:rPr lang="zh-CN" altLang="en-US" sz="2800" b="1" dirty="0">
                <a:solidFill>
                  <a:schemeClr val="dk1"/>
                </a:solidFill>
                <a:latin typeface="+mn-ea"/>
                <a:ea typeface="+mn-ea"/>
              </a:rPr>
              <a:t>，</a:t>
            </a:r>
            <a:r>
              <a:rPr lang="zh-CN" altLang="zh-CN" sz="2800" b="1" dirty="0">
                <a:solidFill>
                  <a:schemeClr val="dk1"/>
                </a:solidFill>
                <a:latin typeface="+mn-ea"/>
                <a:ea typeface="+mn-ea"/>
              </a:rPr>
              <a:t>却被告知：如果执意要解除合同，就要全额承担团费损失</a:t>
            </a:r>
            <a:r>
              <a:rPr lang="zh-CN" altLang="en-US" sz="2800" b="1" dirty="0">
                <a:solidFill>
                  <a:schemeClr val="dk1"/>
                </a:solidFill>
                <a:latin typeface="+mn-ea"/>
                <a:ea typeface="+mn-ea"/>
              </a:rPr>
              <a:t>！但是小云爸爸看到自己与旅行团签订的合同中明确规定：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“旅游者在行程开始前</a:t>
            </a:r>
            <a:r>
              <a:rPr lang="en-US" altLang="zh-CN" sz="28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30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日以内提出解除合同的，</a:t>
            </a:r>
            <a:r>
              <a:rPr lang="zh-CN" altLang="en-US" sz="2800" b="1" u="heavy" dirty="0" smtClean="0">
                <a:solidFill>
                  <a:srgbClr val="0070C0"/>
                </a:solidFill>
                <a:uFill>
                  <a:solidFill>
                    <a:srgbClr val="FF0000"/>
                  </a:solidFill>
                </a:u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出境社按照相关约定扣除必要的费用后，将余款退还旅游者</a:t>
            </a:r>
            <a:r>
              <a:rPr lang="zh-CN" altLang="en-US" sz="2800" b="1" dirty="0" smtClean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pitchFamily="49" charset="-122"/>
              </a:rPr>
              <a:t>”。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93646" y="1629040"/>
            <a:ext cx="10888754" cy="181588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/>
            <a:r>
              <a:rPr lang="zh-CN" altLang="en-US" sz="2800" b="1" dirty="0" smtClean="0">
                <a:solidFill>
                  <a:schemeClr val="bg1"/>
                </a:solidFill>
                <a:latin typeface="+mn-ea"/>
              </a:rPr>
              <a:t>     </a:t>
            </a:r>
            <a:r>
              <a:rPr lang="zh-CN" altLang="en-US" sz="2800" b="1" dirty="0" smtClean="0">
                <a:latin typeface="+mn-ea"/>
              </a:rPr>
              <a:t>小云爸爸当场就怒骂工作人员，双方还发生了肢体冲突，最后被闻讯赶来的警察带走，矛盾才暂时平息。</a:t>
            </a:r>
            <a:endParaRPr lang="en-US" altLang="zh-CN" sz="2800" b="1" dirty="0" smtClean="0">
              <a:latin typeface="+mn-ea"/>
            </a:endParaRPr>
          </a:p>
          <a:p>
            <a:pPr lvl="0"/>
            <a:r>
              <a:rPr lang="en-US" altLang="zh-CN" sz="2800" b="1" dirty="0" smtClean="0">
                <a:latin typeface="+mn-ea"/>
              </a:rPr>
              <a:t>     </a:t>
            </a:r>
            <a:r>
              <a:rPr lang="zh-CN" altLang="en-US" sz="2800" b="1" dirty="0" smtClean="0">
                <a:latin typeface="+mn-ea"/>
              </a:rPr>
              <a:t>爸爸回家后，小云对他说：“您的心情可以理解，但维权的方式错了！”</a:t>
            </a:r>
          </a:p>
        </p:txBody>
      </p:sp>
      <p:sp>
        <p:nvSpPr>
          <p:cNvPr id="11" name="矩形 10"/>
          <p:cNvSpPr/>
          <p:nvPr/>
        </p:nvSpPr>
        <p:spPr>
          <a:xfrm>
            <a:off x="1313825" y="4309616"/>
            <a:ext cx="96483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      </a:t>
            </a:r>
            <a:r>
              <a:rPr lang="zh-CN" altLang="en-US" sz="3200" b="1" dirty="0" smtClean="0"/>
              <a:t>请你帮小云评析一下爸爸行为。</a:t>
            </a:r>
            <a:endParaRPr lang="en-US" altLang="zh-CN" sz="3200" b="1" dirty="0" smtClean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595" y="3992880"/>
            <a:ext cx="2758405" cy="286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3637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623392" y="1412776"/>
            <a:ext cx="10945216" cy="194764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</a:rPr>
              <a:t>        </a:t>
            </a:r>
            <a:r>
              <a:rPr lang="zh-CN" altLang="en-US" sz="2800" b="1" dirty="0" smtClean="0">
                <a:solidFill>
                  <a:schemeClr val="tx1"/>
                </a:solidFill>
              </a:rPr>
              <a:t>爸爸的维权方式已超出法律界限，侵犯到了他人的合法权益，属于滥用权利，这是不对的。公民的权利受到侵犯的时，应该冷静理智的面对，按照法定程序处理。</a:t>
            </a:r>
            <a:endParaRPr lang="en-US" altLang="zh-CN" sz="2800" b="1" dirty="0" smtClean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7382" y="260649"/>
            <a:ext cx="2496277" cy="58477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32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解惑</a:t>
            </a:r>
            <a:endParaRPr lang="zh-CN" altLang="en-US" sz="32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 l="15254" r="10170"/>
          <a:stretch>
            <a:fillRect/>
          </a:stretch>
        </p:blipFill>
        <p:spPr bwMode="auto">
          <a:xfrm>
            <a:off x="4175787" y="4077072"/>
            <a:ext cx="4224469" cy="2780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895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20"/>
          <p:cNvSpPr txBox="1"/>
          <p:nvPr/>
        </p:nvSpPr>
        <p:spPr>
          <a:xfrm>
            <a:off x="2066290" y="1629410"/>
            <a:ext cx="4789170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行使权利</a:t>
            </a:r>
            <a:r>
              <a:rPr lang="zh-CN" altLang="en-US" sz="4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有界限</a:t>
            </a:r>
          </a:p>
        </p:txBody>
      </p:sp>
      <p:sp>
        <p:nvSpPr>
          <p:cNvPr id="20" name="燕尾形箭头 19"/>
          <p:cNvSpPr/>
          <p:nvPr/>
        </p:nvSpPr>
        <p:spPr>
          <a:xfrm>
            <a:off x="1602105" y="1193165"/>
            <a:ext cx="6345555" cy="1887220"/>
          </a:xfrm>
          <a:prstGeom prst="notchedRightArrow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3410" y="1117600"/>
            <a:ext cx="1613535" cy="2292350"/>
          </a:xfrm>
          <a:prstGeom prst="rect">
            <a:avLst/>
          </a:prstGeom>
          <a:scene3d>
            <a:camera prst="perspectiveRight"/>
            <a:lightRig rig="threePt" dir="t"/>
          </a:scene3d>
        </p:spPr>
      </p:pic>
      <p:sp>
        <p:nvSpPr>
          <p:cNvPr id="4" name="矩形 3"/>
          <p:cNvSpPr/>
          <p:nvPr/>
        </p:nvSpPr>
        <p:spPr>
          <a:xfrm>
            <a:off x="812165" y="3876040"/>
            <a:ext cx="9767570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任何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权利都是有</a:t>
            </a:r>
            <a:r>
              <a:rPr lang="zh-CN" altLang="en-US" sz="3600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范围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的。</a:t>
            </a:r>
          </a:p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公民行使权利不能超越它本身的界限，</a:t>
            </a:r>
          </a:p>
          <a:p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不能</a:t>
            </a:r>
            <a:r>
              <a:rPr lang="zh-CN" altLang="en-US" sz="3600" b="1" u="sng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滥用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权利。</a:t>
            </a:r>
            <a:endParaRPr lang="zh-CN" altLang="en-US" sz="36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1853738" y="238224"/>
            <a:ext cx="6678930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一、行使权利有界限</a:t>
            </a:r>
          </a:p>
        </p:txBody>
      </p:sp>
    </p:spTree>
    <p:extLst>
      <p:ext uri="{BB962C8B-B14F-4D97-AF65-F5344CB8AC3E}">
        <p14:creationId xmlns:p14="http://schemas.microsoft.com/office/powerpoint/2010/main" val="209697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22325" y="1383030"/>
            <a:ext cx="9599930" cy="294792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171450" indent="-171450" algn="l" defTabSz="685800" rtl="0" eaLnBrk="0" fontAlgn="base" hangingPunct="0">
              <a:lnSpc>
                <a:spcPct val="12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12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 eaLnBrk="1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 </a:t>
            </a:r>
            <a:r>
              <a:rPr lang="zh-CN" altLang="en-US" sz="32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</a:rPr>
              <a:t>我国宪法规定</a:t>
            </a:r>
            <a:r>
              <a:rPr lang="zh-CN" altLang="en-US" sz="3200" b="1" dirty="0">
                <a:solidFill>
                  <a:schemeClr val="accent5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：</a:t>
            </a:r>
            <a:endParaRPr lang="en-US" altLang="zh-CN" sz="32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</a:endParaRPr>
          </a:p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公民在行使自由和权利的时候，</a:t>
            </a:r>
          </a:p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不得损害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国家的、社会的、集体的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利益</a:t>
            </a:r>
          </a:p>
          <a:p>
            <a:pPr marL="0" lvl="0" indent="0" defTabSz="914400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和其他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公民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的合法的自由和权利。</a:t>
            </a:r>
            <a:endParaRPr lang="zh-CN" altLang="en-US" sz="36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07210" y="331355"/>
            <a:ext cx="6453505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600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一、行使权利有界限</a:t>
            </a:r>
          </a:p>
        </p:txBody>
      </p:sp>
    </p:spTree>
    <p:extLst>
      <p:ext uri="{BB962C8B-B14F-4D97-AF65-F5344CB8AC3E}">
        <p14:creationId xmlns:p14="http://schemas.microsoft.com/office/powerpoint/2010/main" val="33540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2"/>
          <p:cNvSpPr txBox="1">
            <a:spLocks noChangeArrowheads="1"/>
          </p:cNvSpPr>
          <p:nvPr/>
        </p:nvSpPr>
        <p:spPr bwMode="auto">
          <a:xfrm>
            <a:off x="289395" y="718820"/>
            <a:ext cx="10599420" cy="8299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ea typeface="黑体" panose="02010609060101010101" pitchFamily="49" charset="-122"/>
              </a:rPr>
              <a:t>       </a:t>
            </a:r>
            <a:r>
              <a:rPr lang="zh-CN" altLang="en-US" sz="2800" b="1" dirty="0">
                <a:ea typeface="黑体" panose="02010609060101010101" pitchFamily="49" charset="-122"/>
              </a:rPr>
              <a:t>阅读宪法，了解我国宪法对公民行使权利作出的</a:t>
            </a:r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限制性</a:t>
            </a:r>
            <a:r>
              <a:rPr lang="zh-CN" altLang="en-US" sz="2800" b="1" dirty="0">
                <a:ea typeface="黑体" panose="02010609060101010101" pitchFamily="49" charset="-122"/>
              </a:rPr>
              <a:t>规定。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35" y="1884974"/>
            <a:ext cx="8488233" cy="381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6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431371" y="1715325"/>
            <a:ext cx="10256949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j-ea"/>
                <a:ea typeface="+mj-ea"/>
              </a:rPr>
              <a:t>    爸爸听了小云的评析，感觉很有道理。他认真地问小云：“你能介绍一些好的维权方式吗？小云一时语塞。</a:t>
            </a:r>
          </a:p>
        </p:txBody>
      </p:sp>
      <p:sp>
        <p:nvSpPr>
          <p:cNvPr id="6" name="矩形 5"/>
          <p:cNvSpPr/>
          <p:nvPr/>
        </p:nvSpPr>
        <p:spPr>
          <a:xfrm>
            <a:off x="431371" y="3443516"/>
            <a:ext cx="83062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</a:rPr>
              <a:t>           </a:t>
            </a:r>
            <a:r>
              <a:rPr lang="zh-CN" altLang="en-US" sz="3200" b="1" dirty="0" smtClean="0"/>
              <a:t>请同学们结合教材</a:t>
            </a:r>
            <a:r>
              <a:rPr lang="en-US" altLang="zh-CN" sz="3200" b="1" dirty="0"/>
              <a:t>P42-44</a:t>
            </a:r>
            <a:r>
              <a:rPr lang="zh-CN" altLang="en-US" sz="3200" b="1" dirty="0"/>
              <a:t>相关内容为</a:t>
            </a:r>
            <a:r>
              <a:rPr lang="zh-CN" altLang="en-US" sz="3200" b="1" dirty="0" smtClean="0"/>
              <a:t>小云爸爸出谋划策</a:t>
            </a:r>
            <a:r>
              <a:rPr lang="zh-CN" altLang="en-US" sz="3200" b="1" dirty="0"/>
              <a:t>。</a:t>
            </a:r>
            <a:endParaRPr lang="en-US" altLang="zh-CN" sz="3200" b="1" dirty="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33595" y="3992880"/>
            <a:ext cx="2758405" cy="2865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139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4b9ea31-1206-48c2-91bc-42596e59212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"/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856413932"/>
  <p:tag name="KSO_WM_UNIT_PLACING_PICTURE_USER_VIEWPORT" val="{&quot;height&quot;:4475,&quot;width&quot;:3152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2278.1259842519685,&quot;width&quot;:5351.2503937007878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10546446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129215637"/>
  <p:tag name="MH_LIBRARY" val="GRAPHIC"/>
  <p:tag name="MH_TYPE" val="Other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5145507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</TotalTime>
  <Words>1706</Words>
  <Application>Microsoft Office PowerPoint</Application>
  <PresentationFormat>宽屏</PresentationFormat>
  <Paragraphs>210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9" baseType="lpstr">
      <vt:lpstr>Source Han Sans CN</vt:lpstr>
      <vt:lpstr>华文琥珀</vt:lpstr>
      <vt:lpstr>华文行楷</vt:lpstr>
      <vt:lpstr>隶书</vt:lpstr>
      <vt:lpstr>宋体</vt:lpstr>
      <vt:lpstr>微软雅黑 Light</vt:lpstr>
      <vt:lpstr>Arial</vt:lpstr>
      <vt:lpstr>Calibri</vt:lpstr>
      <vt:lpstr>Century Gothic</vt:lpstr>
      <vt:lpstr>Times New Roman</vt:lpstr>
      <vt:lpstr>Wingdings</vt:lpstr>
      <vt:lpstr>等线</vt:lpstr>
      <vt:lpstr>黑体</vt:lpstr>
      <vt:lpstr>楷体</vt:lpstr>
      <vt:lpstr>微软雅黑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BJBZ</cp:lastModifiedBy>
  <cp:revision>227</cp:revision>
  <dcterms:created xsi:type="dcterms:W3CDTF">2017-03-01T06:40:00Z</dcterms:created>
  <dcterms:modified xsi:type="dcterms:W3CDTF">2025-09-25T00:46:41Z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