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he boy who lived"/>
          <p:cNvPicPr>
            <a:picLocks noChangeAspect="1"/>
          </p:cNvPicPr>
          <p:nvPr/>
        </p:nvPicPr>
        <p:blipFill>
          <a:blip r:embed="rId2"/>
          <a:srcRect r="430" b="3454"/>
          <a:stretch>
            <a:fillRect/>
          </a:stretch>
        </p:blipFill>
        <p:spPr>
          <a:xfrm>
            <a:off x="2843530" y="0"/>
            <a:ext cx="6476365" cy="66211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8200" y="0"/>
            <a:ext cx="5181600" cy="709993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 b="1"/>
              <a:t>97.tangles  </a:t>
            </a:r>
          </a:p>
          <a:p>
            <a:pPr>
              <a:lnSpc>
                <a:spcPct val="110000"/>
              </a:lnSpc>
            </a:pPr>
            <a:r>
              <a:rPr lang="zh-CN" altLang="en-US" sz="3200" b="1"/>
              <a:t>98.relieved</a:t>
            </a:r>
          </a:p>
          <a:p>
            <a:pPr>
              <a:lnSpc>
                <a:spcPct val="110000"/>
              </a:lnSpc>
            </a:pPr>
            <a:r>
              <a:rPr lang="zh-CN" altLang="en-US" sz="3200" b="1"/>
              <a:t>99.bent</a:t>
            </a:r>
          </a:p>
          <a:p>
            <a:pPr>
              <a:lnSpc>
                <a:spcPct val="110000"/>
              </a:lnSpc>
            </a:pPr>
            <a:r>
              <a:rPr lang="zh-CN" altLang="en-US" sz="3200" b="1"/>
              <a:t>100.come in handy   </a:t>
            </a:r>
          </a:p>
          <a:p>
            <a:pPr>
              <a:lnSpc>
                <a:spcPct val="110000"/>
              </a:lnSpc>
            </a:pPr>
            <a:r>
              <a:rPr lang="zh-CN" altLang="en-US" sz="3200" b="1"/>
              <a:t>101.hissed</a:t>
            </a:r>
          </a:p>
          <a:p>
            <a:pPr>
              <a:lnSpc>
                <a:spcPct val="110000"/>
              </a:lnSpc>
            </a:pPr>
            <a:r>
              <a:rPr lang="zh-CN" altLang="en-US" sz="3200" b="1"/>
              <a:t>102.sobbed</a:t>
            </a:r>
          </a:p>
          <a:p>
            <a:pPr>
              <a:lnSpc>
                <a:spcPct val="110000"/>
              </a:lnSpc>
            </a:pPr>
            <a:r>
              <a:rPr lang="zh-CN" altLang="en-US" sz="3200" b="1"/>
              <a:t>103.get a grip </a:t>
            </a:r>
          </a:p>
          <a:p>
            <a:pPr>
              <a:lnSpc>
                <a:spcPct val="110000"/>
              </a:lnSpc>
            </a:pPr>
            <a:r>
              <a:rPr lang="zh-CN" altLang="en-US" sz="3200" b="1"/>
              <a:t>104.gone out</a:t>
            </a:r>
          </a:p>
          <a:p>
            <a:pPr>
              <a:lnSpc>
                <a:spcPct val="110000"/>
              </a:lnSpc>
            </a:pPr>
            <a:endParaRPr lang="zh-CN" altLang="en-US" sz="3200" b="1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2200" y="635"/>
            <a:ext cx="5181600" cy="685673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(线、毛发等的)缠结的一团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释然的;感到宽慰的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弯身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派上用场</a:t>
            </a:r>
            <a:endParaRPr lang="zh-CN" altLang="en-US" b="1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带怒气地低声说出(某事)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哭诉;抽泣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控制住（自己）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熄灭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8200" y="0"/>
            <a:ext cx="5181600" cy="70999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/>
              <a:t>105.that’s that  </a:t>
            </a:r>
          </a:p>
          <a:p>
            <a:pPr>
              <a:lnSpc>
                <a:spcPct val="120000"/>
              </a:lnSpc>
            </a:pPr>
            <a:r>
              <a:rPr lang="zh-CN" altLang="en-US" sz="3200" b="1"/>
              <a:t>106.glowed</a:t>
            </a:r>
          </a:p>
          <a:p>
            <a:pPr>
              <a:lnSpc>
                <a:spcPct val="120000"/>
              </a:lnSpc>
            </a:pPr>
            <a:r>
              <a:rPr lang="zh-CN" altLang="en-US" sz="3200" b="1"/>
              <a:t>107.ruffled</a:t>
            </a:r>
          </a:p>
          <a:p>
            <a:pPr>
              <a:lnSpc>
                <a:spcPct val="120000"/>
              </a:lnSpc>
            </a:pPr>
            <a:r>
              <a:rPr lang="zh-CN" altLang="en-US" sz="3200" b="1"/>
              <a:t>108.pinched</a:t>
            </a:r>
          </a:p>
          <a:p>
            <a:pPr>
              <a:lnSpc>
                <a:spcPct val="120000"/>
              </a:lnSpc>
            </a:pPr>
            <a:r>
              <a:rPr lang="zh-CN" altLang="en-US" sz="3200" b="1"/>
              <a:t>109.hushed 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2200" y="635"/>
            <a:ext cx="5181600" cy="68567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就这样吧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发出微弱而稳定的光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弄皱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拧;捏;掐</a:t>
            </a:r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轻的;低声的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cover book"/>
          <p:cNvPicPr>
            <a:picLocks noGrp="1"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45210" y="19685"/>
            <a:ext cx="5575935" cy="68383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-635" y="0"/>
            <a:ext cx="3549015" cy="68573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/>
              <a:t>firm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drills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beefy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crane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dull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suggest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gossip away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tawny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tantrum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chortle</a:t>
            </a:r>
          </a:p>
          <a:p>
            <a:pPr>
              <a:lnSpc>
                <a:spcPct val="110000"/>
              </a:lnSpc>
            </a:pPr>
            <a:endParaRPr lang="en-US" altLang="zh-CN" sz="3200" b="1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2703195" y="0"/>
            <a:ext cx="6769100" cy="685673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公司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钻头；钻床；钻机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强壮的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(为看得更清楚而)探着身子;伸长(脖子)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阴沉的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暗示，表明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闲聊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黄褐色的;茶色的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(尤指儿童)耍脾气，使性子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开怀大笑;高兴得咯咯笑</a:t>
            </a:r>
          </a:p>
        </p:txBody>
      </p:sp>
      <p:pic>
        <p:nvPicPr>
          <p:cNvPr id="2" name="图片 1" descr="drill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0" y="0"/>
            <a:ext cx="2092960" cy="2074545"/>
          </a:xfrm>
          <a:prstGeom prst="rect">
            <a:avLst/>
          </a:prstGeom>
        </p:spPr>
      </p:pic>
      <p:pic>
        <p:nvPicPr>
          <p:cNvPr id="3" name="图片 2" descr="beefy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350" y="2074545"/>
            <a:ext cx="2152650" cy="2004060"/>
          </a:xfrm>
          <a:prstGeom prst="rect">
            <a:avLst/>
          </a:prstGeom>
        </p:spPr>
      </p:pic>
      <p:pic>
        <p:nvPicPr>
          <p:cNvPr id="4" name="图片 3" descr="beefy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350" y="4078605"/>
            <a:ext cx="2152650" cy="1988185"/>
          </a:xfrm>
          <a:prstGeom prst="rect">
            <a:avLst/>
          </a:prstGeom>
        </p:spPr>
      </p:pic>
      <p:pic>
        <p:nvPicPr>
          <p:cNvPr id="8" name="图片 7" descr="cran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100" y="0"/>
            <a:ext cx="1809115" cy="2011045"/>
          </a:xfrm>
          <a:prstGeom prst="rect">
            <a:avLst/>
          </a:prstGeom>
        </p:spPr>
      </p:pic>
      <p:pic>
        <p:nvPicPr>
          <p:cNvPr id="9" name="图片 8" descr="tawny"/>
          <p:cNvPicPr>
            <a:picLocks noChangeAspect="1"/>
          </p:cNvPicPr>
          <p:nvPr/>
        </p:nvPicPr>
        <p:blipFill>
          <a:blip r:embed="rId6"/>
          <a:srcRect l="23882" t="5005" r="24613" b="3947"/>
          <a:stretch>
            <a:fillRect/>
          </a:stretch>
        </p:blipFill>
        <p:spPr>
          <a:xfrm>
            <a:off x="8166100" y="2615565"/>
            <a:ext cx="1873250" cy="2098675"/>
          </a:xfrm>
          <a:prstGeom prst="rect">
            <a:avLst/>
          </a:prstGeom>
        </p:spPr>
      </p:pic>
      <p:pic>
        <p:nvPicPr>
          <p:cNvPr id="10" name="图片 9" descr="tantrum"/>
          <p:cNvPicPr>
            <a:picLocks noChangeAspect="1"/>
          </p:cNvPicPr>
          <p:nvPr/>
        </p:nvPicPr>
        <p:blipFill>
          <a:blip r:embed="rId7"/>
          <a:srcRect l="16428" t="16667" r="16976" b="15738"/>
          <a:stretch>
            <a:fillRect/>
          </a:stretch>
        </p:blipFill>
        <p:spPr>
          <a:xfrm>
            <a:off x="8094980" y="4713605"/>
            <a:ext cx="1880235" cy="2144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-635" y="0"/>
            <a:ext cx="3900805" cy="68573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/>
              <a:t>peculiar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tabby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order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cloak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getups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weirdos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emerald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The nerve of him!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stunt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bun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3413760" y="635"/>
            <a:ext cx="7940040" cy="685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特有的;奇怪的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斑纹的；有平纹的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订货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斗篷;(尤指旧时的)披风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装束，打扮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怪人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翡翠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不要脸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特技;意在引人注意的花招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圆面包;圆发髻</a:t>
            </a:r>
          </a:p>
        </p:txBody>
      </p:sp>
      <p:pic>
        <p:nvPicPr>
          <p:cNvPr id="3" name="图片 2" descr="tabby c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505" y="0"/>
            <a:ext cx="2817495" cy="2567940"/>
          </a:xfrm>
          <a:prstGeom prst="rect">
            <a:avLst/>
          </a:prstGeom>
        </p:spPr>
      </p:pic>
      <p:pic>
        <p:nvPicPr>
          <p:cNvPr id="4" name="图片 3" descr="cloak"/>
          <p:cNvPicPr>
            <a:picLocks noChangeAspect="1"/>
          </p:cNvPicPr>
          <p:nvPr/>
        </p:nvPicPr>
        <p:blipFill>
          <a:blip r:embed="rId3"/>
          <a:srcRect l="31535" t="6336" r="28047"/>
          <a:stretch>
            <a:fillRect/>
          </a:stretch>
        </p:blipFill>
        <p:spPr>
          <a:xfrm>
            <a:off x="7311390" y="635"/>
            <a:ext cx="1978660" cy="2641600"/>
          </a:xfrm>
          <a:prstGeom prst="rect">
            <a:avLst/>
          </a:prstGeom>
        </p:spPr>
      </p:pic>
      <p:pic>
        <p:nvPicPr>
          <p:cNvPr id="6" name="图片 5" descr="emerald"/>
          <p:cNvPicPr>
            <a:picLocks noChangeAspect="1"/>
          </p:cNvPicPr>
          <p:nvPr/>
        </p:nvPicPr>
        <p:blipFill>
          <a:blip r:embed="rId4"/>
          <a:srcRect l="49461" t="-185"/>
          <a:stretch>
            <a:fillRect/>
          </a:stretch>
        </p:blipFill>
        <p:spPr>
          <a:xfrm>
            <a:off x="10048240" y="2567940"/>
            <a:ext cx="2032000" cy="3027680"/>
          </a:xfrm>
          <a:prstGeom prst="rect">
            <a:avLst/>
          </a:prstGeom>
        </p:spPr>
      </p:pic>
      <p:pic>
        <p:nvPicPr>
          <p:cNvPr id="7" name="图片 6" descr="stun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350" y="2567940"/>
            <a:ext cx="2438400" cy="2438400"/>
          </a:xfrm>
          <a:prstGeom prst="rect">
            <a:avLst/>
          </a:prstGeom>
        </p:spPr>
      </p:pic>
      <p:pic>
        <p:nvPicPr>
          <p:cNvPr id="8" name="图片 7" descr="bu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865" y="4695825"/>
            <a:ext cx="2415540" cy="2161540"/>
          </a:xfrm>
          <a:prstGeom prst="rect">
            <a:avLst/>
          </a:prstGeom>
        </p:spPr>
      </p:pic>
      <p:pic>
        <p:nvPicPr>
          <p:cNvPr id="9" name="图片 8" descr="bun2"/>
          <p:cNvPicPr>
            <a:picLocks noChangeAspect="1"/>
          </p:cNvPicPr>
          <p:nvPr/>
        </p:nvPicPr>
        <p:blipFill>
          <a:blip r:embed="rId7"/>
          <a:srcRect l="3980" t="3350" r="12160"/>
          <a:stretch>
            <a:fillRect/>
          </a:stretch>
        </p:blipFill>
        <p:spPr>
          <a:xfrm>
            <a:off x="9792335" y="3924935"/>
            <a:ext cx="2543810" cy="2932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-635" y="0"/>
            <a:ext cx="3546475" cy="68573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/>
              <a:t>uneasy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squeaky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rejoice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tabby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markings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stern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newscaster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weatherman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far apart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downpour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3363595" y="635"/>
            <a:ext cx="8000365" cy="685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不安的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吱吱叫的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高兴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斑猫的，有斑纹的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标记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严厉的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新闻播音员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气象员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相距遥远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倾盆大雨</a:t>
            </a:r>
          </a:p>
        </p:txBody>
      </p:sp>
      <p:pic>
        <p:nvPicPr>
          <p:cNvPr id="3" name="图片 2" descr="newscaster"/>
          <p:cNvPicPr>
            <a:picLocks noChangeAspect="1"/>
          </p:cNvPicPr>
          <p:nvPr/>
        </p:nvPicPr>
        <p:blipFill>
          <a:blip r:embed="rId2"/>
          <a:srcRect r="-74" b="32185"/>
          <a:stretch>
            <a:fillRect/>
          </a:stretch>
        </p:blipFill>
        <p:spPr>
          <a:xfrm>
            <a:off x="8481695" y="635"/>
            <a:ext cx="3710305" cy="2512060"/>
          </a:xfrm>
          <a:prstGeom prst="rect">
            <a:avLst/>
          </a:prstGeom>
        </p:spPr>
      </p:pic>
      <p:pic>
        <p:nvPicPr>
          <p:cNvPr id="4" name="图片 3" descr="marking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060" y="2512695"/>
            <a:ext cx="3710940" cy="2933700"/>
          </a:xfrm>
          <a:prstGeom prst="rect">
            <a:avLst/>
          </a:prstGeom>
        </p:spPr>
      </p:pic>
      <p:pic>
        <p:nvPicPr>
          <p:cNvPr id="6" name="图片 5" descr="downpour"/>
          <p:cNvPicPr>
            <a:picLocks noChangeAspect="1"/>
          </p:cNvPicPr>
          <p:nvPr/>
        </p:nvPicPr>
        <p:blipFill>
          <a:blip r:embed="rId4"/>
          <a:srcRect l="13444" t="148" r="14519"/>
          <a:stretch>
            <a:fillRect/>
          </a:stretch>
        </p:blipFill>
        <p:spPr>
          <a:xfrm>
            <a:off x="5692140" y="0"/>
            <a:ext cx="2788920" cy="324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-635" y="0"/>
            <a:ext cx="3464560" cy="68573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/>
              <a:t>folk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pursed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stiffly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subject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buckled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spectacles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crooked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pinpricks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beady-eyed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fancy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2865755" y="635"/>
            <a:ext cx="8488045" cy="685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人们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噘嘴的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生硬地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主题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带扣的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眼镜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扭曲的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小孔 ; 针孔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机警地盯着的；目光锐利的 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设想</a:t>
            </a:r>
          </a:p>
        </p:txBody>
      </p:sp>
      <p:pic>
        <p:nvPicPr>
          <p:cNvPr id="3" name="图片 2" descr="pused lips"/>
          <p:cNvPicPr>
            <a:picLocks noChangeAspect="1"/>
          </p:cNvPicPr>
          <p:nvPr/>
        </p:nvPicPr>
        <p:blipFill>
          <a:blip r:embed="rId2"/>
          <a:srcRect l="6363" t="1475" r="16769"/>
          <a:stretch>
            <a:fillRect/>
          </a:stretch>
        </p:blipFill>
        <p:spPr>
          <a:xfrm>
            <a:off x="9145270" y="0"/>
            <a:ext cx="2974975" cy="2440940"/>
          </a:xfrm>
          <a:prstGeom prst="rect">
            <a:avLst/>
          </a:prstGeom>
        </p:spPr>
      </p:pic>
      <p:pic>
        <p:nvPicPr>
          <p:cNvPr id="4" name="图片 3" descr="buckle"/>
          <p:cNvPicPr>
            <a:picLocks noChangeAspect="1"/>
          </p:cNvPicPr>
          <p:nvPr/>
        </p:nvPicPr>
        <p:blipFill>
          <a:blip r:embed="rId3"/>
          <a:srcRect r="17072" b="18213"/>
          <a:stretch>
            <a:fillRect/>
          </a:stretch>
        </p:blipFill>
        <p:spPr>
          <a:xfrm>
            <a:off x="6899910" y="0"/>
            <a:ext cx="2245360" cy="2627630"/>
          </a:xfrm>
          <a:prstGeom prst="rect">
            <a:avLst/>
          </a:prstGeom>
        </p:spPr>
      </p:pic>
      <p:pic>
        <p:nvPicPr>
          <p:cNvPr id="8" name="图片 7" descr="buckle up"/>
          <p:cNvPicPr>
            <a:picLocks noChangeAspect="1"/>
          </p:cNvPicPr>
          <p:nvPr/>
        </p:nvPicPr>
        <p:blipFill>
          <a:blip r:embed="rId4"/>
          <a:srcRect l="7194" t="-149" r="11758" b="4487"/>
          <a:stretch>
            <a:fillRect/>
          </a:stretch>
        </p:blipFill>
        <p:spPr>
          <a:xfrm>
            <a:off x="8738870" y="2555875"/>
            <a:ext cx="3381375" cy="3570605"/>
          </a:xfrm>
          <a:prstGeom prst="rect">
            <a:avLst/>
          </a:prstGeom>
        </p:spPr>
      </p:pic>
      <p:pic>
        <p:nvPicPr>
          <p:cNvPr id="9" name="图片 8" descr="spectacle"/>
          <p:cNvPicPr>
            <a:picLocks noChangeAspect="1"/>
          </p:cNvPicPr>
          <p:nvPr/>
        </p:nvPicPr>
        <p:blipFill>
          <a:blip r:embed="rId5"/>
          <a:srcRect l="14168" t="22926" r="55566" b="26787"/>
          <a:stretch>
            <a:fillRect/>
          </a:stretch>
        </p:blipFill>
        <p:spPr>
          <a:xfrm>
            <a:off x="6394450" y="2627630"/>
            <a:ext cx="2344420" cy="2333625"/>
          </a:xfrm>
          <a:prstGeom prst="rect">
            <a:avLst/>
          </a:prstGeom>
        </p:spPr>
      </p:pic>
      <p:pic>
        <p:nvPicPr>
          <p:cNvPr id="10" name="图片 9" descr="pinprick1"/>
          <p:cNvPicPr>
            <a:picLocks noChangeAspect="1"/>
          </p:cNvPicPr>
          <p:nvPr/>
        </p:nvPicPr>
        <p:blipFill>
          <a:blip r:embed="rId6"/>
          <a:srcRect t="17602" r="14815" b="23981"/>
          <a:stretch>
            <a:fillRect/>
          </a:stretch>
        </p:blipFill>
        <p:spPr>
          <a:xfrm>
            <a:off x="3873500" y="635"/>
            <a:ext cx="2931160" cy="2028825"/>
          </a:xfrm>
          <a:prstGeom prst="rect">
            <a:avLst/>
          </a:prstGeom>
        </p:spPr>
      </p:pic>
      <p:pic>
        <p:nvPicPr>
          <p:cNvPr id="11" name="图片 10" descr="pinprick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2875" y="2627630"/>
            <a:ext cx="5105400" cy="146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-635" y="0"/>
            <a:ext cx="4123690" cy="68573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/>
              <a:t>severe-looking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bun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distinctly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feast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sideways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unstick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exasperated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piercing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glumly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astounding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4123690" y="635"/>
            <a:ext cx="7230110" cy="685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严肃的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圆发髻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显然地，明显地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盛宴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侧着的，斜着的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解开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恼怒的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锐利的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忧郁的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令人震惊的</a:t>
            </a:r>
          </a:p>
        </p:txBody>
      </p:sp>
      <p:pic>
        <p:nvPicPr>
          <p:cNvPr id="3" name="图片 2" descr="feas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450" y="0"/>
            <a:ext cx="3130550" cy="2342515"/>
          </a:xfrm>
          <a:prstGeom prst="rect">
            <a:avLst/>
          </a:prstGeom>
        </p:spPr>
      </p:pic>
      <p:pic>
        <p:nvPicPr>
          <p:cNvPr id="4" name="图片 3" descr="sideways"/>
          <p:cNvPicPr>
            <a:picLocks noChangeAspect="1"/>
          </p:cNvPicPr>
          <p:nvPr/>
        </p:nvPicPr>
        <p:blipFill>
          <a:blip r:embed="rId3"/>
          <a:srcRect r="112" b="8363"/>
          <a:stretch>
            <a:fillRect/>
          </a:stretch>
        </p:blipFill>
        <p:spPr>
          <a:xfrm>
            <a:off x="8325485" y="2342515"/>
            <a:ext cx="3957955" cy="3882390"/>
          </a:xfrm>
          <a:prstGeom prst="rect">
            <a:avLst/>
          </a:prstGeom>
        </p:spPr>
      </p:pic>
      <p:pic>
        <p:nvPicPr>
          <p:cNvPr id="6" name="图片 5" descr="exasp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660" y="-132080"/>
            <a:ext cx="2621915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-635" y="0"/>
            <a:ext cx="6020435" cy="68573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/>
              <a:t>lace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firmly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faintly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his heart is in the right place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grudgingly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too big to be allowed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a bundle of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a tuft of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a bolt of lightening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shaggy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5048885" y="1270"/>
            <a:ext cx="8110220" cy="685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蕾丝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坚决地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微弱地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他是善良的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勉强地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太大了，让人接受不了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一捆，一包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（在底部丛生或聚集的）一绺毛发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一道闪电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头发蓬乱的</a:t>
            </a:r>
          </a:p>
        </p:txBody>
      </p:sp>
      <p:pic>
        <p:nvPicPr>
          <p:cNvPr id="3" name="图片 2" descr="la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745" y="0"/>
            <a:ext cx="1532255" cy="2491740"/>
          </a:xfrm>
          <a:prstGeom prst="rect">
            <a:avLst/>
          </a:prstGeom>
        </p:spPr>
      </p:pic>
      <p:pic>
        <p:nvPicPr>
          <p:cNvPr id="4" name="图片 3" descr="bundle"/>
          <p:cNvPicPr>
            <a:picLocks noChangeAspect="1"/>
          </p:cNvPicPr>
          <p:nvPr/>
        </p:nvPicPr>
        <p:blipFill>
          <a:blip r:embed="rId3"/>
          <a:srcRect r="1667" b="15028"/>
          <a:stretch>
            <a:fillRect/>
          </a:stretch>
        </p:blipFill>
        <p:spPr>
          <a:xfrm>
            <a:off x="7917815" y="0"/>
            <a:ext cx="2741930" cy="2529205"/>
          </a:xfrm>
          <a:prstGeom prst="rect">
            <a:avLst/>
          </a:prstGeom>
        </p:spPr>
      </p:pic>
      <p:pic>
        <p:nvPicPr>
          <p:cNvPr id="6" name="图片 5" descr="tuft1"/>
          <p:cNvPicPr>
            <a:picLocks noChangeAspect="1"/>
          </p:cNvPicPr>
          <p:nvPr/>
        </p:nvPicPr>
        <p:blipFill>
          <a:blip r:embed="rId4"/>
          <a:srcRect l="7981" t="1174" r="7035"/>
          <a:stretch>
            <a:fillRect/>
          </a:stretch>
        </p:blipFill>
        <p:spPr>
          <a:xfrm>
            <a:off x="8824595" y="2529205"/>
            <a:ext cx="3367405" cy="2244090"/>
          </a:xfrm>
          <a:prstGeom prst="rect">
            <a:avLst/>
          </a:prstGeom>
        </p:spPr>
      </p:pic>
      <p:pic>
        <p:nvPicPr>
          <p:cNvPr id="7" name="图片 6" descr="bolt"/>
          <p:cNvPicPr>
            <a:picLocks noChangeAspect="1"/>
          </p:cNvPicPr>
          <p:nvPr/>
        </p:nvPicPr>
        <p:blipFill>
          <a:blip r:embed="rId5"/>
          <a:srcRect l="6690" t="2074" r="-39" b="16583"/>
          <a:stretch>
            <a:fillRect/>
          </a:stretch>
        </p:blipFill>
        <p:spPr>
          <a:xfrm>
            <a:off x="9218295" y="4810760"/>
            <a:ext cx="2880995" cy="1780540"/>
          </a:xfrm>
          <a:prstGeom prst="rect">
            <a:avLst/>
          </a:prstGeom>
        </p:spPr>
      </p:pic>
      <p:pic>
        <p:nvPicPr>
          <p:cNvPr id="8" name="图片 7" descr="shaggy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9375" y="84455"/>
            <a:ext cx="3703320" cy="3697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-635" y="0"/>
            <a:ext cx="3241040" cy="68573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/>
              <a:t>scratchy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gingerly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muffled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slink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inky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prod</a:t>
            </a:r>
          </a:p>
        </p:txBody>
      </p:sp>
      <p:sp>
        <p:nvSpPr>
          <p:cNvPr id="2" name="内容占位符 5"/>
          <p:cNvSpPr>
            <a:spLocks noGrp="1"/>
          </p:cNvSpPr>
          <p:nvPr/>
        </p:nvSpPr>
        <p:spPr>
          <a:xfrm>
            <a:off x="2928620" y="1270"/>
            <a:ext cx="10230485" cy="685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扎人的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谨慎地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沉闷的，听不清地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溜走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墨黑的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8200" y="0"/>
            <a:ext cx="5181600" cy="6857365"/>
          </a:xfrm>
        </p:spPr>
        <p:txBody>
          <a:bodyPr/>
          <a:lstStyle/>
          <a:p>
            <a:r>
              <a:rPr lang="zh-CN" altLang="en-US" sz="3200" b="1" dirty="0"/>
              <a:t>1.be involved</a:t>
            </a:r>
          </a:p>
          <a:p>
            <a:r>
              <a:rPr lang="zh-CN" altLang="en-US" sz="3200" b="1" dirty="0"/>
              <a:t>2.hold with</a:t>
            </a:r>
          </a:p>
          <a:p>
            <a:r>
              <a:rPr lang="zh-CN" altLang="en-US" sz="3200" b="1" dirty="0"/>
              <a:t>3.came in very useful</a:t>
            </a:r>
          </a:p>
          <a:p>
            <a:r>
              <a:rPr lang="zh-CN" altLang="en-US" sz="3200" b="1" dirty="0"/>
              <a:t>4.good-for-nothing</a:t>
            </a:r>
          </a:p>
          <a:p>
            <a:r>
              <a:rPr lang="zh-CN" altLang="en-US" sz="3200" b="1" dirty="0"/>
              <a:t>5.shuddered</a:t>
            </a:r>
          </a:p>
          <a:p>
            <a:r>
              <a:rPr lang="zh-CN" altLang="en-US" sz="3200" b="1" dirty="0"/>
              <a:t>6.mixing with</a:t>
            </a:r>
          </a:p>
          <a:p>
            <a:r>
              <a:rPr lang="zh-CN" altLang="en-US" sz="3200" b="1" dirty="0"/>
              <a:t>7.hummed</a:t>
            </a:r>
          </a:p>
          <a:p>
            <a:r>
              <a:rPr lang="zh-CN" altLang="en-US" sz="3200" b="1" dirty="0"/>
              <a:t>8.wrestled</a:t>
            </a:r>
          </a:p>
          <a:p>
            <a:r>
              <a:rPr lang="zh-CN" altLang="en-US" sz="3200" b="1" dirty="0"/>
              <a:t>9.flutter</a:t>
            </a:r>
          </a:p>
          <a:p>
            <a:r>
              <a:rPr lang="zh-CN" altLang="en-US" sz="3200" b="1" dirty="0"/>
              <a:t>10.pecked</a:t>
            </a:r>
          </a:p>
          <a:p>
            <a:r>
              <a:rPr lang="zh-CN" altLang="en-US" sz="3200" b="1" dirty="0"/>
              <a:t>11.jerked</a:t>
            </a:r>
          </a:p>
          <a:p>
            <a:r>
              <a:rPr lang="zh-CN" altLang="en-US" sz="3200" b="1" dirty="0"/>
              <a:t>12.in sight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2200" y="635"/>
            <a:ext cx="5181600" cy="68567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卷入，涉及，有牵连</a:t>
            </a:r>
          </a:p>
          <a:p>
            <a:pPr>
              <a:lnSpc>
                <a:spcPct val="100000"/>
              </a:lnSpc>
            </a:pPr>
            <a:r>
              <a:rPr lang="zh-CN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同意，赞成</a:t>
            </a:r>
          </a:p>
          <a:p>
            <a:pPr>
              <a:lnSpc>
                <a:spcPct val="100000"/>
              </a:lnSpc>
            </a:pPr>
            <a:r>
              <a:rPr lang="zh-CN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有用</a:t>
            </a:r>
          </a:p>
          <a:p>
            <a:pPr>
              <a:lnSpc>
                <a:spcPct val="100000"/>
              </a:lnSpc>
            </a:pPr>
            <a:r>
              <a:rPr lang="zh-CN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一无是处的，无用的</a:t>
            </a:r>
          </a:p>
          <a:p>
            <a:pPr>
              <a:lnSpc>
                <a:spcPct val="100000"/>
              </a:lnSpc>
            </a:pPr>
            <a:r>
              <a:rPr lang="zh-CN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颤抖</a:t>
            </a:r>
          </a:p>
          <a:p>
            <a:pPr>
              <a:lnSpc>
                <a:spcPct val="100000"/>
              </a:lnSpc>
            </a:pPr>
            <a:r>
              <a:rPr lang="zh-CN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与</a:t>
            </a: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...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交往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哼曲子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摔跤; 奋力对付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拍翅膀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啄; 匆匆地轻吻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急拉; 猛推; 猝然一动</a:t>
            </a: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看得见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6" grpId="0" build="p"/>
      <p:bldP spid="6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8200" y="0"/>
            <a:ext cx="5181600" cy="6857365"/>
          </a:xfrm>
        </p:spPr>
        <p:txBody>
          <a:bodyPr/>
          <a:lstStyle/>
          <a:p>
            <a:r>
              <a:rPr lang="zh-CN" altLang="en-US" sz="3200" b="1"/>
              <a:t>13.blinked</a:t>
            </a:r>
          </a:p>
          <a:p>
            <a:r>
              <a:rPr lang="zh-CN" altLang="en-US" sz="3200" b="1"/>
              <a:t>14.out of his mind</a:t>
            </a:r>
          </a:p>
          <a:p>
            <a:r>
              <a:rPr lang="zh-CN" altLang="en-US" sz="3200" b="1"/>
              <a:t>15.nothing except</a:t>
            </a:r>
          </a:p>
          <a:p>
            <a:r>
              <a:rPr lang="zh-CN" altLang="en-US" sz="3200" b="1"/>
              <a:t>16.driven out of his mind</a:t>
            </a:r>
          </a:p>
          <a:p>
            <a:r>
              <a:rPr lang="zh-CN" altLang="en-US" sz="3200" b="1"/>
              <a:t>17.couldn’t help</a:t>
            </a:r>
          </a:p>
          <a:p>
            <a:r>
              <a:rPr lang="zh-CN" altLang="en-US" sz="3200" b="1"/>
              <a:t>18.drummed</a:t>
            </a:r>
          </a:p>
          <a:p>
            <a:r>
              <a:rPr lang="zh-CN" altLang="en-US" sz="3200" b="1"/>
              <a:t>19.a huddle</a:t>
            </a:r>
            <a:r>
              <a:rPr lang="en-US" altLang="zh-CN" sz="3200" b="1"/>
              <a:t> of</a:t>
            </a:r>
            <a:endParaRPr lang="zh-CN" altLang="en-US" sz="3200" b="1"/>
          </a:p>
          <a:p>
            <a:r>
              <a:rPr lang="zh-CN" altLang="en-US" sz="3200" b="1"/>
              <a:t>20.enraged</a:t>
            </a:r>
          </a:p>
          <a:p>
            <a:r>
              <a:rPr lang="zh-CN" altLang="en-US" sz="3200" b="1"/>
              <a:t>21.concentrate on</a:t>
            </a:r>
          </a:p>
          <a:p>
            <a:r>
              <a:rPr lang="zh-CN" altLang="en-US" sz="3200" b="1"/>
              <a:t>22.swooping</a:t>
            </a:r>
          </a:p>
          <a:p>
            <a:r>
              <a:rPr lang="zh-CN" altLang="en-US" sz="3200" b="1"/>
              <a:t>23.in a very good mood</a:t>
            </a:r>
          </a:p>
          <a:p>
            <a:r>
              <a:rPr lang="zh-CN" altLang="en-US" sz="3200" b="1"/>
              <a:t>24.stretch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2200" y="635"/>
            <a:ext cx="5181600" cy="685673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</a:rPr>
              <a:t>眨眼睛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</a:rPr>
              <a:t>除了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</a:rPr>
              <a:t>抛出脑后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</a:rPr>
              <a:t>情不自禁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</a:rPr>
              <a:t>连续敲击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</a:rPr>
              <a:t>一群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</a:rPr>
              <a:t>极为愤怒的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</a:rPr>
              <a:t>集中注意力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</a:rPr>
              <a:t>俯冲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</a:rPr>
              <a:t>心情好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</a:rPr>
              <a:t>伸展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8200" y="0"/>
            <a:ext cx="5181600" cy="6857365"/>
          </a:xfrm>
        </p:spPr>
        <p:txBody>
          <a:bodyPr/>
          <a:lstStyle/>
          <a:p>
            <a:r>
              <a:rPr lang="zh-CN" altLang="en-US" sz="3200" b="1"/>
              <a:t>25.eyed</a:t>
            </a:r>
          </a:p>
          <a:p>
            <a:r>
              <a:rPr lang="zh-CN" altLang="en-US" sz="3200" b="1"/>
              <a:t>26.clutching</a:t>
            </a:r>
          </a:p>
          <a:p>
            <a:r>
              <a:rPr lang="zh-CN" altLang="en-US" sz="3200" b="1"/>
              <a:t>27.stopped dead</a:t>
            </a:r>
          </a:p>
          <a:p>
            <a:r>
              <a:rPr lang="zh-CN" altLang="en-US" sz="3200" b="1"/>
              <a:t>28.thought better of it</a:t>
            </a:r>
          </a:p>
          <a:p>
            <a:r>
              <a:rPr lang="zh-CN" altLang="en-US" sz="3200" b="1"/>
              <a:t>29.dashed</a:t>
            </a:r>
          </a:p>
          <a:p>
            <a:r>
              <a:rPr lang="zh-CN" altLang="en-US" sz="3200" b="1"/>
              <a:t>30.snapped</a:t>
            </a:r>
          </a:p>
          <a:p>
            <a:r>
              <a:rPr lang="zh-CN" altLang="en-US" sz="3200" b="1"/>
              <a:t>31.seized</a:t>
            </a:r>
          </a:p>
          <a:p>
            <a:r>
              <a:rPr lang="zh-CN" altLang="en-US" sz="3200" b="1"/>
              <a:t>32.stroked</a:t>
            </a:r>
          </a:p>
          <a:p>
            <a:r>
              <a:rPr lang="zh-CN" altLang="en-US" sz="3200" b="1"/>
              <a:t>33.come to think of it</a:t>
            </a:r>
          </a:p>
          <a:p>
            <a:r>
              <a:rPr lang="zh-CN" altLang="en-US" sz="3200" b="1"/>
              <a:t>34.no point in</a:t>
            </a:r>
          </a:p>
          <a:p>
            <a:r>
              <a:rPr lang="zh-CN" altLang="en-US" sz="3200" b="1"/>
              <a:t>35.all the same</a:t>
            </a:r>
          </a:p>
          <a:p>
            <a:r>
              <a:rPr lang="zh-CN" altLang="en-US" sz="3200" b="1"/>
              <a:t>36.stumbled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2200" y="635"/>
            <a:ext cx="5181600" cy="68567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审视，细看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紧握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突然停止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重新考虑后决定不做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猛冲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怒气冲冲地说;不耐烦地说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抓，夺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轻抚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想起来了，想想看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毫无意义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仍然;依然;照样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跌跌撞撞地走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8200" y="0"/>
            <a:ext cx="5181600" cy="6857365"/>
          </a:xfrm>
        </p:spPr>
        <p:txBody>
          <a:bodyPr/>
          <a:lstStyle/>
          <a:p>
            <a:r>
              <a:rPr lang="zh-CN" altLang="en-US" sz="3200" b="1"/>
              <a:t>37.on the contrary</a:t>
            </a:r>
          </a:p>
          <a:p>
            <a:r>
              <a:rPr lang="zh-CN" altLang="en-US" sz="3200" b="1"/>
              <a:t>38.rooted to the spot</a:t>
            </a:r>
          </a:p>
          <a:p>
            <a:r>
              <a:rPr lang="zh-CN" altLang="en-US" sz="3200" b="1"/>
              <a:t>39.rattled</a:t>
            </a:r>
          </a:p>
          <a:p>
            <a:r>
              <a:rPr lang="zh-CN" altLang="en-US" sz="3200" b="1"/>
              <a:t>40.approve of</a:t>
            </a:r>
          </a:p>
          <a:p>
            <a:r>
              <a:rPr lang="zh-CN" altLang="en-US" sz="3200" b="1"/>
              <a:t>41.pull himself together</a:t>
            </a:r>
          </a:p>
          <a:p>
            <a:r>
              <a:rPr lang="zh-CN" altLang="en-US" sz="3200" b="1"/>
              <a:t>42.catch</a:t>
            </a:r>
          </a:p>
          <a:p>
            <a:r>
              <a:rPr lang="zh-CN" altLang="en-US" sz="3200" b="1"/>
              <a:t>43.in daylight</a:t>
            </a:r>
          </a:p>
          <a:p>
            <a:r>
              <a:rPr lang="zh-CN" altLang="en-US" sz="3200" b="1"/>
              <a:t>44.sightings</a:t>
            </a:r>
          </a:p>
          <a:p>
            <a:r>
              <a:rPr lang="zh-CN" altLang="en-US" sz="3200" b="1"/>
              <a:t>45.cleared</a:t>
            </a:r>
          </a:p>
          <a:p>
            <a:r>
              <a:rPr lang="zh-CN" altLang="en-US" sz="3200" b="1"/>
              <a:t>46.mumbled</a:t>
            </a:r>
          </a:p>
          <a:p>
            <a:r>
              <a:rPr lang="zh-CN" altLang="en-US" sz="3200" b="1"/>
              <a:t>47.something to do with</a:t>
            </a:r>
          </a:p>
          <a:p>
            <a:r>
              <a:rPr lang="zh-CN" altLang="en-US" sz="3200" b="1"/>
              <a:t>48.sipped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2200" y="635"/>
            <a:ext cx="5181600" cy="68567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恰恰相反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（因害怕）呆住，不能动弹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紧张的，恐惧的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赞成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控制自己</a:t>
            </a:r>
          </a:p>
          <a:p>
            <a:pPr>
              <a:lnSpc>
                <a:spcPct val="100000"/>
              </a:lnSpc>
            </a:pPr>
            <a:endParaRPr lang="zh-CN" altLang="en-US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在白天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目睹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清了清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咕哝;嘟哝;口齿不清地说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与</a:t>
            </a:r>
            <a:r>
              <a:rPr lang="en-US" altLang="zh-CN" b="1">
                <a:solidFill>
                  <a:srgbClr val="FF0000"/>
                </a:solidFill>
              </a:rPr>
              <a:t>...</a:t>
            </a:r>
            <a:r>
              <a:rPr lang="zh-CN" altLang="en-US" b="1">
                <a:solidFill>
                  <a:srgbClr val="FF0000"/>
                </a:solidFill>
              </a:rPr>
              <a:t>有关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小口喝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8200" y="0"/>
            <a:ext cx="5181600" cy="685736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3200" b="1"/>
              <a:t>49.sinking</a:t>
            </a:r>
          </a:p>
          <a:p>
            <a:pPr>
              <a:lnSpc>
                <a:spcPct val="100000"/>
              </a:lnSpc>
            </a:pPr>
            <a:r>
              <a:rPr lang="zh-CN" altLang="en-US" sz="3200" b="1"/>
              <a:t>50.crept</a:t>
            </a:r>
          </a:p>
          <a:p>
            <a:pPr>
              <a:lnSpc>
                <a:spcPct val="100000"/>
              </a:lnSpc>
            </a:pPr>
            <a:r>
              <a:rPr lang="zh-CN" altLang="en-US" sz="3200" b="1"/>
              <a:t>51.peered</a:t>
            </a:r>
          </a:p>
          <a:p>
            <a:pPr>
              <a:lnSpc>
                <a:spcPct val="100000"/>
              </a:lnSpc>
            </a:pPr>
            <a:r>
              <a:rPr lang="zh-CN" altLang="en-US" sz="3200" b="1"/>
              <a:t>52.have anything to do with</a:t>
            </a:r>
          </a:p>
          <a:p>
            <a:pPr>
              <a:lnSpc>
                <a:spcPct val="100000"/>
              </a:lnSpc>
            </a:pPr>
            <a:r>
              <a:rPr lang="zh-CN" altLang="en-US" sz="3200" b="1"/>
              <a:t>53.got out</a:t>
            </a:r>
          </a:p>
          <a:p>
            <a:pPr>
              <a:lnSpc>
                <a:spcPct val="100000"/>
              </a:lnSpc>
            </a:pPr>
            <a:r>
              <a:rPr lang="zh-CN" altLang="en-US" sz="3200" b="1"/>
              <a:t>54.related to</a:t>
            </a:r>
          </a:p>
          <a:p>
            <a:pPr>
              <a:lnSpc>
                <a:spcPct val="100000"/>
              </a:lnSpc>
            </a:pPr>
            <a:r>
              <a:rPr lang="zh-CN" altLang="en-US" sz="3200" b="1"/>
              <a:t>55.turning it all over</a:t>
            </a:r>
          </a:p>
          <a:p>
            <a:pPr>
              <a:lnSpc>
                <a:spcPct val="100000"/>
              </a:lnSpc>
            </a:pPr>
            <a:r>
              <a:rPr lang="zh-CN" altLang="en-US" sz="3200" b="1"/>
              <a:t>56.their kind</a:t>
            </a:r>
          </a:p>
          <a:p>
            <a:pPr>
              <a:lnSpc>
                <a:spcPct val="100000"/>
              </a:lnSpc>
            </a:pPr>
            <a:r>
              <a:rPr lang="zh-CN" altLang="en-US" sz="3200" b="1"/>
              <a:t>57.get mixed up</a:t>
            </a:r>
          </a:p>
          <a:p>
            <a:pPr>
              <a:lnSpc>
                <a:spcPct val="100000"/>
              </a:lnSpc>
            </a:pPr>
            <a:r>
              <a:rPr lang="zh-CN" altLang="en-US" sz="3200" b="1"/>
              <a:t>58.drifting</a:t>
            </a:r>
            <a:r>
              <a:rPr lang="en-US" altLang="zh-CN" sz="3200" b="1"/>
              <a:t> into</a:t>
            </a:r>
            <a:endParaRPr lang="zh-CN" altLang="en-US" sz="3200" b="1"/>
          </a:p>
          <a:p>
            <a:pPr>
              <a:lnSpc>
                <a:spcPct val="100000"/>
              </a:lnSpc>
            </a:pPr>
            <a:r>
              <a:rPr lang="zh-CN" altLang="en-US" sz="3200" b="1"/>
              <a:t>59.fixed</a:t>
            </a:r>
          </a:p>
          <a:p>
            <a:pPr>
              <a:lnSpc>
                <a:spcPct val="100000"/>
              </a:lnSpc>
            </a:pPr>
            <a:r>
              <a:rPr lang="zh-CN" altLang="en-US" sz="3200" b="1"/>
              <a:t>60.so much as    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2200" y="635"/>
            <a:ext cx="5181600" cy="68567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沉陷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蹑手蹑脚地移动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仔细看;端详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与</a:t>
            </a:r>
            <a:r>
              <a:rPr lang="en-US" altLang="zh-CN" b="1">
                <a:solidFill>
                  <a:srgbClr val="FF0000"/>
                </a:solidFill>
              </a:rPr>
              <a:t>...</a:t>
            </a:r>
            <a:r>
              <a:rPr lang="zh-CN" altLang="en-US" b="1">
                <a:solidFill>
                  <a:srgbClr val="FF0000"/>
                </a:solidFill>
              </a:rPr>
              <a:t>有关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泄露，为人所知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有</a:t>
            </a:r>
            <a:r>
              <a:rPr lang="en-US" altLang="zh-CN" b="1">
                <a:solidFill>
                  <a:srgbClr val="FF0000"/>
                </a:solidFill>
              </a:rPr>
              <a:t>...</a:t>
            </a:r>
            <a:r>
              <a:rPr lang="zh-CN" altLang="en-US" b="1">
                <a:solidFill>
                  <a:srgbClr val="FF0000"/>
                </a:solidFill>
              </a:rPr>
              <a:t>有关系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仔细考虑，深思熟虑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他们的同类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与</a:t>
            </a:r>
            <a:r>
              <a:rPr lang="en-US" altLang="zh-CN" b="1">
                <a:solidFill>
                  <a:srgbClr val="FF0000"/>
                </a:solidFill>
              </a:rPr>
              <a:t>...</a:t>
            </a:r>
            <a:r>
              <a:rPr lang="zh-CN" altLang="en-US" b="1">
                <a:solidFill>
                  <a:srgbClr val="FF0000"/>
                </a:solidFill>
              </a:rPr>
              <a:t>混在一起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不知不觉地陷入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集中（目光、注意力等）于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</a:rPr>
              <a:t>甚至，竟然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8200" y="0"/>
            <a:ext cx="5181600" cy="6857365"/>
          </a:xfrm>
        </p:spPr>
        <p:txBody>
          <a:bodyPr/>
          <a:lstStyle/>
          <a:p>
            <a:r>
              <a:rPr lang="zh-CN" altLang="en-US" sz="3200" b="1"/>
              <a:t>61.popped</a:t>
            </a:r>
          </a:p>
          <a:p>
            <a:r>
              <a:rPr lang="zh-CN" altLang="en-US" sz="3200" b="1"/>
              <a:t>62.twitched  </a:t>
            </a:r>
          </a:p>
          <a:p>
            <a:r>
              <a:rPr lang="zh-CN" altLang="en-US" sz="3200" b="1"/>
              <a:t>63.tuck  </a:t>
            </a:r>
          </a:p>
          <a:p>
            <a:r>
              <a:rPr lang="zh-CN" altLang="en-US" sz="3200" b="1"/>
              <a:t>64.rummaging</a:t>
            </a:r>
          </a:p>
          <a:p>
            <a:r>
              <a:rPr lang="zh-CN" altLang="en-US" sz="3200" b="1"/>
              <a:t>65.amuse</a:t>
            </a:r>
          </a:p>
          <a:p>
            <a:r>
              <a:rPr lang="zh-CN" altLang="en-US" sz="3200" b="1"/>
              <a:t>66.muttered</a:t>
            </a:r>
          </a:p>
          <a:p>
            <a:r>
              <a:rPr lang="zh-CN" altLang="en-US" sz="3200" b="1"/>
              <a:t>67.flicked</a:t>
            </a:r>
          </a:p>
          <a:p>
            <a:r>
              <a:rPr lang="zh-CN" altLang="en-US" sz="3200" b="1"/>
              <a:t>68.went out</a:t>
            </a:r>
          </a:p>
          <a:p>
            <a:r>
              <a:rPr lang="zh-CN" altLang="en-US" sz="3200" b="1"/>
              <a:t>69.flickered</a:t>
            </a:r>
          </a:p>
          <a:p>
            <a:r>
              <a:rPr lang="zh-CN" altLang="en-US" sz="3200" b="1"/>
              <a:t>70.slipped</a:t>
            </a:r>
          </a:p>
          <a:p>
            <a:r>
              <a:rPr lang="zh-CN" altLang="en-US" sz="3200" b="1"/>
              <a:t>71.drawn</a:t>
            </a:r>
          </a:p>
          <a:p>
            <a:r>
              <a:rPr lang="zh-CN" altLang="en-US" sz="3200" b="1"/>
              <a:t>72.ruffled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2200" y="635"/>
            <a:ext cx="5181600" cy="68567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>
                <a:solidFill>
                  <a:srgbClr val="FF0000"/>
                </a:solidFill>
              </a:rPr>
              <a:t>突然出现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抽动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塞进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搜寻;翻寻;乱翻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逗乐;逗笑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咕哝;嘀咕;嘟囔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轻弹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（燃烧物）熄灭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闪烁;闪现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迅速放置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拉，拖</a:t>
            </a: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弄皱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8200" y="0"/>
            <a:ext cx="5181600" cy="685736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/>
              <a:t>73.sniffed</a:t>
            </a:r>
          </a:p>
          <a:p>
            <a:pPr>
              <a:lnSpc>
                <a:spcPct val="100000"/>
              </a:lnSpc>
            </a:pPr>
            <a:r>
              <a:rPr lang="zh-CN" altLang="en-US" sz="3200" b="1" dirty="0"/>
              <a:t>74.going on</a:t>
            </a:r>
          </a:p>
          <a:p>
            <a:pPr>
              <a:lnSpc>
                <a:spcPct val="100000"/>
              </a:lnSpc>
            </a:pPr>
            <a:r>
              <a:rPr lang="zh-CN" altLang="en-US" sz="3200" b="1" dirty="0"/>
              <a:t>75.were bound to</a:t>
            </a:r>
          </a:p>
          <a:p>
            <a:pPr>
              <a:lnSpc>
                <a:spcPct val="100000"/>
              </a:lnSpc>
            </a:pPr>
            <a:r>
              <a:rPr lang="zh-CN" altLang="en-US" sz="3200" b="1" dirty="0"/>
              <a:t>76.precious little  </a:t>
            </a:r>
          </a:p>
          <a:p>
            <a:pPr>
              <a:lnSpc>
                <a:spcPct val="100000"/>
              </a:lnSpc>
            </a:pPr>
            <a:r>
              <a:rPr lang="zh-CN" altLang="en-US" sz="3200" b="1" dirty="0"/>
              <a:t>77.lose our heads </a:t>
            </a:r>
          </a:p>
          <a:p>
            <a:pPr>
              <a:lnSpc>
                <a:spcPct val="100000"/>
              </a:lnSpc>
            </a:pPr>
            <a:r>
              <a:rPr lang="zh-CN" altLang="en-US" sz="3200" b="1" dirty="0"/>
              <a:t>78.care for  </a:t>
            </a:r>
          </a:p>
          <a:p>
            <a:pPr>
              <a:lnSpc>
                <a:spcPct val="100000"/>
              </a:lnSpc>
            </a:pPr>
            <a:r>
              <a:rPr lang="zh-CN" altLang="en-US" sz="3200" b="1" dirty="0"/>
              <a:t>79.flinched</a:t>
            </a:r>
          </a:p>
          <a:p>
            <a:pPr>
              <a:lnSpc>
                <a:spcPct val="100000"/>
              </a:lnSpc>
            </a:pPr>
            <a:r>
              <a:rPr lang="zh-CN" altLang="en-US" sz="3200" b="1" dirty="0"/>
              <a:t>80.flatter</a:t>
            </a:r>
          </a:p>
          <a:p>
            <a:pPr>
              <a:lnSpc>
                <a:spcPct val="100000"/>
              </a:lnSpc>
            </a:pPr>
            <a:r>
              <a:rPr lang="zh-CN" altLang="en-US" sz="3200" b="1" dirty="0"/>
              <a:t>81.blushed</a:t>
            </a:r>
          </a:p>
          <a:p>
            <a:pPr>
              <a:lnSpc>
                <a:spcPct val="100000"/>
              </a:lnSpc>
            </a:pPr>
            <a:r>
              <a:rPr lang="zh-CN" altLang="en-US" sz="3200" b="1" dirty="0"/>
              <a:t>82.nothing next to  </a:t>
            </a:r>
          </a:p>
          <a:p>
            <a:pPr>
              <a:lnSpc>
                <a:spcPct val="100000"/>
              </a:lnSpc>
            </a:pPr>
            <a:r>
              <a:rPr lang="zh-CN" altLang="en-US" sz="3200" b="1" dirty="0"/>
              <a:t>83.fixed</a:t>
            </a:r>
          </a:p>
          <a:p>
            <a:pPr>
              <a:lnSpc>
                <a:spcPct val="100000"/>
              </a:lnSpc>
            </a:pPr>
            <a:r>
              <a:rPr lang="zh-CN" altLang="en-US" sz="3200" b="1" dirty="0"/>
              <a:t>84.pressed on 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432425" y="635"/>
            <a:ext cx="6833870" cy="685673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抽鼻子(尤指哭泣时出声地用鼻子吸气)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发生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一定会 ; 必然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一点点;极少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失去理智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喜欢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(突然)退缩;畏缩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奉承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脸红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与</a:t>
            </a:r>
            <a:r>
              <a:rPr lang="en-US" altLang="zh-CN" b="1" dirty="0">
                <a:solidFill>
                  <a:srgbClr val="FF0000"/>
                </a:solidFill>
              </a:rPr>
              <a:t>...</a:t>
            </a:r>
            <a:r>
              <a:rPr lang="zh-CN" altLang="en-US" b="1" dirty="0">
                <a:solidFill>
                  <a:srgbClr val="FF0000"/>
                </a:solidFill>
              </a:rPr>
              <a:t>相比不值一提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盯着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坚持</a:t>
            </a:r>
          </a:p>
          <a:p>
            <a:pPr>
              <a:lnSpc>
                <a:spcPct val="110000"/>
              </a:lnSpc>
            </a:pP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838200" y="0"/>
            <a:ext cx="5181600" cy="685736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3200" b="1" dirty="0"/>
              <a:t>85.gasped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/>
              <a:t>86.patted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/>
              <a:t>87.trembled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/>
              <a:t>88.in the name of heaven 89.dabbed  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/>
              <a:t>90.made sense  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/>
              <a:t>91.repeated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/>
              <a:t>92.better off  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/>
              <a:t>93.swallowed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/>
              <a:t>94.rumbling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/>
              <a:t>95.swelled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/>
              <a:t>96.nothing to   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2200" y="635"/>
            <a:ext cx="5181600" cy="68567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倒抽气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拍打;(喜爱地)轻拍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颤抖;颤动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以上天的名义，到底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轻触，擦掉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合理，有意义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重复说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更好，更富裕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(由于紧张等)做吞咽动作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隆隆声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膨胀，扩大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比起...微不足道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853,&quot;width&quot;:468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1105</Words>
  <Application>Microsoft Office PowerPoint</Application>
  <PresentationFormat>宽屏</PresentationFormat>
  <Paragraphs>349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方正粗黑宋简体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HiteVision</cp:lastModifiedBy>
  <cp:revision>33</cp:revision>
  <dcterms:created xsi:type="dcterms:W3CDTF">2022-03-08T05:59:00Z</dcterms:created>
  <dcterms:modified xsi:type="dcterms:W3CDTF">2025-09-17T02:20:05Z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2F05AC66FF4B486D9F883181280619B6</vt:lpwstr>
  </property>
  <property fmtid="{D5CDD505-2E9C-101B-9397-08002B2CF9AE}" pid="3" name="KSOProductBuildVer">
    <vt:lpwstr>2052-11.1.0.10700</vt:lpwstr>
  </property>
</Properties>
</file>