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4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1296000"/>
            <a:ext cx="5283242" cy="5040000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99565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  <a:endParaRPr noProof="1">
              <a:sym typeface="+mn-ea"/>
            </a:endParaRPr>
          </a:p>
          <a:p>
            <a:pPr lvl="1"/>
            <a:r>
              <a:rPr noProof="1">
                <a:sym typeface="+mn-ea"/>
              </a:rPr>
              <a:t>第二级</a:t>
            </a:r>
            <a:endParaRPr noProof="1">
              <a:sym typeface="+mn-ea"/>
            </a:endParaRPr>
          </a:p>
          <a:p>
            <a:pPr lvl="2"/>
            <a:r>
              <a:rPr noProof="1">
                <a:sym typeface="+mn-ea"/>
              </a:rPr>
              <a:t>第三级</a:t>
            </a:r>
            <a:endParaRPr noProof="1">
              <a:sym typeface="+mn-ea"/>
            </a:endParaRPr>
          </a:p>
          <a:p>
            <a:pPr lvl="3"/>
            <a:r>
              <a:rPr noProof="1">
                <a:sym typeface="+mn-ea"/>
              </a:rPr>
              <a:t>第四级</a:t>
            </a:r>
            <a:endParaRPr noProof="1">
              <a:sym typeface="+mn-ea"/>
            </a:endParaRPr>
          </a:p>
          <a:p>
            <a:pPr lvl="4"/>
            <a:r>
              <a:rPr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6BDDD8-FFCE-4841-8150-62F70B63DE7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6BDDD8-FFCE-4841-8150-62F70B63DE7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6BDDD8-FFCE-4841-8150-62F70B63DE7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6BDDD8-FFCE-4841-8150-62F70B63DE7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6BDDD8-FFCE-4841-8150-62F70B63DE7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6BDDD8-FFCE-4841-8150-62F70B63DE7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6BDDD8-FFCE-4841-8150-62F70B63DE7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6BDDD8-FFCE-4841-8150-62F70B63DE7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6BDDD8-FFCE-4841-8150-62F70B63DE7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6BDDD8-FFCE-4841-8150-62F70B63DE7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6BDDD8-FFCE-4841-8150-62F70B63DE7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6BDDD8-FFCE-4841-8150-62F70B63DE7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6BDDD8-FFCE-4841-8150-62F70B63DE7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6BDDD8-FFCE-4841-8150-62F70B63DE7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6BDDD8-FFCE-4841-8150-62F70B63DE7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6BDDD8-FFCE-4841-8150-62F70B63DE7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6BDDD8-FFCE-4841-8150-62F70B63DE7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4" Type="http://schemas.openxmlformats.org/officeDocument/2006/relationships/theme" Target="../theme/theme2.xml"/><Relationship Id="rId23" Type="http://schemas.openxmlformats.org/officeDocument/2006/relationships/tags" Target="../tags/tag6.xml"/><Relationship Id="rId22" Type="http://schemas.openxmlformats.org/officeDocument/2006/relationships/tags" Target="../tags/tag5.xml"/><Relationship Id="rId21" Type="http://schemas.openxmlformats.org/officeDocument/2006/relationships/tags" Target="../tags/tag4.xml"/><Relationship Id="rId20" Type="http://schemas.openxmlformats.org/officeDocument/2006/relationships/tags" Target="../tags/tag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.xml"/><Relationship Id="rId18" Type="http://schemas.openxmlformats.org/officeDocument/2006/relationships/tags" Target="../tags/tag1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8"/>
            </p:custDataLst>
          </p:nvPr>
        </p:nvSpPr>
        <p:spPr bwMode="auto">
          <a:xfrm>
            <a:off x="669995" y="431680"/>
            <a:ext cx="10851693" cy="649108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76200" bIns="3810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9"/>
            </p:custDataLst>
          </p:nvPr>
        </p:nvSpPr>
        <p:spPr bwMode="auto">
          <a:xfrm>
            <a:off x="669995" y="1296628"/>
            <a:ext cx="10851693" cy="5038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>
          <a:xfrm>
            <a:off x="879567" y="6349824"/>
            <a:ext cx="2700619" cy="317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6BDDD8-FFCE-4841-8150-62F70B63DE7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4115229" y="6349824"/>
            <a:ext cx="3961226" cy="317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8609910" y="6349824"/>
            <a:ext cx="2700619" cy="3174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 spc="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090" algn="l"/>
        </a:tabLst>
        <a:defRPr sz="1600" kern="1200" spc="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090" algn="l"/>
        </a:tabLst>
        <a:defRPr sz="1600" kern="1200" spc="15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090" algn="l"/>
        </a:tabLst>
        <a:defRPr sz="1600" kern="1200" spc="15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090" algn="l"/>
        </a:tabLst>
        <a:defRPr sz="1600" kern="1200" spc="15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955" y="3174"/>
            <a:ext cx="12290186" cy="6837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-11955" y="4580253"/>
            <a:ext cx="12371127" cy="1296628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19" tIns="54409" rIns="108819" bIns="54409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6" name="文本框 3"/>
          <p:cNvSpPr txBox="1"/>
          <p:nvPr/>
        </p:nvSpPr>
        <p:spPr>
          <a:xfrm>
            <a:off x="3216123" y="4653257"/>
            <a:ext cx="7270317" cy="784860"/>
          </a:xfrm>
          <a:prstGeom prst="rect">
            <a:avLst/>
          </a:prstGeom>
          <a:noFill/>
          <a:ln w="9525">
            <a:noFill/>
          </a:ln>
        </p:spPr>
        <p:txBody>
          <a:bodyPr lIns="108819" tIns="54409" rIns="108819" bIns="54409">
            <a:spAutoFit/>
          </a:bodyPr>
          <a:p>
            <a:pPr eaLnBrk="1" hangingPunct="1"/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国行公祭，为佑世界和平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87540" y="5445200"/>
            <a:ext cx="66958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Picture 2" descr="C:\Users\chenqing\Desktop\51dfd5cc9c4e5ca607918a395368e38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755" y="255270"/>
            <a:ext cx="11021695" cy="63519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99"/>
          <p:cNvSpPr txBox="1"/>
          <p:nvPr/>
        </p:nvSpPr>
        <p:spPr>
          <a:xfrm>
            <a:off x="543560" y="1125220"/>
            <a:ext cx="10663555" cy="4832350"/>
          </a:xfrm>
          <a:prstGeom prst="rect">
            <a:avLst/>
          </a:prstGeom>
          <a:noFill/>
          <a:ln w="9525">
            <a:noFill/>
          </a:ln>
        </p:spPr>
        <p:txBody>
          <a:bodyPr wrap="square" lIns="108819" tIns="54409" rIns="108819" bIns="54409">
            <a:spAutoFit/>
          </a:bodyPr>
          <a:p>
            <a:pPr indent="857250" eaLnBrk="1" hangingPunct="1">
              <a:lnSpc>
                <a:spcPct val="120000"/>
              </a:lnSpc>
            </a:pP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1937年12月13日，侵华日军野蛮侵入南京，随后制造了惨绝人寰的南京大屠杀惨案，我30万中国同胞惨遭杀戮，人类文明史上留下最黑暗的一页。这段刻骨铭心的历史，不仅属于南京，属于中国，更属于全世界！</a:t>
            </a:r>
            <a:endParaRPr lang="zh-CN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857250" eaLnBrk="1" hangingPunct="1">
              <a:lnSpc>
                <a:spcPct val="120000"/>
              </a:lnSpc>
            </a:pP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2014年十二届全国人大常委会第七次会议决定，将12月13日确定为南京大屠杀死难者国家公祭日。作为一个中国人，我们要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牢</a:t>
            </a: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记南京大屠杀给我们带来的伤痛，勿忘国耻！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charRg st="99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charRg st="99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99"/>
          <p:cNvSpPr txBox="1"/>
          <p:nvPr/>
        </p:nvSpPr>
        <p:spPr>
          <a:xfrm>
            <a:off x="0" y="5080"/>
            <a:ext cx="12192635" cy="6848475"/>
          </a:xfrm>
          <a:prstGeom prst="rect">
            <a:avLst/>
          </a:prstGeom>
          <a:noFill/>
          <a:ln w="9525">
            <a:noFill/>
          </a:ln>
        </p:spPr>
        <p:txBody>
          <a:bodyPr wrap="square" lIns="108819" tIns="54409" rIns="108819" bIns="54409">
            <a:spAutoFit/>
          </a:bodyPr>
          <a:p>
            <a:pPr indent="719455" eaLnBrk="1" hangingPunct="1">
              <a:lnSpc>
                <a:spcPct val="150000"/>
              </a:lnSpc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国行公祭，为佑世界和平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719455" eaLnBrk="1" hangingPunct="1">
              <a:lnSpc>
                <a:spcPct val="150000"/>
              </a:lnSpc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新闻评论）</a:t>
            </a:r>
            <a:endParaRPr lang="zh-CN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719455" eaLnBrk="1" hangingPunct="1">
              <a:lnSpc>
                <a:spcPct val="150000"/>
              </a:lnSpc>
            </a:pP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有价值的新闻事件和有普遍意义的紧迫问题</a:t>
            </a:r>
            <a:r>
              <a:rPr lang="zh-CN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，就事论理，就实论虚，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有鲜明针对性和指导性的一种新闻文体。</a:t>
            </a:r>
            <a:endParaRPr lang="zh-CN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719455" eaLnBrk="1" hangingPunct="1">
              <a:lnSpc>
                <a:spcPct val="150000"/>
              </a:lnSpc>
            </a:pPr>
            <a:r>
              <a:rPr lang="zh-CN" altLang="zh-CN" sz="3200" b="1" dirty="0">
                <a:latin typeface="Arial" panose="020B0604020202020204" pitchFamily="34" charset="0"/>
                <a:ea typeface="楷体" panose="02010609060101010101" pitchFamily="49" charset="-122"/>
              </a:rPr>
              <a:t>新闻报道</a:t>
            </a:r>
            <a:r>
              <a:rPr lang="zh-CN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传播事实信息</a:t>
            </a:r>
            <a:r>
              <a:rPr lang="zh-CN" altLang="zh-CN" sz="3200" b="1" dirty="0">
                <a:latin typeface="Arial" panose="020B0604020202020204" pitchFamily="34" charset="0"/>
                <a:ea typeface="楷体" panose="02010609060101010101" pitchFamily="49" charset="-122"/>
              </a:rPr>
              <a:t>，新闻评论</a:t>
            </a:r>
            <a:r>
              <a:rPr lang="zh-CN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发表意见信息</a:t>
            </a:r>
            <a:r>
              <a:rPr lang="zh-CN" altLang="zh-CN" sz="3200" b="1" dirty="0">
                <a:latin typeface="Arial" panose="020B0604020202020204" pitchFamily="34" charset="0"/>
                <a:ea typeface="楷体" panose="02010609060101010101" pitchFamily="49" charset="-122"/>
              </a:rPr>
              <a:t>；</a:t>
            </a:r>
            <a:endParaRPr lang="zh-CN" altLang="zh-CN" sz="3200" b="1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indent="719455" eaLnBrk="1" hangingPunct="1">
              <a:lnSpc>
                <a:spcPct val="150000"/>
              </a:lnSpc>
            </a:pPr>
            <a:r>
              <a:rPr lang="zh-CN" altLang="zh-CN" sz="3200" b="1" dirty="0">
                <a:latin typeface="Arial" panose="020B0604020202020204" pitchFamily="34" charset="0"/>
                <a:ea typeface="楷体" panose="02010609060101010101" pitchFamily="49" charset="-122"/>
              </a:rPr>
              <a:t>新闻报道</a:t>
            </a:r>
            <a:r>
              <a:rPr lang="zh-CN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以叙述为主</a:t>
            </a:r>
            <a:r>
              <a:rPr lang="zh-CN" altLang="zh-CN" sz="3200" b="1" dirty="0">
                <a:latin typeface="Arial" panose="020B0604020202020204" pitchFamily="34" charset="0"/>
                <a:ea typeface="楷体" panose="02010609060101010101" pitchFamily="49" charset="-122"/>
              </a:rPr>
              <a:t>，新闻评论</a:t>
            </a:r>
            <a:r>
              <a:rPr lang="zh-CN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以议论为主</a:t>
            </a:r>
            <a:r>
              <a:rPr lang="zh-CN" altLang="zh-CN" sz="3200" b="1" dirty="0">
                <a:latin typeface="Arial" panose="020B0604020202020204" pitchFamily="34" charset="0"/>
                <a:ea typeface="楷体" panose="02010609060101010101" pitchFamily="49" charset="-122"/>
              </a:rPr>
              <a:t>；</a:t>
            </a:r>
            <a:endParaRPr lang="zh-CN" altLang="zh-CN" sz="3200" b="1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indent="719455" eaLnBrk="1" hangingPunct="1">
              <a:lnSpc>
                <a:spcPct val="150000"/>
              </a:lnSpc>
            </a:pPr>
            <a:r>
              <a:rPr lang="zh-CN" altLang="zh-CN" sz="3200" b="1" dirty="0">
                <a:latin typeface="Arial" panose="020B0604020202020204" pitchFamily="34" charset="0"/>
                <a:ea typeface="楷体" panose="02010609060101010101" pitchFamily="49" charset="-122"/>
              </a:rPr>
              <a:t>新闻报道的主要作用是告知信息、传播信息，新闻评论则旨在</a:t>
            </a:r>
            <a:r>
              <a:rPr lang="zh-CN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针砭时弊、引导舆论</a:t>
            </a:r>
            <a:r>
              <a:rPr lang="zh-CN" altLang="zh-CN" sz="3200" b="1" dirty="0">
                <a:latin typeface="Arial" panose="020B0604020202020204" pitchFamily="34" charset="0"/>
                <a:ea typeface="楷体" panose="02010609060101010101" pitchFamily="49" charset="-122"/>
              </a:rPr>
              <a:t>。</a:t>
            </a:r>
            <a:endParaRPr lang="zh-CN" altLang="zh-CN" sz="3200" b="1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indent="719455" eaLnBrk="1" hangingPunct="1">
              <a:lnSpc>
                <a:spcPct val="150000"/>
              </a:lnSpc>
            </a:pPr>
            <a:r>
              <a:rPr lang="zh-CN" altLang="zh-CN" sz="3200" b="1" dirty="0">
                <a:latin typeface="Arial" panose="020B0604020202020204" pitchFamily="34" charset="0"/>
                <a:ea typeface="楷体" panose="02010609060101010101" pitchFamily="49" charset="-122"/>
              </a:rPr>
              <a:t>新闻评论具有引导、监督、表态、深化的作用。</a:t>
            </a:r>
            <a:endParaRPr lang="zh-CN" altLang="zh-CN" sz="3200" b="1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9" name="TextBox 16"/>
          <p:cNvSpPr txBox="1"/>
          <p:nvPr/>
        </p:nvSpPr>
        <p:spPr>
          <a:xfrm>
            <a:off x="4983191" y="113682"/>
            <a:ext cx="242824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4400" b="1" dirty="0">
                <a:solidFill>
                  <a:srgbClr val="33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朗读正音</a:t>
            </a:r>
            <a:endParaRPr lang="zh-CN" altLang="en-US" sz="4400" b="1" dirty="0">
              <a:solidFill>
                <a:srgbClr val="3366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70" name="矩形 8"/>
          <p:cNvSpPr/>
          <p:nvPr/>
        </p:nvSpPr>
        <p:spPr>
          <a:xfrm>
            <a:off x="0" y="793115"/>
            <a:ext cx="12192635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200000"/>
              </a:lnSpc>
            </a:pPr>
            <a:r>
              <a:rPr lang="zh-CN" altLang="zh-CN" sz="3200" b="1" dirty="0">
                <a:latin typeface="Arial" panose="020B0604020202020204" pitchFamily="34" charset="0"/>
              </a:rPr>
              <a:t>公</a:t>
            </a:r>
            <a:r>
              <a:rPr lang="zh-CN" altLang="zh-CN" sz="3200" b="1" u="sng" dirty="0">
                <a:solidFill>
                  <a:srgbClr val="C00000"/>
                </a:solidFill>
                <a:latin typeface="Arial" panose="020B0604020202020204" pitchFamily="34" charset="0"/>
              </a:rPr>
              <a:t>祭</a:t>
            </a:r>
            <a:r>
              <a:rPr lang="zh-CN" altLang="zh-CN" sz="3200" b="1" dirty="0">
                <a:latin typeface="Arial" panose="020B0604020202020204" pitchFamily="34" charset="0"/>
              </a:rPr>
              <a:t>（ｊì）</a:t>
            </a:r>
            <a:r>
              <a:rPr lang="en-US" altLang="zh-CN" sz="3200" b="1" dirty="0">
                <a:latin typeface="Arial" panose="020B0604020202020204" pitchFamily="34" charset="0"/>
              </a:rPr>
              <a:t>            </a:t>
            </a:r>
            <a:r>
              <a:rPr lang="zh-CN" altLang="zh-CN" sz="3200" b="1" dirty="0">
                <a:latin typeface="Arial" panose="020B0604020202020204" pitchFamily="34" charset="0"/>
              </a:rPr>
              <a:t>宝</a:t>
            </a:r>
            <a:r>
              <a:rPr lang="zh-CN" altLang="zh-CN" sz="3200" b="1" u="sng" dirty="0">
                <a:solidFill>
                  <a:srgbClr val="C00000"/>
                </a:solidFill>
                <a:latin typeface="Arial" panose="020B0604020202020204" pitchFamily="34" charset="0"/>
              </a:rPr>
              <a:t>鼎</a:t>
            </a:r>
            <a:r>
              <a:rPr lang="zh-CN" altLang="zh-CN" sz="3200" b="1" dirty="0">
                <a:latin typeface="Arial" panose="020B0604020202020204" pitchFamily="34" charset="0"/>
              </a:rPr>
              <a:t>（ｄǐｎɡ）</a:t>
            </a:r>
            <a:r>
              <a:rPr lang="en-US" altLang="zh-CN" sz="3200" b="1" dirty="0">
                <a:latin typeface="Arial" panose="020B0604020202020204" pitchFamily="34" charset="0"/>
              </a:rPr>
              <a:t>       </a:t>
            </a:r>
            <a:r>
              <a:rPr lang="zh-CN" altLang="zh-CN" sz="3200" b="1" dirty="0">
                <a:latin typeface="Arial" panose="020B0604020202020204" pitchFamily="34" charset="0"/>
              </a:rPr>
              <a:t>国</a:t>
            </a:r>
            <a:r>
              <a:rPr lang="zh-CN" altLang="zh-CN" sz="3200" b="1" u="sng" dirty="0">
                <a:solidFill>
                  <a:srgbClr val="C00000"/>
                </a:solidFill>
                <a:latin typeface="Arial" panose="020B0604020202020204" pitchFamily="34" charset="0"/>
              </a:rPr>
              <a:t>殇</a:t>
            </a:r>
            <a:r>
              <a:rPr lang="zh-CN" altLang="zh-CN" sz="3200" b="1" dirty="0">
                <a:latin typeface="Arial" panose="020B0604020202020204" pitchFamily="34" charset="0"/>
              </a:rPr>
              <a:t>（ｓｈāｎɡ）</a:t>
            </a:r>
            <a:endParaRPr lang="zh-CN" altLang="zh-CN" sz="32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zh-CN" sz="3200" b="1" dirty="0">
                <a:latin typeface="Arial" panose="020B0604020202020204" pitchFamily="34" charset="0"/>
              </a:rPr>
              <a:t>杀</a:t>
            </a:r>
            <a:r>
              <a:rPr lang="zh-CN" altLang="zh-CN" sz="3200" b="1" u="sng" dirty="0">
                <a:solidFill>
                  <a:srgbClr val="C00000"/>
                </a:solidFill>
                <a:latin typeface="Arial" panose="020B0604020202020204" pitchFamily="34" charset="0"/>
              </a:rPr>
              <a:t>戮</a:t>
            </a:r>
            <a:r>
              <a:rPr lang="zh-CN" altLang="zh-CN" sz="3200" b="1" dirty="0">
                <a:latin typeface="Arial" panose="020B0604020202020204" pitchFamily="34" charset="0"/>
              </a:rPr>
              <a:t>（ｌù）</a:t>
            </a:r>
            <a:r>
              <a:rPr lang="en-US" altLang="zh-CN" sz="3200" b="1" dirty="0">
                <a:latin typeface="Arial" panose="020B0604020202020204" pitchFamily="34" charset="0"/>
              </a:rPr>
              <a:t>           </a:t>
            </a:r>
            <a:r>
              <a:rPr lang="zh-CN" altLang="zh-CN" sz="3200" b="1" u="sng" dirty="0">
                <a:solidFill>
                  <a:srgbClr val="C00000"/>
                </a:solidFill>
                <a:latin typeface="Arial" panose="020B0604020202020204" pitchFamily="34" charset="0"/>
              </a:rPr>
              <a:t>悼</a:t>
            </a:r>
            <a:r>
              <a:rPr lang="zh-CN" altLang="zh-CN" sz="3200" b="1" dirty="0">
                <a:latin typeface="Arial" panose="020B0604020202020204" pitchFamily="34" charset="0"/>
              </a:rPr>
              <a:t>念（ｄàｏ）</a:t>
            </a:r>
            <a:r>
              <a:rPr lang="en-US" altLang="zh-CN" sz="3200" b="1" dirty="0">
                <a:latin typeface="Arial" panose="020B0604020202020204" pitchFamily="34" charset="0"/>
              </a:rPr>
              <a:t>        </a:t>
            </a:r>
            <a:r>
              <a:rPr lang="zh-CN" altLang="zh-CN" sz="3200" b="1" dirty="0">
                <a:latin typeface="Arial" panose="020B0604020202020204" pitchFamily="34" charset="0"/>
              </a:rPr>
              <a:t>惨绝人</a:t>
            </a:r>
            <a:r>
              <a:rPr lang="zh-CN" altLang="zh-CN" sz="3200" b="1" u="sng" dirty="0">
                <a:solidFill>
                  <a:srgbClr val="C00000"/>
                </a:solidFill>
                <a:latin typeface="Arial" panose="020B0604020202020204" pitchFamily="34" charset="0"/>
              </a:rPr>
              <a:t>寰</a:t>
            </a:r>
            <a:r>
              <a:rPr lang="zh-CN" altLang="zh-CN" sz="3200" b="1" dirty="0">
                <a:latin typeface="Arial" panose="020B0604020202020204" pitchFamily="34" charset="0"/>
              </a:rPr>
              <a:t>（ｈｕáｎ）</a:t>
            </a:r>
            <a:endParaRPr lang="zh-CN" altLang="zh-CN" sz="32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zh-CN" sz="3200" b="1" u="sng" dirty="0">
                <a:solidFill>
                  <a:srgbClr val="C00000"/>
                </a:solidFill>
                <a:latin typeface="Arial" panose="020B0604020202020204" pitchFamily="34" charset="0"/>
              </a:rPr>
              <a:t>篡</a:t>
            </a:r>
            <a:r>
              <a:rPr lang="zh-CN" altLang="zh-CN" sz="3200" b="1" dirty="0">
                <a:latin typeface="Arial" panose="020B0604020202020204" pitchFamily="34" charset="0"/>
              </a:rPr>
              <a:t>改（ｃｕàｎ）</a:t>
            </a:r>
            <a:r>
              <a:rPr lang="en-US" altLang="zh-CN" sz="3200" b="1" dirty="0">
                <a:latin typeface="Arial" panose="020B0604020202020204" pitchFamily="34" charset="0"/>
              </a:rPr>
              <a:t>    </a:t>
            </a:r>
            <a:r>
              <a:rPr lang="zh-CN" altLang="zh-CN" sz="3200" b="1" dirty="0">
                <a:latin typeface="Arial" panose="020B0604020202020204" pitchFamily="34" charset="0"/>
              </a:rPr>
              <a:t>抵</a:t>
            </a:r>
            <a:r>
              <a:rPr lang="zh-CN" altLang="zh-CN" sz="3200" b="1" u="sng" dirty="0">
                <a:solidFill>
                  <a:srgbClr val="C00000"/>
                </a:solidFill>
                <a:latin typeface="Arial" panose="020B0604020202020204" pitchFamily="34" charset="0"/>
              </a:rPr>
              <a:t>赖</a:t>
            </a:r>
            <a:r>
              <a:rPr lang="zh-CN" altLang="zh-CN" sz="3200" b="1" dirty="0">
                <a:latin typeface="Arial" panose="020B0604020202020204" pitchFamily="34" charset="0"/>
              </a:rPr>
              <a:t>（ｌàｉ）</a:t>
            </a:r>
            <a:r>
              <a:rPr lang="en-US" altLang="zh-CN" sz="3200" b="1" dirty="0">
                <a:latin typeface="Arial" panose="020B0604020202020204" pitchFamily="34" charset="0"/>
              </a:rPr>
              <a:t>        </a:t>
            </a:r>
            <a:r>
              <a:rPr lang="zh-CN" altLang="zh-CN" sz="3200" b="1" u="sng" dirty="0">
                <a:solidFill>
                  <a:srgbClr val="C00000"/>
                </a:solidFill>
                <a:latin typeface="Arial" panose="020B0604020202020204" pitchFamily="34" charset="0"/>
              </a:rPr>
              <a:t>妄</a:t>
            </a:r>
            <a:r>
              <a:rPr lang="zh-CN" altLang="zh-CN" sz="3200" b="1" dirty="0">
                <a:latin typeface="Arial" panose="020B0604020202020204" pitchFamily="34" charset="0"/>
              </a:rPr>
              <a:t>图（ｗàｎɡ）</a:t>
            </a:r>
            <a:endParaRPr lang="zh-CN" altLang="zh-CN" sz="32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zh-CN" sz="3200" b="1" dirty="0">
                <a:latin typeface="Arial" panose="020B0604020202020204" pitchFamily="34" charset="0"/>
              </a:rPr>
              <a:t>警</a:t>
            </a:r>
            <a:r>
              <a:rPr lang="zh-CN" altLang="zh-CN" sz="3200" b="1" u="sng" dirty="0">
                <a:solidFill>
                  <a:srgbClr val="C00000"/>
                </a:solidFill>
                <a:latin typeface="Arial" panose="020B0604020202020204" pitchFamily="34" charset="0"/>
              </a:rPr>
              <a:t>惕</a:t>
            </a:r>
            <a:r>
              <a:rPr lang="zh-CN" altLang="zh-CN" sz="3200" b="1" dirty="0">
                <a:latin typeface="Arial" panose="020B0604020202020204" pitchFamily="34" charset="0"/>
              </a:rPr>
              <a:t>（ｔì）</a:t>
            </a:r>
            <a:r>
              <a:rPr lang="en-US" altLang="zh-CN" sz="3200" b="1" dirty="0">
                <a:latin typeface="Arial" panose="020B0604020202020204" pitchFamily="34" charset="0"/>
              </a:rPr>
              <a:t>            </a:t>
            </a:r>
            <a:r>
              <a:rPr lang="zh-CN" altLang="zh-CN" sz="3200" b="1" u="sng" dirty="0">
                <a:solidFill>
                  <a:srgbClr val="C00000"/>
                </a:solidFill>
                <a:latin typeface="Arial" panose="020B0604020202020204" pitchFamily="34" charset="0"/>
              </a:rPr>
              <a:t>呓</a:t>
            </a:r>
            <a:r>
              <a:rPr lang="zh-CN" altLang="zh-CN" sz="3200" b="1" dirty="0">
                <a:latin typeface="Arial" panose="020B0604020202020204" pitchFamily="34" charset="0"/>
              </a:rPr>
              <a:t>语（ｙì）</a:t>
            </a:r>
            <a:r>
              <a:rPr lang="en-US" altLang="zh-CN" sz="3200" b="1" dirty="0">
                <a:latin typeface="Arial" panose="020B0604020202020204" pitchFamily="34" charset="0"/>
              </a:rPr>
              <a:t>             </a:t>
            </a:r>
            <a:r>
              <a:rPr lang="zh-CN" altLang="zh-CN" sz="3200" b="1" dirty="0">
                <a:latin typeface="Arial" panose="020B0604020202020204" pitchFamily="34" charset="0"/>
              </a:rPr>
              <a:t>振聋发</a:t>
            </a:r>
            <a:r>
              <a:rPr lang="zh-CN" altLang="zh-CN" sz="3200" b="1" u="sng" dirty="0">
                <a:solidFill>
                  <a:srgbClr val="C00000"/>
                </a:solidFill>
                <a:latin typeface="Arial" panose="020B0604020202020204" pitchFamily="34" charset="0"/>
              </a:rPr>
              <a:t>聩</a:t>
            </a:r>
            <a:r>
              <a:rPr lang="zh-CN" altLang="zh-CN" sz="3200" b="1" dirty="0">
                <a:latin typeface="Arial" panose="020B0604020202020204" pitchFamily="34" charset="0"/>
              </a:rPr>
              <a:t>（ｋｕì）</a:t>
            </a:r>
            <a:endParaRPr lang="zh-CN" altLang="zh-CN" sz="32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zh-CN" sz="3200" b="1" u="sng" dirty="0">
                <a:solidFill>
                  <a:srgbClr val="C00000"/>
                </a:solidFill>
                <a:latin typeface="Arial" panose="020B0604020202020204" pitchFamily="34" charset="0"/>
              </a:rPr>
              <a:t>遁</a:t>
            </a:r>
            <a:r>
              <a:rPr lang="zh-CN" altLang="zh-CN" sz="3200" b="1" dirty="0">
                <a:latin typeface="Arial" panose="020B0604020202020204" pitchFamily="34" charset="0"/>
              </a:rPr>
              <a:t>形（ｄùｎ）</a:t>
            </a:r>
            <a:r>
              <a:rPr lang="en-US" altLang="zh-CN" sz="3200" b="1" dirty="0">
                <a:latin typeface="Arial" panose="020B0604020202020204" pitchFamily="34" charset="0"/>
              </a:rPr>
              <a:t>       </a:t>
            </a:r>
            <a:r>
              <a:rPr lang="zh-CN" altLang="zh-CN" sz="3200" b="1" u="sng" dirty="0">
                <a:solidFill>
                  <a:srgbClr val="C00000"/>
                </a:solidFill>
                <a:latin typeface="Arial" panose="020B0604020202020204" pitchFamily="34" charset="0"/>
              </a:rPr>
              <a:t>矢</a:t>
            </a:r>
            <a:r>
              <a:rPr lang="zh-CN" altLang="zh-CN" sz="3200" b="1" dirty="0">
                <a:latin typeface="Arial" panose="020B0604020202020204" pitchFamily="34" charset="0"/>
              </a:rPr>
              <a:t>志（ｓｈǐ）</a:t>
            </a:r>
            <a:r>
              <a:rPr lang="en-US" altLang="zh-CN" sz="3200" b="1" dirty="0">
                <a:latin typeface="Arial" panose="020B0604020202020204" pitchFamily="34" charset="0"/>
              </a:rPr>
              <a:t>          </a:t>
            </a:r>
            <a:r>
              <a:rPr lang="zh-CN" altLang="zh-CN" sz="3200" b="1" u="sng" dirty="0">
                <a:solidFill>
                  <a:srgbClr val="C00000"/>
                </a:solidFill>
                <a:latin typeface="Arial" panose="020B0604020202020204" pitchFamily="34" charset="0"/>
              </a:rPr>
              <a:t>捍</a:t>
            </a:r>
            <a:r>
              <a:rPr lang="zh-CN" altLang="zh-CN" sz="3200" b="1" dirty="0">
                <a:latin typeface="Arial" panose="020B0604020202020204" pitchFamily="34" charset="0"/>
              </a:rPr>
              <a:t>卫（ｈàｎ）</a:t>
            </a:r>
            <a:endParaRPr lang="zh-CN" altLang="zh-CN" sz="32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zh-CN" sz="3200" b="1" u="sng" dirty="0">
                <a:solidFill>
                  <a:srgbClr val="C00000"/>
                </a:solidFill>
                <a:latin typeface="Arial" panose="020B0604020202020204" pitchFamily="34" charset="0"/>
              </a:rPr>
              <a:t>誓</a:t>
            </a:r>
            <a:r>
              <a:rPr lang="zh-CN" altLang="zh-CN" sz="3200" b="1" dirty="0">
                <a:latin typeface="Arial" panose="020B0604020202020204" pitchFamily="34" charset="0"/>
              </a:rPr>
              <a:t>言（ｓｈì）</a:t>
            </a:r>
            <a:r>
              <a:rPr lang="en-US" altLang="zh-CN" sz="3200" b="1" dirty="0">
                <a:latin typeface="Arial" panose="020B0604020202020204" pitchFamily="34" charset="0"/>
              </a:rPr>
              <a:t>        </a:t>
            </a:r>
            <a:r>
              <a:rPr lang="zh-CN" altLang="zh-CN" sz="3200" b="1" u="sng" dirty="0">
                <a:solidFill>
                  <a:srgbClr val="C00000"/>
                </a:solidFill>
                <a:latin typeface="Arial" panose="020B0604020202020204" pitchFamily="34" charset="0"/>
              </a:rPr>
              <a:t>彰</a:t>
            </a:r>
            <a:r>
              <a:rPr lang="zh-CN" altLang="zh-CN" sz="3200" b="1" dirty="0">
                <a:latin typeface="Arial" panose="020B0604020202020204" pitchFamily="34" charset="0"/>
              </a:rPr>
              <a:t>显（ｚｈāｎɡ）</a:t>
            </a:r>
            <a:r>
              <a:rPr lang="en-US" altLang="zh-CN" sz="3200" b="1" dirty="0">
                <a:latin typeface="Arial" panose="020B0604020202020204" pitchFamily="34" charset="0"/>
              </a:rPr>
              <a:t>    </a:t>
            </a:r>
            <a:r>
              <a:rPr lang="zh-CN" altLang="zh-CN" sz="3200" b="1" u="sng" dirty="0">
                <a:solidFill>
                  <a:srgbClr val="C00000"/>
                </a:solidFill>
                <a:latin typeface="Arial" panose="020B0604020202020204" pitchFamily="34" charset="0"/>
              </a:rPr>
              <a:t>磅礴</a:t>
            </a:r>
            <a:r>
              <a:rPr lang="zh-CN" altLang="zh-CN" sz="3200" b="1" dirty="0">
                <a:latin typeface="Arial" panose="020B0604020202020204" pitchFamily="34" charset="0"/>
              </a:rPr>
              <a:t>（ｐáｎɡｂó）</a:t>
            </a:r>
            <a:endParaRPr lang="zh-CN" altLang="zh-CN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谋篇布局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85" y="1691640"/>
            <a:ext cx="12033250" cy="5166360"/>
          </a:xfrm>
        </p:spPr>
        <p:txBody>
          <a:bodyPr>
            <a:normAutofit/>
          </a:bodyPr>
          <a:p>
            <a:pPr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zh-CN" altLang="zh-CN" sz="3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第一部分（第</a:t>
            </a:r>
            <a:r>
              <a:rPr lang="en-US" altLang="zh-CN" sz="3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zh-CN" sz="3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段）</a:t>
            </a:r>
            <a:endParaRPr lang="en-US" altLang="zh-CN" sz="36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点明主要事件，交代事件背景。（新闻事实）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zh-CN" altLang="zh-CN" sz="3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第二部分（第</a:t>
            </a:r>
            <a:r>
              <a:rPr lang="en-US" altLang="zh-CN" sz="3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2~4</a:t>
            </a:r>
            <a:r>
              <a:rPr lang="zh-CN" altLang="zh-CN" sz="3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段）</a:t>
            </a:r>
            <a:endParaRPr lang="en-US" altLang="zh-CN" sz="36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写全世界的正义之士和日本右翼分子对南京大屠杀的不同态度。</a:t>
            </a:r>
            <a:endParaRPr lang="zh-CN" altLang="zh-CN" sz="36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zh-CN" altLang="zh-CN" sz="3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第三部分（第</a:t>
            </a:r>
            <a:r>
              <a:rPr lang="en-US" altLang="zh-CN" sz="3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zh-CN" altLang="zh-CN" sz="3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3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</a:t>
            </a:r>
            <a:r>
              <a:rPr lang="zh-CN" altLang="zh-CN" sz="36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段）</a:t>
            </a:r>
            <a:endParaRPr lang="en-US" altLang="zh-CN" sz="36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写南京成为国际和平城市，中国矢志捍卫世界和平。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64260" y="0"/>
            <a:ext cx="10515600" cy="1325563"/>
          </a:xfrm>
        </p:spPr>
        <p:txBody>
          <a:bodyPr/>
          <a:p>
            <a:r>
              <a:rPr lang="en-US" altLang="zh-CN"/>
              <a:t>                           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重点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分析</a:t>
            </a:r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1910" y="1245235"/>
            <a:ext cx="12107545" cy="59772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引用国家公祭鼎铭文？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r>
              <a:rPr lang="zh-CN" altLang="en-US" sz="3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既交代了南京大屠杀的</a:t>
            </a:r>
            <a:r>
              <a:rPr lang="zh-CN" altLang="en-US" sz="36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史实</a:t>
            </a:r>
            <a:r>
              <a:rPr lang="zh-CN" altLang="en-US" sz="3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，又点明了设立国家公祭日的</a:t>
            </a:r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初衷</a:t>
            </a:r>
            <a:r>
              <a:rPr lang="zh-CN" altLang="en-US" sz="3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，语言</a:t>
            </a:r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庄重严肃</a:t>
            </a:r>
            <a:r>
              <a:rPr lang="zh-CN" altLang="en-US" sz="3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，富有</a:t>
            </a:r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感染力</a:t>
            </a:r>
            <a:r>
              <a:rPr lang="zh-CN" altLang="en-US" sz="36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zh-CN" altLang="en-US" sz="36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endParaRPr lang="zh-CN" altLang="en-US" sz="36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写全世界正义之士和日本右翼分子对南京大屠杀的不同态度？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全世界的正义之士以不同的方式纪念死难者，作者用丰富的事实</a:t>
            </a:r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证明</a:t>
            </a:r>
            <a:r>
              <a:rPr lang="zh-CN" altLang="en-US" sz="3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全世界的正义之士都</a:t>
            </a:r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尊重历史、缅怀历史</a:t>
            </a:r>
            <a:r>
              <a:rPr lang="zh-CN" altLang="en-US" sz="36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日本右翼分子否认历史、美化侵略战争，两</a:t>
            </a:r>
            <a:r>
              <a:rPr lang="zh-CN" altLang="en-US" sz="3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者形成</a:t>
            </a:r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鲜明对比，强烈批判</a:t>
            </a:r>
            <a:r>
              <a:rPr lang="zh-CN" altLang="en-US" sz="3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了日本右翼分子否认历史的顽固态度。</a:t>
            </a:r>
            <a:r>
              <a:rPr lang="zh-CN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强化主旨</a:t>
            </a:r>
            <a:r>
              <a:rPr lang="zh-CN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，真实而有感染力。</a:t>
            </a:r>
            <a:endParaRPr lang="zh-CN" altLang="en-US" sz="36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3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" y="119380"/>
            <a:ext cx="12024360" cy="685863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最后一句话？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zh-CN" altLang="en-US" sz="36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画龙点睛、升华主旨，强调了中国捍卫世界和平的决心。</a:t>
            </a:r>
            <a:endParaRPr lang="zh-CN" altLang="en-US" sz="36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sz="36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sz="36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sz="36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sz="36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sz="36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sz="36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sz="36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sz="36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</a:t>
            </a:r>
            <a:r>
              <a:rPr lang="en-US" altLang="zh-CN" sz="4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zh-CN" altLang="en-US" sz="4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新闻评论</a:t>
            </a:r>
            <a:r>
              <a:rPr lang="zh-CN" altLang="zh-CN" sz="4000" b="1" dirty="0">
                <a:latin typeface="Arial" panose="020B0604020202020204" pitchFamily="34" charset="0"/>
                <a:ea typeface="楷体" panose="02010609060101010101" pitchFamily="49" charset="-122"/>
                <a:sym typeface="+mn-ea"/>
              </a:rPr>
              <a:t>具有引导、监督、表态、深化的作用！</a:t>
            </a:r>
            <a:endParaRPr lang="zh-CN" altLang="en-US" sz="4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1026" name="Picture 2"/>
          <p:cNvPicPr>
            <a:picLocks noGrp="1" noChangeAspect="1"/>
          </p:cNvPicPr>
          <p:nvPr>
            <p:ph idx="9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664335" y="1691005"/>
            <a:ext cx="8231505" cy="413194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PLACING_PICTURE_USER_VIEWPORT" val="{&quot;height&quot;:6447.499212598425,&quot;width&quot;:12962.50078740157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WPS 演示</Application>
  <PresentationFormat>宽屏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黑体</vt:lpstr>
      <vt:lpstr>楷体</vt:lpstr>
      <vt:lpstr>Arial Unicode MS</vt:lpstr>
      <vt:lpstr>Calibri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谋篇布局</vt:lpstr>
      <vt:lpstr>                            重点分析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yewandou</cp:lastModifiedBy>
  <cp:revision>18</cp:revision>
  <dcterms:created xsi:type="dcterms:W3CDTF">2021-09-12T11:18:00Z</dcterms:created>
  <dcterms:modified xsi:type="dcterms:W3CDTF">2025-09-25T04:53:34Z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022C34986D8442AD8E7BBF41A58CF69C</vt:lpwstr>
  </property>
  <property fmtid="{D5CDD505-2E9C-101B-9397-08002B2CF9AE}" pid="3" name="KSOProductBuildVer">
    <vt:lpwstr>2052-12.1.0.22529</vt:lpwstr>
  </property>
</Properties>
</file>