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59" r:id="rId3"/>
  </p:sldMasterIdLst>
  <p:notesMasterIdLst>
    <p:notesMasterId r:id="rId5"/>
  </p:notesMasterIdLst>
  <p:sldIdLst>
    <p:sldId id="256" r:id="rId4"/>
    <p:sldId id="260" r:id="rId6"/>
    <p:sldId id="273" r:id="rId7"/>
    <p:sldId id="261" r:id="rId8"/>
    <p:sldId id="264" r:id="rId9"/>
    <p:sldId id="265" r:id="rId10"/>
    <p:sldId id="263" r:id="rId11"/>
    <p:sldId id="266" r:id="rId12"/>
    <p:sldId id="267" r:id="rId13"/>
    <p:sldId id="268" r:id="rId14"/>
    <p:sldId id="271" r:id="rId15"/>
    <p:sldId id="284" r:id="rId16"/>
    <p:sldId id="283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DA8"/>
    <a:srgbClr val="604B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5A8C7-CC1A-4A08-9B4B-31F43B054C7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1B693-632D-4080-9CF6-EA28B66DC80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9AD698A-D66C-4FA1-BBD8-F72AE9E6E751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pitchFamily="34" charset="-122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199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lum bright="70001" contrast="-70000"/>
          </a:blip>
          <a:stretch>
            <a:fillRect/>
          </a:stretch>
        </p:blipFill>
        <p:spPr>
          <a:xfrm>
            <a:off x="6705600" y="1371600"/>
            <a:ext cx="5118100" cy="49053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4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00" y="381000"/>
            <a:ext cx="3060700" cy="9064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9" name="图片 18" descr="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2374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" name="图片 17" descr="3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511675"/>
            <a:ext cx="12192000" cy="23622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5" name="Group 9"/>
          <p:cNvGrpSpPr/>
          <p:nvPr/>
        </p:nvGrpSpPr>
        <p:grpSpPr>
          <a:xfrm>
            <a:off x="0" y="0"/>
            <a:ext cx="12192000" cy="6858000"/>
            <a:chOff x="0" y="0"/>
            <a:chExt cx="5760" cy="4320"/>
          </a:xfrm>
        </p:grpSpPr>
        <p:pic>
          <p:nvPicPr>
            <p:cNvPr id="2060" name="图片 50" descr="1.pn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2061" name="图片 51" descr="2.png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>
              <a:defRPr lang="zh-CN" altLang="en-US" sz="4800" b="1" dirty="0" smtClean="0">
                <a:solidFill>
                  <a:schemeClr val="tx1"/>
                </a:solidFill>
                <a:effectLst>
                  <a:glow rad="101600">
                    <a:srgbClr val="FFC000">
                      <a:alpha val="60000"/>
                    </a:srgbClr>
                  </a:glow>
                </a:effectLst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733800"/>
            <a:ext cx="8534400" cy="990600"/>
          </a:xfrm>
        </p:spPr>
        <p:txBody>
          <a:bodyPr/>
          <a:lstStyle>
            <a:lvl1pPr marL="0" indent="0" algn="ctr">
              <a:buNone/>
              <a:defRPr lang="zh-CN" altLang="en-US" sz="3200" b="1" dirty="0">
                <a:effectLst>
                  <a:glow rad="101600">
                    <a:srgbClr val="FFC000">
                      <a:alpha val="60000"/>
                    </a:srgbClr>
                  </a:glow>
                </a:effectLst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2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65600" y="6245225"/>
            <a:ext cx="2336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dirty="0">
                <a:solidFill>
                  <a:schemeClr val="bg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2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6245225"/>
            <a:ext cx="23368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5200" y="6245225"/>
            <a:ext cx="1727200" cy="47625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t" anchorCtr="0" compatLnSpc="1"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>
                <a:latin typeface="Arial" panose="020B0604020202020204" pitchFamily="34" charset="0"/>
              </a:rPr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>
    <p:fade thruBlk="1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3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/>
            </a:fld>
            <a:endParaRPr lang="zh-CN" altLang="en-US"/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1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0" y="713673"/>
            <a:ext cx="4681654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2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0" y="2313873"/>
            <a:ext cx="4681654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8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tags" Target="../tags/tag3.xml"/><Relationship Id="rId12" Type="http://schemas.openxmlformats.org/officeDocument/2006/relationships/tags" Target="../tags/tag2.xml"/><Relationship Id="rId11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18" Type="http://schemas.openxmlformats.org/officeDocument/2006/relationships/tags" Target="../tags/tag4.xml"/><Relationship Id="rId17" Type="http://schemas.openxmlformats.org/officeDocument/2006/relationships/image" Target="../media/image2.png"/><Relationship Id="rId16" Type="http://schemas.openxmlformats.org/officeDocument/2006/relationships/image" Target="../media/image9.png"/><Relationship Id="rId15" Type="http://schemas.openxmlformats.org/officeDocument/2006/relationships/image" Target="../media/image8.png"/><Relationship Id="rId14" Type="http://schemas.openxmlformats.org/officeDocument/2006/relationships/image" Target="../media/image7.png"/><Relationship Id="rId13" Type="http://schemas.openxmlformats.org/officeDocument/2006/relationships/image" Target="../media/image6.png"/><Relationship Id="rId12" Type="http://schemas.openxmlformats.org/officeDocument/2006/relationships/image" Target="../media/image5.png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2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KSO_TEMPLATE" hidden="1"/>
          <p:cNvSpPr/>
          <p:nvPr userDrawn="1"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9"/>
          <p:cNvGrpSpPr/>
          <p:nvPr/>
        </p:nvGrpSpPr>
        <p:grpSpPr>
          <a:xfrm>
            <a:off x="0" y="-304800"/>
            <a:ext cx="12192000" cy="7162800"/>
            <a:chOff x="0" y="-192"/>
            <a:chExt cx="5760" cy="4512"/>
          </a:xfrm>
        </p:grpSpPr>
        <p:pic>
          <p:nvPicPr>
            <p:cNvPr id="1036" name="图片 50" descr="1.png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0" y="0"/>
              <a:ext cx="5760" cy="4320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037" name="图片 51" descr="2.pn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-192"/>
              <a:ext cx="5760" cy="4320"/>
            </a:xfrm>
            <a:prstGeom prst="rect">
              <a:avLst/>
            </a:prstGeom>
            <a:noFill/>
            <a:ln w="9525">
              <a:noFill/>
            </a:ln>
          </p:spPr>
        </p:pic>
      </p:grpSp>
      <p:pic>
        <p:nvPicPr>
          <p:cNvPr id="1027" name="图片 6" descr="图片1副本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0" y="0"/>
            <a:ext cx="12192000" cy="1295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8" name="图片 8" descr="图片1副本.png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0" y="6019800"/>
            <a:ext cx="12192000" cy="838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9" name="Rectangle 2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972800" cy="868362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0" name="Rectangle 3"/>
          <p:cNvSpPr>
            <a:spLocks noGrp="1"/>
          </p:cNvSpPr>
          <p:nvPr>
            <p:ph type="body" idx="1"/>
          </p:nvPr>
        </p:nvSpPr>
        <p:spPr>
          <a:xfrm>
            <a:off x="609600" y="1295400"/>
            <a:ext cx="10972800" cy="48307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65600" y="6245225"/>
            <a:ext cx="2336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010400" y="6245225"/>
            <a:ext cx="2336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855200" y="6245225"/>
            <a:ext cx="17272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pic>
        <p:nvPicPr>
          <p:cNvPr id="13" name="Picture 3" descr="E:\ppt资源及相关\懒人图库101-200\png-1835.png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9448800" y="3857625"/>
            <a:ext cx="2743200" cy="2133600"/>
          </a:xfrm>
          <a:prstGeom prst="rect">
            <a:avLst/>
          </a:prstGeom>
          <a:noFill/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pic>
        <p:nvPicPr>
          <p:cNvPr id="1035" name="图片 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85800" y="6248400"/>
            <a:ext cx="1919817" cy="5683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 thruBlk="1"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黑体" panose="02010609060101010101" pitchFamily="49" charset="-122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1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image" Target="../media/image10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7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9" name="Picture 18" descr="https://timgsa.baidu.com/timg?image&amp;quality=80&amp;size=b9999_10000&amp;sec=1498032380012&amp;di=ed66a108460403ff42a4d13b35ddb602&amp;imgtype=0&amp;src=http%3A%2F%2Fphotocdn.sohu.com%2F20140315%2FImg396664206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32715" y="-52070"/>
            <a:ext cx="13916025" cy="8562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914400" y="1609725"/>
            <a:ext cx="10363200" cy="1470025"/>
          </a:xfrm>
        </p:spPr>
        <p:txBody>
          <a:bodyPr/>
          <a:lstStyle/>
          <a:p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sz="5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飞天</a:t>
            </a:r>
            <a:r>
              <a:rPr lang="en-US" altLang="zh-CN" sz="5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sz="5400" dirty="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凌空</a:t>
            </a:r>
            <a:endParaRPr sz="5400" dirty="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990215" y="2933700"/>
            <a:ext cx="8534400" cy="990600"/>
          </a:xfrm>
        </p:spPr>
        <p:txBody>
          <a:bodyPr/>
          <a:lstStyle/>
          <a:p>
            <a:r>
              <a:rPr lang="en-US" altLang="zh-CN" dirty="0"/>
              <a:t>                   </a:t>
            </a:r>
            <a:r>
              <a:rPr lang="en-US" altLang="zh-CN" sz="4000" dirty="0"/>
              <a:t> ——</a:t>
            </a:r>
            <a:r>
              <a:rPr sz="4000" dirty="0"/>
              <a:t>跳水姑娘吕伟夺魁记</a:t>
            </a:r>
            <a:endParaRPr sz="4000" dirty="0"/>
          </a:p>
        </p:txBody>
      </p:sp>
    </p:spTree>
    <p:custDataLst>
      <p:tags r:id="rId4"/>
    </p:custDataLst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80975" y="238760"/>
            <a:ext cx="11830050" cy="89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3855" marR="0" lvl="0" indent="-363855" algn="l" defTabSz="4572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6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写</a:t>
            </a:r>
            <a:r>
              <a:rPr kumimoji="0" lang="zh-CN" altLang="en-US" sz="36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外国记者和印度观众对吕伟跳水的赞叹有何效果</a:t>
            </a:r>
            <a:r>
              <a:rPr kumimoji="0" lang="zh-CN" sz="36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华文新魏" panose="02010800040101010101" charset="-122"/>
              </a:rPr>
              <a:t>？</a:t>
            </a:r>
            <a:r>
              <a:rPr kumimoji="0" lang="en-US" altLang="zh-CN" sz="3200" b="1" i="0" u="none" strike="noStrike" kern="1200" cap="none" spc="0" normalizeH="0" baseline="0" noProof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 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10595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16700" y="6400800"/>
            <a:ext cx="3260725" cy="438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文本框 2"/>
          <p:cNvSpPr txBox="1"/>
          <p:nvPr/>
        </p:nvSpPr>
        <p:spPr>
          <a:xfrm>
            <a:off x="-47625" y="1978660"/>
            <a:ext cx="12197080" cy="3749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63855" marR="0" lvl="0" indent="-363855" algn="l" defTabSz="4572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32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  <a:sym typeface="+mn-ea"/>
              </a:rPr>
              <a:t>     </a:t>
            </a:r>
            <a:r>
              <a:rPr lang="en-US" altLang="zh-CN" sz="36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zh-CN" altLang="en-US" sz="3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侧面烘托</a:t>
            </a:r>
            <a:r>
              <a:rPr lang="zh-CN" altLang="en-US" sz="36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出了吕伟跳水动作的</a:t>
            </a:r>
            <a:r>
              <a:rPr lang="zh-CN" altLang="en-US" sz="3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完美</a:t>
            </a:r>
            <a:r>
              <a:rPr lang="zh-CN" altLang="en-US" sz="36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。同时将整个特写推向高潮，将体育健儿</a:t>
            </a:r>
            <a:r>
              <a:rPr lang="zh-CN" altLang="en-US" sz="4400" b="1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奋力拼搏、为国争光</a:t>
            </a:r>
            <a:r>
              <a:rPr lang="zh-CN" altLang="en-US" sz="3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的主题</a:t>
            </a:r>
            <a:r>
              <a:rPr lang="zh-CN" altLang="en-US" sz="36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突显出来。自然地表达了作者的</a:t>
            </a:r>
            <a:r>
              <a:rPr lang="zh-CN" altLang="en-US" sz="4800" b="1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民族自豪</a:t>
            </a:r>
            <a:r>
              <a:rPr lang="zh-CN" altLang="en-US" sz="3600" b="1" u="sng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之情</a:t>
            </a:r>
            <a:r>
              <a:rPr lang="zh-CN" altLang="en-US" sz="36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3600" b="1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L="363855" marR="0" lvl="0" indent="-363855" algn="ctr" defTabSz="457200" rtl="0" eaLnBrk="1" fontAlgn="base" latinLnBrk="0" hangingPunct="1">
              <a:lnSpc>
                <a:spcPct val="14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（正面侧面结合）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700" y="1295400"/>
            <a:ext cx="12167235" cy="4831080"/>
          </a:xfrm>
        </p:spPr>
        <p:txBody>
          <a:bodyPr/>
          <a:p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如果把《</a:t>
            </a:r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飞天</a:t>
            </a:r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凌空》改成一般的通讯，在内容上会有什么变化？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平日刻苦的训练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紧张曲折的过程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五星红旗冉冉升起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r>
              <a:rPr lang="en-US" altLang="zh-CN" sz="3600" b="1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……</a:t>
            </a:r>
            <a:endParaRPr lang="en-US" altLang="zh-CN" sz="3600" b="1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11430" y="1040765"/>
            <a:ext cx="12169140" cy="4961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 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飞天，是佛教中称为香音之神的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能奏乐、善飞舞，满身异香而美丽的菩萨</a:t>
            </a:r>
            <a:r>
              <a:rPr kumimoji="0" lang="zh-CN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。飞天是民族艺术的一个绚丽形象，提起敦煌，人们就会想到神奇的飞天。敦煌飞天从起源和职能上说，它不是一位神，它是乾闼gān tà婆与紧那罗的复合体。乾闼婆是印度梵语的音译，意译为天歌神，由于他周身散发香气，又叫香间神。紧那罗是印度古梵文的音译，意译为天乐神。乾闼婆和紧那罗原来是印度古神话和婆罗门教中的娱乐神和歌舞神。神话传说中说他们一个善歌，一个善舞，形影不离，融洽和谐，是恩爱的夫妻。后来被佛教吸收，化为天龙八部众神中的两位天神。</a:t>
            </a:r>
            <a:endParaRPr kumimoji="0" lang="zh-CN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4479925" y="209550"/>
            <a:ext cx="2418080" cy="768350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</a:bodyPr>
          <a:p>
            <a:r>
              <a:rPr lang="zh-CN" altLang="en-US" sz="440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</a:rPr>
              <a:t>新闻特写</a:t>
            </a:r>
            <a:endParaRPr lang="zh-CN" altLang="en-US" sz="440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071245" y="1400175"/>
            <a:ext cx="9721850" cy="3438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70000"/>
              </a:lnSpc>
            </a:pPr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</a:rPr>
              <a:t>         </a:t>
            </a:r>
            <a:r>
              <a:rPr lang="zh-CN" altLang="en-US" sz="3200" b="1">
                <a:latin typeface="华文楷体" panose="02010600040101010101" charset="-122"/>
                <a:ea typeface="华文楷体" panose="02010600040101010101" charset="-122"/>
              </a:rPr>
              <a:t>以</a:t>
            </a:r>
            <a:r>
              <a:rPr lang="zh-CN" altLang="en-US" sz="3200" b="1" u="sng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形象化</a:t>
            </a:r>
            <a:r>
              <a:rPr lang="zh-CN" altLang="en-US" sz="3200" b="1" u="sng">
                <a:latin typeface="华文楷体" panose="02010600040101010101" charset="-122"/>
                <a:ea typeface="华文楷体" panose="02010600040101010101" charset="-122"/>
              </a:rPr>
              <a:t>的手法</a:t>
            </a:r>
            <a:r>
              <a:rPr lang="zh-CN" altLang="en-US" sz="3200" b="1">
                <a:latin typeface="华文楷体" panose="02010600040101010101" charset="-122"/>
                <a:ea typeface="华文楷体" panose="02010600040101010101" charset="-122"/>
              </a:rPr>
              <a:t>作为主要表现手法，截取新闻事件中</a:t>
            </a:r>
            <a:r>
              <a:rPr lang="zh-CN" altLang="en-US" sz="3200" b="1" u="sng">
                <a:latin typeface="华文楷体" panose="02010600040101010101" charset="-122"/>
                <a:ea typeface="华文楷体" panose="02010600040101010101" charset="-122"/>
              </a:rPr>
              <a:t>最具有价值、最生动感人、最富有特征的</a:t>
            </a:r>
            <a:r>
              <a:rPr lang="zh-CN" altLang="en-US" sz="3200" b="1" u="sng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片段和部分</a:t>
            </a:r>
            <a:r>
              <a:rPr lang="zh-CN" altLang="en-US" sz="3200" b="1">
                <a:solidFill>
                  <a:srgbClr val="00B0F0"/>
                </a:solidFill>
                <a:latin typeface="华文楷体" panose="02010600040101010101" charset="-122"/>
                <a:ea typeface="华文楷体" panose="02010600040101010101" charset="-122"/>
              </a:rPr>
              <a:t>予以放大</a:t>
            </a:r>
            <a:r>
              <a:rPr lang="zh-CN" altLang="en-US" sz="3200" b="1">
                <a:latin typeface="华文楷体" panose="02010600040101010101" charset="-122"/>
                <a:ea typeface="华文楷体" panose="02010600040101010101" charset="-122"/>
              </a:rPr>
              <a:t>，从而鲜明再现典型人物、事件、场景的一种新闻体裁。</a:t>
            </a:r>
            <a:endParaRPr lang="zh-CN" altLang="en-US" sz="3200" b="1"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zh-CN" b="1">
                <a:latin typeface="楷体" panose="02010609060101010101" pitchFamily="49" charset="-122"/>
                <a:ea typeface="楷体" panose="02010609060101010101" pitchFamily="49" charset="-122"/>
              </a:rPr>
              <a:t>新闻事件</a:t>
            </a:r>
            <a:endParaRPr lang="zh-CN" altLang="zh-CN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27075" y="1240155"/>
            <a:ext cx="10972800" cy="3725545"/>
          </a:xfrm>
        </p:spPr>
        <p:txBody>
          <a:bodyPr/>
          <a:p>
            <a:pPr marL="0" indent="0">
              <a:lnSpc>
                <a:spcPct val="130000"/>
              </a:lnSpc>
              <a:buNone/>
            </a:pPr>
            <a:r>
              <a:rPr lang="en-US" altLang="zh-CN" b="1" kern="12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    </a:t>
            </a:r>
            <a:r>
              <a:rPr lang="en-US" altLang="zh-CN" sz="3600" b="1" kern="1200" noProof="0" dirty="0">
                <a:ln>
                  <a:noFill/>
                </a:ln>
                <a:effectLst/>
                <a:uLnTx/>
                <a:uFillTx/>
                <a:latin typeface="+mn-ea"/>
                <a:sym typeface="+mn-ea"/>
              </a:rPr>
              <a:t> </a:t>
            </a:r>
            <a:r>
              <a:rPr lang="en-US" altLang="zh-CN" sz="3600" b="1" kern="120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1982</a:t>
            </a:r>
            <a:r>
              <a:rPr lang="zh-CN" altLang="en-US" sz="3600" b="1" kern="120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年</a:t>
            </a:r>
            <a:r>
              <a:rPr lang="en-US" altLang="zh-CN" sz="3600" b="1" kern="120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11</a:t>
            </a:r>
            <a:r>
              <a:rPr lang="zh-CN" altLang="en-US" sz="3600" b="1" kern="120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月，在新德里举行的第</a:t>
            </a:r>
            <a:r>
              <a:rPr lang="en-US" altLang="zh-CN" sz="3600" b="1" kern="120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9</a:t>
            </a:r>
            <a:r>
              <a:rPr lang="zh-CN" altLang="en-US" sz="3600" b="1" kern="120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届亚运会，是</a:t>
            </a:r>
            <a:r>
              <a:rPr lang="zh-CN" altLang="en-US" sz="3600" b="1" kern="12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“文革”后中国派选手参加的第一个国际性综合大型运动会</a:t>
            </a:r>
            <a:r>
              <a:rPr lang="zh-CN" altLang="en-US" sz="3600" b="1" kern="1200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，吸引了国内众多媒体的目光。中国运动员吕伟以较大优势获得女子十米跳台跳水冠军。</a:t>
            </a:r>
            <a:endParaRPr lang="zh-CN" altLang="en-US" sz="36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521335" y="598170"/>
            <a:ext cx="11670665" cy="181483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pPr algn="l"/>
            <a:endParaRPr lang="zh-CN" altLang="en-US" sz="320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  <a:p>
            <a:pPr algn="l"/>
            <a:r>
              <a:rPr lang="zh-CN" altLang="en-US" sz="4000" b="1" u="sng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这则特写中，最具有价值、最生动感人、最富有特征的片段和部分？</a:t>
            </a:r>
            <a:endParaRPr lang="zh-CN" altLang="en-US" sz="400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1335" y="3270885"/>
            <a:ext cx="9711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吕伟以完美的跳水动作夺魁！（跳水夺魁）</a:t>
            </a:r>
            <a:endParaRPr lang="zh-CN" altLang="en-US" sz="40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21335" y="4713605"/>
            <a:ext cx="971169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40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作者是</a:t>
            </a:r>
            <a:r>
              <a:rPr lang="zh-CN" altLang="en-US" sz="4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如何展开</a:t>
            </a:r>
            <a:r>
              <a:rPr lang="zh-CN" altLang="en-US" sz="4000" b="1"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这个精彩片段的？</a:t>
            </a:r>
            <a:endParaRPr lang="zh-CN" altLang="en-US" sz="4000" b="1"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5474" name="矩形 3"/>
          <p:cNvSpPr/>
          <p:nvPr/>
        </p:nvSpPr>
        <p:spPr>
          <a:xfrm>
            <a:off x="80010" y="4653280"/>
            <a:ext cx="3242310" cy="521970"/>
          </a:xfrm>
          <a:prstGeom prst="rect">
            <a:avLst/>
          </a:prstGeom>
          <a:noFill/>
          <a:ln w="9525">
            <a:noFill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p>
            <a:pPr defTabSz="457200"/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第二部分（⑤</a:t>
            </a:r>
            <a:r>
              <a:rPr lang="en-US" altLang="zh-CN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-⑧</a:t>
            </a:r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）：</a:t>
            </a:r>
            <a:endParaRPr lang="en-US" altLang="zh-CN" sz="28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105475" name="矩形 4"/>
          <p:cNvSpPr/>
          <p:nvPr/>
        </p:nvSpPr>
        <p:spPr>
          <a:xfrm>
            <a:off x="-13970" y="1228090"/>
            <a:ext cx="3554095" cy="521970"/>
          </a:xfrm>
          <a:prstGeom prst="rect">
            <a:avLst/>
          </a:prstGeom>
          <a:noFill/>
          <a:ln w="9525">
            <a:noFill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wrap="square">
            <a:spAutoFit/>
          </a:bodyPr>
          <a:p>
            <a:pPr defTabSz="457200"/>
            <a:r>
              <a:rPr lang="zh-CN" altLang="en-US" sz="2800" b="1" dirty="0">
                <a:solidFill>
                  <a:srgbClr val="C0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第一部分（①－④）：</a:t>
            </a:r>
            <a:endParaRPr lang="zh-CN" altLang="en-US" sz="2800" b="1" dirty="0">
              <a:solidFill>
                <a:srgbClr val="C0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379470" y="4594225"/>
            <a:ext cx="7364095" cy="6451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外国记者、观众等的赞赏。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322955" y="1228090"/>
            <a:ext cx="8787130" cy="645160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特写镜头</a:t>
            </a: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——</a:t>
            </a: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rPr>
              <a:t>吕伟跳水夺冠的一瞬间。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-13970" y="313055"/>
            <a:ext cx="11373485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sz="40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谋篇布局</a:t>
            </a:r>
            <a:r>
              <a:rPr lang="en-US" altLang="zh-CN" sz="40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——</a:t>
            </a:r>
            <a:r>
              <a:rPr lang="en-US" sz="40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结构提纲</a:t>
            </a:r>
            <a:r>
              <a:rPr lang="zh-CN" altLang="en-US" sz="4000" b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？</a:t>
            </a:r>
            <a:endParaRPr lang="zh-CN" altLang="en-US" sz="4000" b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960245" y="1526540"/>
            <a:ext cx="110109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</a:rPr>
              <a:t>准备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</a:rPr>
              <a:t>起跳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</a:rPr>
              <a:t>腾空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</a:rPr>
              <a:t>入水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775960" y="2880360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正面描写</a:t>
            </a:r>
            <a:endParaRPr lang="zh-CN" altLang="en-US" sz="4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948680" y="5308600"/>
            <a:ext cx="222504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40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侧面描写</a:t>
            </a:r>
            <a:endParaRPr lang="zh-CN" altLang="en-US" sz="4000" b="1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50030" y="2081530"/>
            <a:ext cx="736600" cy="192786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p>
            <a:r>
              <a:rPr lang="zh-CN" altLang="en-US" sz="3600" b="1">
                <a:latin typeface="楷体" panose="02010609060101010101" pitchFamily="49" charset="-122"/>
                <a:ea typeface="楷体" panose="02010609060101010101" pitchFamily="49" charset="-122"/>
              </a:rPr>
              <a:t>时间顺序</a:t>
            </a:r>
            <a:endParaRPr lang="zh-CN" altLang="en-US" sz="36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5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 bldLvl="0" animBg="1"/>
      <p:bldP spid="105475" grpId="0" bldLvl="0" animBg="1"/>
      <p:bldP spid="10" grpId="0" bldLvl="0" animBg="1"/>
      <p:bldP spid="11" grpId="0" bldLvl="0" animBg="1"/>
      <p:bldP spid="2" grpId="0"/>
      <p:bldP spid="5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-59690" y="2546985"/>
            <a:ext cx="12310745" cy="46088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40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zh-CN" altLang="en-US" sz="40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表现</a:t>
            </a:r>
            <a:r>
              <a:rPr lang="zh-CN" altLang="zh-CN" sz="40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跳台之高</a:t>
            </a:r>
            <a:r>
              <a:rPr lang="zh-CN" altLang="zh-CN" sz="40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，也是</a:t>
            </a:r>
            <a:r>
              <a:rPr lang="zh-CN" altLang="en-US" sz="4000" b="1" u="sng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以动衬静</a:t>
            </a:r>
            <a:r>
              <a:rPr lang="zh-CN" altLang="en-US" sz="40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。以飘浮的白云、飞鸟掠过之动态，衬托出吕伟“</a:t>
            </a:r>
            <a:r>
              <a:rPr lang="zh-CN" altLang="en-US" sz="40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沉静自若</a:t>
            </a:r>
            <a:r>
              <a:rPr lang="zh-CN" altLang="en-US" sz="40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”的特点。</a:t>
            </a:r>
            <a:endParaRPr lang="zh-CN" altLang="en-US" sz="4000" b="1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40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白云飞鸟亦衬托出吕伟的</a:t>
            </a:r>
            <a:r>
              <a:rPr lang="en-US" altLang="zh-CN" sz="40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“</a:t>
            </a:r>
            <a:r>
              <a:rPr lang="zh-CN" altLang="en-US" sz="40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风度优雅</a:t>
            </a:r>
            <a:r>
              <a:rPr lang="en-US" altLang="zh-CN" sz="40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”</a:t>
            </a:r>
            <a:r>
              <a:rPr lang="zh-CN" altLang="en-US" sz="40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4000" b="1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  <a:p>
            <a:pPr marL="0" marR="0" lvl="0" indent="0" algn="l" defTabSz="4572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sz="40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18440" y="1125855"/>
            <a:ext cx="9914890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266700" algn="l"/>
            <a:r>
              <a:rPr 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朗读第一段（准备部分），思考</a:t>
            </a:r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——</a:t>
            </a:r>
            <a:endParaRPr lang="en-US" altLang="zh-CN" sz="4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indent="266700" algn="l"/>
            <a:r>
              <a:rPr lang="en-US" alt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      </a:t>
            </a:r>
            <a:r>
              <a:rPr lang="zh-CN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为何要写白云、飞鸟</a:t>
            </a:r>
            <a:r>
              <a:rPr lang="en-US" sz="40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?</a:t>
            </a:r>
            <a:endParaRPr lang="en-US" altLang="en-US" sz="4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0" y="2026920"/>
            <a:ext cx="12225655" cy="4831080"/>
          </a:xfrm>
        </p:spPr>
        <p:txBody>
          <a:bodyPr/>
          <a:p>
            <a:pPr algn="l" defTabSz="457200" eaLnBrk="0" fontAlgn="base" hangingPunct="0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3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动词的精妙</a:t>
            </a:r>
            <a:r>
              <a:rPr lang="en-US" altLang="zh-CN" sz="3600" b="1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——</a:t>
            </a:r>
            <a:endParaRPr lang="zh-CN" altLang="en-US" sz="36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defTabSz="457200" eaLnBrk="0" fontAlgn="base" hangingPunct="0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3600" b="1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“轻</a:t>
            </a:r>
            <a:r>
              <a:rPr lang="zh-CN" altLang="en-US" sz="3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舒</a:t>
            </a:r>
            <a:r>
              <a:rPr lang="zh-CN" altLang="en-US" sz="3600" b="1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双臂”“轻轻一</a:t>
            </a:r>
            <a:r>
              <a:rPr lang="zh-CN" altLang="en-US" sz="3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蹬</a:t>
            </a:r>
            <a:r>
              <a:rPr lang="zh-CN" altLang="en-US" sz="3600" b="1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”“向空中</a:t>
            </a:r>
            <a:r>
              <a:rPr lang="zh-CN" altLang="en-US" sz="3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飞</a:t>
            </a:r>
            <a:r>
              <a:rPr lang="zh-CN" altLang="en-US" sz="3600" b="1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去”</a:t>
            </a:r>
            <a:endParaRPr lang="zh-CN" altLang="en-US" sz="36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 defTabSz="457200" eaLnBrk="0" fontAlgn="base" hangingPunct="0">
              <a:lnSpc>
                <a:spcPct val="150000"/>
              </a:lnSpc>
              <a:buClrTx/>
              <a:buSzTx/>
              <a:buFontTx/>
              <a:defRPr/>
            </a:pPr>
            <a:r>
              <a:rPr lang="zh-CN" altLang="en-US" sz="3600" b="1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对吕伟起跳、飞天的动作进行</a:t>
            </a:r>
            <a:r>
              <a:rPr lang="zh-CN" altLang="en-US" sz="3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细致</a:t>
            </a:r>
            <a:r>
              <a:rPr lang="zh-CN" altLang="en-US" sz="3600" b="1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的刻画,有力地突出了吕伟动作的</a:t>
            </a:r>
            <a:r>
              <a:rPr lang="zh-CN" altLang="en-US" sz="3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轻柔、优美、舒展</a:t>
            </a:r>
            <a:r>
              <a:rPr lang="zh-CN" altLang="en-US" sz="3600" b="1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,充满了</a:t>
            </a:r>
            <a:r>
              <a:rPr lang="zh-CN" altLang="en-US" sz="3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动态美</a:t>
            </a:r>
            <a:r>
              <a:rPr lang="zh-CN" altLang="en-US" sz="3600" b="1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。</a:t>
            </a:r>
            <a:endParaRPr lang="zh-CN" altLang="en-US" sz="36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endParaRPr lang="zh-CN" altLang="en-US" sz="3600"/>
          </a:p>
        </p:txBody>
      </p:sp>
      <p:sp>
        <p:nvSpPr>
          <p:cNvPr id="3" name="文本框 2"/>
          <p:cNvSpPr txBox="1"/>
          <p:nvPr/>
        </p:nvSpPr>
        <p:spPr>
          <a:xfrm>
            <a:off x="-134620" y="1227455"/>
            <a:ext cx="1232662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266700"/>
            <a:r>
              <a:rPr lang="zh-CN" sz="4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读第</a:t>
            </a:r>
            <a:r>
              <a:rPr lang="en-US" altLang="zh-CN" sz="4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2-4</a:t>
            </a:r>
            <a:r>
              <a:rPr lang="zh-CN" sz="4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自然段</a:t>
            </a:r>
            <a:r>
              <a:rPr lang="en-US" sz="4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,</a:t>
            </a:r>
            <a:r>
              <a:rPr lang="zh-CN" sz="4000" b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哪一处给你留下较深的印象？为什么？</a:t>
            </a:r>
            <a:endParaRPr lang="zh-CN" altLang="en-US" sz="4000" b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15" y="1114425"/>
            <a:ext cx="11414760" cy="13220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40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动词的精妙</a:t>
            </a:r>
            <a:r>
              <a:rPr lang="en-US" altLang="zh-CN" sz="4000" b="1" noProof="0" dirty="0">
                <a:ln>
                  <a:noFill/>
                </a:ln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——</a:t>
            </a:r>
            <a:endParaRPr lang="zh-CN" altLang="en-US" sz="40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 algn="l"/>
            <a:r>
              <a:rPr lang="zh-CN" altLang="en-US" sz="4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一瞬间，她那修长美妙的身体犹如被空气</a:t>
            </a:r>
            <a:r>
              <a:rPr lang="zh-CN" altLang="en-US" sz="40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托住了。</a:t>
            </a:r>
            <a:endParaRPr lang="zh-CN" altLang="en-US" sz="40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415" y="2552700"/>
            <a:ext cx="121583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algn="l" defTabSz="457200" rtl="0" eaLnBrk="0" fontAlgn="base" latinLnBrk="0" hangingPunct="0">
              <a:lnSpc>
                <a:spcPct val="150000"/>
              </a:lnSpc>
              <a:buClrTx/>
              <a:buSzTx/>
              <a:buFontTx/>
              <a:buNone/>
              <a:defRPr/>
            </a:pPr>
            <a:r>
              <a:rPr lang="en-US" altLang="zh-CN" sz="3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   </a:t>
            </a:r>
            <a:r>
              <a:rPr lang="zh-CN" altLang="en-US" sz="3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一个“托” 字犹如</a:t>
            </a:r>
            <a:r>
              <a:rPr lang="zh-CN" altLang="en-US" sz="3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静静地定格</a:t>
            </a:r>
            <a:r>
              <a:rPr lang="zh-CN" altLang="en-US" sz="3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在空中，从而更加表现出吕伟</a:t>
            </a:r>
            <a:r>
              <a:rPr lang="zh-CN" altLang="en-US" sz="3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身材轻盈</a:t>
            </a:r>
            <a:r>
              <a:rPr lang="zh-CN" altLang="en-US" sz="3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的特点，为下文的精彩表现埋下伏笔。</a:t>
            </a:r>
            <a:endParaRPr lang="zh-CN" altLang="en-US" sz="36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25400" y="1634490"/>
            <a:ext cx="122218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1F2DA8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   </a:t>
            </a:r>
            <a:r>
              <a:rPr lang="zh-CN" altLang="en-US" sz="3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她已经展开身体，</a:t>
            </a:r>
            <a:r>
              <a:rPr lang="zh-CN" altLang="en-US" sz="3600" b="1" u="sng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像轻盈的、笔直的箭</a:t>
            </a:r>
            <a:r>
              <a:rPr lang="zh-CN" altLang="en-US" sz="3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en-US" altLang="zh-CN" sz="3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“</a:t>
            </a:r>
            <a:r>
              <a:rPr lang="zh-CN" altLang="en-US" sz="3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哧</a:t>
            </a:r>
            <a:r>
              <a:rPr lang="en-US" altLang="zh-CN" sz="3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”</a:t>
            </a:r>
            <a:r>
              <a:rPr lang="zh-CN" altLang="en-US" sz="3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地插进碧波之中。</a:t>
            </a:r>
            <a:endParaRPr lang="zh-CN" altLang="en-US" sz="36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4765" y="3020060"/>
            <a:ext cx="1214183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3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华文新魏" panose="02010800040101010101" charset="-122"/>
              </a:rPr>
              <a:t>    </a:t>
            </a:r>
            <a:r>
              <a:rPr lang="zh-CN" altLang="en-US" sz="3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华文新魏" panose="02010800040101010101" charset="-122"/>
              </a:rPr>
              <a:t>比喻</a:t>
            </a:r>
            <a:r>
              <a:rPr lang="zh-CN" altLang="en-US" sz="3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华文新魏" panose="02010800040101010101" charset="-122"/>
              </a:rPr>
              <a:t>，形象地写出她入水时</a:t>
            </a:r>
            <a:r>
              <a:rPr lang="zh-CN" altLang="en-US" sz="3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华文新魏" panose="02010800040101010101" charset="-122"/>
              </a:rPr>
              <a:t>水花之小</a:t>
            </a:r>
            <a:r>
              <a:rPr lang="zh-CN" altLang="en-US" sz="3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华文新魏" panose="02010800040101010101" charset="-122"/>
              </a:rPr>
              <a:t>，突出她</a:t>
            </a:r>
            <a:r>
              <a:rPr lang="zh-CN" altLang="en-US" sz="3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华文新魏" panose="02010800040101010101" charset="-122"/>
              </a:rPr>
              <a:t>动作轻盈笔直</a:t>
            </a:r>
            <a:r>
              <a:rPr lang="zh-CN" altLang="en-US" sz="3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、</a:t>
            </a:r>
            <a:r>
              <a:rPr lang="zh-CN" altLang="en-US" sz="3600" b="1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完美利落</a:t>
            </a:r>
            <a:r>
              <a:rPr lang="zh-CN" altLang="en-US" sz="3600" b="1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sym typeface="+mn-ea"/>
              </a:rPr>
              <a:t>，令人难忘。</a:t>
            </a:r>
            <a:endParaRPr lang="zh-CN" altLang="en-US" sz="3600" b="1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400" y="1064895"/>
            <a:ext cx="122218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 b="1">
                <a:solidFill>
                  <a:srgbClr val="1F2DA8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</a:t>
            </a:r>
            <a:r>
              <a:rPr lang="zh-CN" altLang="en-US" sz="36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修辞手法</a:t>
            </a:r>
            <a:r>
              <a:rPr lang="zh-CN" altLang="en-US" sz="3600" b="1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增强形象性！</a:t>
            </a:r>
            <a:endParaRPr lang="zh-CN" altLang="en-US" sz="3600" b="1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/>
    </p:bldLst>
  </p:timing>
</p:sld>
</file>

<file path=ppt/tags/tag1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2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</p:tagLst>
</file>

<file path=ppt/tags/tag3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4.xml><?xml version="1.0" encoding="utf-8"?>
<p:tagLst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5.xml><?xml version="1.0" encoding="utf-8"?>
<p:tagLst xmlns:p="http://schemas.openxmlformats.org/presentationml/2006/main">
  <p:tag name="KSO_WM_TAG_VERSION" val="1.0"/>
  <p:tag name="KSO_WM_TEMPLATE_CATEGORY" val="custom"/>
  <p:tag name="KSO_WM_TEMPLATE_INDEX" val="20184553"/>
  <p:tag name="KSO_WM_UNIT_TYPE" val="a"/>
  <p:tag name="KSO_WM_UNIT_INDEX" val="1"/>
  <p:tag name="KSO_WM_UNIT_ID" val="custom20184553_1*a*1"/>
  <p:tag name="KSO_WM_UNIT_LAYERLEVEL" val="1"/>
  <p:tag name="KSO_WM_UNIT_VALUE" val="10"/>
  <p:tag name="KSO_WM_UNIT_ISCONTENTSTITLE" val="0"/>
  <p:tag name="KSO_WM_UNIT_HIGHLIGHT" val="0"/>
  <p:tag name="KSO_WM_UNIT_COMPATIBLE" val="0"/>
  <p:tag name="KSO_WM_UNIT_CLEAR" val="0"/>
  <p:tag name="KSO_WM_BEAUTIFY_FLAG" val="#wm#"/>
  <p:tag name="KSO_WM_UNIT_PRESET_TEXT" val="空白演示"/>
</p:tagLst>
</file>

<file path=ppt/tags/tag6.xml><?xml version="1.0" encoding="utf-8"?>
<p:tagLst xmlns:p="http://schemas.openxmlformats.org/presentationml/2006/main">
  <p:tag name="KSO_WM_TEMPLATE_CATEGORY" val="custom"/>
  <p:tag name="KSO_WM_TEMPLATE_INDEX" val="20184553"/>
  <p:tag name="KSO_WM_UNIT_CLEAR" val="0"/>
  <p:tag name="KSO_WM_UNIT_COMPATIBLE" val="0"/>
  <p:tag name="KSO_WM_UNIT_HIGHLIGHT" val="0"/>
  <p:tag name="KSO_WM_UNIT_ISCONTENTSTITLE" val="0"/>
  <p:tag name="KSO_WM_UNIT_VALUE" val="234"/>
  <p:tag name="KSO_WM_UNIT_LAYERLEVEL" val="1"/>
  <p:tag name="KSO_WM_UNIT_INDEX" val="1"/>
  <p:tag name="KSO_WM_UNIT_ID" val="custom20184553_1*b*1"/>
  <p:tag name="KSO_WM_UNIT_TYPE" val="b"/>
  <p:tag name="KSO_WM_BEAUTIFY_FLAG" val="#wm#"/>
  <p:tag name="KSO_WM_TAG_VERSION" val="1.0"/>
  <p:tag name="KSO_WM_UNIT_PRESET_TEXT" val="Lorem ipsum dolor sit amet, consectetur adipisicing elit."/>
</p:tagLst>
</file>

<file path=ppt/tags/tag7.xml><?xml version="1.0" encoding="utf-8"?>
<p:tagLst xmlns:p="http://schemas.openxmlformats.org/presentationml/2006/main">
  <p:tag name="KSO_WM_SLIDE_SUBTYPE" val="pureTxt"/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SLIDE_SIZE" val="828*343"/>
  <p:tag name="KSO_WM_SLIDE_POSITION" val="66*144"/>
  <p:tag name="KSO_WM_BEAUTIFY_FLAG" val="#wm#"/>
  <p:tag name="KSO_WM_SLIDE_TYPE" val="title"/>
  <p:tag name="KSO_WM_SLIDE_LAYOUT_CNT" val="1_1"/>
  <p:tag name="KSO_WM_SLIDE_LAYOUT" val="a_b"/>
  <p:tag name="KSO_WM_SLIDE_ITEM_CNT" val="2"/>
  <p:tag name="KSO_WM_SLIDE_INDEX" val="1"/>
  <p:tag name="KSO_WM_SLIDE_ID" val="custom20184553_1"/>
  <p:tag name="KSO_WM_TAG_VERSION" val="1.0"/>
  <p:tag name="KSO_WM_TEMPLATE_INDEX" val="20184553"/>
  <p:tag name="KSO_WM_TEMPLATE_CATEGORY" val="custom"/>
  <p:tag name="KSO_WM_TEMPLATE_THUMBS_INDEX" val="1、6、10、14、20、26、27、28、29、31"/>
</p:tagLst>
</file>

<file path=ppt/tags/tag8.xml><?xml version="1.0" encoding="utf-8"?>
<p:tagLst xmlns:p="http://schemas.openxmlformats.org/presentationml/2006/main">
  <p:tag name="KSO_WM_BEAUTIFY_FLAG" val="#wm#"/>
  <p:tag name="KSO_WM_TEMPLATE_CATEGORY" val="custom"/>
  <p:tag name="KSO_WM_TEMPLATE_INDEX" val="20184553"/>
</p:tagLst>
</file>

<file path=ppt/theme/theme1.xml><?xml version="1.0" encoding="utf-8"?>
<a:theme xmlns:a="http://schemas.openxmlformats.org/drawingml/2006/main" name="Office 主题">
  <a:themeElements>
    <a:clrScheme name="自定义 21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1">
          <a:gsLst>
            <a:gs pos="0">
              <a:srgbClr val="663300"/>
            </a:gs>
            <a:gs pos="50000">
              <a:srgbClr val="C58A4F"/>
            </a:gs>
            <a:gs pos="100000">
              <a:srgbClr val="663300"/>
            </a:gs>
          </a:gsLst>
          <a:lin ang="0" scaled="1"/>
        </a:gradFill>
        <a:ln w="9525">
          <a:noFill/>
          <a:round/>
        </a:ln>
      </a:spPr>
      <a:bodyPr wrap="none" anchor="ctr"/>
      <a:lstStyle>
        <a:defPPr>
          <a:defRPr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默认设计模板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1162</Words>
  <Application>WPS 演示</Application>
  <PresentationFormat>宽屏</PresentationFormat>
  <Paragraphs>77</Paragraphs>
  <Slides>13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5" baseType="lpstr">
      <vt:lpstr>Arial</vt:lpstr>
      <vt:lpstr>宋体</vt:lpstr>
      <vt:lpstr>Wingdings</vt:lpstr>
      <vt:lpstr>黑体</vt:lpstr>
      <vt:lpstr>微软雅黑</vt:lpstr>
      <vt:lpstr>楷体</vt:lpstr>
      <vt:lpstr>Calibri</vt:lpstr>
      <vt:lpstr>华文楷体</vt:lpstr>
      <vt:lpstr>华文新魏</vt:lpstr>
      <vt:lpstr>Arial Unicode MS</vt:lpstr>
      <vt:lpstr>Office 主题</vt:lpstr>
      <vt:lpstr>1_默认设计模板</vt:lpstr>
      <vt:lpstr>“飞天”凌空</vt:lpstr>
      <vt:lpstr>PowerPoint 演示文稿</vt:lpstr>
      <vt:lpstr>新闻事件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柯艳</cp:lastModifiedBy>
  <cp:revision>48</cp:revision>
  <dcterms:created xsi:type="dcterms:W3CDTF">2018-03-01T02:03:00Z</dcterms:created>
  <dcterms:modified xsi:type="dcterms:W3CDTF">2025-09-15T06:25:37Z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E31B04BB3AC84813A8BBEC455244619C</vt:lpwstr>
  </property>
</Properties>
</file>