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82" r:id="rId2"/>
    <p:sldId id="281" r:id="rId3"/>
    <p:sldId id="259" r:id="rId4"/>
    <p:sldId id="262" r:id="rId5"/>
    <p:sldId id="286" r:id="rId6"/>
    <p:sldId id="263" r:id="rId7"/>
    <p:sldId id="264" r:id="rId8"/>
    <p:sldId id="265" r:id="rId9"/>
    <p:sldId id="266" r:id="rId10"/>
    <p:sldId id="267" r:id="rId11"/>
    <p:sldId id="284" r:id="rId12"/>
    <p:sldId id="273" r:id="rId13"/>
    <p:sldId id="277" r:id="rId14"/>
    <p:sldId id="278" r:id="rId15"/>
    <p:sldId id="279" r:id="rId16"/>
    <p:sldId id="285"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varScale="1">
        <p:scale>
          <a:sx n="70" d="100"/>
          <a:sy n="70" d="100"/>
        </p:scale>
        <p:origin x="640" y="52"/>
      </p:cViewPr>
      <p:guideLst>
        <p:guide orient="horz" pos="215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pPr/>
              <a:t>2025/9/4</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62454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pPr/>
              <a:t>2025/9/4</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pPr/>
              <a:t>‹#›</a:t>
            </a:fld>
            <a:endParaRPr lang="zh-CN" altLang="en-US"/>
          </a:p>
        </p:txBody>
      </p:sp>
    </p:spTree>
    <p:extLst>
      <p:ext uri="{BB962C8B-B14F-4D97-AF65-F5344CB8AC3E}">
        <p14:creationId xmlns:p14="http://schemas.microsoft.com/office/powerpoint/2010/main" val="238211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eaLnBrk="0" hangingPunct="0"/>
            <a:fld id="{9A0DB2DC-4C9A-4742-B13C-FB6460FD3503}" type="slidenum">
              <a:rPr lang="zh-CN" altLang="en-US" sz="1200" dirty="0">
                <a:latin typeface="Arial" panose="020B0604020202020204" pitchFamily="34" charset="0"/>
                <a:ea typeface="宋体" panose="02010600030101010101" pitchFamily="2" charset="-122"/>
              </a:rPr>
              <a:pPr lvl="0" indent="0" algn="r" eaLnBrk="0" hangingPunct="0"/>
              <a:t>4</a:t>
            </a:fld>
            <a:endParaRPr lang="zh-CN" altLang="en-US" sz="12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593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文本占位符 2"/>
          <p:cNvSpPr>
            <a:spLocks noGrp="1"/>
          </p:cNvSpPr>
          <p:nvPr>
            <p:ph type="body"/>
          </p:nvPr>
        </p:nvSpPr>
        <p:spPr/>
        <p:txBody>
          <a:bodyPr wrap="square" lIns="91440" tIns="45720" rIns="91440" bIns="45720" anchor="ctr"/>
          <a:lstStyle/>
          <a:p>
            <a:pPr lvl="0"/>
            <a:endParaRPr lang="zh-CN" altLang="en-US"/>
          </a:p>
        </p:txBody>
      </p:sp>
    </p:spTree>
    <p:extLst>
      <p:ext uri="{BB962C8B-B14F-4D97-AF65-F5344CB8AC3E}">
        <p14:creationId xmlns:p14="http://schemas.microsoft.com/office/powerpoint/2010/main" val="76536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pPr/>
              <a:t>2025/9/4</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pPr/>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pPr/>
              <a:t>2025/9/4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tx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pPr/>
              <a:t>2025/9/4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pPr/>
              <a:t>‹#›</a:t>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TP1267"/>
          <p:cNvPicPr>
            <a:picLocks noChangeAspect="1" noChangeArrowheads="1"/>
          </p:cNvPicPr>
          <p:nvPr/>
        </p:nvPicPr>
        <p:blipFill>
          <a:blip r:embed="rId2" cstate="print"/>
          <a:srcRect/>
          <a:stretch>
            <a:fillRect/>
          </a:stretch>
        </p:blipFill>
        <p:spPr bwMode="auto">
          <a:xfrm>
            <a:off x="187816" y="-1"/>
            <a:ext cx="3565317" cy="1542197"/>
          </a:xfrm>
          <a:prstGeom prst="rect">
            <a:avLst/>
          </a:prstGeom>
          <a:noFill/>
          <a:ln w="9525">
            <a:noFill/>
            <a:miter lim="800000"/>
            <a:headEnd/>
            <a:tailEnd/>
          </a:ln>
        </p:spPr>
      </p:pic>
      <p:sp>
        <p:nvSpPr>
          <p:cNvPr id="3" name="WordArt 2"/>
          <p:cNvSpPr>
            <a:spLocks noChangeArrowheads="1" noChangeShapeType="1" noTextEdit="1"/>
          </p:cNvSpPr>
          <p:nvPr/>
        </p:nvSpPr>
        <p:spPr bwMode="auto">
          <a:xfrm>
            <a:off x="4543567" y="181284"/>
            <a:ext cx="4191000" cy="1295400"/>
          </a:xfrm>
          <a:prstGeom prst="rect">
            <a:avLst/>
          </a:prstGeom>
        </p:spPr>
        <p:txBody>
          <a:bodyPr wrap="none" fromWordArt="1">
            <a:prstTxWarp prst="textPlain">
              <a:avLst>
                <a:gd name="adj" fmla="val 50000"/>
              </a:avLst>
            </a:prstTxWarp>
          </a:bodyPr>
          <a:lstStyle/>
          <a:p>
            <a:pPr algn="ctr"/>
            <a:r>
              <a:rPr lang="zh-CN" altLang="en-US" sz="3600" b="1" kern="10" smtClean="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5000"/>
                    </a:srgbClr>
                  </a:outerShdw>
                </a:effectLst>
                <a:latin typeface="宋体"/>
                <a:ea typeface="宋体"/>
              </a:rPr>
              <a:t>中</a:t>
            </a:r>
            <a:r>
              <a:rPr lang="zh-CN" altLang="en-US" sz="36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5000"/>
                    </a:srgbClr>
                  </a:outerShdw>
                </a:effectLst>
                <a:latin typeface="宋体"/>
                <a:ea typeface="宋体"/>
              </a:rPr>
              <a:t>国现代史</a:t>
            </a:r>
          </a:p>
        </p:txBody>
      </p:sp>
      <p:sp>
        <p:nvSpPr>
          <p:cNvPr id="4" name="Text Box 5"/>
          <p:cNvSpPr txBox="1">
            <a:spLocks noChangeArrowheads="1"/>
          </p:cNvSpPr>
          <p:nvPr/>
        </p:nvSpPr>
        <p:spPr bwMode="auto">
          <a:xfrm>
            <a:off x="4925704" y="1594514"/>
            <a:ext cx="3200400" cy="641350"/>
          </a:xfrm>
          <a:prstGeom prst="rect">
            <a:avLst/>
          </a:prstGeom>
          <a:noFill/>
          <a:ln w="9525">
            <a:noFill/>
            <a:miter lim="800000"/>
            <a:headEnd/>
            <a:tailEnd/>
          </a:ln>
        </p:spPr>
        <p:txBody>
          <a:bodyPr>
            <a:spAutoFit/>
          </a:bodyPr>
          <a:lstStyle/>
          <a:p>
            <a:pPr>
              <a:spcBef>
                <a:spcPct val="50000"/>
              </a:spcBef>
            </a:pPr>
            <a:r>
              <a:rPr lang="zh-CN" altLang="en-US" sz="3600" b="1"/>
              <a:t>（八年级下册）</a:t>
            </a:r>
          </a:p>
        </p:txBody>
      </p:sp>
      <p:sp>
        <p:nvSpPr>
          <p:cNvPr id="5" name="Rectangle 3"/>
          <p:cNvSpPr txBox="1">
            <a:spLocks noChangeArrowheads="1"/>
          </p:cNvSpPr>
          <p:nvPr/>
        </p:nvSpPr>
        <p:spPr>
          <a:xfrm>
            <a:off x="2185917" y="2413380"/>
            <a:ext cx="8763000" cy="358140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r>
              <a:rPr kumimoji="0" lang="zh-CN" altLang="en-US" sz="4000" b="1" i="0" u="none" strike="noStrike" kern="1200" cap="none" spc="0" normalizeH="0" baseline="0" noProof="0" smtClean="0">
                <a:ln>
                  <a:noFill/>
                </a:ln>
                <a:solidFill>
                  <a:schemeClr val="tx1"/>
                </a:solidFill>
                <a:effectLst/>
                <a:uLnTx/>
                <a:uFillTx/>
                <a:latin typeface="+mn-lt"/>
                <a:ea typeface="+mn-ea"/>
                <a:cs typeface="+mn-cs"/>
              </a:rPr>
              <a:t>   </a:t>
            </a:r>
            <a:r>
              <a:rPr kumimoji="0" lang="zh-CN" altLang="en-US" sz="40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中国现代史（</a:t>
            </a:r>
            <a:r>
              <a:rPr kumimoji="0" lang="en-US" altLang="zh-CN" sz="4000" i="0" u="none" strike="noStrike" kern="1200" cap="none" spc="0" normalizeH="0" baseline="0" noProof="0" smtClean="0">
                <a:ln>
                  <a:noFill/>
                </a:ln>
                <a:solidFill>
                  <a:srgbClr val="FF0066"/>
                </a:solidFill>
                <a:effectLst/>
                <a:uLnTx/>
                <a:uFillTx/>
                <a:latin typeface="微软雅黑" pitchFamily="34" charset="-122"/>
                <a:ea typeface="微软雅黑" pitchFamily="34" charset="-122"/>
                <a:cs typeface="+mn-cs"/>
              </a:rPr>
              <a:t>1949</a:t>
            </a:r>
            <a:r>
              <a:rPr kumimoji="0" lang="zh-CN" altLang="en-US" sz="40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至今）四阶段</a:t>
            </a:r>
            <a:endParaRPr kumimoji="0" lang="en-US" altLang="zh-CN" sz="40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altLang="zh-CN" sz="4000" smtClean="0">
                <a:latin typeface="微软雅黑" pitchFamily="34" charset="-122"/>
                <a:ea typeface="微软雅黑" pitchFamily="34" charset="-122"/>
              </a:rPr>
              <a:t>   </a:t>
            </a:r>
            <a:r>
              <a:rPr kumimoji="0" lang="en-US" altLang="zh-CN" sz="40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一：</a:t>
            </a:r>
            <a:r>
              <a:rPr kumimoji="0" lang="zh-CN" altLang="en-US" sz="3600" i="0" u="none" strike="noStrike" kern="1200" cap="none" spc="0" normalizeH="0" baseline="0" noProof="0" smtClean="0">
                <a:ln>
                  <a:noFill/>
                </a:ln>
                <a:solidFill>
                  <a:srgbClr val="FF0000"/>
                </a:solidFill>
                <a:effectLst/>
                <a:uLnTx/>
                <a:uFillTx/>
                <a:latin typeface="微软雅黑" pitchFamily="34" charset="-122"/>
                <a:ea typeface="微软雅黑" pitchFamily="34" charset="-122"/>
                <a:cs typeface="+mn-cs"/>
              </a:rPr>
              <a:t>过渡</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时期（</a:t>
            </a:r>
            <a:r>
              <a:rPr kumimoji="0" lang="en-US" altLang="zh-CN" sz="3600" i="0" u="none" strike="noStrike" kern="1200" cap="none" spc="0" normalizeH="0" baseline="0" noProof="0" smtClean="0">
                <a:ln>
                  <a:noFill/>
                </a:ln>
                <a:solidFill>
                  <a:srgbClr val="FF0000"/>
                </a:solidFill>
                <a:effectLst/>
                <a:uLnTx/>
                <a:uFillTx/>
                <a:latin typeface="微软雅黑" pitchFamily="34" charset="-122"/>
                <a:ea typeface="微软雅黑" pitchFamily="34" charset="-122"/>
                <a:cs typeface="+mn-cs"/>
              </a:rPr>
              <a:t>1949--1956</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二：十年探索（</a:t>
            </a:r>
            <a:r>
              <a:rPr kumimoji="0" lang="en-US" altLang="zh-CN"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1956--1966</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三：十年文革（</a:t>
            </a:r>
            <a:r>
              <a:rPr kumimoji="0" lang="en-US" altLang="zh-CN"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1966--1976</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       四：现代化建设</a:t>
            </a:r>
            <a:r>
              <a:rPr kumimoji="0" lang="zh-CN" altLang="en-US" sz="3600" i="0" u="none" strike="noStrike" kern="1200" cap="none" spc="0" normalizeH="0" baseline="0" noProof="0" smtClean="0">
                <a:ln>
                  <a:noFill/>
                </a:ln>
                <a:solidFill>
                  <a:srgbClr val="FF0000"/>
                </a:solidFill>
                <a:effectLst/>
                <a:uLnTx/>
                <a:uFillTx/>
                <a:latin typeface="微软雅黑" pitchFamily="34" charset="-122"/>
                <a:ea typeface="微软雅黑" pitchFamily="34" charset="-122"/>
                <a:cs typeface="+mn-cs"/>
              </a:rPr>
              <a:t>新</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时期（</a:t>
            </a:r>
            <a:r>
              <a:rPr kumimoji="0" lang="en-US" altLang="zh-CN" sz="3600" i="0" u="none" strike="noStrike" kern="1200" cap="none" spc="0" normalizeH="0" baseline="0" noProof="0" smtClean="0">
                <a:ln>
                  <a:noFill/>
                </a:ln>
                <a:solidFill>
                  <a:srgbClr val="FF0000"/>
                </a:solidFill>
                <a:effectLst/>
                <a:uLnTx/>
                <a:uFillTx/>
                <a:latin typeface="微软雅黑" pitchFamily="34" charset="-122"/>
                <a:ea typeface="微软雅黑" pitchFamily="34" charset="-122"/>
                <a:cs typeface="+mn-cs"/>
              </a:rPr>
              <a:t>1978</a:t>
            </a:r>
            <a:r>
              <a:rPr kumimoji="0" lang="zh-CN" altLang="en-US" sz="3600"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至今</a:t>
            </a:r>
            <a:r>
              <a:rPr kumimoji="0" lang="zh-CN" altLang="en-US" sz="3600" b="1" i="0" u="none" strike="noStrike" kern="1200" cap="none" spc="0" normalizeH="0" baseline="0" noProof="0" smtClean="0">
                <a:ln>
                  <a:noFill/>
                </a:ln>
                <a:solidFill>
                  <a:schemeClr val="tx1"/>
                </a:solidFill>
                <a:effectLst/>
                <a:uLnTx/>
                <a:uFillTx/>
                <a:latin typeface="微软雅黑" pitchFamily="34" charset="-122"/>
                <a:ea typeface="微软雅黑" pitchFamily="34" charset="-122"/>
                <a:cs typeface="+mn-cs"/>
              </a:rPr>
              <a:t>）</a:t>
            </a:r>
          </a:p>
        </p:txBody>
      </p:sp>
      <p:pic>
        <p:nvPicPr>
          <p:cNvPr id="6" name="Picture 6" descr="182"/>
          <p:cNvPicPr>
            <a:picLocks noChangeAspect="1"/>
          </p:cNvPicPr>
          <p:nvPr/>
        </p:nvPicPr>
        <p:blipFill>
          <a:blip r:embed="rId3" cstate="print"/>
          <a:stretch>
            <a:fillRect/>
          </a:stretch>
        </p:blipFill>
        <p:spPr>
          <a:xfrm>
            <a:off x="3902005" y="5918864"/>
            <a:ext cx="7372350" cy="596900"/>
          </a:xfrm>
          <a:prstGeom prst="rect">
            <a:avLst/>
          </a:prstGeom>
          <a:noFill/>
          <a:ln w="9525">
            <a:noFill/>
          </a:ln>
        </p:spPr>
      </p:pic>
      <p:pic>
        <p:nvPicPr>
          <p:cNvPr id="43010" name="Picture 2" descr="http://pic.66wz.com/out/1000/comments/2010-09/27/12609488_11n.jpg"/>
          <p:cNvPicPr>
            <a:picLocks noChangeAspect="1" noChangeArrowheads="1"/>
          </p:cNvPicPr>
          <p:nvPr/>
        </p:nvPicPr>
        <p:blipFill>
          <a:blip r:embed="rId4" cstate="print"/>
          <a:srcRect/>
          <a:stretch>
            <a:fillRect/>
          </a:stretch>
        </p:blipFill>
        <p:spPr bwMode="auto">
          <a:xfrm>
            <a:off x="627797" y="2238233"/>
            <a:ext cx="1850645" cy="2292823"/>
          </a:xfrm>
          <a:prstGeom prst="rect">
            <a:avLst/>
          </a:prstGeom>
          <a:noFill/>
        </p:spPr>
      </p:pic>
      <p:pic>
        <p:nvPicPr>
          <p:cNvPr id="43012" name="Picture 4" descr="http://elite.youth.cn/gnb/201711/W020171109429269201467.jpg"/>
          <p:cNvPicPr>
            <a:picLocks noChangeAspect="1" noChangeArrowheads="1"/>
          </p:cNvPicPr>
          <p:nvPr/>
        </p:nvPicPr>
        <p:blipFill>
          <a:blip r:embed="rId5" cstate="print"/>
          <a:srcRect/>
          <a:stretch>
            <a:fillRect/>
          </a:stretch>
        </p:blipFill>
        <p:spPr bwMode="auto">
          <a:xfrm>
            <a:off x="947146" y="4435521"/>
            <a:ext cx="2039878" cy="1891137"/>
          </a:xfrm>
          <a:prstGeom prst="rect">
            <a:avLst/>
          </a:prstGeom>
          <a:noFill/>
        </p:spPr>
      </p:pic>
      <p:pic>
        <p:nvPicPr>
          <p:cNvPr id="43014" name="Picture 6" descr="http://ah.people.com.cn/NMediaFile/2014/0225/LOCAL201402251257000101208523203.jpg"/>
          <p:cNvPicPr>
            <a:picLocks noChangeAspect="1" noChangeArrowheads="1"/>
          </p:cNvPicPr>
          <p:nvPr/>
        </p:nvPicPr>
        <p:blipFill>
          <a:blip r:embed="rId6" cstate="print"/>
          <a:srcRect/>
          <a:stretch>
            <a:fillRect/>
          </a:stretch>
        </p:blipFill>
        <p:spPr bwMode="auto">
          <a:xfrm>
            <a:off x="10413242" y="1269242"/>
            <a:ext cx="1778758" cy="3603009"/>
          </a:xfrm>
          <a:prstGeom prst="rect">
            <a:avLst/>
          </a:prstGeom>
          <a:noFill/>
        </p:spPr>
      </p:pic>
      <p:sp>
        <p:nvSpPr>
          <p:cNvPr id="10" name="TextBox 9"/>
          <p:cNvSpPr txBox="1"/>
          <p:nvPr/>
        </p:nvSpPr>
        <p:spPr>
          <a:xfrm>
            <a:off x="723331" y="655093"/>
            <a:ext cx="2388357" cy="707886"/>
          </a:xfrm>
          <a:prstGeom prst="rect">
            <a:avLst/>
          </a:prstGeom>
          <a:noFill/>
        </p:spPr>
        <p:txBody>
          <a:bodyPr wrap="square" rtlCol="0">
            <a:spAutoFit/>
          </a:bodyPr>
          <a:lstStyle/>
          <a:p>
            <a:r>
              <a:rPr lang="zh-CN" altLang="en-US" sz="4000" b="1" smtClean="0"/>
              <a:t>新课导入</a:t>
            </a:r>
            <a:endParaRPr lang="zh-CN" altLang="en-US" sz="4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3010"/>
                                        </p:tgtEl>
                                        <p:attrNameLst>
                                          <p:attrName>style.visibility</p:attrName>
                                        </p:attrNameLst>
                                      </p:cBhvr>
                                      <p:to>
                                        <p:strVal val="visible"/>
                                      </p:to>
                                    </p:set>
                                    <p:animEffect transition="in" filter="checkerboard(across)">
                                      <p:cBhvr>
                                        <p:cTn id="15" dur="500"/>
                                        <p:tgtEl>
                                          <p:spTgt spid="430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additive="base">
                                        <p:cTn id="26"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3012"/>
                                        </p:tgtEl>
                                        <p:attrNameLst>
                                          <p:attrName>style.visibility</p:attrName>
                                        </p:attrNameLst>
                                      </p:cBhvr>
                                      <p:to>
                                        <p:strVal val="visible"/>
                                      </p:to>
                                    </p:set>
                                    <p:animEffect transition="in" filter="checkerboard(across)">
                                      <p:cBhvr>
                                        <p:cTn id="32" dur="500"/>
                                        <p:tgtEl>
                                          <p:spTgt spid="430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43014"/>
                                        </p:tgtEl>
                                        <p:attrNameLst>
                                          <p:attrName>style.visibility</p:attrName>
                                        </p:attrNameLst>
                                      </p:cBhvr>
                                      <p:to>
                                        <p:strVal val="visible"/>
                                      </p:to>
                                    </p:set>
                                    <p:animEffect transition="in" filter="checkerboard(across)">
                                      <p:cBhvr>
                                        <p:cTn id="43"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p:nvPr/>
        </p:nvSpPr>
        <p:spPr>
          <a:xfrm>
            <a:off x="684711" y="1384988"/>
            <a:ext cx="1581150" cy="703262"/>
          </a:xfrm>
          <a:prstGeom prst="rect">
            <a:avLst/>
          </a:prstGeom>
          <a:noFill/>
          <a:ln w="9525">
            <a:noFill/>
          </a:ln>
        </p:spPr>
        <p:txBody>
          <a:bodyPr anchor="t"/>
          <a:lstStyle/>
          <a:p>
            <a:pPr marL="342900" indent="-342900" fontAlgn="base">
              <a:spcBef>
                <a:spcPct val="0"/>
              </a:spcBef>
              <a:spcAft>
                <a:spcPct val="0"/>
              </a:spcAft>
              <a:buFont typeface="Arial" charset="0"/>
            </a:pPr>
            <a:r>
              <a:rPr lang="en-US" altLang="zh-CN" sz="3200" b="1">
                <a:solidFill>
                  <a:srgbClr val="FF0000"/>
                </a:solidFill>
                <a:latin typeface="黑体" pitchFamily="49" charset="-122"/>
                <a:ea typeface="黑体" pitchFamily="49" charset="-122"/>
              </a:rPr>
              <a:t>1</a:t>
            </a:r>
            <a:r>
              <a:rPr lang="en-US" altLang="zh-CN" sz="3200" b="1" smtClean="0">
                <a:solidFill>
                  <a:srgbClr val="FF0000"/>
                </a:solidFill>
                <a:latin typeface="黑体" pitchFamily="49" charset="-122"/>
                <a:ea typeface="黑体" pitchFamily="49" charset="-122"/>
              </a:rPr>
              <a:t>.</a:t>
            </a:r>
            <a:r>
              <a:rPr lang="zh-CN" altLang="en-US" sz="3200" b="1" smtClean="0">
                <a:solidFill>
                  <a:srgbClr val="FF0000"/>
                </a:solidFill>
                <a:latin typeface="黑体" pitchFamily="49" charset="-122"/>
                <a:ea typeface="黑体" pitchFamily="49" charset="-122"/>
              </a:rPr>
              <a:t>背景</a:t>
            </a:r>
            <a:endParaRPr lang="zh-CN" altLang="en-US" sz="3200" b="1" dirty="0">
              <a:solidFill>
                <a:srgbClr val="FF0000"/>
              </a:solidFill>
              <a:latin typeface="黑体" pitchFamily="49" charset="-122"/>
              <a:ea typeface="黑体" pitchFamily="49" charset="-122"/>
            </a:endParaRPr>
          </a:p>
        </p:txBody>
      </p:sp>
      <p:pic>
        <p:nvPicPr>
          <p:cNvPr id="38915" name="Picture 6" descr="182"/>
          <p:cNvPicPr>
            <a:picLocks noChangeAspect="1"/>
          </p:cNvPicPr>
          <p:nvPr/>
        </p:nvPicPr>
        <p:blipFill>
          <a:blip r:embed="rId3" cstate="print"/>
          <a:stretch>
            <a:fillRect/>
          </a:stretch>
        </p:blipFill>
        <p:spPr>
          <a:xfrm>
            <a:off x="2782888" y="6168788"/>
            <a:ext cx="7372350" cy="428862"/>
          </a:xfrm>
          <a:prstGeom prst="rect">
            <a:avLst/>
          </a:prstGeom>
          <a:noFill/>
          <a:ln w="9525">
            <a:noFill/>
          </a:ln>
        </p:spPr>
      </p:pic>
      <p:grpSp>
        <p:nvGrpSpPr>
          <p:cNvPr id="12" name="组合 6147"/>
          <p:cNvGrpSpPr/>
          <p:nvPr/>
        </p:nvGrpSpPr>
        <p:grpSpPr>
          <a:xfrm>
            <a:off x="760376" y="0"/>
            <a:ext cx="2867025" cy="1014412"/>
            <a:chOff x="0" y="0"/>
            <a:chExt cx="3516" cy="1243"/>
          </a:xfrm>
        </p:grpSpPr>
        <p:sp>
          <p:nvSpPr>
            <p:cNvPr id="13" name="矩形 7"/>
            <p:cNvSpPr/>
            <p:nvPr/>
          </p:nvSpPr>
          <p:spPr>
            <a:xfrm>
              <a:off x="882" y="0"/>
              <a:ext cx="2634" cy="1200"/>
            </a:xfrm>
            <a:custGeom>
              <a:avLst/>
              <a:gdLst/>
              <a:ahLst/>
              <a:cxnLst>
                <a:cxn ang="0">
                  <a:pos x="0" y="0"/>
                </a:cxn>
                <a:cxn ang="0">
                  <a:pos x="0" y="0"/>
                </a:cxn>
                <a:cxn ang="0">
                  <a:pos x="0" y="0"/>
                </a:cxn>
                <a:cxn ang="0">
                  <a:pos x="0" y="0"/>
                </a:cxn>
                <a:cxn ang="0">
                  <a:pos x="0" y="0"/>
                </a:cxn>
                <a:cxn ang="0">
                  <a:pos x="0" y="0"/>
                </a:cxn>
              </a:cxnLst>
              <a:rect l="0" t="0" r="0" b="0"/>
              <a:pathLst>
                <a:path w="2520280" h="1872208">
                  <a:moveTo>
                    <a:pt x="0" y="1872208"/>
                  </a:moveTo>
                  <a:lnTo>
                    <a:pt x="2520280" y="1872208"/>
                  </a:lnTo>
                  <a:lnTo>
                    <a:pt x="0" y="1872208"/>
                  </a:lnTo>
                  <a:close/>
                  <a:moveTo>
                    <a:pt x="0" y="0"/>
                  </a:moveTo>
                  <a:lnTo>
                    <a:pt x="916" y="0"/>
                  </a:lnTo>
                  <a:lnTo>
                    <a:pt x="0" y="0"/>
                  </a:lnTo>
                  <a:close/>
                </a:path>
              </a:pathLst>
            </a:custGeom>
            <a:noFill/>
            <a:ln w="12700" cap="sq" cmpd="sng">
              <a:solidFill>
                <a:srgbClr val="DDDDDD"/>
              </a:solidFill>
              <a:prstDash val="solid"/>
              <a:miter/>
              <a:headEnd type="none" w="med" len="med"/>
              <a:tailEnd type="none" w="med" len="med"/>
            </a:ln>
          </p:spPr>
          <p:txBody>
            <a:bodyPr/>
            <a:lstStyle/>
            <a:p>
              <a:endParaRPr lang="zh-CN" altLang="en-US"/>
            </a:p>
          </p:txBody>
        </p:sp>
        <p:sp>
          <p:nvSpPr>
            <p:cNvPr id="14" name="任意多边形 16"/>
            <p:cNvSpPr/>
            <p:nvPr/>
          </p:nvSpPr>
          <p:spPr>
            <a:xfrm>
              <a:off x="0" y="454"/>
              <a:ext cx="826" cy="760"/>
            </a:xfrm>
            <a:custGeom>
              <a:avLst/>
              <a:gdLst/>
              <a:ahLst/>
              <a:cxnLst>
                <a:cxn ang="0">
                  <a:pos x="0" y="0"/>
                </a:cxn>
                <a:cxn ang="0">
                  <a:pos x="0" y="0"/>
                </a:cxn>
                <a:cxn ang="0">
                  <a:pos x="0" y="0"/>
                </a:cxn>
                <a:cxn ang="0">
                  <a:pos x="0" y="0"/>
                </a:cxn>
                <a:cxn ang="0">
                  <a:pos x="0" y="0"/>
                </a:cxn>
                <a:cxn ang="0">
                  <a:pos x="0" y="0"/>
                </a:cxn>
                <a:cxn ang="0">
                  <a:pos x="0" y="0"/>
                </a:cxn>
              </a:cxnLst>
              <a:rect l="0" t="0" r="0" b="0"/>
              <a:pathLst>
                <a:path w="696310" h="696310">
                  <a:moveTo>
                    <a:pt x="0" y="0"/>
                  </a:moveTo>
                  <a:lnTo>
                    <a:pt x="459827" y="0"/>
                  </a:lnTo>
                  <a:lnTo>
                    <a:pt x="459827" y="236483"/>
                  </a:lnTo>
                  <a:lnTo>
                    <a:pt x="696310" y="236483"/>
                  </a:lnTo>
                  <a:lnTo>
                    <a:pt x="696310" y="696310"/>
                  </a:lnTo>
                  <a:lnTo>
                    <a:pt x="0" y="696310"/>
                  </a:lnTo>
                  <a:lnTo>
                    <a:pt x="0" y="0"/>
                  </a:lnTo>
                  <a:close/>
                </a:path>
              </a:pathLst>
            </a:custGeom>
            <a:solidFill>
              <a:srgbClr val="008080"/>
            </a:solidFill>
            <a:ln w="9525">
              <a:noFill/>
            </a:ln>
          </p:spPr>
          <p:txBody>
            <a:bodyPr/>
            <a:lstStyle/>
            <a:p>
              <a:endParaRPr lang="zh-CN" altLang="en-US"/>
            </a:p>
          </p:txBody>
        </p:sp>
        <p:sp>
          <p:nvSpPr>
            <p:cNvPr id="15" name="矩形 17"/>
            <p:cNvSpPr/>
            <p:nvPr/>
          </p:nvSpPr>
          <p:spPr>
            <a:xfrm>
              <a:off x="570" y="374"/>
              <a:ext cx="258" cy="265"/>
            </a:xfrm>
            <a:prstGeom prst="rect">
              <a:avLst/>
            </a:prstGeom>
            <a:solidFill>
              <a:srgbClr val="008080">
                <a:alpha val="50980"/>
              </a:srgbClr>
            </a:solidFill>
            <a:ln w="9525">
              <a:noFill/>
            </a:ln>
          </p:spPr>
          <p:txBody>
            <a:bodyPr lIns="0" tIns="277342" rIns="230846" bIns="0" anchor="ctr"/>
            <a:lstStyle/>
            <a:p>
              <a:pPr algn="ctr" fontAlgn="base"/>
              <a:endParaRPr lang="zh-CN" altLang="en-US" sz="510" strike="noStrike" noProof="1">
                <a:solidFill>
                  <a:srgbClr val="FFFFFF"/>
                </a:solidFill>
                <a:latin typeface="Arial" panose="020B0604020202020204" pitchFamily="34" charset="0"/>
                <a:ea typeface="黑体" panose="02010609060101010101" pitchFamily="2" charset="-122"/>
              </a:endParaRPr>
            </a:p>
          </p:txBody>
        </p:sp>
        <p:sp>
          <p:nvSpPr>
            <p:cNvPr id="16" name="文本框 6152"/>
            <p:cNvSpPr txBox="1"/>
            <p:nvPr/>
          </p:nvSpPr>
          <p:spPr>
            <a:xfrm>
              <a:off x="0" y="453"/>
              <a:ext cx="872" cy="790"/>
            </a:xfrm>
            <a:prstGeom prst="rect">
              <a:avLst/>
            </a:prstGeom>
            <a:noFill/>
            <a:ln w="9525">
              <a:noFill/>
            </a:ln>
          </p:spPr>
          <p:txBody>
            <a:bodyPr anchor="t">
              <a:spAutoFit/>
            </a:bodyPr>
            <a:lstStyle/>
            <a:p>
              <a:r>
                <a:rPr lang="zh-CN" altLang="en-US" sz="3595" noProof="1">
                  <a:solidFill>
                    <a:schemeClr val="accent1"/>
                  </a:solidFill>
                  <a:latin typeface="Arial" panose="020B0604020202020204" pitchFamily="34" charset="0"/>
                  <a:ea typeface="黑体" panose="02010609060101010101" pitchFamily="2" charset="-122"/>
                  <a:cs typeface="+mn-cs"/>
                </a:rPr>
                <a:t>三</a:t>
              </a:r>
              <a:endParaRPr lang="zh-CN" altLang="en-US" sz="3595" noProof="1">
                <a:solidFill>
                  <a:schemeClr val="accent1"/>
                </a:solidFill>
                <a:latin typeface="Arial" panose="020B0604020202020204" pitchFamily="34" charset="0"/>
                <a:ea typeface="黑体" panose="02010609060101010101" pitchFamily="2" charset="-122"/>
              </a:endParaRPr>
            </a:p>
          </p:txBody>
        </p:sp>
      </p:grpSp>
      <p:sp>
        <p:nvSpPr>
          <p:cNvPr id="17" name="文本框 6151"/>
          <p:cNvSpPr txBox="1"/>
          <p:nvPr/>
        </p:nvSpPr>
        <p:spPr>
          <a:xfrm>
            <a:off x="1639153" y="272955"/>
            <a:ext cx="7450256" cy="645561"/>
          </a:xfrm>
          <a:prstGeom prst="rect">
            <a:avLst/>
          </a:prstGeom>
          <a:noFill/>
          <a:ln w="9525">
            <a:noFill/>
          </a:ln>
        </p:spPr>
        <p:txBody>
          <a:bodyPr wrap="square" anchor="t">
            <a:spAutoFit/>
          </a:bodyPr>
          <a:lstStyle/>
          <a:p>
            <a:r>
              <a:rPr lang="zh-CN" altLang="en-US" sz="3595" b="1" noProof="1" smtClean="0">
                <a:solidFill>
                  <a:srgbClr val="006666"/>
                </a:solidFill>
                <a:latin typeface="隶书" panose="02010509060101010101" pitchFamily="49" charset="-122"/>
                <a:ea typeface="方正黑体_GBK"/>
                <a:sym typeface="宋体" panose="02010600030101010101" pitchFamily="2" charset="-122"/>
              </a:rPr>
              <a:t>（三</a:t>
            </a:r>
            <a:r>
              <a:rPr lang="zh-CN" altLang="en-US" sz="3595" b="1" dirty="0" smtClean="0">
                <a:solidFill>
                  <a:srgbClr val="006666"/>
                </a:solidFill>
                <a:latin typeface="隶书" panose="02010509060101010101" pitchFamily="49" charset="-122"/>
                <a:ea typeface="方正黑体_GBK"/>
                <a:sym typeface="宋体" panose="02010600030101010101" pitchFamily="2" charset="-122"/>
              </a:rPr>
              <a:t>）</a:t>
            </a:r>
            <a:r>
              <a:rPr lang="zh-CN" altLang="en-US" sz="3595" b="1" noProof="1" smtClean="0">
                <a:solidFill>
                  <a:srgbClr val="006666"/>
                </a:solidFill>
                <a:latin typeface="隶书" panose="02010509060101010101" pitchFamily="49" charset="-122"/>
                <a:ea typeface="方正黑体_GBK"/>
                <a:sym typeface="宋体" panose="02010600030101010101" pitchFamily="2" charset="-122"/>
              </a:rPr>
              <a:t>：西藏和平解放</a:t>
            </a:r>
            <a:endParaRPr lang="zh-CN" altLang="en-US" sz="3595" b="1" noProof="1">
              <a:solidFill>
                <a:srgbClr val="006666"/>
              </a:solidFill>
              <a:latin typeface="隶书" panose="02010509060101010101" pitchFamily="49" charset="-122"/>
              <a:ea typeface="方正黑体_GBK"/>
              <a:sym typeface="宋体" panose="02010600030101010101" pitchFamily="2" charset="-122"/>
            </a:endParaRPr>
          </a:p>
        </p:txBody>
      </p:sp>
      <p:sp>
        <p:nvSpPr>
          <p:cNvPr id="18" name="文本框 4"/>
          <p:cNvSpPr txBox="1">
            <a:spLocks noChangeArrowheads="1"/>
          </p:cNvSpPr>
          <p:nvPr/>
        </p:nvSpPr>
        <p:spPr bwMode="auto">
          <a:xfrm>
            <a:off x="2541634" y="1400104"/>
            <a:ext cx="6845301" cy="522287"/>
          </a:xfrm>
          <a:prstGeom prst="rect">
            <a:avLst/>
          </a:prstGeom>
          <a:noFill/>
          <a:ln w="9525">
            <a:noFill/>
            <a:miter lim="800000"/>
            <a:headEnd/>
            <a:tailEnd/>
          </a:ln>
        </p:spPr>
        <p:txBody>
          <a:bodyPr>
            <a:spAutoFit/>
          </a:bodyPr>
          <a:lstStyle/>
          <a:p>
            <a:r>
              <a:rPr lang="zh-CN" altLang="en-US" sz="2800" b="1">
                <a:latin typeface="黑体" pitchFamily="49" charset="-122"/>
                <a:ea typeface="黑体" pitchFamily="49" charset="-122"/>
              </a:rPr>
              <a:t>（</a:t>
            </a:r>
            <a:r>
              <a:rPr lang="en-US" altLang="zh-CN" sz="2800" b="1">
                <a:latin typeface="黑体" pitchFamily="49" charset="-122"/>
                <a:ea typeface="黑体" pitchFamily="49" charset="-122"/>
              </a:rPr>
              <a:t>1</a:t>
            </a:r>
            <a:r>
              <a:rPr lang="zh-CN" altLang="en-US" sz="2800" b="1">
                <a:latin typeface="黑体" pitchFamily="49" charset="-122"/>
                <a:ea typeface="黑体" pitchFamily="49" charset="-122"/>
              </a:rPr>
              <a:t>）西藏自古就是中国的领土</a:t>
            </a:r>
          </a:p>
        </p:txBody>
      </p:sp>
      <p:sp>
        <p:nvSpPr>
          <p:cNvPr id="19" name="文本框 5"/>
          <p:cNvSpPr txBox="1">
            <a:spLocks noChangeArrowheads="1"/>
          </p:cNvSpPr>
          <p:nvPr/>
        </p:nvSpPr>
        <p:spPr bwMode="auto">
          <a:xfrm>
            <a:off x="2535284" y="1995464"/>
            <a:ext cx="9215438" cy="954107"/>
          </a:xfrm>
          <a:prstGeom prst="rect">
            <a:avLst/>
          </a:prstGeom>
          <a:noFill/>
          <a:ln w="9525">
            <a:noFill/>
            <a:miter lim="800000"/>
            <a:headEnd/>
            <a:tailEnd/>
          </a:ln>
        </p:spPr>
        <p:txBody>
          <a:bodyPr wrap="square">
            <a:spAutoFit/>
          </a:bodyPr>
          <a:lstStyle/>
          <a:p>
            <a:r>
              <a:rPr lang="zh-CN" altLang="en-US" sz="2800" b="1">
                <a:latin typeface="黑体" pitchFamily="49" charset="-122"/>
                <a:ea typeface="黑体" pitchFamily="49" charset="-122"/>
              </a:rPr>
              <a:t>（</a:t>
            </a:r>
            <a:r>
              <a:rPr lang="en-US" altLang="zh-CN" sz="2800" b="1">
                <a:latin typeface="黑体" pitchFamily="49" charset="-122"/>
                <a:ea typeface="黑体" pitchFamily="49" charset="-122"/>
              </a:rPr>
              <a:t>2</a:t>
            </a:r>
            <a:r>
              <a:rPr lang="zh-CN" altLang="en-US" sz="2800" b="1">
                <a:latin typeface="黑体" pitchFamily="49" charset="-122"/>
                <a:ea typeface="黑体" pitchFamily="49" charset="-122"/>
              </a:rPr>
              <a:t>）西藏宗教领袖之一班</a:t>
            </a:r>
            <a:r>
              <a:rPr lang="zh-CN" altLang="en-US" sz="2800" b="1" smtClean="0">
                <a:latin typeface="黑体" pitchFamily="49" charset="-122"/>
                <a:ea typeface="黑体" pitchFamily="49" charset="-122"/>
              </a:rPr>
              <a:t>禅额</a:t>
            </a:r>
            <a:r>
              <a:rPr lang="zh-CN" altLang="en-US" sz="2800" b="1">
                <a:latin typeface="黑体" pitchFamily="49" charset="-122"/>
                <a:ea typeface="黑体" pitchFamily="49" charset="-122"/>
              </a:rPr>
              <a:t>尔德尼•确吉坚赞表示</a:t>
            </a:r>
          </a:p>
          <a:p>
            <a:r>
              <a:rPr lang="zh-CN" altLang="en-US" sz="2800" b="1">
                <a:latin typeface="黑体" pitchFamily="49" charset="-122"/>
                <a:ea typeface="黑体" pitchFamily="49" charset="-122"/>
              </a:rPr>
              <a:t>     拥护中国共产党和中</a:t>
            </a:r>
            <a:r>
              <a:rPr lang="zh-CN" altLang="en-US" sz="2800" b="1" smtClean="0">
                <a:latin typeface="黑体" pitchFamily="49" charset="-122"/>
                <a:ea typeface="黑体" pitchFamily="49" charset="-122"/>
              </a:rPr>
              <a:t>央人</a:t>
            </a:r>
            <a:r>
              <a:rPr lang="zh-CN" altLang="en-US" sz="2800" b="1">
                <a:latin typeface="黑体" pitchFamily="49" charset="-122"/>
                <a:ea typeface="黑体" pitchFamily="49" charset="-122"/>
              </a:rPr>
              <a:t>民政</a:t>
            </a:r>
            <a:r>
              <a:rPr lang="zh-CN" altLang="en-US" sz="2800" b="1" smtClean="0">
                <a:latin typeface="黑体" pitchFamily="49" charset="-122"/>
                <a:ea typeface="黑体" pitchFamily="49" charset="-122"/>
              </a:rPr>
              <a:t>府。</a:t>
            </a:r>
            <a:endParaRPr lang="zh-CN" altLang="en-US" sz="2800" b="1">
              <a:latin typeface="黑体" pitchFamily="49" charset="-122"/>
              <a:ea typeface="黑体" pitchFamily="49" charset="-122"/>
            </a:endParaRPr>
          </a:p>
        </p:txBody>
      </p:sp>
      <p:pic>
        <p:nvPicPr>
          <p:cNvPr id="21" name="图片 20"/>
          <p:cNvPicPr>
            <a:picLocks noChangeAspect="1" noChangeArrowheads="1"/>
          </p:cNvPicPr>
          <p:nvPr/>
        </p:nvPicPr>
        <p:blipFill>
          <a:blip r:embed="rId4" cstate="print"/>
          <a:srcRect/>
          <a:stretch>
            <a:fillRect/>
          </a:stretch>
        </p:blipFill>
        <p:spPr bwMode="auto">
          <a:xfrm>
            <a:off x="6632859" y="3057099"/>
            <a:ext cx="4873893" cy="2307774"/>
          </a:xfrm>
          <a:prstGeom prst="rect">
            <a:avLst/>
          </a:prstGeom>
          <a:noFill/>
          <a:ln w="9525">
            <a:noFill/>
            <a:miter lim="800000"/>
            <a:headEnd/>
            <a:tailEnd/>
          </a:ln>
        </p:spPr>
      </p:pic>
      <p:pic>
        <p:nvPicPr>
          <p:cNvPr id="14338" name="Picture 2" descr="http://p0.so.qhmsg.com/bdr/_240_/t012951f4532ba0447f.jpg"/>
          <p:cNvPicPr>
            <a:picLocks noChangeAspect="1" noChangeArrowheads="1"/>
          </p:cNvPicPr>
          <p:nvPr/>
        </p:nvPicPr>
        <p:blipFill>
          <a:blip r:embed="rId5" cstate="print"/>
          <a:srcRect/>
          <a:stretch>
            <a:fillRect/>
          </a:stretch>
        </p:blipFill>
        <p:spPr bwMode="auto">
          <a:xfrm>
            <a:off x="305700" y="3084395"/>
            <a:ext cx="5453655" cy="3084393"/>
          </a:xfrm>
          <a:prstGeom prst="rect">
            <a:avLst/>
          </a:prstGeom>
          <a:noFill/>
        </p:spPr>
      </p:pic>
      <p:sp>
        <p:nvSpPr>
          <p:cNvPr id="23" name="圆角矩形 22"/>
          <p:cNvSpPr>
            <a:spLocks noChangeArrowheads="1"/>
          </p:cNvSpPr>
          <p:nvPr/>
        </p:nvSpPr>
        <p:spPr bwMode="auto">
          <a:xfrm>
            <a:off x="6731000" y="5319547"/>
            <a:ext cx="5461000" cy="835594"/>
          </a:xfrm>
          <a:prstGeom prst="roundRect">
            <a:avLst>
              <a:gd name="adj" fmla="val 16667"/>
            </a:avLst>
          </a:prstGeom>
          <a:solidFill>
            <a:srgbClr val="F2DEFD"/>
          </a:solidFill>
          <a:ln w="9525">
            <a:solidFill>
              <a:srgbClr val="0070C0"/>
            </a:solidFill>
            <a:round/>
            <a:headEnd/>
            <a:tailEnd/>
          </a:ln>
        </p:spPr>
        <p:txBody>
          <a:bodyPr/>
          <a:lstStyle/>
          <a:p>
            <a:endParaRPr lang="zh-CN" altLang="en-US"/>
          </a:p>
        </p:txBody>
      </p:sp>
      <p:sp>
        <p:nvSpPr>
          <p:cNvPr id="24" name="文本框 15"/>
          <p:cNvSpPr txBox="1">
            <a:spLocks noChangeArrowheads="1"/>
          </p:cNvSpPr>
          <p:nvPr/>
        </p:nvSpPr>
        <p:spPr bwMode="auto">
          <a:xfrm>
            <a:off x="6733583" y="5387785"/>
            <a:ext cx="5053012" cy="707886"/>
          </a:xfrm>
          <a:prstGeom prst="rect">
            <a:avLst/>
          </a:prstGeom>
          <a:noFill/>
          <a:ln w="9525">
            <a:noFill/>
            <a:miter lim="800000"/>
            <a:headEnd/>
            <a:tailEnd/>
          </a:ln>
        </p:spPr>
        <p:txBody>
          <a:bodyPr>
            <a:spAutoFit/>
          </a:bodyPr>
          <a:lstStyle/>
          <a:p>
            <a:r>
              <a:rPr lang="zh-CN" altLang="en-US" sz="2000" b="1">
                <a:solidFill>
                  <a:srgbClr val="C00000"/>
                </a:solidFill>
                <a:latin typeface="华文新魏" pitchFamily="2" charset="-122"/>
                <a:ea typeface="华文新魏" pitchFamily="2" charset="-122"/>
              </a:rPr>
              <a:t>朱德、李济深、周恩来等到北京车站迎接班禅</a:t>
            </a:r>
            <a:r>
              <a:rPr lang="zh-CN" altLang="en-US" sz="2000" b="1">
                <a:solidFill>
                  <a:srgbClr val="C00000"/>
                </a:solidFill>
                <a:latin typeface="华文新魏" pitchFamily="2" charset="-122"/>
                <a:ea typeface="华文新魏" pitchFamily="2" charset="-122"/>
                <a:sym typeface="宋体" pitchFamily="2" charset="-122"/>
              </a:rPr>
              <a:t>额尔德尼•确吉坚赞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edge">
                                      <p:cBhvr>
                                        <p:cTn id="17" dur="2000"/>
                                        <p:tgtEl>
                                          <p:spTgt spid="21"/>
                                        </p:tgtEl>
                                      </p:cBhvr>
                                    </p:animEffect>
                                  </p:childTnLst>
                                </p:cTn>
                              </p:par>
                              <p:par>
                                <p:cTn id="18" presetID="2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edge">
                                      <p:cBhvr>
                                        <p:cTn id="20" dur="2000"/>
                                        <p:tgtEl>
                                          <p:spTgt spid="23"/>
                                        </p:tgtEl>
                                      </p:cBhvr>
                                    </p:animEffect>
                                  </p:childTnLst>
                                </p:cTn>
                              </p:par>
                              <p:par>
                                <p:cTn id="21" presetID="2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edge">
                                      <p:cBhvr>
                                        <p:cTn id="23"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3"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6" descr="《关于和平解放西藏办法的协议》在北京签订"/>
          <p:cNvPicPr>
            <a:picLocks noChangeAspect="1" noChangeArrowheads="1"/>
          </p:cNvPicPr>
          <p:nvPr/>
        </p:nvPicPr>
        <p:blipFill>
          <a:blip r:embed="rId2" cstate="print"/>
          <a:srcRect/>
          <a:stretch>
            <a:fillRect/>
          </a:stretch>
        </p:blipFill>
        <p:spPr bwMode="auto">
          <a:xfrm>
            <a:off x="0" y="3045885"/>
            <a:ext cx="3814918" cy="2348173"/>
          </a:xfrm>
          <a:prstGeom prst="roundRect">
            <a:avLst>
              <a:gd name="adj" fmla="val 9737"/>
            </a:avLst>
          </a:prstGeom>
          <a:noFill/>
          <a:ln w="76200">
            <a:solidFill>
              <a:srgbClr val="000000"/>
            </a:solidFill>
            <a:miter lim="800000"/>
            <a:headEnd/>
            <a:tailEnd/>
          </a:ln>
        </p:spPr>
      </p:pic>
      <p:pic>
        <p:nvPicPr>
          <p:cNvPr id="5" name="Picture 11" descr="进藏的人民解放军受到西藏各界人民的欢迎"/>
          <p:cNvPicPr>
            <a:picLocks noChangeAspect="1" noChangeArrowheads="1"/>
          </p:cNvPicPr>
          <p:nvPr/>
        </p:nvPicPr>
        <p:blipFill>
          <a:blip r:embed="rId3" cstate="print"/>
          <a:srcRect l="13889"/>
          <a:stretch>
            <a:fillRect/>
          </a:stretch>
        </p:blipFill>
        <p:spPr bwMode="auto">
          <a:xfrm>
            <a:off x="8366078" y="2974500"/>
            <a:ext cx="3548418" cy="2562859"/>
          </a:xfrm>
          <a:prstGeom prst="roundRect">
            <a:avLst/>
          </a:prstGeom>
          <a:noFill/>
        </p:spPr>
      </p:pic>
      <p:sp>
        <p:nvSpPr>
          <p:cNvPr id="7" name="Rectangle 7"/>
          <p:cNvSpPr/>
          <p:nvPr/>
        </p:nvSpPr>
        <p:spPr>
          <a:xfrm>
            <a:off x="275277" y="5756748"/>
            <a:ext cx="1581150" cy="701675"/>
          </a:xfrm>
          <a:prstGeom prst="rect">
            <a:avLst/>
          </a:prstGeom>
          <a:noFill/>
          <a:ln w="9525">
            <a:noFill/>
          </a:ln>
        </p:spPr>
        <p:txBody>
          <a:bodyPr anchor="t"/>
          <a:lstStyle/>
          <a:p>
            <a:pPr marL="342900" indent="-342900">
              <a:spcBef>
                <a:spcPct val="20000"/>
              </a:spcBef>
            </a:pPr>
            <a:r>
              <a:rPr lang="en-US" altLang="zh-CN" sz="3200" b="1" smtClean="0">
                <a:solidFill>
                  <a:srgbClr val="FF0000"/>
                </a:solidFill>
                <a:latin typeface="黑体" panose="02010609060101010101" pitchFamily="49" charset="-122"/>
                <a:ea typeface="黑体" panose="02010609060101010101" pitchFamily="49" charset="-122"/>
              </a:rPr>
              <a:t>4.</a:t>
            </a:r>
            <a:r>
              <a:rPr lang="zh-CN" altLang="en-US" sz="3200" b="1" smtClean="0">
                <a:solidFill>
                  <a:srgbClr val="FF0000"/>
                </a:solidFill>
                <a:latin typeface="黑体" panose="02010609060101010101" pitchFamily="49" charset="-122"/>
                <a:ea typeface="黑体" panose="02010609060101010101" pitchFamily="49" charset="-122"/>
              </a:rPr>
              <a:t>意</a:t>
            </a:r>
            <a:r>
              <a:rPr lang="zh-CN" altLang="en-US" sz="3200" b="1" dirty="0">
                <a:solidFill>
                  <a:srgbClr val="FF0000"/>
                </a:solidFill>
                <a:latin typeface="黑体" panose="02010609060101010101" pitchFamily="49" charset="-122"/>
                <a:ea typeface="黑体" panose="02010609060101010101" pitchFamily="49" charset="-122"/>
              </a:rPr>
              <a:t>义</a:t>
            </a:r>
            <a:endParaRPr lang="zh-CN" altLang="en-US" sz="3200" b="1" i="1" dirty="0">
              <a:solidFill>
                <a:srgbClr val="FF0000"/>
              </a:solidFill>
              <a:latin typeface="黑体" panose="02010609060101010101" pitchFamily="49" charset="-122"/>
              <a:ea typeface="黑体" panose="02010609060101010101" pitchFamily="49" charset="-122"/>
            </a:endParaRPr>
          </a:p>
        </p:txBody>
      </p:sp>
      <p:sp>
        <p:nvSpPr>
          <p:cNvPr id="8" name="内容占位符 2"/>
          <p:cNvSpPr>
            <a:spLocks noGrp="1"/>
          </p:cNvSpPr>
          <p:nvPr/>
        </p:nvSpPr>
        <p:spPr>
          <a:xfrm>
            <a:off x="1967269" y="5849772"/>
            <a:ext cx="4624388" cy="515938"/>
          </a:xfrm>
          <a:prstGeom prst="rect">
            <a:avLst/>
          </a:prstGeom>
          <a:noFill/>
          <a:ln w="9525">
            <a:noFill/>
          </a:ln>
        </p:spPr>
        <p:txBody>
          <a:bodyPr anchor="t"/>
          <a:lstStyle/>
          <a:p>
            <a:pPr>
              <a:lnSpc>
                <a:spcPct val="90000"/>
              </a:lnSpc>
              <a:spcBef>
                <a:spcPts val="1000"/>
              </a:spcBef>
            </a:pPr>
            <a:r>
              <a:rPr lang="zh-CN" altLang="en-US" sz="3000" b="1" dirty="0">
                <a:solidFill>
                  <a:srgbClr val="800000"/>
                </a:solidFill>
                <a:latin typeface="微软雅黑" panose="020B0503020204020204" charset="-122"/>
                <a:ea typeface="微软雅黑" panose="020B0503020204020204" charset="-122"/>
                <a:sym typeface="宋体" panose="02010600030101010101" pitchFamily="2" charset="-122"/>
              </a:rPr>
              <a:t>祖国大陆获得统一</a:t>
            </a:r>
            <a:r>
              <a:rPr lang="zh-CN" altLang="en-US" sz="3000" b="1" dirty="0">
                <a:latin typeface="微软雅黑" panose="020B0503020204020204" charset="-122"/>
                <a:ea typeface="微软雅黑" panose="020B0503020204020204" charset="-122"/>
                <a:sym typeface="宋体" panose="02010600030101010101" pitchFamily="2" charset="-122"/>
              </a:rPr>
              <a:t>。</a:t>
            </a:r>
            <a:endParaRPr lang="zh-CN" altLang="en-US" sz="3000" b="1" dirty="0">
              <a:latin typeface="微软雅黑" panose="020B0503020204020204" charset="-122"/>
              <a:ea typeface="微软雅黑" panose="020B0503020204020204" charset="-122"/>
            </a:endParaRPr>
          </a:p>
        </p:txBody>
      </p:sp>
      <p:sp>
        <p:nvSpPr>
          <p:cNvPr id="9" name="矩形 8"/>
          <p:cNvSpPr/>
          <p:nvPr/>
        </p:nvSpPr>
        <p:spPr>
          <a:xfrm>
            <a:off x="0" y="4864268"/>
            <a:ext cx="3911600" cy="553085"/>
          </a:xfrm>
          <a:prstGeom prst="rect">
            <a:avLst/>
          </a:prstGeom>
          <a:solidFill>
            <a:schemeClr val="bg1"/>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1951</a:t>
            </a:r>
            <a:r>
              <a:rPr kumimoji="0" lang="zh-CN" altLang="en-US"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年</a:t>
            </a:r>
            <a:r>
              <a:rPr kumimoji="0" lang="en-US" altLang="zh-CN"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5</a:t>
            </a:r>
            <a:r>
              <a:rPr kumimoji="0" lang="zh-CN" altLang="en-US"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月</a:t>
            </a:r>
            <a:r>
              <a:rPr kumimoji="0" lang="en-US" altLang="zh-CN"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21</a:t>
            </a:r>
            <a:r>
              <a:rPr kumimoji="0" lang="zh-CN" altLang="en-US"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日签订了</a:t>
            </a:r>
            <a:r>
              <a:rPr kumimoji="0" lang="en-US" altLang="zh-CN"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a:t>
            </a:r>
            <a:r>
              <a:rPr kumimoji="0" lang="zh-CN" altLang="en-US"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中央人民政府和西藏地方政府关于和平解放西藏办法的协议</a:t>
            </a:r>
            <a:r>
              <a:rPr kumimoji="0" lang="en-US" altLang="zh-CN" sz="1500" b="1" i="0" u="none" strike="noStrike" kern="1200" cap="none" spc="0" normalizeH="0" baseline="0" noProof="0" dirty="0">
                <a:ln>
                  <a:noFill/>
                </a:ln>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a:t>
            </a:r>
            <a:r>
              <a:rPr kumimoji="0" lang="zh-CN" altLang="en-US" sz="15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a:t>
            </a:r>
          </a:p>
        </p:txBody>
      </p:sp>
      <p:sp>
        <p:nvSpPr>
          <p:cNvPr id="10" name="文本框 12"/>
          <p:cNvSpPr txBox="1">
            <a:spLocks noChangeArrowheads="1"/>
          </p:cNvSpPr>
          <p:nvPr/>
        </p:nvSpPr>
        <p:spPr bwMode="auto">
          <a:xfrm>
            <a:off x="282978" y="297787"/>
            <a:ext cx="1714500" cy="522288"/>
          </a:xfrm>
          <a:prstGeom prst="rect">
            <a:avLst/>
          </a:prstGeom>
          <a:noFill/>
          <a:ln w="9525">
            <a:noFill/>
            <a:miter lim="800000"/>
            <a:headEnd/>
            <a:tailEnd/>
          </a:ln>
        </p:spPr>
        <p:txBody>
          <a:bodyPr>
            <a:spAutoFit/>
          </a:bodyPr>
          <a:lstStyle/>
          <a:p>
            <a:r>
              <a:rPr lang="en-US" altLang="zh-CN" sz="2800" b="1">
                <a:solidFill>
                  <a:srgbClr val="FF0000"/>
                </a:solidFill>
                <a:latin typeface="黑体" pitchFamily="49" charset="-122"/>
                <a:ea typeface="黑体" pitchFamily="49" charset="-122"/>
              </a:rPr>
              <a:t>2.</a:t>
            </a:r>
            <a:r>
              <a:rPr lang="zh-CN" altLang="en-US" sz="2800" b="1">
                <a:solidFill>
                  <a:srgbClr val="FF0000"/>
                </a:solidFill>
                <a:latin typeface="黑体" pitchFamily="49" charset="-122"/>
                <a:ea typeface="黑体" pitchFamily="49" charset="-122"/>
              </a:rPr>
              <a:t>过程</a:t>
            </a:r>
          </a:p>
        </p:txBody>
      </p:sp>
      <p:sp>
        <p:nvSpPr>
          <p:cNvPr id="11" name="文本框 13"/>
          <p:cNvSpPr txBox="1">
            <a:spLocks noChangeArrowheads="1"/>
          </p:cNvSpPr>
          <p:nvPr/>
        </p:nvSpPr>
        <p:spPr bwMode="auto">
          <a:xfrm>
            <a:off x="1866379" y="208176"/>
            <a:ext cx="9502206" cy="952500"/>
          </a:xfrm>
          <a:prstGeom prst="rect">
            <a:avLst/>
          </a:prstGeom>
          <a:noFill/>
          <a:ln w="9525">
            <a:noFill/>
            <a:miter lim="800000"/>
            <a:headEnd/>
            <a:tailEnd/>
          </a:ln>
        </p:spPr>
        <p:txBody>
          <a:bodyPr wrap="square">
            <a:spAutoFit/>
          </a:bodyPr>
          <a:lstStyle/>
          <a:p>
            <a:r>
              <a:rPr lang="en-US" altLang="zh-CN" sz="2800" b="1">
                <a:latin typeface="黑体" pitchFamily="49" charset="-122"/>
                <a:ea typeface="黑体" pitchFamily="49" charset="-122"/>
              </a:rPr>
              <a:t>1951</a:t>
            </a:r>
            <a:r>
              <a:rPr lang="zh-CN" altLang="en-US" sz="2800" b="1">
                <a:latin typeface="黑体" pitchFamily="49" charset="-122"/>
                <a:ea typeface="黑体" pitchFamily="49" charset="-122"/>
              </a:rPr>
              <a:t>年，西藏地方政府派出以阿沛•阿旺晋美为首席代表的代表团到达北京，与中央人民政府谈判</a:t>
            </a:r>
          </a:p>
        </p:txBody>
      </p:sp>
      <p:sp>
        <p:nvSpPr>
          <p:cNvPr id="12" name="文本框 12"/>
          <p:cNvSpPr txBox="1">
            <a:spLocks noChangeArrowheads="1"/>
          </p:cNvSpPr>
          <p:nvPr/>
        </p:nvSpPr>
        <p:spPr bwMode="auto">
          <a:xfrm>
            <a:off x="373631" y="1615364"/>
            <a:ext cx="10926715" cy="954107"/>
          </a:xfrm>
          <a:prstGeom prst="rect">
            <a:avLst/>
          </a:prstGeom>
          <a:noFill/>
          <a:ln w="9525">
            <a:noFill/>
            <a:miter lim="800000"/>
            <a:headEnd/>
            <a:tailEnd/>
          </a:ln>
        </p:spPr>
        <p:txBody>
          <a:bodyPr wrap="square">
            <a:spAutoFit/>
          </a:bodyPr>
          <a:lstStyle/>
          <a:p>
            <a:r>
              <a:rPr lang="en-US" altLang="zh-CN" sz="2800" b="1">
                <a:solidFill>
                  <a:srgbClr val="FF0000"/>
                </a:solidFill>
                <a:latin typeface="黑体" pitchFamily="49" charset="-122"/>
                <a:ea typeface="黑体" pitchFamily="49" charset="-122"/>
              </a:rPr>
              <a:t>3.</a:t>
            </a:r>
            <a:r>
              <a:rPr lang="zh-CN" altLang="en-US" sz="2800" b="1">
                <a:solidFill>
                  <a:srgbClr val="FF0000"/>
                </a:solidFill>
                <a:latin typeface="黑体" pitchFamily="49" charset="-122"/>
                <a:ea typeface="黑体" pitchFamily="49" charset="-122"/>
              </a:rPr>
              <a:t>结果：</a:t>
            </a:r>
            <a:r>
              <a:rPr lang="en-US" altLang="zh-CN" sz="2800" b="1">
                <a:latin typeface="黑体" pitchFamily="49" charset="-122"/>
                <a:ea typeface="黑体" pitchFamily="49" charset="-122"/>
              </a:rPr>
              <a:t>1951</a:t>
            </a:r>
            <a:r>
              <a:rPr lang="zh-CN" altLang="en-US" sz="2800" b="1">
                <a:latin typeface="黑体" pitchFamily="49" charset="-122"/>
                <a:ea typeface="黑体" pitchFamily="49" charset="-122"/>
              </a:rPr>
              <a:t>年，达成《中央人民政府和西藏地</a:t>
            </a:r>
            <a:r>
              <a:rPr lang="zh-CN" altLang="en-US" sz="2800" b="1" smtClean="0">
                <a:latin typeface="黑体" pitchFamily="49" charset="-122"/>
                <a:ea typeface="黑体" pitchFamily="49" charset="-122"/>
              </a:rPr>
              <a:t>方政</a:t>
            </a:r>
            <a:r>
              <a:rPr lang="zh-CN" altLang="en-US" sz="2800" b="1">
                <a:latin typeface="黑体" pitchFamily="49" charset="-122"/>
                <a:ea typeface="黑体" pitchFamily="49" charset="-122"/>
              </a:rPr>
              <a:t>府关于和平解</a:t>
            </a:r>
            <a:r>
              <a:rPr lang="zh-CN" altLang="en-US" sz="2800" b="1" smtClean="0">
                <a:latin typeface="黑体" pitchFamily="49" charset="-122"/>
                <a:ea typeface="黑体" pitchFamily="49" charset="-122"/>
              </a:rPr>
              <a:t>放     西</a:t>
            </a:r>
            <a:r>
              <a:rPr lang="zh-CN" altLang="en-US" sz="2800" b="1">
                <a:latin typeface="黑体" pitchFamily="49" charset="-122"/>
                <a:ea typeface="黑体" pitchFamily="49" charset="-122"/>
              </a:rPr>
              <a:t>藏办法的协议》。</a:t>
            </a:r>
            <a:r>
              <a:rPr lang="zh-CN" altLang="en-US" sz="2800" b="1" smtClean="0">
                <a:latin typeface="黑体" pitchFamily="49" charset="-122"/>
                <a:ea typeface="黑体" pitchFamily="49" charset="-122"/>
              </a:rPr>
              <a:t>西藏</a:t>
            </a:r>
            <a:r>
              <a:rPr lang="zh-CN" altLang="en-US" sz="2800" b="1">
                <a:latin typeface="黑体" pitchFamily="49" charset="-122"/>
                <a:ea typeface="黑体" pitchFamily="49" charset="-122"/>
              </a:rPr>
              <a:t>和平解放</a:t>
            </a:r>
          </a:p>
        </p:txBody>
      </p:sp>
      <p:pic>
        <p:nvPicPr>
          <p:cNvPr id="14" name="图片 13"/>
          <p:cNvPicPr>
            <a:picLocks noChangeAspect="1" noChangeArrowheads="1"/>
          </p:cNvPicPr>
          <p:nvPr/>
        </p:nvPicPr>
        <p:blipFill>
          <a:blip r:embed="rId4" cstate="print"/>
          <a:srcRect/>
          <a:stretch>
            <a:fillRect/>
          </a:stretch>
        </p:blipFill>
        <p:spPr bwMode="auto">
          <a:xfrm>
            <a:off x="4244455" y="2906974"/>
            <a:ext cx="3891554" cy="2599922"/>
          </a:xfrm>
          <a:prstGeom prst="rect">
            <a:avLst/>
          </a:prstGeom>
          <a:noFill/>
          <a:ln w="9525">
            <a:noFill/>
            <a:miter lim="800000"/>
            <a:headEnd/>
            <a:tailEnd/>
          </a:ln>
        </p:spPr>
      </p:pic>
      <p:sp>
        <p:nvSpPr>
          <p:cNvPr id="15" name="折角形 14"/>
          <p:cNvSpPr>
            <a:spLocks noChangeArrowheads="1"/>
          </p:cNvSpPr>
          <p:nvPr/>
        </p:nvSpPr>
        <p:spPr bwMode="auto">
          <a:xfrm>
            <a:off x="4136648" y="4722125"/>
            <a:ext cx="3819998" cy="778781"/>
          </a:xfrm>
          <a:prstGeom prst="foldedCorner">
            <a:avLst>
              <a:gd name="adj" fmla="val 16667"/>
            </a:avLst>
          </a:prstGeom>
          <a:solidFill>
            <a:schemeClr val="bg1"/>
          </a:solidFill>
          <a:ln w="9525">
            <a:solidFill>
              <a:schemeClr val="bg1"/>
            </a:solidFill>
            <a:round/>
            <a:headEnd/>
            <a:tailEnd/>
          </a:ln>
        </p:spPr>
        <p:txBody>
          <a:bodyPr/>
          <a:lstStyle/>
          <a:p>
            <a:r>
              <a:rPr lang="en-US" altLang="zh-CN" sz="15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rPr>
              <a:t>1951</a:t>
            </a:r>
            <a:r>
              <a:rPr lang="zh-CN" altLang="en-US" sz="15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rPr>
              <a:t>年</a:t>
            </a:r>
            <a:r>
              <a:rPr lang="en-US" altLang="zh-CN" sz="15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rPr>
              <a:t>5</a:t>
            </a:r>
            <a:r>
              <a:rPr lang="zh-CN" altLang="en-US" sz="15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rPr>
              <a:t>月</a:t>
            </a:r>
            <a:r>
              <a:rPr lang="en-US" altLang="zh-CN" sz="15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rPr>
              <a:t>24</a:t>
            </a:r>
            <a:r>
              <a:rPr lang="zh-CN" altLang="en-US" sz="1500" b="1" dirty="0" smtClean="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rPr>
              <a:t>日，毛泽东在北京设宴款待班禅额尔德尼•确吉坚赞和阿沛•阿旺晋美</a:t>
            </a:r>
            <a:endParaRPr lang="zh-CN" altLang="en-US" sz="1500" b="1" dirty="0">
              <a:effectLst>
                <a:outerShdw blurRad="38100" dist="38100" dir="2700000" algn="tl">
                  <a:srgbClr val="000000">
                    <a:alpha val="43137"/>
                  </a:srgbClr>
                </a:outerShdw>
              </a:effectLst>
              <a:latin typeface="微软雅黑" panose="020B0503020204020204" charset="-122"/>
              <a:ea typeface="微软雅黑" panose="020B0503020204020204" charset="-122"/>
              <a:sym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29"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ppt_x</p:attrName>
                                        </p:attrNameLst>
                                      </p:cBhvr>
                                      <p:tavLst>
                                        <p:tav tm="0">
                                          <p:val>
                                            <p:strVal val="#ppt_x-.2"/>
                                          </p:val>
                                        </p:tav>
                                        <p:tav tm="100000">
                                          <p:val>
                                            <p:strVal val="#ppt_x"/>
                                          </p:val>
                                        </p:tav>
                                      </p:tavLst>
                                    </p:anim>
                                    <p:anim calcmode="lin" valueType="num">
                                      <p:cBhvr>
                                        <p:cTn id="38" dur="10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39" dur="1000"/>
                                        <p:tgtEl>
                                          <p:spTgt spid="15"/>
                                        </p:tgtEl>
                                      </p:cBhvr>
                                    </p:animEffect>
                                  </p:childTnLst>
                                </p:cTn>
                              </p:par>
                            </p:childTnLst>
                          </p:cTn>
                        </p:par>
                        <p:par>
                          <p:cTn id="40" fill="hold">
                            <p:stCondLst>
                              <p:cond delay="1000"/>
                            </p:stCondLst>
                            <p:childTnLst>
                              <p:par>
                                <p:cTn id="41" presetID="3" presetClass="entr" presetSubtype="1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linds(horizont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animBg="1"/>
      <p:bldP spid="10" grpId="0"/>
      <p:bldP spid="11" grpId="0"/>
      <p:bldP spid="12"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图片 1"/>
          <p:cNvPicPr>
            <a:picLocks noChangeAspect="1"/>
          </p:cNvPicPr>
          <p:nvPr/>
        </p:nvPicPr>
        <p:blipFill>
          <a:blip r:embed="rId2" cstate="print"/>
          <a:stretch>
            <a:fillRect/>
          </a:stretch>
        </p:blipFill>
        <p:spPr>
          <a:xfrm>
            <a:off x="2027238" y="660400"/>
            <a:ext cx="5922962" cy="2997200"/>
          </a:xfrm>
          <a:prstGeom prst="rect">
            <a:avLst/>
          </a:prstGeom>
          <a:noFill/>
          <a:ln w="9525">
            <a:noFill/>
          </a:ln>
        </p:spPr>
      </p:pic>
      <p:pic>
        <p:nvPicPr>
          <p:cNvPr id="40962" name="图片 3"/>
          <p:cNvPicPr>
            <a:picLocks noChangeAspect="1"/>
          </p:cNvPicPr>
          <p:nvPr/>
        </p:nvPicPr>
        <p:blipFill>
          <a:blip r:embed="rId3" cstate="print"/>
          <a:srcRect r="-340" b="5347"/>
          <a:stretch>
            <a:fillRect/>
          </a:stretch>
        </p:blipFill>
        <p:spPr>
          <a:xfrm>
            <a:off x="4557713" y="3773488"/>
            <a:ext cx="5610225" cy="2955925"/>
          </a:xfrm>
          <a:prstGeom prst="rect">
            <a:avLst/>
          </a:prstGeom>
          <a:noFill/>
          <a:ln w="9525">
            <a:noFill/>
          </a:ln>
        </p:spPr>
      </p:pic>
      <p:sp>
        <p:nvSpPr>
          <p:cNvPr id="5" name="云形标注 4"/>
          <p:cNvSpPr/>
          <p:nvPr/>
        </p:nvSpPr>
        <p:spPr>
          <a:xfrm>
            <a:off x="6887207" y="1758315"/>
            <a:ext cx="3554095" cy="2016125"/>
          </a:xfrm>
          <a:prstGeom prst="cloudCallout">
            <a:avLst/>
          </a:prstGeom>
          <a:solidFill>
            <a:schemeClr val="accent2"/>
          </a:solidFill>
          <a:ln w="9525" cap="flat" cmpd="sng" algn="ctr">
            <a:solidFill>
              <a:schemeClr val="tx1"/>
            </a:solidFill>
            <a:prstDash val="solid"/>
            <a:round/>
            <a:headEnd type="none" w="med" len="med"/>
            <a:tailEnd type="none" w="med" len="med"/>
          </a:ln>
        </p:spPr>
        <p:txBody>
          <a:bodyPr>
            <a:scene3d>
              <a:camera prst="orthographicFront"/>
              <a:lightRig rig="soft" dir="t">
                <a:rot lat="0" lon="0" rev="15600000"/>
              </a:lightRig>
            </a:scene3d>
            <a:sp3d extrusionH="57150" prstMaterial="softEdge">
              <a:bevelT w="25400" h="38100"/>
            </a:sp3d>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1200" cap="none" spc="0" normalizeH="0" baseline="0" noProof="1">
                <a:ln>
                  <a:noFill/>
                </a:ln>
                <a:solidFill>
                  <a:schemeClr val="tx1"/>
                </a:solidFill>
                <a:effectLst/>
                <a:uLnTx/>
                <a:uFillTx/>
                <a:latin typeface="楷体" panose="02010609060101010101" pitchFamily="49" charset="-122"/>
                <a:ea typeface="楷体" panose="02010609060101010101" pitchFamily="49" charset="-122"/>
                <a:cs typeface="+mn-cs"/>
              </a:rPr>
              <a:t>人民解放军进驻拉萨</a:t>
            </a:r>
          </a:p>
        </p:txBody>
      </p:sp>
      <p:pic>
        <p:nvPicPr>
          <p:cNvPr id="40964" name="图片 5"/>
          <p:cNvPicPr>
            <a:picLocks noChangeAspect="1"/>
          </p:cNvPicPr>
          <p:nvPr/>
        </p:nvPicPr>
        <p:blipFill>
          <a:blip r:embed="rId4" cstate="print"/>
          <a:stretch>
            <a:fillRect/>
          </a:stretch>
        </p:blipFill>
        <p:spPr>
          <a:xfrm>
            <a:off x="1581150" y="3835400"/>
            <a:ext cx="2857500" cy="2894013"/>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005457" y="1690830"/>
            <a:ext cx="436562" cy="4524315"/>
          </a:xfrm>
          <a:prstGeom prst="rect">
            <a:avLst/>
          </a:prstGeom>
          <a:noFill/>
          <a:ln w="9525">
            <a:noFill/>
          </a:ln>
        </p:spPr>
        <p:txBody>
          <a:bodyPr anchor="t">
            <a:spAutoFit/>
          </a:bodyPr>
          <a:lstStyle/>
          <a:p>
            <a:pPr algn="ctr"/>
            <a:r>
              <a:rPr lang="zh-CN" altLang="en-US" sz="3200" b="1" dirty="0">
                <a:solidFill>
                  <a:srgbClr val="C00000"/>
                </a:solidFill>
                <a:latin typeface="微软雅黑" panose="020B0503020204020204" charset="-122"/>
                <a:ea typeface="微软雅黑" panose="020B0503020204020204" charset="-122"/>
              </a:rPr>
              <a:t>中</a:t>
            </a:r>
          </a:p>
          <a:p>
            <a:pPr algn="ctr"/>
            <a:r>
              <a:rPr lang="zh-CN" altLang="en-US" sz="3200" b="1" dirty="0">
                <a:solidFill>
                  <a:srgbClr val="C00000"/>
                </a:solidFill>
                <a:latin typeface="微软雅黑" panose="020B0503020204020204" charset="-122"/>
                <a:ea typeface="微软雅黑" panose="020B0503020204020204" charset="-122"/>
              </a:rPr>
              <a:t>华</a:t>
            </a:r>
          </a:p>
          <a:p>
            <a:pPr algn="ctr"/>
            <a:r>
              <a:rPr lang="zh-CN" altLang="en-US" sz="3200" b="1" dirty="0">
                <a:solidFill>
                  <a:srgbClr val="C00000"/>
                </a:solidFill>
                <a:latin typeface="微软雅黑" panose="020B0503020204020204" charset="-122"/>
                <a:ea typeface="微软雅黑" panose="020B0503020204020204" charset="-122"/>
              </a:rPr>
              <a:t>人</a:t>
            </a:r>
          </a:p>
          <a:p>
            <a:pPr algn="ctr"/>
            <a:r>
              <a:rPr lang="zh-CN" altLang="en-US" sz="3200" b="1" dirty="0">
                <a:solidFill>
                  <a:srgbClr val="C00000"/>
                </a:solidFill>
                <a:latin typeface="微软雅黑" panose="020B0503020204020204" charset="-122"/>
                <a:ea typeface="微软雅黑" panose="020B0503020204020204" charset="-122"/>
              </a:rPr>
              <a:t>民</a:t>
            </a:r>
          </a:p>
          <a:p>
            <a:pPr algn="ctr"/>
            <a:r>
              <a:rPr lang="zh-CN" altLang="en-US" sz="3200" b="1" dirty="0">
                <a:solidFill>
                  <a:srgbClr val="C00000"/>
                </a:solidFill>
                <a:latin typeface="微软雅黑" panose="020B0503020204020204" charset="-122"/>
                <a:ea typeface="微软雅黑" panose="020B0503020204020204" charset="-122"/>
              </a:rPr>
              <a:t>共</a:t>
            </a:r>
          </a:p>
          <a:p>
            <a:pPr algn="ctr"/>
            <a:r>
              <a:rPr lang="zh-CN" altLang="en-US" sz="3200" b="1" dirty="0">
                <a:solidFill>
                  <a:srgbClr val="C00000"/>
                </a:solidFill>
                <a:latin typeface="微软雅黑" panose="020B0503020204020204" charset="-122"/>
                <a:ea typeface="微软雅黑" panose="020B0503020204020204" charset="-122"/>
              </a:rPr>
              <a:t>和</a:t>
            </a:r>
          </a:p>
          <a:p>
            <a:pPr algn="ctr"/>
            <a:r>
              <a:rPr lang="zh-CN" altLang="en-US" sz="3200" b="1" dirty="0">
                <a:solidFill>
                  <a:srgbClr val="C00000"/>
                </a:solidFill>
                <a:latin typeface="微软雅黑" panose="020B0503020204020204" charset="-122"/>
                <a:ea typeface="微软雅黑" panose="020B0503020204020204" charset="-122"/>
              </a:rPr>
              <a:t>国</a:t>
            </a:r>
          </a:p>
          <a:p>
            <a:pPr algn="ctr"/>
            <a:r>
              <a:rPr lang="zh-CN" altLang="en-US" sz="3200" b="1" dirty="0">
                <a:solidFill>
                  <a:srgbClr val="C00000"/>
                </a:solidFill>
                <a:latin typeface="微软雅黑" panose="020B0503020204020204" charset="-122"/>
                <a:ea typeface="微软雅黑" panose="020B0503020204020204" charset="-122"/>
              </a:rPr>
              <a:t>成</a:t>
            </a:r>
          </a:p>
          <a:p>
            <a:pPr algn="ctr"/>
            <a:r>
              <a:rPr lang="zh-CN" altLang="en-US" sz="3200" b="1" dirty="0">
                <a:solidFill>
                  <a:srgbClr val="C00000"/>
                </a:solidFill>
                <a:latin typeface="微软雅黑" panose="020B0503020204020204" charset="-122"/>
                <a:ea typeface="微软雅黑" panose="020B0503020204020204" charset="-122"/>
              </a:rPr>
              <a:t>立</a:t>
            </a:r>
          </a:p>
        </p:txBody>
      </p:sp>
      <p:sp>
        <p:nvSpPr>
          <p:cNvPr id="3" name="左大括号 2"/>
          <p:cNvSpPr/>
          <p:nvPr/>
        </p:nvSpPr>
        <p:spPr>
          <a:xfrm>
            <a:off x="2237783" y="1907394"/>
            <a:ext cx="223838" cy="397192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框 3"/>
          <p:cNvSpPr txBox="1"/>
          <p:nvPr/>
        </p:nvSpPr>
        <p:spPr>
          <a:xfrm>
            <a:off x="2637525" y="1634722"/>
            <a:ext cx="2139191" cy="1384995"/>
          </a:xfrm>
          <a:prstGeom prst="rect">
            <a:avLst/>
          </a:prstGeom>
          <a:noFill/>
          <a:ln w="9525">
            <a:noFill/>
          </a:ln>
        </p:spPr>
        <p:txBody>
          <a:bodyPr wrap="square" anchor="t">
            <a:spAutoFit/>
          </a:bodyPr>
          <a:lstStyle/>
          <a:p>
            <a:pPr algn="ctr"/>
            <a:r>
              <a:rPr lang="zh-CN" altLang="en-US" sz="2800" dirty="0">
                <a:latin typeface="微软雅黑" panose="020B0503020204020204" charset="-122"/>
                <a:ea typeface="微软雅黑" panose="020B0503020204020204" charset="-122"/>
              </a:rPr>
              <a:t>中国人民政治协商会议</a:t>
            </a:r>
          </a:p>
          <a:p>
            <a:pPr algn="ctr"/>
            <a:r>
              <a:rPr lang="zh-CN" altLang="en-US" sz="2800" dirty="0">
                <a:latin typeface="微软雅黑" panose="020B0503020204020204" charset="-122"/>
                <a:ea typeface="微软雅黑" panose="020B0503020204020204" charset="-122"/>
              </a:rPr>
              <a:t>（筹备）</a:t>
            </a:r>
          </a:p>
        </p:txBody>
      </p:sp>
      <p:sp>
        <p:nvSpPr>
          <p:cNvPr id="5" name="文本框 4"/>
          <p:cNvSpPr txBox="1"/>
          <p:nvPr/>
        </p:nvSpPr>
        <p:spPr>
          <a:xfrm>
            <a:off x="2990163" y="3583653"/>
            <a:ext cx="1677371" cy="954107"/>
          </a:xfrm>
          <a:prstGeom prst="rect">
            <a:avLst/>
          </a:prstGeom>
          <a:noFill/>
          <a:ln w="9525">
            <a:noFill/>
          </a:ln>
        </p:spPr>
        <p:txBody>
          <a:bodyPr wrap="square" anchor="t">
            <a:spAutoFit/>
          </a:bodyPr>
          <a:lstStyle/>
          <a:p>
            <a:r>
              <a:rPr lang="zh-CN" altLang="en-US" sz="2800" dirty="0">
                <a:latin typeface="微软雅黑" panose="020B0503020204020204" charset="-122"/>
                <a:ea typeface="微软雅黑" panose="020B0503020204020204" charset="-122"/>
              </a:rPr>
              <a:t>开国大典</a:t>
            </a:r>
          </a:p>
          <a:p>
            <a:r>
              <a:rPr lang="zh-CN" altLang="en-US" sz="2800" dirty="0">
                <a:latin typeface="微软雅黑" panose="020B0503020204020204" charset="-122"/>
                <a:ea typeface="微软雅黑" panose="020B0503020204020204" charset="-122"/>
              </a:rPr>
              <a:t>（成立）</a:t>
            </a:r>
          </a:p>
        </p:txBody>
      </p:sp>
      <p:sp>
        <p:nvSpPr>
          <p:cNvPr id="6" name="左大括号 5"/>
          <p:cNvSpPr/>
          <p:nvPr/>
        </p:nvSpPr>
        <p:spPr>
          <a:xfrm>
            <a:off x="4954588" y="906463"/>
            <a:ext cx="227013" cy="221297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 name="文本框 6"/>
          <p:cNvSpPr txBox="1"/>
          <p:nvPr/>
        </p:nvSpPr>
        <p:spPr>
          <a:xfrm>
            <a:off x="5303838" y="912813"/>
            <a:ext cx="902811"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时间</a:t>
            </a:r>
            <a:r>
              <a:rPr lang="zh-CN" altLang="en-US" sz="1600" dirty="0">
                <a:latin typeface="微软雅黑" panose="020B0503020204020204" charset="-122"/>
                <a:ea typeface="微软雅黑" panose="020B0503020204020204" charset="-122"/>
              </a:rPr>
              <a:t>：</a:t>
            </a:r>
          </a:p>
        </p:txBody>
      </p:sp>
      <p:sp>
        <p:nvSpPr>
          <p:cNvPr id="8" name="文本框 7"/>
          <p:cNvSpPr txBox="1"/>
          <p:nvPr/>
        </p:nvSpPr>
        <p:spPr>
          <a:xfrm>
            <a:off x="5303838" y="1495425"/>
            <a:ext cx="954107" cy="461665"/>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rPr>
              <a:t>地</a:t>
            </a:r>
            <a:r>
              <a:rPr lang="zh-CN" altLang="en-US" sz="2400" dirty="0">
                <a:latin typeface="微软雅黑" panose="020B0503020204020204" charset="-122"/>
                <a:ea typeface="微软雅黑" panose="020B0503020204020204" charset="-122"/>
                <a:sym typeface="宋体" panose="02010600030101010101" pitchFamily="2" charset="-122"/>
              </a:rPr>
              <a:t>点</a:t>
            </a:r>
            <a:r>
              <a:rPr lang="zh-CN" altLang="en-US" sz="1600" dirty="0">
                <a:latin typeface="微软雅黑" panose="020B0503020204020204" charset="-122"/>
                <a:ea typeface="微软雅黑" panose="020B0503020204020204" charset="-122"/>
              </a:rPr>
              <a:t>：</a:t>
            </a:r>
          </a:p>
        </p:txBody>
      </p:sp>
      <p:sp>
        <p:nvSpPr>
          <p:cNvPr id="9" name="文本框 8"/>
          <p:cNvSpPr txBox="1"/>
          <p:nvPr/>
        </p:nvSpPr>
        <p:spPr>
          <a:xfrm>
            <a:off x="6086475" y="912813"/>
            <a:ext cx="1451038" cy="400110"/>
          </a:xfrm>
          <a:prstGeom prst="rect">
            <a:avLst/>
          </a:prstGeom>
          <a:noFill/>
          <a:ln w="9525">
            <a:noFill/>
          </a:ln>
        </p:spPr>
        <p:txBody>
          <a:bodyPr wrap="none" anchor="t">
            <a:spAutoFit/>
          </a:bodyPr>
          <a:lstStyle/>
          <a:p>
            <a:r>
              <a:rPr lang="en-US" altLang="zh-CN" sz="2000" dirty="0">
                <a:latin typeface="微软雅黑" panose="020B0503020204020204" charset="-122"/>
                <a:ea typeface="微软雅黑" panose="020B0503020204020204" charset="-122"/>
                <a:sym typeface="宋体" panose="02010600030101010101" pitchFamily="2" charset="-122"/>
              </a:rPr>
              <a:t>1949</a:t>
            </a:r>
            <a:r>
              <a:rPr lang="zh-CN" altLang="en-US" sz="2000" dirty="0">
                <a:latin typeface="微软雅黑" panose="020B0503020204020204" charset="-122"/>
                <a:ea typeface="微软雅黑" panose="020B0503020204020204" charset="-122"/>
                <a:sym typeface="宋体" panose="02010600030101010101" pitchFamily="2" charset="-122"/>
              </a:rPr>
              <a:t>年</a:t>
            </a:r>
            <a:r>
              <a:rPr lang="en-US" altLang="zh-CN" sz="2000" dirty="0">
                <a:latin typeface="微软雅黑" panose="020B0503020204020204" charset="-122"/>
                <a:ea typeface="微软雅黑" panose="020B0503020204020204" charset="-122"/>
                <a:sym typeface="宋体" panose="02010600030101010101" pitchFamily="2" charset="-122"/>
              </a:rPr>
              <a:t>9</a:t>
            </a:r>
            <a:r>
              <a:rPr lang="zh-CN" altLang="en-US" sz="2000" dirty="0">
                <a:latin typeface="微软雅黑" panose="020B0503020204020204" charset="-122"/>
                <a:ea typeface="微软雅黑" panose="020B0503020204020204" charset="-122"/>
                <a:sym typeface="宋体" panose="02010600030101010101" pitchFamily="2" charset="-122"/>
              </a:rPr>
              <a:t>月</a:t>
            </a:r>
          </a:p>
        </p:txBody>
      </p:sp>
      <p:sp>
        <p:nvSpPr>
          <p:cNvPr id="16" name="文本框 15"/>
          <p:cNvSpPr txBox="1"/>
          <p:nvPr/>
        </p:nvSpPr>
        <p:spPr>
          <a:xfrm>
            <a:off x="5303838" y="2112963"/>
            <a:ext cx="902811"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内容</a:t>
            </a:r>
            <a:r>
              <a:rPr lang="zh-CN" altLang="en-US" sz="1600" dirty="0">
                <a:latin typeface="微软雅黑" panose="020B0503020204020204" charset="-122"/>
                <a:ea typeface="微软雅黑" panose="020B0503020204020204" charset="-122"/>
              </a:rPr>
              <a:t>：</a:t>
            </a:r>
          </a:p>
        </p:txBody>
      </p:sp>
      <p:sp>
        <p:nvSpPr>
          <p:cNvPr id="17" name="文本框 16"/>
          <p:cNvSpPr txBox="1"/>
          <p:nvPr/>
        </p:nvSpPr>
        <p:spPr>
          <a:xfrm>
            <a:off x="6096000" y="1512888"/>
            <a:ext cx="697627"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北平</a:t>
            </a:r>
          </a:p>
        </p:txBody>
      </p:sp>
      <p:sp>
        <p:nvSpPr>
          <p:cNvPr id="18" name="左大括号 17"/>
          <p:cNvSpPr/>
          <p:nvPr/>
        </p:nvSpPr>
        <p:spPr>
          <a:xfrm>
            <a:off x="5020623" y="3653098"/>
            <a:ext cx="76200" cy="1231900"/>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文本框 18"/>
          <p:cNvSpPr txBox="1"/>
          <p:nvPr/>
        </p:nvSpPr>
        <p:spPr>
          <a:xfrm>
            <a:off x="5199702" y="3677195"/>
            <a:ext cx="954107"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时间：</a:t>
            </a:r>
          </a:p>
        </p:txBody>
      </p:sp>
      <p:sp>
        <p:nvSpPr>
          <p:cNvPr id="20" name="文本框 19"/>
          <p:cNvSpPr txBox="1"/>
          <p:nvPr/>
        </p:nvSpPr>
        <p:spPr>
          <a:xfrm>
            <a:off x="5158759" y="4488360"/>
            <a:ext cx="954107"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意义：</a:t>
            </a:r>
          </a:p>
        </p:txBody>
      </p:sp>
      <p:sp>
        <p:nvSpPr>
          <p:cNvPr id="2" name="文本框 1"/>
          <p:cNvSpPr txBox="1"/>
          <p:nvPr/>
        </p:nvSpPr>
        <p:spPr>
          <a:xfrm>
            <a:off x="6238141" y="3571827"/>
            <a:ext cx="2008883" cy="400110"/>
          </a:xfrm>
          <a:prstGeom prst="rect">
            <a:avLst/>
          </a:prstGeom>
          <a:noFill/>
          <a:ln w="9525">
            <a:noFill/>
          </a:ln>
        </p:spPr>
        <p:txBody>
          <a:bodyPr wrap="none" anchor="t">
            <a:spAutoFit/>
          </a:bodyPr>
          <a:lstStyle/>
          <a:p>
            <a:r>
              <a:rPr lang="en-US" altLang="zh-CN" sz="2000" dirty="0">
                <a:latin typeface="微软雅黑" panose="020B0503020204020204" charset="-122"/>
                <a:ea typeface="微软雅黑" panose="020B0503020204020204" charset="-122"/>
                <a:sym typeface="宋体" panose="02010600030101010101" pitchFamily="2" charset="-122"/>
              </a:rPr>
              <a:t>1949</a:t>
            </a:r>
            <a:r>
              <a:rPr lang="zh-CN" altLang="en-US" sz="2000" dirty="0">
                <a:latin typeface="微软雅黑" panose="020B0503020204020204" charset="-122"/>
                <a:ea typeface="微软雅黑" panose="020B0503020204020204" charset="-122"/>
                <a:sym typeface="宋体" panose="02010600030101010101" pitchFamily="2" charset="-122"/>
              </a:rPr>
              <a:t>年</a:t>
            </a:r>
            <a:r>
              <a:rPr lang="en-US" altLang="zh-CN" sz="2000" dirty="0">
                <a:latin typeface="微软雅黑" panose="020B0503020204020204" charset="-122"/>
                <a:ea typeface="微软雅黑" panose="020B0503020204020204" charset="-122"/>
                <a:sym typeface="宋体" panose="02010600030101010101" pitchFamily="2" charset="-122"/>
              </a:rPr>
              <a:t>10</a:t>
            </a:r>
            <a:r>
              <a:rPr lang="zh-CN" altLang="en-US" sz="2000" dirty="0">
                <a:latin typeface="微软雅黑" panose="020B0503020204020204" charset="-122"/>
                <a:ea typeface="微软雅黑" panose="020B0503020204020204" charset="-122"/>
                <a:sym typeface="宋体" panose="02010600030101010101" pitchFamily="2" charset="-122"/>
              </a:rPr>
              <a:t>月</a:t>
            </a:r>
            <a:r>
              <a:rPr lang="en-US" altLang="zh-CN" sz="2000" dirty="0">
                <a:latin typeface="微软雅黑" panose="020B0503020204020204" charset="-122"/>
                <a:ea typeface="微软雅黑" panose="020B0503020204020204" charset="-122"/>
                <a:sym typeface="宋体" panose="02010600030101010101" pitchFamily="2" charset="-122"/>
              </a:rPr>
              <a:t>1</a:t>
            </a:r>
            <a:r>
              <a:rPr lang="zh-CN" altLang="en-US" sz="2000" dirty="0">
                <a:latin typeface="微软雅黑" panose="020B0503020204020204" charset="-122"/>
                <a:ea typeface="微软雅黑" panose="020B0503020204020204" charset="-122"/>
                <a:sym typeface="宋体" panose="02010600030101010101" pitchFamily="2" charset="-122"/>
              </a:rPr>
              <a:t>日</a:t>
            </a:r>
          </a:p>
        </p:txBody>
      </p:sp>
      <p:sp>
        <p:nvSpPr>
          <p:cNvPr id="21" name="文本框 20"/>
          <p:cNvSpPr txBox="1"/>
          <p:nvPr/>
        </p:nvSpPr>
        <p:spPr>
          <a:xfrm>
            <a:off x="6230013" y="1990133"/>
            <a:ext cx="5961987" cy="1015663"/>
          </a:xfrm>
          <a:prstGeom prst="rect">
            <a:avLst/>
          </a:prstGeom>
          <a:noFill/>
          <a:ln w="9525">
            <a:noFill/>
          </a:ln>
        </p:spPr>
        <p:txBody>
          <a:bodyPr wrap="squar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制定《共同纲领》；选举中央人民政府委员会，选举毛泽东为中央人民政府主席；确定国旗、国歌、首都、公元纪元、决定建立人民英雄纪念碑</a:t>
            </a:r>
          </a:p>
        </p:txBody>
      </p:sp>
      <p:sp>
        <p:nvSpPr>
          <p:cNvPr id="22" name="文本框 21"/>
          <p:cNvSpPr txBox="1"/>
          <p:nvPr/>
        </p:nvSpPr>
        <p:spPr>
          <a:xfrm>
            <a:off x="6019137" y="4249691"/>
            <a:ext cx="3220397" cy="400110"/>
          </a:xfrm>
          <a:prstGeom prst="rect">
            <a:avLst/>
          </a:prstGeom>
          <a:noFill/>
          <a:ln w="9525">
            <a:noFill/>
          </a:ln>
        </p:spPr>
        <p:txBody>
          <a:bodyPr wrap="squar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国内意义（</a:t>
            </a:r>
            <a:r>
              <a:rPr lang="en-US" altLang="zh-CN" sz="2000" dirty="0">
                <a:latin typeface="微软雅黑" panose="020B0503020204020204" charset="-122"/>
                <a:ea typeface="微软雅黑" panose="020B0503020204020204" charset="-122"/>
                <a:sym typeface="宋体" panose="02010600030101010101" pitchFamily="2" charset="-122"/>
              </a:rPr>
              <a:t>3</a:t>
            </a:r>
            <a:r>
              <a:rPr lang="zh-CN" altLang="en-US" sz="2000" dirty="0">
                <a:latin typeface="微软雅黑" panose="020B0503020204020204" charset="-122"/>
                <a:ea typeface="微软雅黑" panose="020B0503020204020204" charset="-122"/>
                <a:sym typeface="宋体" panose="02010600030101010101" pitchFamily="2" charset="-122"/>
              </a:rPr>
              <a:t>点）</a:t>
            </a:r>
          </a:p>
        </p:txBody>
      </p:sp>
      <p:sp>
        <p:nvSpPr>
          <p:cNvPr id="23" name="文本框 22"/>
          <p:cNvSpPr txBox="1"/>
          <p:nvPr/>
        </p:nvSpPr>
        <p:spPr>
          <a:xfrm>
            <a:off x="5885195" y="4813821"/>
            <a:ext cx="2740190" cy="400110"/>
          </a:xfrm>
          <a:prstGeom prst="rect">
            <a:avLst/>
          </a:prstGeom>
          <a:noFill/>
          <a:ln w="9525">
            <a:noFill/>
          </a:ln>
        </p:spPr>
        <p:txBody>
          <a:bodyPr wrap="squar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国际意义（</a:t>
            </a:r>
            <a:r>
              <a:rPr lang="en-US" altLang="zh-CN" sz="2000" dirty="0">
                <a:latin typeface="微软雅黑" panose="020B0503020204020204" charset="-122"/>
                <a:ea typeface="微软雅黑" panose="020B0503020204020204" charset="-122"/>
                <a:sym typeface="宋体" panose="02010600030101010101" pitchFamily="2" charset="-122"/>
              </a:rPr>
              <a:t>1</a:t>
            </a:r>
            <a:r>
              <a:rPr lang="zh-CN" altLang="en-US" sz="2000" dirty="0">
                <a:latin typeface="微软雅黑" panose="020B0503020204020204" charset="-122"/>
                <a:ea typeface="微软雅黑" panose="020B0503020204020204" charset="-122"/>
                <a:sym typeface="宋体" panose="02010600030101010101" pitchFamily="2" charset="-122"/>
              </a:rPr>
              <a:t>点）</a:t>
            </a:r>
          </a:p>
        </p:txBody>
      </p:sp>
      <p:sp>
        <p:nvSpPr>
          <p:cNvPr id="24" name="文本框 23"/>
          <p:cNvSpPr txBox="1"/>
          <p:nvPr/>
        </p:nvSpPr>
        <p:spPr>
          <a:xfrm>
            <a:off x="3183056" y="5103220"/>
            <a:ext cx="1425575" cy="1384995"/>
          </a:xfrm>
          <a:prstGeom prst="rect">
            <a:avLst/>
          </a:prstGeom>
          <a:noFill/>
          <a:ln w="9525">
            <a:noFill/>
          </a:ln>
        </p:spPr>
        <p:txBody>
          <a:bodyPr anchor="t">
            <a:spAutoFit/>
          </a:bodyPr>
          <a:lstStyle/>
          <a:p>
            <a:pPr algn="ctr"/>
            <a:r>
              <a:rPr lang="zh-CN" altLang="en-US" sz="2800" dirty="0">
                <a:latin typeface="微软雅黑" panose="020B0503020204020204" charset="-122"/>
                <a:ea typeface="微软雅黑" panose="020B0503020204020204" charset="-122"/>
              </a:rPr>
              <a:t>西藏和平解放</a:t>
            </a:r>
          </a:p>
          <a:p>
            <a:pPr algn="ctr"/>
            <a:r>
              <a:rPr lang="zh-CN" altLang="en-US" sz="2800" dirty="0">
                <a:latin typeface="微软雅黑" panose="020B0503020204020204" charset="-122"/>
                <a:ea typeface="微软雅黑" panose="020B0503020204020204" charset="-122"/>
              </a:rPr>
              <a:t>（巩固</a:t>
            </a:r>
            <a:r>
              <a:rPr lang="zh-CN" altLang="en-US" sz="1600" dirty="0">
                <a:latin typeface="Arial" panose="020B0604020202020204" pitchFamily="34" charset="0"/>
                <a:ea typeface="宋体" panose="02010600030101010101" pitchFamily="2" charset="-122"/>
              </a:rPr>
              <a:t>）</a:t>
            </a:r>
          </a:p>
        </p:txBody>
      </p:sp>
      <p:sp>
        <p:nvSpPr>
          <p:cNvPr id="25" name="左大括号 24"/>
          <p:cNvSpPr/>
          <p:nvPr/>
        </p:nvSpPr>
        <p:spPr>
          <a:xfrm>
            <a:off x="4844150" y="5510071"/>
            <a:ext cx="76200" cy="708025"/>
          </a:xfrm>
          <a:prstGeom prst="leftBrace">
            <a:avLst/>
          </a:prstGeom>
          <a:ln w="28575"/>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文本框 25"/>
          <p:cNvSpPr txBox="1"/>
          <p:nvPr/>
        </p:nvSpPr>
        <p:spPr>
          <a:xfrm>
            <a:off x="5060997" y="5482704"/>
            <a:ext cx="954107"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时间：</a:t>
            </a:r>
          </a:p>
        </p:txBody>
      </p:sp>
      <p:sp>
        <p:nvSpPr>
          <p:cNvPr id="27" name="文本框 26"/>
          <p:cNvSpPr txBox="1"/>
          <p:nvPr/>
        </p:nvSpPr>
        <p:spPr>
          <a:xfrm>
            <a:off x="5115588" y="6065292"/>
            <a:ext cx="954107" cy="400110"/>
          </a:xfrm>
          <a:prstGeom prst="rect">
            <a:avLst/>
          </a:prstGeom>
          <a:noFill/>
          <a:ln w="9525">
            <a:noFill/>
          </a:ln>
        </p:spPr>
        <p:txBody>
          <a:bodyPr wrap="none" anchor="t">
            <a:spAutoFit/>
          </a:bodyPr>
          <a:lstStyle/>
          <a:p>
            <a:r>
              <a:rPr lang="zh-CN" altLang="en-US" sz="2000" dirty="0">
                <a:latin typeface="微软雅黑" panose="020B0503020204020204" charset="-122"/>
                <a:ea typeface="微软雅黑" panose="020B0503020204020204" charset="-122"/>
              </a:rPr>
              <a:t>意</a:t>
            </a:r>
            <a:r>
              <a:rPr lang="zh-CN" altLang="en-US" sz="2000" dirty="0">
                <a:latin typeface="微软雅黑" panose="020B0503020204020204" charset="-122"/>
                <a:ea typeface="微软雅黑" panose="020B0503020204020204" charset="-122"/>
                <a:sym typeface="宋体" panose="02010600030101010101" pitchFamily="2" charset="-122"/>
              </a:rPr>
              <a:t>义</a:t>
            </a:r>
            <a:r>
              <a:rPr lang="zh-CN" altLang="en-US" dirty="0">
                <a:latin typeface="微软雅黑" panose="020B0503020204020204" charset="-122"/>
                <a:ea typeface="微软雅黑" panose="020B0503020204020204" charset="-122"/>
                <a:sym typeface="宋体" panose="02010600030101010101" pitchFamily="2" charset="-122"/>
              </a:rPr>
              <a:t>：</a:t>
            </a:r>
            <a:endParaRPr lang="zh-CN" altLang="en-US" sz="2000" dirty="0">
              <a:latin typeface="微软雅黑" panose="020B0503020204020204" charset="-122"/>
              <a:ea typeface="微软雅黑" panose="020B0503020204020204" charset="-122"/>
              <a:sym typeface="宋体" panose="02010600030101010101" pitchFamily="2" charset="-122"/>
            </a:endParaRPr>
          </a:p>
        </p:txBody>
      </p:sp>
      <p:sp>
        <p:nvSpPr>
          <p:cNvPr id="28" name="文本框 27"/>
          <p:cNvSpPr txBox="1"/>
          <p:nvPr/>
        </p:nvSpPr>
        <p:spPr>
          <a:xfrm>
            <a:off x="5890904" y="5428112"/>
            <a:ext cx="1451038" cy="400110"/>
          </a:xfrm>
          <a:prstGeom prst="rect">
            <a:avLst/>
          </a:prstGeom>
          <a:noFill/>
          <a:ln w="9525">
            <a:noFill/>
          </a:ln>
        </p:spPr>
        <p:txBody>
          <a:bodyPr wrap="none" anchor="t">
            <a:spAutoFit/>
          </a:bodyPr>
          <a:lstStyle/>
          <a:p>
            <a:r>
              <a:rPr lang="en-US" altLang="zh-CN" sz="2000" dirty="0">
                <a:latin typeface="微软雅黑" panose="020B0503020204020204" charset="-122"/>
                <a:ea typeface="微软雅黑" panose="020B0503020204020204" charset="-122"/>
                <a:sym typeface="宋体" panose="02010600030101010101" pitchFamily="2" charset="-122"/>
              </a:rPr>
              <a:t>1951</a:t>
            </a:r>
            <a:r>
              <a:rPr lang="zh-CN" altLang="en-US" sz="2000" dirty="0">
                <a:latin typeface="微软雅黑" panose="020B0503020204020204" charset="-122"/>
                <a:ea typeface="微软雅黑" panose="020B0503020204020204" charset="-122"/>
                <a:sym typeface="宋体" panose="02010600030101010101" pitchFamily="2" charset="-122"/>
              </a:rPr>
              <a:t>年</a:t>
            </a:r>
            <a:r>
              <a:rPr lang="en-US" altLang="zh-CN" sz="2000" dirty="0">
                <a:latin typeface="微软雅黑" panose="020B0503020204020204" charset="-122"/>
                <a:ea typeface="微软雅黑" panose="020B0503020204020204" charset="-122"/>
                <a:sym typeface="宋体" panose="02010600030101010101" pitchFamily="2" charset="-122"/>
              </a:rPr>
              <a:t>5</a:t>
            </a:r>
            <a:r>
              <a:rPr lang="zh-CN" altLang="en-US" sz="2000" dirty="0">
                <a:latin typeface="微软雅黑" panose="020B0503020204020204" charset="-122"/>
                <a:ea typeface="微软雅黑" panose="020B0503020204020204" charset="-122"/>
                <a:sym typeface="宋体" panose="02010600030101010101" pitchFamily="2" charset="-122"/>
              </a:rPr>
              <a:t>月</a:t>
            </a:r>
          </a:p>
        </p:txBody>
      </p:sp>
      <p:sp>
        <p:nvSpPr>
          <p:cNvPr id="29" name="文本框 28"/>
          <p:cNvSpPr txBox="1"/>
          <p:nvPr/>
        </p:nvSpPr>
        <p:spPr>
          <a:xfrm>
            <a:off x="6028354" y="6057047"/>
            <a:ext cx="3020112" cy="400110"/>
          </a:xfrm>
          <a:prstGeom prst="rect">
            <a:avLst/>
          </a:prstGeom>
          <a:noFill/>
          <a:ln w="9525">
            <a:noFill/>
          </a:ln>
        </p:spPr>
        <p:txBody>
          <a:bodyPr wrap="square" anchor="t">
            <a:spAutoFit/>
          </a:bodyPr>
          <a:lstStyle/>
          <a:p>
            <a:r>
              <a:rPr lang="zh-CN" altLang="en-US" sz="2000" dirty="0">
                <a:latin typeface="微软雅黑" panose="020B0503020204020204" charset="-122"/>
                <a:ea typeface="微软雅黑" panose="020B0503020204020204" charset="-122"/>
                <a:sym typeface="宋体" panose="02010600030101010101" pitchFamily="2" charset="-122"/>
              </a:rPr>
              <a:t>祖国大陆获得统一</a:t>
            </a:r>
          </a:p>
        </p:txBody>
      </p:sp>
      <p:sp>
        <p:nvSpPr>
          <p:cNvPr id="24583" name="MH_SubTitle_3">
            <a:hlinkClick r:id="" action="ppaction://noaction"/>
          </p:cNvPr>
          <p:cNvSpPr/>
          <p:nvPr/>
        </p:nvSpPr>
        <p:spPr>
          <a:xfrm>
            <a:off x="1458296" y="422063"/>
            <a:ext cx="2227262" cy="539750"/>
          </a:xfrm>
          <a:prstGeom prst="rect">
            <a:avLst/>
          </a:prstGeom>
          <a:solidFill>
            <a:srgbClr val="008080"/>
          </a:solidFill>
          <a:ln w="9525">
            <a:noFill/>
          </a:ln>
        </p:spPr>
        <p:txBody>
          <a:bodyPr lIns="0" tIns="0" rIns="0" bIns="0" anchor="ctr"/>
          <a:lstStyle/>
          <a:p>
            <a:pPr algn="ctr"/>
            <a:r>
              <a:rPr lang="zh-CN" altLang="en-US" sz="3200" b="1" dirty="0">
                <a:solidFill>
                  <a:srgbClr val="FFFFFF"/>
                </a:solidFill>
                <a:latin typeface="宋体" panose="02010600030101010101" pitchFamily="2" charset="-122"/>
                <a:ea typeface="宋体" panose="02010600030101010101" pitchFamily="2" charset="-122"/>
              </a:rPr>
              <a:t>课堂小结</a:t>
            </a:r>
          </a:p>
        </p:txBody>
      </p:sp>
      <p:grpSp>
        <p:nvGrpSpPr>
          <p:cNvPr id="30" name="组合 6147"/>
          <p:cNvGrpSpPr/>
          <p:nvPr/>
        </p:nvGrpSpPr>
        <p:grpSpPr>
          <a:xfrm>
            <a:off x="546062" y="0"/>
            <a:ext cx="2867025" cy="1016000"/>
            <a:chOff x="0" y="0"/>
            <a:chExt cx="3516" cy="1243"/>
          </a:xfrm>
        </p:grpSpPr>
        <p:sp>
          <p:nvSpPr>
            <p:cNvPr id="32" name="矩形 7"/>
            <p:cNvSpPr/>
            <p:nvPr/>
          </p:nvSpPr>
          <p:spPr>
            <a:xfrm>
              <a:off x="882" y="0"/>
              <a:ext cx="2634" cy="1200"/>
            </a:xfrm>
            <a:custGeom>
              <a:avLst/>
              <a:gdLst/>
              <a:ahLst/>
              <a:cxnLst>
                <a:cxn ang="0">
                  <a:pos x="0" y="0"/>
                </a:cxn>
                <a:cxn ang="0">
                  <a:pos x="0" y="0"/>
                </a:cxn>
                <a:cxn ang="0">
                  <a:pos x="0" y="0"/>
                </a:cxn>
                <a:cxn ang="0">
                  <a:pos x="0" y="0"/>
                </a:cxn>
                <a:cxn ang="0">
                  <a:pos x="0" y="0"/>
                </a:cxn>
                <a:cxn ang="0">
                  <a:pos x="0" y="0"/>
                </a:cxn>
              </a:cxnLst>
              <a:rect l="0" t="0" r="0" b="0"/>
              <a:pathLst>
                <a:path w="2520280" h="1872208">
                  <a:moveTo>
                    <a:pt x="0" y="1872208"/>
                  </a:moveTo>
                  <a:lnTo>
                    <a:pt x="2520280" y="1872208"/>
                  </a:lnTo>
                  <a:lnTo>
                    <a:pt x="0" y="1872208"/>
                  </a:lnTo>
                  <a:close/>
                  <a:moveTo>
                    <a:pt x="0" y="0"/>
                  </a:moveTo>
                  <a:lnTo>
                    <a:pt x="916" y="0"/>
                  </a:lnTo>
                  <a:lnTo>
                    <a:pt x="0" y="0"/>
                  </a:lnTo>
                  <a:close/>
                </a:path>
              </a:pathLst>
            </a:custGeom>
            <a:noFill/>
            <a:ln w="12700" cap="sq" cmpd="sng">
              <a:solidFill>
                <a:srgbClr val="DDDDDD"/>
              </a:solidFill>
              <a:prstDash val="solid"/>
              <a:miter/>
              <a:headEnd type="none" w="med" len="med"/>
              <a:tailEnd type="none" w="med" len="med"/>
            </a:ln>
          </p:spPr>
          <p:txBody>
            <a:bodyPr/>
            <a:lstStyle/>
            <a:p>
              <a:endParaRPr lang="zh-CN" altLang="en-US"/>
            </a:p>
          </p:txBody>
        </p:sp>
        <p:sp>
          <p:nvSpPr>
            <p:cNvPr id="33" name="任意多边形 16"/>
            <p:cNvSpPr/>
            <p:nvPr/>
          </p:nvSpPr>
          <p:spPr>
            <a:xfrm>
              <a:off x="0" y="454"/>
              <a:ext cx="826" cy="760"/>
            </a:xfrm>
            <a:custGeom>
              <a:avLst/>
              <a:gdLst/>
              <a:ahLst/>
              <a:cxnLst>
                <a:cxn ang="0">
                  <a:pos x="0" y="0"/>
                </a:cxn>
                <a:cxn ang="0">
                  <a:pos x="0" y="0"/>
                </a:cxn>
                <a:cxn ang="0">
                  <a:pos x="0" y="0"/>
                </a:cxn>
                <a:cxn ang="0">
                  <a:pos x="0" y="0"/>
                </a:cxn>
                <a:cxn ang="0">
                  <a:pos x="0" y="0"/>
                </a:cxn>
                <a:cxn ang="0">
                  <a:pos x="0" y="0"/>
                </a:cxn>
                <a:cxn ang="0">
                  <a:pos x="0" y="0"/>
                </a:cxn>
              </a:cxnLst>
              <a:rect l="0" t="0" r="0" b="0"/>
              <a:pathLst>
                <a:path w="696310" h="696310">
                  <a:moveTo>
                    <a:pt x="0" y="0"/>
                  </a:moveTo>
                  <a:lnTo>
                    <a:pt x="459827" y="0"/>
                  </a:lnTo>
                  <a:lnTo>
                    <a:pt x="459827" y="236483"/>
                  </a:lnTo>
                  <a:lnTo>
                    <a:pt x="696310" y="236483"/>
                  </a:lnTo>
                  <a:lnTo>
                    <a:pt x="696310" y="696310"/>
                  </a:lnTo>
                  <a:lnTo>
                    <a:pt x="0" y="696310"/>
                  </a:lnTo>
                  <a:lnTo>
                    <a:pt x="0" y="0"/>
                  </a:lnTo>
                  <a:close/>
                </a:path>
              </a:pathLst>
            </a:custGeom>
            <a:solidFill>
              <a:srgbClr val="008080"/>
            </a:solidFill>
            <a:ln w="9525">
              <a:noFill/>
            </a:ln>
          </p:spPr>
          <p:txBody>
            <a:bodyPr/>
            <a:lstStyle/>
            <a:p>
              <a:endParaRPr lang="zh-CN" altLang="en-US"/>
            </a:p>
          </p:txBody>
        </p:sp>
        <p:sp>
          <p:nvSpPr>
            <p:cNvPr id="34" name="矩形 17"/>
            <p:cNvSpPr/>
            <p:nvPr/>
          </p:nvSpPr>
          <p:spPr>
            <a:xfrm>
              <a:off x="570" y="374"/>
              <a:ext cx="258" cy="265"/>
            </a:xfrm>
            <a:prstGeom prst="rect">
              <a:avLst/>
            </a:prstGeom>
            <a:solidFill>
              <a:srgbClr val="008080">
                <a:alpha val="50980"/>
              </a:srgbClr>
            </a:solidFill>
            <a:ln w="9525">
              <a:noFill/>
            </a:ln>
          </p:spPr>
          <p:txBody>
            <a:bodyPr lIns="0" tIns="277342" rIns="230846" bIns="0" anchor="ctr"/>
            <a:lstStyle/>
            <a:p>
              <a:pPr algn="ctr" fontAlgn="base"/>
              <a:endParaRPr lang="zh-CN" altLang="en-US" sz="510" strike="noStrike" noProof="1">
                <a:solidFill>
                  <a:srgbClr val="FFFFFF"/>
                </a:solidFill>
                <a:latin typeface="Arial" panose="020B0604020202020204" pitchFamily="34" charset="0"/>
                <a:ea typeface="黑体" panose="02010609060101010101" pitchFamily="2" charset="-122"/>
              </a:endParaRPr>
            </a:p>
          </p:txBody>
        </p:sp>
        <p:sp>
          <p:nvSpPr>
            <p:cNvPr id="35" name="文本框 6152"/>
            <p:cNvSpPr txBox="1"/>
            <p:nvPr/>
          </p:nvSpPr>
          <p:spPr>
            <a:xfrm>
              <a:off x="0" y="453"/>
              <a:ext cx="872" cy="790"/>
            </a:xfrm>
            <a:prstGeom prst="rect">
              <a:avLst/>
            </a:prstGeom>
            <a:noFill/>
            <a:ln w="9525">
              <a:noFill/>
            </a:ln>
          </p:spPr>
          <p:txBody>
            <a:bodyPr anchor="t">
              <a:spAutoFit/>
            </a:bodyPr>
            <a:lstStyle/>
            <a:p>
              <a:r>
                <a:rPr lang="zh-CN" altLang="en-US" sz="3595" noProof="1">
                  <a:solidFill>
                    <a:schemeClr val="accent1"/>
                  </a:solidFill>
                  <a:latin typeface="Arial" panose="020B0604020202020204" pitchFamily="34" charset="0"/>
                  <a:ea typeface="黑体" panose="02010609060101010101" pitchFamily="2" charset="-122"/>
                  <a:cs typeface="+mn-cs"/>
                </a:rPr>
                <a:t>四</a:t>
              </a:r>
              <a:endParaRPr lang="zh-CN" altLang="en-US" sz="3595" noProof="1">
                <a:solidFill>
                  <a:schemeClr val="accent1"/>
                </a:solidFill>
                <a:latin typeface="Arial" panose="020B0604020202020204" pitchFamily="34" charset="0"/>
                <a:ea typeface="黑体" panose="0201060906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linds(horizontal)">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linds(horizontal)">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linds(horizontal)">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blinds(horizontal)">
                                      <p:cBhvr>
                                        <p:cTn id="87" dur="500"/>
                                        <p:tgtEl>
                                          <p:spTgt spid="22"/>
                                        </p:tgtEl>
                                      </p:cBhvr>
                                    </p:animEffect>
                                  </p:childTnLst>
                                </p:cTn>
                              </p:par>
                            </p:childTnLst>
                          </p:cTn>
                        </p:par>
                        <p:par>
                          <p:cTn id="88" fill="hold">
                            <p:stCondLst>
                              <p:cond delay="500"/>
                            </p:stCondLst>
                            <p:childTnLst>
                              <p:par>
                                <p:cTn id="89" presetID="3" presetClass="entr" presetSubtype="10" fill="hold" grpId="0" nodeType="after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linds(horizontal)">
                                      <p:cBhvr>
                                        <p:cTn id="91" dur="500"/>
                                        <p:tgtEl>
                                          <p:spTgt spid="2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blinds(horizontal)">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blinds(horizontal)">
                                      <p:cBhvr>
                                        <p:cTn id="101" dur="500"/>
                                        <p:tgtEl>
                                          <p:spTgt spid="2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blinds(horizontal)">
                                      <p:cBhvr>
                                        <p:cTn id="106" dur="500"/>
                                        <p:tgtEl>
                                          <p:spTgt spid="28"/>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blinds(horizontal)">
                                      <p:cBhvr>
                                        <p:cTn id="111" dur="500"/>
                                        <p:tgtEl>
                                          <p:spTgt spid="2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29"/>
                                        </p:tgtEl>
                                        <p:attrNameLst>
                                          <p:attrName>style.visibility</p:attrName>
                                        </p:attrNameLst>
                                      </p:cBhvr>
                                      <p:to>
                                        <p:strVal val="visible"/>
                                      </p:to>
                                    </p:set>
                                    <p:animEffect transition="in" filter="blinds(horizontal)">
                                      <p:cBhvr>
                                        <p:cTn id="1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 grpId="0" bldLvl="0" animBg="1"/>
      <p:bldP spid="4" grpId="0"/>
      <p:bldP spid="5" grpId="0"/>
      <p:bldP spid="6" grpId="0" bldLvl="0" animBg="1"/>
      <p:bldP spid="7" grpId="0"/>
      <p:bldP spid="8" grpId="0"/>
      <p:bldP spid="9" grpId="0"/>
      <p:bldP spid="16" grpId="0"/>
      <p:bldP spid="17" grpId="0"/>
      <p:bldP spid="18" grpId="0" bldLvl="0" animBg="1"/>
      <p:bldP spid="19" grpId="0"/>
      <p:bldP spid="20" grpId="0"/>
      <p:bldP spid="2" grpId="0"/>
      <p:bldP spid="21" grpId="0"/>
      <p:bldP spid="22" grpId="0"/>
      <p:bldP spid="23" grpId="0"/>
      <p:bldP spid="24" grpId="0"/>
      <p:bldP spid="25" grpId="0" bldLvl="0" animBg="1"/>
      <p:bldP spid="26" grpId="0"/>
      <p:bldP spid="27" grpId="0"/>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
          <p:cNvSpPr/>
          <p:nvPr/>
        </p:nvSpPr>
        <p:spPr>
          <a:xfrm>
            <a:off x="366713" y="1466850"/>
            <a:ext cx="11188700" cy="4856163"/>
          </a:xfrm>
          <a:prstGeom prst="rect">
            <a:avLst/>
          </a:prstGeom>
          <a:noFill/>
          <a:ln w="9525">
            <a:noFill/>
          </a:ln>
        </p:spPr>
        <p:txBody>
          <a:bodyPr anchor="t">
            <a:spAutoFit/>
          </a:bodyPr>
          <a:lstStyle/>
          <a:p>
            <a:pPr>
              <a:lnSpc>
                <a:spcPct val="120000"/>
              </a:lnSpc>
            </a:pPr>
            <a:r>
              <a:rPr lang="en-US" altLang="zh-CN" sz="2400" b="1">
                <a:latin typeface="+mj-ea"/>
                <a:ea typeface="+mj-ea"/>
              </a:rPr>
              <a:t>1.</a:t>
            </a:r>
            <a:r>
              <a:rPr lang="zh-CN" altLang="en-US" sz="2400" b="1" dirty="0">
                <a:latin typeface="+mj-ea"/>
                <a:ea typeface="+mj-ea"/>
              </a:rPr>
              <a:t>为新中国成立做好了各项准备工作的会议是（   ）</a:t>
            </a:r>
          </a:p>
          <a:p>
            <a:pPr>
              <a:lnSpc>
                <a:spcPct val="120000"/>
              </a:lnSpc>
            </a:pPr>
            <a:r>
              <a:rPr lang="en-US" altLang="zh-CN" sz="2400" b="1">
                <a:latin typeface="+mj-ea"/>
                <a:ea typeface="+mj-ea"/>
              </a:rPr>
              <a:t>  A.</a:t>
            </a:r>
            <a:r>
              <a:rPr lang="zh-CN" altLang="en-US" sz="2400" b="1" dirty="0">
                <a:latin typeface="+mj-ea"/>
                <a:ea typeface="+mj-ea"/>
              </a:rPr>
              <a:t>中共“七大”               </a:t>
            </a:r>
          </a:p>
          <a:p>
            <a:pPr>
              <a:lnSpc>
                <a:spcPct val="120000"/>
              </a:lnSpc>
            </a:pPr>
            <a:r>
              <a:rPr lang="zh-CN" altLang="en-US" sz="2400" b="1" dirty="0">
                <a:latin typeface="+mj-ea"/>
                <a:ea typeface="+mj-ea"/>
              </a:rPr>
              <a:t>  </a:t>
            </a:r>
            <a:r>
              <a:rPr lang="en-US" altLang="zh-CN" sz="2400" b="1">
                <a:latin typeface="+mj-ea"/>
                <a:ea typeface="+mj-ea"/>
              </a:rPr>
              <a:t>B.</a:t>
            </a:r>
            <a:r>
              <a:rPr lang="zh-CN" altLang="en-US" sz="2400" b="1" dirty="0">
                <a:latin typeface="+mj-ea"/>
                <a:ea typeface="+mj-ea"/>
              </a:rPr>
              <a:t>中共七届二中全会      </a:t>
            </a:r>
          </a:p>
          <a:p>
            <a:pPr>
              <a:lnSpc>
                <a:spcPct val="120000"/>
              </a:lnSpc>
            </a:pPr>
            <a:r>
              <a:rPr lang="en-US" altLang="zh-CN" sz="2400" b="1">
                <a:latin typeface="+mj-ea"/>
                <a:ea typeface="+mj-ea"/>
              </a:rPr>
              <a:t>  C.</a:t>
            </a:r>
            <a:r>
              <a:rPr lang="zh-CN" altLang="en-US" sz="2400" b="1" dirty="0">
                <a:latin typeface="+mj-ea"/>
                <a:ea typeface="+mj-ea"/>
              </a:rPr>
              <a:t>第一届中国人民政治协商会议         </a:t>
            </a:r>
          </a:p>
          <a:p>
            <a:pPr>
              <a:lnSpc>
                <a:spcPct val="120000"/>
              </a:lnSpc>
            </a:pPr>
            <a:r>
              <a:rPr lang="zh-CN" altLang="en-US" sz="2400" b="1" dirty="0">
                <a:latin typeface="+mj-ea"/>
                <a:ea typeface="+mj-ea"/>
              </a:rPr>
              <a:t>  </a:t>
            </a:r>
            <a:r>
              <a:rPr lang="en-US" altLang="zh-CN" sz="2400" b="1">
                <a:latin typeface="+mj-ea"/>
                <a:ea typeface="+mj-ea"/>
              </a:rPr>
              <a:t>D.</a:t>
            </a:r>
            <a:r>
              <a:rPr lang="zh-CN" altLang="en-US" sz="2400" b="1" dirty="0">
                <a:latin typeface="+mj-ea"/>
                <a:ea typeface="+mj-ea"/>
              </a:rPr>
              <a:t>第一届全国人民代表大会</a:t>
            </a:r>
          </a:p>
          <a:p>
            <a:pPr>
              <a:lnSpc>
                <a:spcPct val="120000"/>
              </a:lnSpc>
            </a:pPr>
            <a:r>
              <a:rPr lang="en-US" altLang="zh-CN" sz="2400" b="1">
                <a:latin typeface="+mj-ea"/>
                <a:ea typeface="+mj-ea"/>
              </a:rPr>
              <a:t>2.开国大典上，54门礼炮齐鸣28响。礼炮鸣28响寓意是（   ）</a:t>
            </a:r>
          </a:p>
          <a:p>
            <a:pPr>
              <a:lnSpc>
                <a:spcPct val="120000"/>
              </a:lnSpc>
            </a:pPr>
            <a:r>
              <a:rPr lang="en-US" altLang="zh-CN" sz="2400" b="1">
                <a:latin typeface="+mj-ea"/>
                <a:ea typeface="+mj-ea"/>
              </a:rPr>
              <a:t>  A.28个民族参加大典          </a:t>
            </a:r>
          </a:p>
          <a:p>
            <a:pPr>
              <a:lnSpc>
                <a:spcPct val="120000"/>
              </a:lnSpc>
            </a:pPr>
            <a:r>
              <a:rPr lang="en-US" altLang="zh-CN" sz="2400" b="1">
                <a:latin typeface="+mj-ea"/>
                <a:ea typeface="+mj-ea"/>
              </a:rPr>
              <a:t>  B.28个方阵经过天安门广场</a:t>
            </a:r>
          </a:p>
          <a:p>
            <a:pPr>
              <a:lnSpc>
                <a:spcPct val="120000"/>
              </a:lnSpc>
            </a:pPr>
            <a:r>
              <a:rPr lang="en-US" altLang="zh-CN" sz="2400" b="1">
                <a:latin typeface="+mj-ea"/>
                <a:ea typeface="+mj-ea"/>
              </a:rPr>
              <a:t>  C.28个部门参加大典          </a:t>
            </a:r>
          </a:p>
          <a:p>
            <a:pPr>
              <a:lnSpc>
                <a:spcPct val="120000"/>
              </a:lnSpc>
            </a:pPr>
            <a:r>
              <a:rPr lang="en-US" altLang="zh-CN" sz="2400" b="1">
                <a:latin typeface="+mj-ea"/>
                <a:ea typeface="+mj-ea"/>
              </a:rPr>
              <a:t>  D.中国共产党领导人</a:t>
            </a:r>
            <a:r>
              <a:rPr lang="zh-CN" altLang="en-US" sz="2400" b="1" dirty="0">
                <a:latin typeface="+mj-ea"/>
                <a:ea typeface="+mj-ea"/>
              </a:rPr>
              <a:t>民</a:t>
            </a:r>
            <a:r>
              <a:rPr lang="en-US" altLang="zh-CN" sz="2400" b="1">
                <a:latin typeface="+mj-ea"/>
                <a:ea typeface="+mj-ea"/>
              </a:rPr>
              <a:t>奋斗28年</a:t>
            </a:r>
          </a:p>
          <a:p>
            <a:pPr>
              <a:lnSpc>
                <a:spcPct val="120000"/>
              </a:lnSpc>
            </a:pPr>
            <a:endParaRPr lang="en-US" altLang="zh-CN">
              <a:latin typeface="+mj-ea"/>
              <a:ea typeface="+mj-ea"/>
            </a:endParaRPr>
          </a:p>
        </p:txBody>
      </p:sp>
      <p:sp>
        <p:nvSpPr>
          <p:cNvPr id="25602" name="MH_SubTitle_4">
            <a:hlinkClick r:id="" action="ppaction://noaction"/>
          </p:cNvPr>
          <p:cNvSpPr/>
          <p:nvPr/>
        </p:nvSpPr>
        <p:spPr>
          <a:xfrm>
            <a:off x="366713" y="617538"/>
            <a:ext cx="2225675" cy="539750"/>
          </a:xfrm>
          <a:prstGeom prst="rect">
            <a:avLst/>
          </a:prstGeom>
          <a:solidFill>
            <a:srgbClr val="008080"/>
          </a:solidFill>
          <a:ln w="9525">
            <a:noFill/>
          </a:ln>
        </p:spPr>
        <p:txBody>
          <a:bodyPr lIns="0" tIns="0" rIns="0" bIns="0" anchor="ctr"/>
          <a:lstStyle/>
          <a:p>
            <a:pPr algn="ctr"/>
            <a:r>
              <a:rPr lang="zh-CN" altLang="en-US" b="1" dirty="0">
                <a:solidFill>
                  <a:srgbClr val="FFFFFF"/>
                </a:solidFill>
                <a:latin typeface="宋体" panose="02010600030101010101" pitchFamily="2" charset="-122"/>
                <a:ea typeface="宋体" panose="02010600030101010101" pitchFamily="2" charset="-122"/>
              </a:rPr>
              <a:t>随堂训练</a:t>
            </a:r>
          </a:p>
        </p:txBody>
      </p:sp>
      <p:sp>
        <p:nvSpPr>
          <p:cNvPr id="2" name="文本框 1"/>
          <p:cNvSpPr txBox="1"/>
          <p:nvPr/>
        </p:nvSpPr>
        <p:spPr>
          <a:xfrm>
            <a:off x="6718300" y="1389063"/>
            <a:ext cx="554960" cy="707886"/>
          </a:xfrm>
          <a:prstGeom prst="rect">
            <a:avLst/>
          </a:prstGeom>
          <a:noFill/>
          <a:ln w="9525">
            <a:noFill/>
          </a:ln>
        </p:spPr>
        <p:txBody>
          <a:bodyPr wrap="none" anchor="t">
            <a:spAutoFit/>
          </a:bodyPr>
          <a:lstStyle/>
          <a:p>
            <a:r>
              <a:rPr lang="en-US" altLang="zh-CN" sz="4000" b="1" dirty="0">
                <a:solidFill>
                  <a:srgbClr val="FF0000"/>
                </a:solidFill>
                <a:latin typeface="Arial" panose="020B0604020202020204" pitchFamily="34" charset="0"/>
                <a:ea typeface="宋体" panose="02010600030101010101" pitchFamily="2" charset="-122"/>
              </a:rPr>
              <a:t>C</a:t>
            </a:r>
            <a:endParaRPr lang="zh-CN" altLang="en-US" sz="4000" b="1" dirty="0">
              <a:solidFill>
                <a:srgbClr val="FF0000"/>
              </a:solidFill>
              <a:latin typeface="Arial" panose="020B0604020202020204" pitchFamily="34" charset="0"/>
              <a:ea typeface="宋体" panose="02010600030101010101" pitchFamily="2" charset="-122"/>
            </a:endParaRPr>
          </a:p>
        </p:txBody>
      </p:sp>
      <p:sp>
        <p:nvSpPr>
          <p:cNvPr id="3" name="文本框 2"/>
          <p:cNvSpPr txBox="1"/>
          <p:nvPr/>
        </p:nvSpPr>
        <p:spPr>
          <a:xfrm>
            <a:off x="8201025" y="3700463"/>
            <a:ext cx="550863" cy="701675"/>
          </a:xfrm>
          <a:prstGeom prst="rect">
            <a:avLst/>
          </a:prstGeom>
          <a:noFill/>
          <a:ln w="9525">
            <a:noFill/>
          </a:ln>
        </p:spPr>
        <p:txBody>
          <a:bodyPr wrap="none" anchor="t">
            <a:spAutoFit/>
          </a:bodyPr>
          <a:lstStyle/>
          <a:p>
            <a:r>
              <a:rPr lang="en-US" altLang="zh-CN" sz="4000" b="1">
                <a:solidFill>
                  <a:srgbClr val="FF0000"/>
                </a:solidFill>
                <a:latin typeface="Arial" panose="020B0604020202020204" pitchFamily="34" charset="0"/>
                <a:ea typeface="宋体" panose="02010600030101010101" pitchFamily="2" charset="-122"/>
              </a:rPr>
              <a:t>D</a:t>
            </a:r>
            <a:endParaRPr lang="zh-CN" altLang="en-US" sz="40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body" idx="4294967295"/>
          </p:nvPr>
        </p:nvSpPr>
        <p:spPr>
          <a:xfrm>
            <a:off x="1774825" y="260350"/>
            <a:ext cx="8713788" cy="5145088"/>
          </a:xfrm>
        </p:spPr>
        <p:txBody>
          <a:bodyPr/>
          <a:lstStyle/>
          <a:p>
            <a:pPr eaLnBrk="1" hangingPunct="1"/>
            <a:r>
              <a:rPr lang="en-US" altLang="zh-CN" b="1" smtClean="0">
                <a:latin typeface="黑体" panose="02010609060101010101" pitchFamily="49" charset="-122"/>
                <a:ea typeface="黑体" panose="02010609060101010101" pitchFamily="49" charset="-122"/>
              </a:rPr>
              <a:t>3</a:t>
            </a:r>
            <a:r>
              <a:rPr lang="zh-CN" altLang="en-US" b="1" smtClean="0">
                <a:latin typeface="黑体" panose="02010609060101010101" pitchFamily="49" charset="-122"/>
                <a:ea typeface="黑体" panose="02010609060101010101" pitchFamily="49" charset="-122"/>
              </a:rPr>
              <a:t>、中华人民共和国的成立开辟了中国历史新纪元。对这句话理解正确的是：新中国的成立（   ）</a:t>
            </a:r>
            <a:endParaRPr lang="en-US" b="1" smtClean="0">
              <a:latin typeface="黑体" panose="02010609060101010101" pitchFamily="49" charset="-122"/>
              <a:ea typeface="黑体" panose="02010609060101010101" pitchFamily="49" charset="-122"/>
            </a:endParaRPr>
          </a:p>
          <a:p>
            <a:pPr eaLnBrk="1" hangingPunct="1"/>
            <a:r>
              <a:rPr lang="en-US" altLang="zh-CN" b="1" smtClean="0">
                <a:latin typeface="黑体" panose="02010609060101010101" pitchFamily="49" charset="-122"/>
                <a:ea typeface="黑体" panose="02010609060101010101" pitchFamily="49" charset="-122"/>
              </a:rPr>
              <a:t>A</a:t>
            </a:r>
            <a:r>
              <a:rPr lang="zh-CN" altLang="en-US" b="1" smtClean="0">
                <a:latin typeface="黑体" panose="02010609060101010101" pitchFamily="49" charset="-122"/>
                <a:ea typeface="黑体" panose="02010609060101010101" pitchFamily="49" charset="-122"/>
              </a:rPr>
              <a:t>．壮大了世界和平、民主和社会主义的力量 </a:t>
            </a:r>
          </a:p>
          <a:p>
            <a:pPr eaLnBrk="1" hangingPunct="1"/>
            <a:r>
              <a:rPr lang="en-US" altLang="zh-CN" b="1" smtClean="0">
                <a:latin typeface="黑体" panose="02010609060101010101" pitchFamily="49" charset="-122"/>
                <a:ea typeface="黑体" panose="02010609060101010101" pitchFamily="49" charset="-122"/>
              </a:rPr>
              <a:t>B</a:t>
            </a:r>
            <a:r>
              <a:rPr lang="zh-CN" altLang="en-US" b="1" smtClean="0">
                <a:latin typeface="黑体" panose="02010609060101010101" pitchFamily="49" charset="-122"/>
                <a:ea typeface="黑体" panose="02010609060101010101" pitchFamily="49" charset="-122"/>
              </a:rPr>
              <a:t>．鼓舞了世界被压迫民族和被压迫人民争取解放的斗争 </a:t>
            </a:r>
          </a:p>
          <a:p>
            <a:pPr eaLnBrk="1" hangingPunct="1"/>
            <a:r>
              <a:rPr lang="en-US" altLang="zh-CN" b="1" smtClean="0">
                <a:latin typeface="黑体" panose="02010609060101010101" pitchFamily="49" charset="-122"/>
                <a:ea typeface="黑体" panose="02010609060101010101" pitchFamily="49" charset="-122"/>
              </a:rPr>
              <a:t>C</a:t>
            </a:r>
            <a:r>
              <a:rPr lang="zh-CN" altLang="en-US" b="1" smtClean="0">
                <a:latin typeface="黑体" panose="02010609060101010101" pitchFamily="49" charset="-122"/>
                <a:ea typeface="黑体" panose="02010609060101010101" pitchFamily="49" charset="-122"/>
              </a:rPr>
              <a:t>．开创了社会主义现代化建设的新局面 </a:t>
            </a:r>
          </a:p>
          <a:p>
            <a:pPr eaLnBrk="1" hangingPunct="1"/>
            <a:r>
              <a:rPr lang="en-US" altLang="zh-CN" b="1" smtClean="0">
                <a:latin typeface="黑体" panose="02010609060101010101" pitchFamily="49" charset="-122"/>
                <a:ea typeface="黑体" panose="02010609060101010101" pitchFamily="49" charset="-122"/>
              </a:rPr>
              <a:t>D</a:t>
            </a:r>
            <a:r>
              <a:rPr lang="zh-CN" altLang="en-US" b="1" smtClean="0">
                <a:latin typeface="黑体" panose="02010609060101010101" pitchFamily="49" charset="-122"/>
                <a:ea typeface="黑体" panose="02010609060101010101" pitchFamily="49" charset="-122"/>
              </a:rPr>
              <a:t>．结束了被侵略被奴役的历史，中国真正成为独立自主的国家</a:t>
            </a:r>
          </a:p>
        </p:txBody>
      </p:sp>
      <p:sp>
        <p:nvSpPr>
          <p:cNvPr id="153603" name="WordArt 3"/>
          <p:cNvSpPr>
            <a:spLocks noChangeArrowheads="1" noChangeShapeType="1"/>
          </p:cNvSpPr>
          <p:nvPr/>
        </p:nvSpPr>
        <p:spPr bwMode="auto">
          <a:xfrm>
            <a:off x="6096000" y="4581525"/>
            <a:ext cx="936625" cy="1028700"/>
          </a:xfrm>
          <a:prstGeom prst="rect">
            <a:avLst/>
          </a:prstGeom>
        </p:spPr>
        <p:txBody>
          <a:bodyPr wrap="none" fromWordArt="1">
            <a:prstTxWarp prst="textSlantUp">
              <a:avLst>
                <a:gd name="adj" fmla="val 32056"/>
              </a:avLst>
            </a:prstTxWarp>
          </a:bodyPr>
          <a:lstStyle/>
          <a:p>
            <a:pPr algn="ctr"/>
            <a:r>
              <a:rPr lang="en-US" altLang="zh-CN" sz="3600" b="1" kern="1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宋体" panose="02010600030101010101" pitchFamily="2" charset="-122"/>
                <a:ea typeface="宋体" panose="02010600030101010101" pitchFamily="2" charset="-122"/>
              </a:rPr>
              <a:t>D</a:t>
            </a:r>
            <a:endParaRPr lang="zh-CN" altLang="en-US" sz="3600" b="1" kern="10">
              <a:ln w="9525">
                <a:solidFill>
                  <a:srgbClr val="CC99FF"/>
                </a:solidFill>
                <a:round/>
              </a:ln>
              <a:gradFill rotWithShape="1">
                <a:gsLst>
                  <a:gs pos="0">
                    <a:srgbClr val="6600CC"/>
                  </a:gs>
                  <a:gs pos="100000">
                    <a:srgbClr val="CC00CC"/>
                  </a:gs>
                </a:gsLst>
                <a:lin ang="5400000" scaled="1"/>
              </a:gradFill>
              <a:effectLst>
                <a:outerShdw dist="53882" dir="2700000" algn="ctr" rotWithShape="0">
                  <a:srgbClr val="9999FF">
                    <a:alpha val="76999"/>
                  </a:srgbClr>
                </a:outerShdw>
              </a:effectLst>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ppt_x"/>
                                          </p:val>
                                        </p:tav>
                                        <p:tav tm="100000">
                                          <p:val>
                                            <p:strVal val="#ppt_x"/>
                                          </p:val>
                                        </p:tav>
                                      </p:tavLst>
                                    </p:anim>
                                    <p:anim calcmode="lin" valueType="num">
                                      <p:cBhvr additive="base">
                                        <p:cTn id="8" dur="500" fill="hold"/>
                                        <p:tgtEl>
                                          <p:spTgt spid="153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333" y="510768"/>
            <a:ext cx="3349533" cy="811357"/>
          </a:xfrm>
        </p:spPr>
        <p:txBody>
          <a:bodyPr/>
          <a:lstStyle/>
          <a:p>
            <a:r>
              <a:rPr lang="zh-CN" altLang="en-US" dirty="0" smtClean="0">
                <a:solidFill>
                  <a:srgbClr val="FF0000"/>
                </a:solidFill>
              </a:rPr>
              <a:t>预习第二课</a:t>
            </a:r>
            <a:endParaRPr lang="zh-CN" altLang="en-US" dirty="0">
              <a:solidFill>
                <a:srgbClr val="FF0000"/>
              </a:solidFill>
            </a:endParaRPr>
          </a:p>
        </p:txBody>
      </p:sp>
      <p:sp>
        <p:nvSpPr>
          <p:cNvPr id="3" name="文本占位符 2"/>
          <p:cNvSpPr>
            <a:spLocks noGrp="1"/>
          </p:cNvSpPr>
          <p:nvPr>
            <p:ph type="body" idx="1"/>
          </p:nvPr>
        </p:nvSpPr>
        <p:spPr>
          <a:xfrm>
            <a:off x="488272" y="2204180"/>
            <a:ext cx="12222712" cy="4155431"/>
          </a:xfrm>
        </p:spPr>
        <p:txBody>
          <a:bodyPr>
            <a:noAutofit/>
          </a:bodyPr>
          <a:lstStyle/>
          <a:p>
            <a:pPr>
              <a:lnSpc>
                <a:spcPts val="4800"/>
              </a:lnSpc>
              <a:spcBef>
                <a:spcPts val="600"/>
              </a:spcBef>
              <a:spcAft>
                <a:spcPts val="600"/>
              </a:spcAft>
            </a:pPr>
            <a:r>
              <a:rPr lang="en-US" altLang="zh-CN" sz="3200" b="1" dirty="0">
                <a:solidFill>
                  <a:srgbClr val="0000FF"/>
                </a:solidFill>
                <a:latin typeface="宋体" panose="02010600030101010101" pitchFamily="2" charset="-122"/>
              </a:rPr>
              <a:t>1.</a:t>
            </a:r>
            <a:r>
              <a:rPr lang="zh-CN" altLang="en-US" sz="3200" b="1" dirty="0">
                <a:solidFill>
                  <a:srgbClr val="0000FF"/>
                </a:solidFill>
                <a:latin typeface="宋体" panose="02010600030101010101" pitchFamily="2" charset="-122"/>
              </a:rPr>
              <a:t>中国政府</a:t>
            </a:r>
            <a:r>
              <a:rPr lang="zh-CN" altLang="en-US" sz="3200" b="1" u="sng" dirty="0">
                <a:solidFill>
                  <a:srgbClr val="0000FF"/>
                </a:solidFill>
                <a:latin typeface="宋体" panose="02010600030101010101" pitchFamily="2" charset="-122"/>
              </a:rPr>
              <a:t>为什么</a:t>
            </a:r>
            <a:r>
              <a:rPr lang="zh-CN" altLang="en-US" sz="3200" b="1" dirty="0">
                <a:solidFill>
                  <a:srgbClr val="0000FF"/>
                </a:solidFill>
                <a:latin typeface="宋体" panose="02010600030101010101" pitchFamily="2" charset="-122"/>
              </a:rPr>
              <a:t>要抗美援朝？</a:t>
            </a:r>
            <a:endParaRPr lang="en-US" altLang="zh-CN" sz="3200" b="1" dirty="0">
              <a:solidFill>
                <a:srgbClr val="0000FF"/>
              </a:solidFill>
              <a:latin typeface="宋体" panose="02010600030101010101" pitchFamily="2" charset="-122"/>
            </a:endParaRPr>
          </a:p>
          <a:p>
            <a:pPr>
              <a:lnSpc>
                <a:spcPts val="4800"/>
              </a:lnSpc>
              <a:spcBef>
                <a:spcPts val="600"/>
              </a:spcBef>
              <a:spcAft>
                <a:spcPts val="600"/>
              </a:spcAft>
            </a:pPr>
            <a:r>
              <a:rPr lang="en-US" altLang="zh-CN" sz="3200" b="1" dirty="0">
                <a:solidFill>
                  <a:srgbClr val="0000FF"/>
                </a:solidFill>
                <a:latin typeface="宋体" panose="02010600030101010101" pitchFamily="2" charset="-122"/>
              </a:rPr>
              <a:t>2.</a:t>
            </a:r>
            <a:r>
              <a:rPr lang="zh-CN" altLang="en-US" sz="3200" b="1" dirty="0">
                <a:solidFill>
                  <a:srgbClr val="0000FF"/>
                </a:solidFill>
                <a:latin typeface="宋体" panose="02010600030101010101" pitchFamily="2" charset="-122"/>
              </a:rPr>
              <a:t>中国派兵到朝鲜的</a:t>
            </a:r>
            <a:r>
              <a:rPr lang="zh-CN" altLang="en-US" sz="3200" b="1" u="sng" dirty="0">
                <a:solidFill>
                  <a:srgbClr val="0000FF"/>
                </a:solidFill>
                <a:latin typeface="宋体" panose="02010600030101010101" pitchFamily="2" charset="-122"/>
              </a:rPr>
              <a:t>目的</a:t>
            </a:r>
            <a:r>
              <a:rPr lang="zh-CN" altLang="en-US" sz="3200" b="1" dirty="0">
                <a:solidFill>
                  <a:srgbClr val="0000FF"/>
                </a:solidFill>
                <a:latin typeface="宋体" panose="02010600030101010101" pitchFamily="2" charset="-122"/>
              </a:rPr>
              <a:t>是什么？</a:t>
            </a:r>
            <a:endParaRPr lang="en-US" altLang="zh-CN" sz="3200" b="1" dirty="0">
              <a:solidFill>
                <a:srgbClr val="0000FF"/>
              </a:solidFill>
              <a:latin typeface="宋体" panose="02010600030101010101" pitchFamily="2" charset="-122"/>
            </a:endParaRPr>
          </a:p>
          <a:p>
            <a:pPr>
              <a:lnSpc>
                <a:spcPts val="4800"/>
              </a:lnSpc>
              <a:spcBef>
                <a:spcPts val="600"/>
              </a:spcBef>
              <a:spcAft>
                <a:spcPts val="600"/>
              </a:spcAft>
            </a:pPr>
            <a:r>
              <a:rPr lang="en-US" altLang="zh-CN" sz="3200" b="1" dirty="0">
                <a:solidFill>
                  <a:srgbClr val="0000FF"/>
                </a:solidFill>
                <a:latin typeface="宋体" panose="02010600030101010101" pitchFamily="2" charset="-122"/>
              </a:rPr>
              <a:t>3.</a:t>
            </a:r>
            <a:r>
              <a:rPr lang="zh-CN" altLang="en-US" sz="3200" b="1" dirty="0">
                <a:solidFill>
                  <a:srgbClr val="0000FF"/>
                </a:solidFill>
                <a:latin typeface="宋体" panose="02010600030101010101" pitchFamily="2" charset="-122"/>
              </a:rPr>
              <a:t>写出中国抗美援朝的</a:t>
            </a:r>
            <a:r>
              <a:rPr lang="zh-CN" altLang="en-US" sz="3200" b="1" u="sng" dirty="0">
                <a:solidFill>
                  <a:srgbClr val="0000FF"/>
                </a:solidFill>
                <a:latin typeface="宋体" panose="02010600030101010101" pitchFamily="2" charset="-122"/>
              </a:rPr>
              <a:t>司令员</a:t>
            </a:r>
            <a:r>
              <a:rPr lang="zh-CN" altLang="en-US" sz="3200" b="1" dirty="0">
                <a:solidFill>
                  <a:srgbClr val="0000FF"/>
                </a:solidFill>
                <a:latin typeface="宋体" panose="02010600030101010101" pitchFamily="2" charset="-122"/>
              </a:rPr>
              <a:t>姓名和</a:t>
            </a:r>
            <a:r>
              <a:rPr lang="zh-CN" altLang="en-US" sz="3200" b="1" u="sng" dirty="0">
                <a:solidFill>
                  <a:srgbClr val="0000FF"/>
                </a:solidFill>
                <a:latin typeface="宋体" panose="02010600030101010101" pitchFamily="2" charset="-122"/>
              </a:rPr>
              <a:t>起止时间</a:t>
            </a:r>
            <a:r>
              <a:rPr lang="zh-CN" altLang="en-US" sz="3200" b="1" dirty="0">
                <a:solidFill>
                  <a:srgbClr val="0000FF"/>
                </a:solidFill>
                <a:latin typeface="宋体" panose="02010600030101010101" pitchFamily="2" charset="-122"/>
              </a:rPr>
              <a:t>。</a:t>
            </a:r>
            <a:endParaRPr lang="en-US" altLang="zh-CN" sz="3200" b="1" dirty="0">
              <a:solidFill>
                <a:srgbClr val="0000FF"/>
              </a:solidFill>
              <a:latin typeface="宋体" panose="02010600030101010101" pitchFamily="2" charset="-122"/>
            </a:endParaRPr>
          </a:p>
          <a:p>
            <a:pPr>
              <a:lnSpc>
                <a:spcPts val="4800"/>
              </a:lnSpc>
              <a:spcBef>
                <a:spcPts val="600"/>
              </a:spcBef>
              <a:spcAft>
                <a:spcPts val="600"/>
              </a:spcAft>
            </a:pPr>
            <a:r>
              <a:rPr lang="en-US" altLang="zh-CN" sz="3200" b="1" dirty="0">
                <a:solidFill>
                  <a:srgbClr val="0000FF"/>
                </a:solidFill>
                <a:latin typeface="宋体" panose="02010600030101010101" pitchFamily="2" charset="-122"/>
              </a:rPr>
              <a:t>4.</a:t>
            </a:r>
            <a:r>
              <a:rPr lang="zh-CN" altLang="en-US" sz="3200" b="1" dirty="0">
                <a:solidFill>
                  <a:srgbClr val="0000FF"/>
                </a:solidFill>
                <a:latin typeface="宋体" panose="02010600030101010101" pitchFamily="2" charset="-122"/>
              </a:rPr>
              <a:t>谁是“</a:t>
            </a:r>
            <a:r>
              <a:rPr lang="zh-CN" altLang="en-US" sz="3200" b="1" u="sng" dirty="0">
                <a:solidFill>
                  <a:srgbClr val="0000FF"/>
                </a:solidFill>
                <a:latin typeface="宋体" panose="02010600030101010101" pitchFamily="2" charset="-122"/>
              </a:rPr>
              <a:t>最可爱的人</a:t>
            </a:r>
            <a:r>
              <a:rPr lang="zh-CN" altLang="en-US" sz="3200" b="1" dirty="0">
                <a:solidFill>
                  <a:srgbClr val="0000FF"/>
                </a:solidFill>
                <a:latin typeface="宋体" panose="02010600030101010101" pitchFamily="2" charset="-122"/>
              </a:rPr>
              <a:t>”？他们被称为“最可爱的人”</a:t>
            </a:r>
            <a:r>
              <a:rPr lang="zh-CN" altLang="en-US" sz="3200" b="1" u="sng" dirty="0">
                <a:solidFill>
                  <a:srgbClr val="0000FF"/>
                </a:solidFill>
                <a:latin typeface="宋体" panose="02010600030101010101" pitchFamily="2" charset="-122"/>
              </a:rPr>
              <a:t>原因</a:t>
            </a:r>
            <a:r>
              <a:rPr lang="zh-CN" altLang="en-US" sz="3200" b="1" dirty="0">
                <a:solidFill>
                  <a:srgbClr val="0000FF"/>
                </a:solidFill>
                <a:latin typeface="宋体" panose="02010600030101010101" pitchFamily="2" charset="-122"/>
              </a:rPr>
              <a:t>是什么？</a:t>
            </a:r>
            <a:endParaRPr lang="en-US" altLang="zh-CN" sz="3200" b="1" dirty="0">
              <a:solidFill>
                <a:srgbClr val="0000FF"/>
              </a:solidFill>
              <a:latin typeface="宋体" panose="02010600030101010101" pitchFamily="2" charset="-122"/>
            </a:endParaRPr>
          </a:p>
          <a:p>
            <a:pPr>
              <a:lnSpc>
                <a:spcPts val="4800"/>
              </a:lnSpc>
              <a:spcBef>
                <a:spcPts val="600"/>
              </a:spcBef>
              <a:spcAft>
                <a:spcPts val="600"/>
              </a:spcAft>
            </a:pPr>
            <a:r>
              <a:rPr lang="en-US" altLang="zh-CN" sz="3200" b="1" dirty="0">
                <a:solidFill>
                  <a:srgbClr val="0000FF"/>
                </a:solidFill>
                <a:latin typeface="宋体" panose="02010600030101010101" pitchFamily="2" charset="-122"/>
              </a:rPr>
              <a:t>5</a:t>
            </a:r>
            <a:r>
              <a:rPr lang="en-US" altLang="zh-CN" sz="3200" b="1" dirty="0" smtClean="0">
                <a:solidFill>
                  <a:srgbClr val="0000FF"/>
                </a:solidFill>
                <a:latin typeface="宋体" panose="02010600030101010101" pitchFamily="2" charset="-122"/>
              </a:rPr>
              <a:t>.</a:t>
            </a:r>
            <a:r>
              <a:rPr lang="zh-CN" altLang="en-US" sz="3200" b="1" dirty="0" smtClean="0">
                <a:solidFill>
                  <a:srgbClr val="0000FF"/>
                </a:solidFill>
                <a:latin typeface="宋体" panose="02010600030101010101" pitchFamily="2" charset="-122"/>
              </a:rPr>
              <a:t> 抗美援朝</a:t>
            </a:r>
            <a:r>
              <a:rPr lang="zh-CN" altLang="en-US" sz="3200" b="1" dirty="0">
                <a:solidFill>
                  <a:srgbClr val="0000FF"/>
                </a:solidFill>
                <a:latin typeface="宋体" panose="02010600030101010101" pitchFamily="2" charset="-122"/>
              </a:rPr>
              <a:t>涌现</a:t>
            </a:r>
            <a:r>
              <a:rPr lang="zh-CN" altLang="en-US" sz="3200" b="1" dirty="0" smtClean="0">
                <a:solidFill>
                  <a:srgbClr val="0000FF"/>
                </a:solidFill>
                <a:latin typeface="宋体" panose="02010600030101010101" pitchFamily="2" charset="-122"/>
              </a:rPr>
              <a:t>出的战斗英雄和抗美援朝胜利的历史意义</a:t>
            </a:r>
            <a:endParaRPr lang="en-US" altLang="zh-CN" sz="3200" b="1" dirty="0" smtClean="0">
              <a:solidFill>
                <a:srgbClr val="0000FF"/>
              </a:solidFill>
              <a:latin typeface="宋体" panose="02010600030101010101" pitchFamily="2" charset="-122"/>
            </a:endParaRPr>
          </a:p>
          <a:p>
            <a:pPr>
              <a:lnSpc>
                <a:spcPts val="4800"/>
              </a:lnSpc>
              <a:spcBef>
                <a:spcPts val="600"/>
              </a:spcBef>
              <a:spcAft>
                <a:spcPts val="600"/>
              </a:spcAft>
            </a:pPr>
            <a:endParaRPr lang="zh-CN" altLang="en-US" sz="3200" dirty="0"/>
          </a:p>
          <a:p>
            <a:pPr>
              <a:lnSpc>
                <a:spcPts val="4800"/>
              </a:lnSpc>
              <a:spcBef>
                <a:spcPts val="600"/>
              </a:spcBef>
              <a:spcAft>
                <a:spcPts val="600"/>
              </a:spcAft>
            </a:pPr>
            <a:endParaRPr lang="zh-CN" altLang="en-US" sz="3200" dirty="0"/>
          </a:p>
        </p:txBody>
      </p:sp>
    </p:spTree>
    <p:extLst>
      <p:ext uri="{BB962C8B-B14F-4D97-AF65-F5344CB8AC3E}">
        <p14:creationId xmlns:p14="http://schemas.microsoft.com/office/powerpoint/2010/main" val="275535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8"/>
          <p:cNvSpPr>
            <a:spLocks noChangeArrowheads="1"/>
          </p:cNvSpPr>
          <p:nvPr/>
        </p:nvSpPr>
        <p:spPr bwMode="auto">
          <a:xfrm>
            <a:off x="8115032" y="127000"/>
            <a:ext cx="2787918" cy="338542"/>
          </a:xfrm>
          <a:prstGeom prst="rect">
            <a:avLst/>
          </a:prstGeom>
          <a:noFill/>
          <a:ln>
            <a:noFill/>
          </a:ln>
          <a:extLst/>
        </p:spPr>
        <p:txBody>
          <a:bodyPr wrap="none" lIns="91428" tIns="45714" rIns="91428" bIns="4571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defRPr/>
            </a:pP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人民教育</a:t>
            </a:r>
            <a:r>
              <a:rPr lang="zh-CN"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出版社 </a:t>
            </a:r>
            <a:r>
              <a:rPr lang="zh-CN" altLang="en-US"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八</a:t>
            </a:r>
            <a:r>
              <a:rPr lang="zh-CN"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年级</a:t>
            </a:r>
            <a:r>
              <a:rPr lang="en-US" altLang="zh-CN" sz="16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en-US" altLang="zh-CN" sz="900" smtClean="0">
                <a:solidFill>
                  <a:schemeClr val="tx1">
                    <a:lumMod val="85000"/>
                    <a:lumOff val="15000"/>
                  </a:schemeClr>
                </a:solidFill>
                <a:latin typeface="微软雅黑" panose="020B0503020204020204" pitchFamily="34" charset="-122"/>
                <a:ea typeface="微软雅黑" panose="020B0503020204020204" pitchFamily="34" charset="-122"/>
                <a:sym typeface="+mn-ea"/>
              </a:rPr>
              <a:t>| </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rPr>
              <a:t>下</a:t>
            </a:r>
            <a:r>
              <a:rPr lang="zh-CN" altLang="zh-CN" sz="900" smtClean="0">
                <a:solidFill>
                  <a:schemeClr val="tx1">
                    <a:lumMod val="85000"/>
                    <a:lumOff val="15000"/>
                  </a:schemeClr>
                </a:solidFill>
                <a:latin typeface="微软雅黑" panose="020B0503020204020204" pitchFamily="34" charset="-122"/>
                <a:ea typeface="微软雅黑" panose="020B0503020204020204" pitchFamily="34" charset="-122"/>
                <a:sym typeface="+mn-ea"/>
              </a:rPr>
              <a:t>册</a:t>
            </a:r>
            <a:r>
              <a:rPr lang="en-US" altLang="zh-CN" sz="900" smtClean="0">
                <a:solidFill>
                  <a:schemeClr val="tx1">
                    <a:lumMod val="85000"/>
                    <a:lumOff val="15000"/>
                  </a:schemeClr>
                </a:solidFill>
                <a:latin typeface="微软雅黑" panose="020B0503020204020204" pitchFamily="34" charset="-122"/>
                <a:ea typeface="微软雅黑" panose="020B0503020204020204" pitchFamily="34" charset="-122"/>
                <a:sym typeface="+mn-ea"/>
              </a:rPr>
              <a:t>    </a:t>
            </a:r>
            <a:endPar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pic>
        <p:nvPicPr>
          <p:cNvPr id="4" name="图片 6"/>
          <p:cNvPicPr>
            <a:picLocks noChangeAspect="1" noChangeArrowheads="1"/>
          </p:cNvPicPr>
          <p:nvPr/>
        </p:nvPicPr>
        <p:blipFill>
          <a:blip r:embed="rId2" cstate="print"/>
          <a:srcRect/>
          <a:stretch>
            <a:fillRect/>
          </a:stretch>
        </p:blipFill>
        <p:spPr bwMode="auto">
          <a:xfrm>
            <a:off x="10988675" y="171450"/>
            <a:ext cx="755650" cy="363538"/>
          </a:xfrm>
          <a:prstGeom prst="rect">
            <a:avLst/>
          </a:prstGeom>
          <a:noFill/>
          <a:ln w="9525">
            <a:noFill/>
            <a:miter lim="800000"/>
            <a:headEnd/>
            <a:tailEnd/>
          </a:ln>
        </p:spPr>
      </p:pic>
      <p:sp>
        <p:nvSpPr>
          <p:cNvPr id="5" name="AutoShape 4" descr="http://img4.imgtn.bdimg.com/it/u=367827237,2028874795&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6" name="AutoShape 6" descr="http://img4.imgtn.bdimg.com/it/u=2804420415,164977387&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7" name="AutoShape 12" descr="http://img5.imgtn.bdimg.com/it/u=2783379398,2486918719&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8" name="AutoShape 14" descr="http://img5.imgtn.bdimg.com/it/u=2783379398,2486918719&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9" name="AutoShape 6" descr="http://img5.imgtn.bdimg.com/it/u=3070125379,1286303660&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10" name="AutoShape 8" descr="http://img5.imgtn.bdimg.com/it/u=3070125379,1286303660&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11" name="AutoShape 10" descr="http://img5.imgtn.bdimg.com/it/u=3070125379,1286303660&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12" name="椭圆 102"/>
          <p:cNvSpPr/>
          <p:nvPr/>
        </p:nvSpPr>
        <p:spPr>
          <a:xfrm>
            <a:off x="9735023" y="623745"/>
            <a:ext cx="387350" cy="366712"/>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defRPr/>
            </a:pPr>
            <a:endParaRPr lang="zh-CN" altLang="en-US"/>
          </a:p>
        </p:txBody>
      </p:sp>
      <p:sp>
        <p:nvSpPr>
          <p:cNvPr id="14" name="椭圆 112"/>
          <p:cNvSpPr/>
          <p:nvPr/>
        </p:nvSpPr>
        <p:spPr>
          <a:xfrm>
            <a:off x="1227103" y="2786058"/>
            <a:ext cx="385762" cy="366712"/>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defRPr/>
            </a:pPr>
            <a:endParaRPr lang="zh-CN" altLang="en-US"/>
          </a:p>
        </p:txBody>
      </p:sp>
      <p:grpSp>
        <p:nvGrpSpPr>
          <p:cNvPr id="18" name="组合 99"/>
          <p:cNvGrpSpPr/>
          <p:nvPr/>
        </p:nvGrpSpPr>
        <p:grpSpPr>
          <a:xfrm>
            <a:off x="7891692" y="930800"/>
            <a:ext cx="405419" cy="383892"/>
            <a:chOff x="304800" y="673100"/>
            <a:chExt cx="4000500" cy="4000500"/>
          </a:xfrm>
          <a:effectLst>
            <a:outerShdw blurRad="381000" dist="152400" dir="8100000" algn="tr" rotWithShape="0">
              <a:prstClr val="black">
                <a:alpha val="70000"/>
              </a:prstClr>
            </a:outerShdw>
          </a:effectLst>
        </p:grpSpPr>
        <p:sp>
          <p:nvSpPr>
            <p:cNvPr id="19" name="同心圆 1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椭圆 10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1" name="组合 99"/>
          <p:cNvGrpSpPr/>
          <p:nvPr/>
        </p:nvGrpSpPr>
        <p:grpSpPr>
          <a:xfrm>
            <a:off x="8264651" y="1811333"/>
            <a:ext cx="405419" cy="383892"/>
            <a:chOff x="304800" y="673100"/>
            <a:chExt cx="4000500" cy="4000500"/>
          </a:xfrm>
          <a:effectLst>
            <a:outerShdw blurRad="381000" dist="152400" dir="8100000" algn="tr" rotWithShape="0">
              <a:prstClr val="black">
                <a:alpha val="70000"/>
              </a:prstClr>
            </a:outerShdw>
          </a:effectLst>
        </p:grpSpPr>
        <p:sp>
          <p:nvSpPr>
            <p:cNvPr id="22" name="同心圆 10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3" name="椭圆 10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24" name="椭圆 119"/>
          <p:cNvSpPr/>
          <p:nvPr/>
        </p:nvSpPr>
        <p:spPr>
          <a:xfrm>
            <a:off x="5076517" y="793916"/>
            <a:ext cx="193675" cy="182562"/>
          </a:xfrm>
          <a:prstGeom prst="ellipse">
            <a:avLst/>
          </a:prstGeom>
          <a:solidFill>
            <a:srgbClr val="92D050"/>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defRPr/>
            </a:pPr>
            <a:endParaRPr lang="zh-CN" altLang="en-US"/>
          </a:p>
        </p:txBody>
      </p:sp>
      <p:sp>
        <p:nvSpPr>
          <p:cNvPr id="25" name="椭圆 119"/>
          <p:cNvSpPr/>
          <p:nvPr/>
        </p:nvSpPr>
        <p:spPr>
          <a:xfrm>
            <a:off x="3221038" y="1077913"/>
            <a:ext cx="195262" cy="182562"/>
          </a:xfrm>
          <a:prstGeom prst="ellipse">
            <a:avLst/>
          </a:prstGeom>
          <a:solidFill>
            <a:srgbClr val="92D050"/>
          </a:solidFill>
          <a:ln>
            <a:solidFill>
              <a:schemeClr val="accent1"/>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defRPr/>
            </a:pPr>
            <a:endParaRPr lang="zh-CN" altLang="en-US"/>
          </a:p>
        </p:txBody>
      </p:sp>
      <p:sp>
        <p:nvSpPr>
          <p:cNvPr id="30" name="椭圆 112"/>
          <p:cNvSpPr/>
          <p:nvPr/>
        </p:nvSpPr>
        <p:spPr>
          <a:xfrm>
            <a:off x="6827222" y="417963"/>
            <a:ext cx="387350" cy="366713"/>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defRPr/>
            </a:pPr>
            <a:endParaRPr lang="zh-CN" altLang="en-US"/>
          </a:p>
        </p:txBody>
      </p:sp>
      <p:sp>
        <p:nvSpPr>
          <p:cNvPr id="31" name="TextBox 30"/>
          <p:cNvSpPr txBox="1"/>
          <p:nvPr/>
        </p:nvSpPr>
        <p:spPr>
          <a:xfrm>
            <a:off x="441285" y="99988"/>
            <a:ext cx="5686560" cy="461665"/>
          </a:xfrm>
          <a:prstGeom prst="rect">
            <a:avLst/>
          </a:prstGeom>
          <a:noFill/>
          <a:effectLst>
            <a:glow rad="139700">
              <a:schemeClr val="accent2">
                <a:satMod val="175000"/>
                <a:alpha val="40000"/>
              </a:schemeClr>
            </a:glow>
          </a:effectLst>
        </p:spPr>
        <p:txBody>
          <a:bodyPr wrap="square">
            <a:spAutoFit/>
          </a:bodyPr>
          <a:lstStyle/>
          <a:p>
            <a:pPr>
              <a:defRPr/>
            </a:pPr>
            <a:r>
              <a:rPr lang="zh-CN" altLang="en-US" sz="2400" b="1" smtClean="0">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第一单</a:t>
            </a:r>
            <a:r>
              <a:rPr lang="zh-CN" altLang="en-US" sz="2400" b="1" dirty="0" smtClean="0">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元  </a:t>
            </a:r>
            <a:r>
              <a:rPr lang="zh-CN" altLang="en-US" sz="2400" b="1" smtClean="0">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中华人民共和国的成立和巩固</a:t>
            </a:r>
            <a:endParaRPr lang="zh-CN" altLang="en-US" sz="2400" b="1" dirty="0">
              <a:solidFill>
                <a:schemeClr val="bg1"/>
              </a:solidFill>
              <a:effectLst>
                <a:glow rad="228600">
                  <a:schemeClr val="accent6">
                    <a:satMod val="175000"/>
                    <a:alpha val="40000"/>
                  </a:schemeClr>
                </a:glow>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33" name="AutoShape 30" descr="http://img5.imgtn.bdimg.com/it/u=3372762762,818485979&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34" name="AutoShape 34" descr="http://img3.imgtn.bdimg.com/it/u=990721199,2065960060&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35" name="AutoShape 40" descr="http://img4.imgtn.bdimg.com/it/u=3973469168,1500822006&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36" name="AutoShape 42" descr="http://img4.imgtn.bdimg.com/it/u=3973469168,1500822006&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37" name="AutoShape 44" descr="http://img4.imgtn.bdimg.com/it/u=3973469168,1500822006&amp;fm=26&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38" name="AutoShape 2" descr="http://img0.imgtn.bdimg.com/it/u=3950508918,3671187316&amp;fm=11&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sp>
        <p:nvSpPr>
          <p:cNvPr id="39" name="AutoShape 4" descr="http://img0.imgtn.bdimg.com/it/u=3950508918,3671187316&amp;fm=11&amp;gp=0.jpg"/>
          <p:cNvSpPr>
            <a:spLocks noChangeAspect="1" noChangeArrowheads="1"/>
          </p:cNvSpPr>
          <p:nvPr/>
        </p:nvSpPr>
        <p:spPr bwMode="auto">
          <a:xfrm>
            <a:off x="165100" y="-144463"/>
            <a:ext cx="320675" cy="304801"/>
          </a:xfrm>
          <a:prstGeom prst="rect">
            <a:avLst/>
          </a:prstGeom>
          <a:noFill/>
          <a:ln w="9525">
            <a:noFill/>
            <a:miter lim="800000"/>
            <a:headEnd/>
            <a:tailEnd/>
          </a:ln>
        </p:spPr>
        <p:txBody>
          <a:bodyPr/>
          <a:lstStyle/>
          <a:p>
            <a:endParaRPr lang="zh-CN" altLang="en-US"/>
          </a:p>
        </p:txBody>
      </p:sp>
      <p:pic>
        <p:nvPicPr>
          <p:cNvPr id="1028" name="Picture 4" descr="http://dzkbw.com/books/rjb/lishi/8x_2018/Cover.jpg"/>
          <p:cNvPicPr>
            <a:picLocks noChangeAspect="1" noChangeArrowheads="1"/>
          </p:cNvPicPr>
          <p:nvPr/>
        </p:nvPicPr>
        <p:blipFill>
          <a:blip r:embed="rId3" cstate="print"/>
          <a:srcRect/>
          <a:stretch>
            <a:fillRect/>
          </a:stretch>
        </p:blipFill>
        <p:spPr bwMode="auto">
          <a:xfrm>
            <a:off x="8802806" y="1310185"/>
            <a:ext cx="3207224" cy="4926842"/>
          </a:xfrm>
          <a:prstGeom prst="rect">
            <a:avLst/>
          </a:prstGeom>
          <a:noFill/>
        </p:spPr>
      </p:pic>
      <p:sp>
        <p:nvSpPr>
          <p:cNvPr id="47" name="Shape"/>
          <p:cNvSpPr txBox="1">
            <a:spLocks noChangeArrowheads="1"/>
          </p:cNvSpPr>
          <p:nvPr/>
        </p:nvSpPr>
        <p:spPr bwMode="auto">
          <a:xfrm>
            <a:off x="-163773" y="1296537"/>
            <a:ext cx="8420669" cy="769441"/>
          </a:xfrm>
          <a:prstGeom prst="rect">
            <a:avLst/>
          </a:prstGeom>
          <a:noFill/>
          <a:ln w="9525">
            <a:noFill/>
            <a:miter lim="800000"/>
          </a:ln>
        </p:spPr>
        <p:txBody>
          <a:bodyPr wrap="square">
            <a:spAutoFit/>
          </a:bodyPr>
          <a:lstStyle/>
          <a:p>
            <a:pPr latinLnBrk="1">
              <a:spcBef>
                <a:spcPct val="50000"/>
              </a:spcBef>
            </a:pPr>
            <a:r>
              <a:rPr lang="en-US" altLang="zh-CN" sz="3200" b="1">
                <a:solidFill>
                  <a:srgbClr val="FF0000"/>
                </a:solidFill>
                <a:latin typeface="黑体" panose="02010609060101010101" pitchFamily="49" charset="-122"/>
                <a:ea typeface="黑体" panose="02010609060101010101" pitchFamily="49" charset="-122"/>
              </a:rPr>
              <a:t>   </a:t>
            </a:r>
            <a:r>
              <a:rPr lang="zh-CN" altLang="en-US" sz="4400" b="1">
                <a:latin typeface="微软雅黑" pitchFamily="34" charset="-122"/>
                <a:ea typeface="微软雅黑" pitchFamily="34" charset="-122"/>
              </a:rPr>
              <a:t>第</a:t>
            </a:r>
            <a:r>
              <a:rPr lang="en-US" altLang="zh-CN" sz="4400" b="1">
                <a:latin typeface="微软雅黑" pitchFamily="34" charset="-122"/>
                <a:ea typeface="微软雅黑" pitchFamily="34" charset="-122"/>
              </a:rPr>
              <a:t>1</a:t>
            </a:r>
            <a:r>
              <a:rPr lang="zh-CN" altLang="en-US" sz="4400" b="1">
                <a:latin typeface="微软雅黑" pitchFamily="34" charset="-122"/>
                <a:ea typeface="微软雅黑" pitchFamily="34" charset="-122"/>
              </a:rPr>
              <a:t>课    中华人民共和国成立</a:t>
            </a:r>
          </a:p>
        </p:txBody>
      </p:sp>
      <p:pic>
        <p:nvPicPr>
          <p:cNvPr id="1030" name="Picture 6" descr="http://p2.so.qhmsg.com/bdr/540__/t017fd5800a0f81ef27.jpg"/>
          <p:cNvPicPr>
            <a:picLocks noChangeAspect="1" noChangeArrowheads="1"/>
          </p:cNvPicPr>
          <p:nvPr/>
        </p:nvPicPr>
        <p:blipFill>
          <a:blip r:embed="rId4" cstate="print">
            <a:lum bright="-15000" contrast="2000"/>
          </a:blip>
          <a:srcRect/>
          <a:stretch>
            <a:fillRect/>
          </a:stretch>
        </p:blipFill>
        <p:spPr bwMode="auto">
          <a:xfrm>
            <a:off x="2634018" y="3398294"/>
            <a:ext cx="5322626" cy="2905670"/>
          </a:xfrm>
          <a:prstGeom prst="rect">
            <a:avLst/>
          </a:prstGeom>
          <a:noFill/>
        </p:spPr>
      </p:pic>
      <p:pic>
        <p:nvPicPr>
          <p:cNvPr id="1036" name="Picture 12" descr="http://p2.so.qhimgs1.com/bdr/540__/t01c424d43d1ed430b2.jpg"/>
          <p:cNvPicPr>
            <a:picLocks noChangeAspect="1" noChangeArrowheads="1"/>
          </p:cNvPicPr>
          <p:nvPr/>
        </p:nvPicPr>
        <p:blipFill>
          <a:blip r:embed="rId5" cstate="print"/>
          <a:srcRect/>
          <a:stretch>
            <a:fillRect/>
          </a:stretch>
        </p:blipFill>
        <p:spPr bwMode="auto">
          <a:xfrm>
            <a:off x="327546" y="4312691"/>
            <a:ext cx="1683135" cy="1719619"/>
          </a:xfrm>
          <a:prstGeom prst="rect">
            <a:avLst/>
          </a:prstGeom>
          <a:noFill/>
        </p:spPr>
      </p:pic>
      <p:grpSp>
        <p:nvGrpSpPr>
          <p:cNvPr id="52" name="组合 51"/>
          <p:cNvGrpSpPr/>
          <p:nvPr/>
        </p:nvGrpSpPr>
        <p:grpSpPr>
          <a:xfrm>
            <a:off x="0" y="2137534"/>
            <a:ext cx="7779039" cy="1572843"/>
            <a:chOff x="2051050" y="2906713"/>
            <a:chExt cx="5166309" cy="1044575"/>
          </a:xfrm>
        </p:grpSpPr>
        <p:sp>
          <p:nvSpPr>
            <p:cNvPr id="53" name="椭圆 52"/>
            <p:cNvSpPr/>
            <p:nvPr/>
          </p:nvSpPr>
          <p:spPr>
            <a:xfrm>
              <a:off x="2051050" y="2906713"/>
              <a:ext cx="1042988" cy="1044575"/>
            </a:xfrm>
            <a:prstGeom prst="ellipse">
              <a:avLst/>
            </a:prstGeom>
            <a:solidFill>
              <a:srgbClr val="FFFFFF"/>
            </a:solidFill>
            <a:ln w="25400" cap="flat" cmpd="sng" algn="ctr">
              <a:solidFill>
                <a:schemeClr val="accent1"/>
              </a:solidFill>
              <a:prstDash val="solid"/>
            </a:ln>
            <a:effectLst/>
          </p:spPr>
          <p:txBody>
            <a:bodyPr anchor="ctr">
              <a:normAutofit/>
            </a:bodyPr>
            <a:lstStyle/>
            <a:p>
              <a:pPr algn="ctr" eaLnBrk="1" hangingPunct="1">
                <a:spcBef>
                  <a:spcPts val="0"/>
                </a:spcBef>
                <a:spcAft>
                  <a:spcPts val="0"/>
                </a:spcAft>
                <a:defRPr/>
              </a:pPr>
              <a:endParaRPr lang="zh-CN" altLang="en-US" kern="0">
                <a:solidFill>
                  <a:prstClr val="black"/>
                </a:solidFill>
                <a:latin typeface="Arial" panose="020B0604020202020204" pitchFamily="34" charset="0"/>
                <a:ea typeface="黑体" panose="02010609060101010101" pitchFamily="49" charset="-122"/>
              </a:endParaRPr>
            </a:p>
          </p:txBody>
        </p:sp>
        <p:sp>
          <p:nvSpPr>
            <p:cNvPr id="54" name="椭圆 53"/>
            <p:cNvSpPr/>
            <p:nvPr/>
          </p:nvSpPr>
          <p:spPr>
            <a:xfrm>
              <a:off x="2139950" y="3011002"/>
              <a:ext cx="865188" cy="863600"/>
            </a:xfrm>
            <a:prstGeom prst="ellipse">
              <a:avLst/>
            </a:prstGeom>
            <a:solidFill>
              <a:schemeClr val="accent1"/>
            </a:solidFill>
            <a:ln w="6350" cap="flat" cmpd="sng" algn="ctr">
              <a:noFill/>
              <a:prstDash val="solid"/>
            </a:ln>
            <a:effectLst/>
          </p:spPr>
          <p:txBody>
            <a:bodyPr anchor="ctr">
              <a:normAutofit/>
            </a:bodyPr>
            <a:lstStyle/>
            <a:p>
              <a:pPr algn="ctr" eaLnBrk="1" hangingPunct="1">
                <a:spcBef>
                  <a:spcPts val="0"/>
                </a:spcBef>
                <a:spcAft>
                  <a:spcPts val="0"/>
                </a:spcAft>
                <a:defRPr/>
              </a:pPr>
              <a:endParaRPr lang="zh-CN" altLang="en-US" sz="4400" kern="0" dirty="0">
                <a:solidFill>
                  <a:prstClr val="white"/>
                </a:solidFill>
                <a:latin typeface="Arial" panose="020B0604020202020204" pitchFamily="34" charset="0"/>
                <a:ea typeface="黑体" panose="02010609060101010101" pitchFamily="49" charset="-122"/>
              </a:endParaRPr>
            </a:p>
          </p:txBody>
        </p:sp>
        <p:cxnSp>
          <p:nvCxnSpPr>
            <p:cNvPr id="55" name="直接连接符 16"/>
            <p:cNvCxnSpPr>
              <a:cxnSpLocks noChangeShapeType="1"/>
              <a:stCxn id="53" idx="6"/>
            </p:cNvCxnSpPr>
            <p:nvPr/>
          </p:nvCxnSpPr>
          <p:spPr bwMode="auto">
            <a:xfrm flipV="1">
              <a:off x="3094038" y="3429000"/>
              <a:ext cx="4123321" cy="1"/>
            </a:xfrm>
            <a:prstGeom prst="line">
              <a:avLst/>
            </a:prstGeom>
            <a:noFill/>
            <a:ln w="28575" algn="ctr">
              <a:solidFill>
                <a:schemeClr val="accent1"/>
              </a:solidFill>
              <a:round/>
              <a:tailEnd type="oval" w="lg" len="lg"/>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499"/>
                                          </p:stCondLst>
                                        </p:cTn>
                                        <p:tgtEl>
                                          <p:spTgt spid="12"/>
                                        </p:tgtEl>
                                        <p:attrNameLst>
                                          <p:attrName>style.visibility</p:attrName>
                                        </p:attrNameLst>
                                      </p:cBhvr>
                                      <p:to>
                                        <p:strVal val="visible"/>
                                      </p:to>
                                    </p:set>
                                  </p:childTnLst>
                                </p:cTn>
                              </p:par>
                            </p:childTnLst>
                          </p:cTn>
                        </p:par>
                        <p:par>
                          <p:cTn id="7" fill="hold">
                            <p:stCondLst>
                              <p:cond delay="900"/>
                            </p:stCondLst>
                            <p:childTnLst>
                              <p:par>
                                <p:cTn id="8" presetID="1" presetClass="entr" presetSubtype="0" fill="hold" grpId="0" nodeType="afterEffect">
                                  <p:stCondLst>
                                    <p:cond delay="600"/>
                                  </p:stCondLst>
                                  <p:childTnLst>
                                    <p:set>
                                      <p:cBhvr>
                                        <p:cTn id="9" dur="1" fill="hold">
                                          <p:stCondLst>
                                            <p:cond delay="499"/>
                                          </p:stCondLst>
                                        </p:cTn>
                                        <p:tgtEl>
                                          <p:spTgt spid="14"/>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400"/>
                                  </p:stCondLst>
                                  <p:childTnLst>
                                    <p:set>
                                      <p:cBhvr>
                                        <p:cTn id="12" dur="1" fill="hold">
                                          <p:stCondLst>
                                            <p:cond delay="499"/>
                                          </p:stCondLst>
                                        </p:cTn>
                                        <p:tgtEl>
                                          <p:spTgt spid="18"/>
                                        </p:tgtEl>
                                        <p:attrNameLst>
                                          <p:attrName>style.visibility</p:attrName>
                                        </p:attrNameLst>
                                      </p:cBhvr>
                                      <p:to>
                                        <p:strVal val="visible"/>
                                      </p:to>
                                    </p:set>
                                  </p:childTnLst>
                                </p:cTn>
                              </p:par>
                            </p:childTnLst>
                          </p:cTn>
                        </p:par>
                        <p:par>
                          <p:cTn id="13" fill="hold">
                            <p:stCondLst>
                              <p:cond delay="2900"/>
                            </p:stCondLst>
                            <p:childTnLst>
                              <p:par>
                                <p:cTn id="14" presetID="1" presetClass="entr" presetSubtype="0" fill="hold" nodeType="afterEffect">
                                  <p:stCondLst>
                                    <p:cond delay="400"/>
                                  </p:stCondLst>
                                  <p:childTnLst>
                                    <p:set>
                                      <p:cBhvr>
                                        <p:cTn id="15" dur="1" fill="hold">
                                          <p:stCondLst>
                                            <p:cond delay="499"/>
                                          </p:stCondLst>
                                        </p:cTn>
                                        <p:tgtEl>
                                          <p:spTgt spid="21"/>
                                        </p:tgtEl>
                                        <p:attrNameLst>
                                          <p:attrName>style.visibility</p:attrName>
                                        </p:attrNameLst>
                                      </p:cBhvr>
                                      <p:to>
                                        <p:strVal val="visible"/>
                                      </p:to>
                                    </p:set>
                                  </p:childTnLst>
                                </p:cTn>
                              </p:par>
                            </p:childTnLst>
                          </p:cTn>
                        </p:par>
                        <p:par>
                          <p:cTn id="16" fill="hold">
                            <p:stCondLst>
                              <p:cond delay="3800"/>
                            </p:stCondLst>
                            <p:childTnLst>
                              <p:par>
                                <p:cTn id="17" presetID="1" presetClass="entr" presetSubtype="0" fill="hold" grpId="0" nodeType="afterEffect">
                                  <p:stCondLst>
                                    <p:cond delay="200"/>
                                  </p:stCondLst>
                                  <p:childTnLst>
                                    <p:set>
                                      <p:cBhvr>
                                        <p:cTn id="18" dur="1" fill="hold">
                                          <p:stCondLst>
                                            <p:cond delay="499"/>
                                          </p:stCondLst>
                                        </p:cTn>
                                        <p:tgtEl>
                                          <p:spTgt spid="24"/>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200"/>
                                  </p:stCondLst>
                                  <p:childTnLst>
                                    <p:set>
                                      <p:cBhvr>
                                        <p:cTn id="21" dur="1" fill="hold">
                                          <p:stCondLst>
                                            <p:cond delay="499"/>
                                          </p:stCondLst>
                                        </p:cTn>
                                        <p:tgtEl>
                                          <p:spTgt spid="25"/>
                                        </p:tgtEl>
                                        <p:attrNameLst>
                                          <p:attrName>style.visibility</p:attrName>
                                        </p:attrNameLst>
                                      </p:cBhvr>
                                      <p:to>
                                        <p:strVal val="visible"/>
                                      </p:to>
                                    </p:set>
                                  </p:childTnLst>
                                </p:cTn>
                              </p:par>
                            </p:childTnLst>
                          </p:cTn>
                        </p:par>
                        <p:par>
                          <p:cTn id="22" fill="hold">
                            <p:stCondLst>
                              <p:cond delay="5200"/>
                            </p:stCondLst>
                            <p:childTnLst>
                              <p:par>
                                <p:cTn id="23" presetID="1" presetClass="entr" presetSubtype="0" fill="hold" grpId="0" nodeType="afterEffect">
                                  <p:stCondLst>
                                    <p:cond delay="600"/>
                                  </p:stCondLst>
                                  <p:childTnLst>
                                    <p:set>
                                      <p:cBhvr>
                                        <p:cTn id="24" dur="1" fill="hold">
                                          <p:stCondLst>
                                            <p:cond delay="499"/>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4" grpId="0" animBg="1" autoUpdateAnimBg="0"/>
      <p:bldP spid="24" grpId="0" animBg="1" autoUpdateAnimBg="0"/>
      <p:bldP spid="25" grpId="0" animBg="1" autoUpdateAnimBg="0"/>
      <p:bldP spid="3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7"/>
          <p:cNvSpPr/>
          <p:nvPr/>
        </p:nvSpPr>
        <p:spPr>
          <a:xfrm>
            <a:off x="1271564" y="880018"/>
            <a:ext cx="1581150" cy="703265"/>
          </a:xfrm>
          <a:prstGeom prst="rect">
            <a:avLst/>
          </a:prstGeom>
          <a:noFill/>
          <a:ln w="9525">
            <a:noFill/>
          </a:ln>
          <a:extLst>
            <a:ext uri="{909E8E84-426E-40DD-AFC4-6F175D3DCCD1}">
              <a14:hiddenFill xmlns:a14="http://schemas.microsoft.com/office/drawing/2010/main">
                <a:solidFill>
                  <a:schemeClr val="tx1"/>
                </a:solidFill>
              </a14:hiddenFill>
            </a:ext>
          </a:extLst>
        </p:spPr>
        <p:txBody>
          <a:bodyPr>
            <a:scene3d>
              <a:camera prst="orthographicFront"/>
              <a:lightRig rig="threePt" dir="t"/>
            </a:scene3d>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342900" lvl="0" indent="-342900" eaLnBrk="1" fontAlgn="base" hangingPunct="1">
              <a:lnSpc>
                <a:spcPct val="100000"/>
              </a:lnSpc>
              <a:spcBef>
                <a:spcPct val="20000"/>
              </a:spcBef>
              <a:buNone/>
            </a:pPr>
            <a:r>
              <a:rPr lang="en-US" altLang="zh-CN" sz="3200" b="1" strike="noStrike" noProof="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cs"/>
              </a:rPr>
              <a:t>1.</a:t>
            </a:r>
            <a:r>
              <a:rPr lang="zh-CN" altLang="en-US" sz="3200" b="1" strike="noStrike" noProof="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cs typeface="+mn-cs"/>
              </a:rPr>
              <a:t>概况</a:t>
            </a:r>
            <a:endParaRPr lang="zh-CN" altLang="en-US" sz="3200" b="1" i="1" strike="noStrike" noProof="1">
              <a:solidFill>
                <a:schemeClr val="tx1"/>
              </a:solidFill>
              <a:effectLst>
                <a:outerShdw blurRad="38100" dist="19050" dir="2700000" algn="tl" rotWithShape="0">
                  <a:schemeClr val="dk1">
                    <a:alpha val="40000"/>
                  </a:schemeClr>
                </a:outerShdw>
              </a:effectLst>
              <a:latin typeface="黑体" panose="02010609060101010101" pitchFamily="49" charset="-122"/>
              <a:ea typeface="黑体" panose="02010609060101010101" pitchFamily="49" charset="-122"/>
            </a:endParaRPr>
          </a:p>
        </p:txBody>
      </p:sp>
      <p:pic>
        <p:nvPicPr>
          <p:cNvPr id="19459" name="Picture 6" descr="182"/>
          <p:cNvPicPr>
            <a:picLocks noChangeAspect="1"/>
          </p:cNvPicPr>
          <p:nvPr/>
        </p:nvPicPr>
        <p:blipFill>
          <a:blip r:embed="rId2" cstate="print"/>
          <a:stretch>
            <a:fillRect/>
          </a:stretch>
        </p:blipFill>
        <p:spPr>
          <a:xfrm>
            <a:off x="2741945" y="6096284"/>
            <a:ext cx="7372350" cy="596900"/>
          </a:xfrm>
          <a:prstGeom prst="rect">
            <a:avLst/>
          </a:prstGeom>
          <a:noFill/>
          <a:ln w="9525">
            <a:noFill/>
          </a:ln>
        </p:spPr>
      </p:pic>
      <p:graphicFrame>
        <p:nvGraphicFramePr>
          <p:cNvPr id="26654" name="表格 26653"/>
          <p:cNvGraphicFramePr/>
          <p:nvPr/>
        </p:nvGraphicFramePr>
        <p:xfrm>
          <a:off x="616471" y="1639225"/>
          <a:ext cx="6375400" cy="4419925"/>
        </p:xfrm>
        <a:graphic>
          <a:graphicData uri="http://schemas.openxmlformats.org/drawingml/2006/table">
            <a:tbl>
              <a:tblPr/>
              <a:tblGrid>
                <a:gridCol w="1122680">
                  <a:extLst>
                    <a:ext uri="{9D8B030D-6E8A-4147-A177-3AD203B41FA5}">
                      <a16:colId xmlns:a16="http://schemas.microsoft.com/office/drawing/2014/main" val="20000"/>
                    </a:ext>
                  </a:extLst>
                </a:gridCol>
                <a:gridCol w="5252720">
                  <a:extLst>
                    <a:ext uri="{9D8B030D-6E8A-4147-A177-3AD203B41FA5}">
                      <a16:colId xmlns:a16="http://schemas.microsoft.com/office/drawing/2014/main" val="20001"/>
                    </a:ext>
                  </a:extLst>
                </a:gridCol>
              </a:tblGrid>
              <a:tr h="548561">
                <a:tc gridSpan="2">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914400">
                        <a:lnSpc>
                          <a:spcPct val="100000"/>
                        </a:lnSpc>
                        <a:spcBef>
                          <a:spcPct val="50000"/>
                        </a:spcBef>
                        <a:buNone/>
                      </a:pPr>
                      <a:r>
                        <a:rPr lang="zh-CN" altLang="en-US" sz="3000" b="1" dirty="0">
                          <a:solidFill>
                            <a:srgbClr val="FF0000"/>
                          </a:solidFill>
                          <a:effectLst>
                            <a:outerShdw blurRad="38100" dist="38100" dir="2700000">
                              <a:srgbClr val="C0C0C0"/>
                            </a:outerShdw>
                          </a:effectLst>
                          <a:latin typeface="方正黑体_GBK" charset="-122"/>
                          <a:ea typeface="方正黑体_GBK" charset="-122"/>
                        </a:rPr>
                        <a:t>　中国人民政治协商会议</a:t>
                      </a:r>
                    </a:p>
                  </a:txBody>
                  <a:tcPr marL="91458" marR="91458" marT="45713" marB="45713">
                    <a:lnL w="28575"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28575"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hMerge="1">
                  <a:txBody>
                    <a:bodyPr/>
                    <a:lstStyle/>
                    <a:p>
                      <a:endParaRPr lang="zh-CN"/>
                    </a:p>
                  </a:txBody>
                  <a:tcPr>
                    <a:lnR w="28575" cap="flat" cmpd="sng">
                      <a:solidFill>
                        <a:srgbClr val="000000"/>
                      </a:solidFill>
                      <a:prstDash val="solid"/>
                      <a:bevel/>
                      <a:headEnd type="none" w="med" len="med"/>
                      <a:tailEnd type="none" w="med" len="med"/>
                    </a:lnR>
                    <a:lnT w="28575"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tcPr>
                </a:tc>
                <a:extLst>
                  <a:ext uri="{0D108BD9-81ED-4DB2-BD59-A6C34878D82A}">
                    <a16:rowId xmlns:a16="http://schemas.microsoft.com/office/drawing/2014/main" val="10000"/>
                  </a:ext>
                </a:extLst>
              </a:tr>
              <a:tr h="548561">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r>
                        <a:rPr lang="zh-CN" altLang="en-US" sz="2400" b="1">
                          <a:effectLst>
                            <a:outerShdw blurRad="38100" dist="38100" dir="2700000">
                              <a:srgbClr val="C0C0C0"/>
                            </a:outerShdw>
                          </a:effectLst>
                          <a:ea typeface="楷体" panose="02010609060101010101" pitchFamily="49" charset="-122"/>
                        </a:rPr>
                        <a:t>时　间</a:t>
                      </a:r>
                    </a:p>
                  </a:txBody>
                  <a:tcPr marL="91458" marR="91458" marT="45713" marB="45713" anchor="ctr" anchorCtr="1">
                    <a:lnL w="28575"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L="91458" marR="91458" marT="45713" marB="45713">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561">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r>
                        <a:rPr lang="zh-CN" altLang="en-US" sz="2400" b="1">
                          <a:effectLst>
                            <a:outerShdw blurRad="38100" dist="38100" dir="2700000">
                              <a:srgbClr val="C0C0C0"/>
                            </a:outerShdw>
                          </a:effectLst>
                          <a:ea typeface="楷体" panose="02010609060101010101" pitchFamily="49" charset="-122"/>
                        </a:rPr>
                        <a:t>地　点</a:t>
                      </a:r>
                    </a:p>
                  </a:txBody>
                  <a:tcPr marL="91458" marR="91458" marT="45713" marB="45713" anchor="ctr" anchorCtr="1">
                    <a:lnL w="28575"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L="91458" marR="91458" marT="45713" marB="45713">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33316">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r>
                        <a:rPr lang="zh-CN" altLang="en-US" sz="2400" b="1">
                          <a:effectLst>
                            <a:outerShdw blurRad="38100" dist="38100" dir="2700000">
                              <a:srgbClr val="C0C0C0"/>
                            </a:outerShdw>
                          </a:effectLst>
                          <a:ea typeface="楷体" panose="02010609060101010101" pitchFamily="49" charset="-122"/>
                        </a:rPr>
                        <a:t>代　表</a:t>
                      </a:r>
                    </a:p>
                  </a:txBody>
                  <a:tcPr marL="91458" marR="91458" marT="45713" marB="45713" anchor="ctr" anchorCtr="1">
                    <a:lnL w="28575"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L="91458" marR="91458" marT="45713" marB="45713">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5696">
                <a:tc>
                  <a:txBody>
                    <a:bodyPr/>
                    <a:lstStyle/>
                    <a:p>
                      <a:pPr marL="0" lvl="0" indent="0" defTabSz="914400">
                        <a:lnSpc>
                          <a:spcPct val="100000"/>
                        </a:lnSpc>
                        <a:spcBef>
                          <a:spcPct val="50000"/>
                        </a:spcBef>
                        <a:buNone/>
                      </a:pPr>
                      <a:r>
                        <a:rPr lang="zh-CN" altLang="en-US" sz="2400" b="1">
                          <a:effectLst>
                            <a:outerShdw blurRad="38100" dist="38100" dir="2700000">
                              <a:srgbClr val="C0C0C0"/>
                            </a:outerShdw>
                          </a:effectLst>
                          <a:ea typeface="楷体" panose="02010609060101010101" pitchFamily="49" charset="-122"/>
                        </a:rPr>
                        <a:t>会　议</a:t>
                      </a:r>
                    </a:p>
                    <a:p>
                      <a:pPr marL="0" lvl="0" indent="0" defTabSz="914400">
                        <a:lnSpc>
                          <a:spcPct val="100000"/>
                        </a:lnSpc>
                        <a:spcBef>
                          <a:spcPct val="50000"/>
                        </a:spcBef>
                        <a:buNone/>
                      </a:pPr>
                      <a:r>
                        <a:rPr lang="zh-CN" altLang="en-US" sz="2400" b="1">
                          <a:effectLst>
                            <a:outerShdw blurRad="38100" dist="38100" dir="2700000">
                              <a:srgbClr val="C0C0C0"/>
                            </a:outerShdw>
                          </a:effectLst>
                          <a:ea typeface="楷体" panose="02010609060101010101" pitchFamily="49" charset="-122"/>
                        </a:rPr>
                        <a:t>进　程</a:t>
                      </a:r>
                    </a:p>
                  </a:txBody>
                  <a:tcPr marL="91458" marR="91458" marT="45713" marB="45713" anchor="ctr" anchorCtr="1">
                    <a:lnL w="28575"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L="91458" marR="91458" marT="45713" marB="45713">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4905">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r>
                        <a:rPr lang="zh-CN" altLang="en-US" sz="2400" b="1">
                          <a:effectLst>
                            <a:outerShdw blurRad="38100" dist="38100" dir="2700000">
                              <a:srgbClr val="C0C0C0"/>
                            </a:outerShdw>
                          </a:effectLst>
                          <a:ea typeface="楷体" panose="02010609060101010101" pitchFamily="49" charset="-122"/>
                        </a:rPr>
                        <a:t>意　义</a:t>
                      </a:r>
                    </a:p>
                  </a:txBody>
                  <a:tcPr marL="91458" marR="91458" marT="45713" marB="45713" anchor="ctr" anchorCtr="1">
                    <a:lnL w="28575" cap="flat" cmpd="sng">
                      <a:solidFill>
                        <a:srgbClr val="000000"/>
                      </a:solidFill>
                      <a:prstDash val="solid"/>
                      <a:bevel/>
                      <a:headEnd type="none" w="med" len="med"/>
                      <a:tailEnd type="none" w="med" len="med"/>
                    </a:lnL>
                    <a:lnR w="12700"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28575" cap="flat" cmpd="sng">
                      <a:solidFill>
                        <a:srgbClr val="000000"/>
                      </a:solidFill>
                      <a:prstDash val="solid"/>
                      <a:bevel/>
                      <a:headEnd type="none" w="med" len="med"/>
                      <a:tailEnd type="none" w="med" len="med"/>
                    </a:lnB>
                    <a:lnTlToBr>
                      <a:noFill/>
                    </a:lnTlToBr>
                    <a:lnBlToTr>
                      <a:noFill/>
                    </a:lnBlToTr>
                    <a:noFill/>
                  </a:tcPr>
                </a:tc>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ea typeface="楷体" panose="02010609060101010101" pitchFamily="49" charset="-122"/>
                      </a:endParaRPr>
                    </a:p>
                  </a:txBody>
                  <a:tcPr marL="91458" marR="91458" marT="45713" marB="45713">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28575"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19483" name="图片 2" descr="200712494939752_2副本"/>
          <p:cNvPicPr>
            <a:picLocks noChangeAspect="1"/>
          </p:cNvPicPr>
          <p:nvPr/>
        </p:nvPicPr>
        <p:blipFill>
          <a:blip r:embed="rId3" cstate="print"/>
          <a:stretch>
            <a:fillRect/>
          </a:stretch>
        </p:blipFill>
        <p:spPr>
          <a:xfrm>
            <a:off x="1055735" y="1663676"/>
            <a:ext cx="496887" cy="504825"/>
          </a:xfrm>
          <a:prstGeom prst="rect">
            <a:avLst/>
          </a:prstGeom>
          <a:noFill/>
          <a:ln w="9525">
            <a:noFill/>
          </a:ln>
        </p:spPr>
      </p:pic>
      <p:sp>
        <p:nvSpPr>
          <p:cNvPr id="13" name="文本框 26650"/>
          <p:cNvSpPr txBox="1"/>
          <p:nvPr/>
        </p:nvSpPr>
        <p:spPr>
          <a:xfrm>
            <a:off x="1974992" y="2225652"/>
            <a:ext cx="3470275" cy="521970"/>
          </a:xfrm>
          <a:prstGeom prst="rect">
            <a:avLst/>
          </a:prstGeom>
          <a:noFill/>
          <a:ln w="9525">
            <a:noFill/>
          </a:ln>
        </p:spPr>
        <p:txBody>
          <a:bodyPr anchor="t">
            <a:spAutoFit/>
          </a:bodyPr>
          <a:lstStyle/>
          <a:p>
            <a:pPr>
              <a:spcBef>
                <a:spcPct val="50000"/>
              </a:spcBef>
            </a:pPr>
            <a:r>
              <a:rPr lang="en-US" altLang="zh-CN" sz="2800" b="1" dirty="0">
                <a:solidFill>
                  <a:srgbClr val="0000FF"/>
                </a:solidFill>
                <a:latin typeface="Arial" panose="020B0604020202020204" pitchFamily="34" charset="0"/>
                <a:ea typeface="楷体" panose="02010609060101010101" pitchFamily="49" charset="-122"/>
              </a:rPr>
              <a:t>1949</a:t>
            </a:r>
            <a:r>
              <a:rPr lang="zh-CN" altLang="en-US" sz="2800" b="1" dirty="0">
                <a:solidFill>
                  <a:srgbClr val="0000FF"/>
                </a:solidFill>
                <a:latin typeface="Arial" panose="020B0604020202020204" pitchFamily="34" charset="0"/>
                <a:ea typeface="楷体" panose="02010609060101010101" pitchFamily="49" charset="-122"/>
              </a:rPr>
              <a:t>年</a:t>
            </a:r>
            <a:r>
              <a:rPr lang="en-US" altLang="zh-CN" sz="2800" b="1" dirty="0">
                <a:solidFill>
                  <a:srgbClr val="0000FF"/>
                </a:solidFill>
                <a:latin typeface="Arial" panose="020B0604020202020204" pitchFamily="34" charset="0"/>
                <a:ea typeface="楷体" panose="02010609060101010101" pitchFamily="49" charset="-122"/>
              </a:rPr>
              <a:t>9</a:t>
            </a:r>
            <a:r>
              <a:rPr lang="zh-CN" altLang="en-US" sz="2800" b="1" dirty="0">
                <a:solidFill>
                  <a:srgbClr val="0000FF"/>
                </a:solidFill>
                <a:latin typeface="Arial" panose="020B0604020202020204" pitchFamily="34" charset="0"/>
                <a:ea typeface="楷体" panose="02010609060101010101" pitchFamily="49" charset="-122"/>
              </a:rPr>
              <a:t>月</a:t>
            </a:r>
          </a:p>
        </p:txBody>
      </p:sp>
      <p:sp>
        <p:nvSpPr>
          <p:cNvPr id="16" name="文本框 26650"/>
          <p:cNvSpPr txBox="1"/>
          <p:nvPr/>
        </p:nvSpPr>
        <p:spPr>
          <a:xfrm>
            <a:off x="1778853" y="2746043"/>
            <a:ext cx="4078288" cy="521970"/>
          </a:xfrm>
          <a:prstGeom prst="rect">
            <a:avLst/>
          </a:prstGeom>
          <a:noFill/>
          <a:ln w="9525">
            <a:noFill/>
          </a:ln>
        </p:spPr>
        <p:txBody>
          <a:bodyPr anchor="t">
            <a:spAutoFit/>
          </a:bodyPr>
          <a:lstStyle/>
          <a:p>
            <a:pPr>
              <a:spcBef>
                <a:spcPct val="50000"/>
              </a:spcBef>
            </a:pPr>
            <a:r>
              <a:rPr lang="zh-CN" altLang="en-US" sz="2800" b="1" dirty="0">
                <a:solidFill>
                  <a:srgbClr val="C00000"/>
                </a:solidFill>
                <a:latin typeface="Arial" panose="020B0604020202020204" pitchFamily="34" charset="0"/>
                <a:ea typeface="楷体" panose="02010609060101010101" pitchFamily="49" charset="-122"/>
              </a:rPr>
              <a:t>北平</a:t>
            </a:r>
          </a:p>
        </p:txBody>
      </p:sp>
      <p:sp>
        <p:nvSpPr>
          <p:cNvPr id="8" name="文本框 26650"/>
          <p:cNvSpPr txBox="1"/>
          <p:nvPr/>
        </p:nvSpPr>
        <p:spPr>
          <a:xfrm>
            <a:off x="1737910" y="4213865"/>
            <a:ext cx="4519613" cy="953135"/>
          </a:xfrm>
          <a:prstGeom prst="rect">
            <a:avLst/>
          </a:prstGeom>
          <a:noFill/>
          <a:ln w="9525">
            <a:noFill/>
          </a:ln>
        </p:spPr>
        <p:txBody>
          <a:bodyPr anchor="t">
            <a:spAutoFit/>
          </a:bodyPr>
          <a:lstStyle/>
          <a:p>
            <a:pPr>
              <a:spcBef>
                <a:spcPct val="50000"/>
              </a:spcBef>
            </a:pPr>
            <a:r>
              <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制定《共同纲领》、选举、其他。</a:t>
            </a:r>
          </a:p>
        </p:txBody>
      </p:sp>
      <p:sp>
        <p:nvSpPr>
          <p:cNvPr id="9" name="文本框 26650"/>
          <p:cNvSpPr txBox="1"/>
          <p:nvPr/>
        </p:nvSpPr>
        <p:spPr>
          <a:xfrm>
            <a:off x="1760112" y="3230870"/>
            <a:ext cx="4856162" cy="953135"/>
          </a:xfrm>
          <a:prstGeom prst="rect">
            <a:avLst/>
          </a:prstGeom>
          <a:noFill/>
          <a:ln w="9525">
            <a:noFill/>
          </a:ln>
        </p:spPr>
        <p:txBody>
          <a:bodyPr anchor="t">
            <a:spAutoFit/>
          </a:bodyPr>
          <a:lstStyle/>
          <a:p>
            <a:pPr>
              <a:spcBef>
                <a:spcPct val="50000"/>
              </a:spcBef>
            </a:pPr>
            <a:r>
              <a:rPr lang="zh-CN" altLang="en-US" sz="2800" b="1" dirty="0">
                <a:latin typeface="Arial" panose="020B0604020202020204" pitchFamily="34" charset="0"/>
                <a:ea typeface="楷体" panose="02010609060101010101" pitchFamily="49" charset="-122"/>
              </a:rPr>
              <a:t>中国共产党、各民主党派、无党派人士等共</a:t>
            </a:r>
            <a:r>
              <a:rPr lang="en-US" altLang="zh-CN" sz="2800" b="1" dirty="0">
                <a:latin typeface="Arial" panose="020B0604020202020204" pitchFamily="34" charset="0"/>
                <a:ea typeface="楷体" panose="02010609060101010101" pitchFamily="49" charset="-122"/>
              </a:rPr>
              <a:t>600</a:t>
            </a:r>
            <a:r>
              <a:rPr lang="zh-CN" altLang="en-US" sz="2800" b="1" dirty="0">
                <a:latin typeface="Arial" panose="020B0604020202020204" pitchFamily="34" charset="0"/>
                <a:ea typeface="楷体" panose="02010609060101010101" pitchFamily="49" charset="-122"/>
              </a:rPr>
              <a:t>余人。</a:t>
            </a:r>
          </a:p>
        </p:txBody>
      </p:sp>
      <p:sp>
        <p:nvSpPr>
          <p:cNvPr id="12" name="文本框 26650"/>
          <p:cNvSpPr txBox="1"/>
          <p:nvPr/>
        </p:nvSpPr>
        <p:spPr>
          <a:xfrm>
            <a:off x="1882633" y="5185059"/>
            <a:ext cx="4973638" cy="953135"/>
          </a:xfrm>
          <a:prstGeom prst="rect">
            <a:avLst/>
          </a:prstGeom>
          <a:noFill/>
          <a:ln w="9525">
            <a:noFill/>
          </a:ln>
        </p:spPr>
        <p:txBody>
          <a:bodyPr anchor="t">
            <a:spAutoFit/>
          </a:bodyPr>
          <a:lstStyle/>
          <a:p>
            <a:pPr>
              <a:spcBef>
                <a:spcPct val="50000"/>
              </a:spcBef>
            </a:pPr>
            <a:r>
              <a:rPr lang="zh-CN" altLang="en-US" sz="2800" b="1" dirty="0">
                <a:solidFill>
                  <a:srgbClr val="0A0A0A"/>
                </a:solidFill>
                <a:latin typeface="楷体" panose="02010609060101010101" pitchFamily="49" charset="-122"/>
                <a:ea typeface="楷体" panose="02010609060101010101" pitchFamily="49" charset="-122"/>
                <a:sym typeface="宋体" panose="02010600030101010101" pitchFamily="2" charset="-122"/>
              </a:rPr>
              <a:t>初步建立了中国共产党领导的多党合作和政治协商制度。</a:t>
            </a:r>
            <a:endParaRPr lang="zh-CN" altLang="en-US" sz="2800" b="1" dirty="0">
              <a:latin typeface="Arial" panose="020B0604020202020204" pitchFamily="34" charset="0"/>
              <a:ea typeface="楷体" panose="02010609060101010101" pitchFamily="49" charset="-122"/>
            </a:endParaRPr>
          </a:p>
        </p:txBody>
      </p:sp>
      <p:grpSp>
        <p:nvGrpSpPr>
          <p:cNvPr id="14" name="组合 6147"/>
          <p:cNvGrpSpPr/>
          <p:nvPr/>
        </p:nvGrpSpPr>
        <p:grpSpPr>
          <a:xfrm>
            <a:off x="449263" y="-88900"/>
            <a:ext cx="2868612" cy="1166813"/>
            <a:chOff x="0" y="0"/>
            <a:chExt cx="3516" cy="1429"/>
          </a:xfrm>
        </p:grpSpPr>
        <p:sp>
          <p:nvSpPr>
            <p:cNvPr id="15" name="矩形 7"/>
            <p:cNvSpPr/>
            <p:nvPr/>
          </p:nvSpPr>
          <p:spPr>
            <a:xfrm>
              <a:off x="882" y="0"/>
              <a:ext cx="2634" cy="1200"/>
            </a:xfrm>
            <a:custGeom>
              <a:avLst/>
              <a:gdLst/>
              <a:ahLst/>
              <a:cxnLst>
                <a:cxn ang="0">
                  <a:pos x="0" y="0"/>
                </a:cxn>
                <a:cxn ang="0">
                  <a:pos x="0" y="0"/>
                </a:cxn>
                <a:cxn ang="0">
                  <a:pos x="0" y="0"/>
                </a:cxn>
                <a:cxn ang="0">
                  <a:pos x="0" y="0"/>
                </a:cxn>
                <a:cxn ang="0">
                  <a:pos x="0" y="0"/>
                </a:cxn>
                <a:cxn ang="0">
                  <a:pos x="0" y="0"/>
                </a:cxn>
              </a:cxnLst>
              <a:rect l="0" t="0" r="0" b="0"/>
              <a:pathLst>
                <a:path w="2520280" h="1872208">
                  <a:moveTo>
                    <a:pt x="0" y="1872208"/>
                  </a:moveTo>
                  <a:lnTo>
                    <a:pt x="2520280" y="1872208"/>
                  </a:lnTo>
                  <a:lnTo>
                    <a:pt x="0" y="1872208"/>
                  </a:lnTo>
                  <a:close/>
                  <a:moveTo>
                    <a:pt x="0" y="0"/>
                  </a:moveTo>
                  <a:lnTo>
                    <a:pt x="916" y="0"/>
                  </a:lnTo>
                  <a:lnTo>
                    <a:pt x="0" y="0"/>
                  </a:lnTo>
                  <a:close/>
                </a:path>
              </a:pathLst>
            </a:custGeom>
            <a:noFill/>
            <a:ln w="12700" cap="sq" cmpd="sng">
              <a:solidFill>
                <a:srgbClr val="DDDDDD"/>
              </a:solidFill>
              <a:prstDash val="solid"/>
              <a:miter/>
              <a:headEnd type="none" w="med" len="med"/>
              <a:tailEnd type="none" w="med" len="med"/>
            </a:ln>
          </p:spPr>
          <p:txBody>
            <a:bodyPr/>
            <a:lstStyle/>
            <a:p>
              <a:endParaRPr lang="zh-CN" altLang="en-US"/>
            </a:p>
          </p:txBody>
        </p:sp>
        <p:sp>
          <p:nvSpPr>
            <p:cNvPr id="17" name="任意多边形 16"/>
            <p:cNvSpPr/>
            <p:nvPr/>
          </p:nvSpPr>
          <p:spPr>
            <a:xfrm>
              <a:off x="0" y="454"/>
              <a:ext cx="826" cy="760"/>
            </a:xfrm>
            <a:custGeom>
              <a:avLst/>
              <a:gdLst/>
              <a:ahLst/>
              <a:cxnLst>
                <a:cxn ang="0">
                  <a:pos x="0" y="0"/>
                </a:cxn>
                <a:cxn ang="0">
                  <a:pos x="0" y="0"/>
                </a:cxn>
                <a:cxn ang="0">
                  <a:pos x="0" y="0"/>
                </a:cxn>
                <a:cxn ang="0">
                  <a:pos x="0" y="0"/>
                </a:cxn>
                <a:cxn ang="0">
                  <a:pos x="0" y="0"/>
                </a:cxn>
                <a:cxn ang="0">
                  <a:pos x="0" y="0"/>
                </a:cxn>
                <a:cxn ang="0">
                  <a:pos x="0" y="0"/>
                </a:cxn>
              </a:cxnLst>
              <a:rect l="0" t="0" r="0" b="0"/>
              <a:pathLst>
                <a:path w="696310" h="696310">
                  <a:moveTo>
                    <a:pt x="0" y="0"/>
                  </a:moveTo>
                  <a:lnTo>
                    <a:pt x="459827" y="0"/>
                  </a:lnTo>
                  <a:lnTo>
                    <a:pt x="459827" y="236483"/>
                  </a:lnTo>
                  <a:lnTo>
                    <a:pt x="696310" y="236483"/>
                  </a:lnTo>
                  <a:lnTo>
                    <a:pt x="696310" y="696310"/>
                  </a:lnTo>
                  <a:lnTo>
                    <a:pt x="0" y="696310"/>
                  </a:lnTo>
                  <a:lnTo>
                    <a:pt x="0" y="0"/>
                  </a:lnTo>
                  <a:close/>
                </a:path>
              </a:pathLst>
            </a:custGeom>
            <a:solidFill>
              <a:srgbClr val="008080"/>
            </a:solidFill>
            <a:ln w="9525">
              <a:noFill/>
            </a:ln>
          </p:spPr>
          <p:txBody>
            <a:bodyPr/>
            <a:lstStyle/>
            <a:p>
              <a:endParaRPr lang="zh-CN" altLang="en-US"/>
            </a:p>
          </p:txBody>
        </p:sp>
        <p:sp>
          <p:nvSpPr>
            <p:cNvPr id="18" name="矩形 17"/>
            <p:cNvSpPr/>
            <p:nvPr/>
          </p:nvSpPr>
          <p:spPr>
            <a:xfrm>
              <a:off x="570" y="374"/>
              <a:ext cx="258" cy="265"/>
            </a:xfrm>
            <a:prstGeom prst="rect">
              <a:avLst/>
            </a:prstGeom>
            <a:solidFill>
              <a:srgbClr val="008080">
                <a:alpha val="50980"/>
              </a:srgbClr>
            </a:solidFill>
            <a:ln w="9525">
              <a:noFill/>
            </a:ln>
          </p:spPr>
          <p:txBody>
            <a:bodyPr lIns="0" tIns="277342" rIns="230846" bIns="0" anchor="ctr"/>
            <a:lstStyle/>
            <a:p>
              <a:pPr algn="ctr" fontAlgn="base"/>
              <a:endParaRPr lang="zh-CN" altLang="en-US" sz="510" strike="noStrike" noProof="1">
                <a:solidFill>
                  <a:srgbClr val="FFFFFF"/>
                </a:solidFill>
                <a:latin typeface="Arial" panose="020B0604020202020204" pitchFamily="34" charset="0"/>
                <a:ea typeface="黑体" panose="02010609060101010101" pitchFamily="2" charset="-122"/>
              </a:endParaRPr>
            </a:p>
          </p:txBody>
        </p:sp>
        <p:sp>
          <p:nvSpPr>
            <p:cNvPr id="19" name="文本框 6152"/>
            <p:cNvSpPr txBox="1"/>
            <p:nvPr/>
          </p:nvSpPr>
          <p:spPr>
            <a:xfrm>
              <a:off x="0" y="639"/>
              <a:ext cx="872" cy="790"/>
            </a:xfrm>
            <a:prstGeom prst="rect">
              <a:avLst/>
            </a:prstGeom>
            <a:noFill/>
            <a:ln w="9525">
              <a:noFill/>
            </a:ln>
          </p:spPr>
          <p:txBody>
            <a:bodyPr anchor="t">
              <a:spAutoFit/>
            </a:bodyPr>
            <a:lstStyle/>
            <a:p>
              <a:r>
                <a:rPr lang="zh-CN" altLang="en-US" sz="3595" noProof="1">
                  <a:solidFill>
                    <a:schemeClr val="accent1"/>
                  </a:solidFill>
                  <a:latin typeface="Arial" panose="020B0604020202020204" pitchFamily="34" charset="0"/>
                  <a:ea typeface="黑体" panose="02010609060101010101" pitchFamily="2" charset="-122"/>
                  <a:cs typeface="+mn-cs"/>
                </a:rPr>
                <a:t>一</a:t>
              </a:r>
              <a:endParaRPr lang="zh-CN" altLang="en-US" sz="3595" noProof="1">
                <a:solidFill>
                  <a:schemeClr val="accent1"/>
                </a:solidFill>
                <a:latin typeface="Arial" panose="020B0604020202020204" pitchFamily="34" charset="0"/>
                <a:ea typeface="黑体" panose="02010609060101010101" pitchFamily="2" charset="-122"/>
              </a:endParaRPr>
            </a:p>
          </p:txBody>
        </p:sp>
      </p:grpSp>
      <p:sp>
        <p:nvSpPr>
          <p:cNvPr id="20" name="文本框 6151"/>
          <p:cNvSpPr txBox="1"/>
          <p:nvPr/>
        </p:nvSpPr>
        <p:spPr>
          <a:xfrm>
            <a:off x="1393493" y="254010"/>
            <a:ext cx="8965157" cy="645561"/>
          </a:xfrm>
          <a:prstGeom prst="rect">
            <a:avLst/>
          </a:prstGeom>
          <a:noFill/>
          <a:ln w="9525">
            <a:noFill/>
          </a:ln>
        </p:spPr>
        <p:txBody>
          <a:bodyPr wrap="square" anchor="t">
            <a:spAutoFit/>
          </a:bodyPr>
          <a:lstStyle/>
          <a:p>
            <a:r>
              <a:rPr lang="zh-CN" altLang="en-US" sz="3595" b="1" noProof="1" smtClean="0">
                <a:solidFill>
                  <a:srgbClr val="006666"/>
                </a:solidFill>
                <a:latin typeface="隶书" panose="02010509060101010101" pitchFamily="49" charset="-122"/>
                <a:ea typeface="方正黑体_GBK"/>
                <a:sym typeface="宋体" panose="02010600030101010101" pitchFamily="2" charset="-122"/>
              </a:rPr>
              <a:t>（</a:t>
            </a:r>
            <a:r>
              <a:rPr lang="zh-CN" altLang="en-US" sz="3595" b="1" noProof="1">
                <a:solidFill>
                  <a:srgbClr val="006666"/>
                </a:solidFill>
                <a:latin typeface="隶书" panose="02010509060101010101" pitchFamily="49" charset="-122"/>
                <a:ea typeface="方正黑体_GBK"/>
                <a:sym typeface="宋体" panose="02010600030101010101" pitchFamily="2" charset="-122"/>
              </a:rPr>
              <a:t>一</a:t>
            </a:r>
            <a:r>
              <a:rPr lang="zh-CN" altLang="en-US" sz="3595" b="1" dirty="0" smtClean="0">
                <a:solidFill>
                  <a:srgbClr val="006666"/>
                </a:solidFill>
                <a:latin typeface="隶书" panose="02010509060101010101" pitchFamily="49" charset="-122"/>
                <a:ea typeface="方正黑体_GBK"/>
                <a:sym typeface="宋体" panose="02010600030101010101" pitchFamily="2" charset="-122"/>
              </a:rPr>
              <a:t>）</a:t>
            </a:r>
            <a:r>
              <a:rPr lang="zh-CN" altLang="en-US" sz="3595" b="1" noProof="1" smtClean="0">
                <a:solidFill>
                  <a:srgbClr val="006666"/>
                </a:solidFill>
                <a:latin typeface="隶书" panose="02010509060101010101" pitchFamily="49" charset="-122"/>
                <a:ea typeface="方正黑体_GBK"/>
                <a:sym typeface="宋体" panose="02010600030101010101" pitchFamily="2" charset="-122"/>
              </a:rPr>
              <a:t>：中国人民政治协商会议</a:t>
            </a:r>
            <a:endParaRPr lang="zh-CN" altLang="en-US" sz="3595" b="1" noProof="1">
              <a:solidFill>
                <a:srgbClr val="006666"/>
              </a:solidFill>
              <a:latin typeface="隶书" panose="02010509060101010101" pitchFamily="49" charset="-122"/>
              <a:ea typeface="方正黑体_GBK"/>
              <a:sym typeface="宋体" panose="02010600030101010101" pitchFamily="2" charset="-122"/>
            </a:endParaRPr>
          </a:p>
        </p:txBody>
      </p:sp>
      <p:sp>
        <p:nvSpPr>
          <p:cNvPr id="22" name="矩形 21"/>
          <p:cNvSpPr/>
          <p:nvPr/>
        </p:nvSpPr>
        <p:spPr>
          <a:xfrm>
            <a:off x="7574508" y="2803718"/>
            <a:ext cx="4039737" cy="1569660"/>
          </a:xfrm>
          <a:prstGeom prst="rect">
            <a:avLst/>
          </a:prstGeom>
        </p:spPr>
        <p:txBody>
          <a:bodyPr wrap="square">
            <a:spAutoFit/>
          </a:bodyPr>
          <a:lstStyle/>
          <a:p>
            <a:r>
              <a:rPr lang="zh-CN" altLang="en-US" sz="2400" dirty="0" smtClean="0"/>
              <a:t>随着</a:t>
            </a:r>
            <a:r>
              <a:rPr lang="zh-CN" altLang="en-US" sz="2400" dirty="0" smtClean="0">
                <a:solidFill>
                  <a:srgbClr val="FF0000"/>
                </a:solidFill>
              </a:rPr>
              <a:t>南京国民政府被推翻</a:t>
            </a:r>
            <a:r>
              <a:rPr lang="zh-CN" altLang="en-US" sz="2400" dirty="0" smtClean="0"/>
              <a:t>和人民</a:t>
            </a:r>
            <a:r>
              <a:rPr lang="zh-CN" altLang="en-US" sz="2400" dirty="0" smtClean="0">
                <a:solidFill>
                  <a:srgbClr val="FF0000"/>
                </a:solidFill>
              </a:rPr>
              <a:t>解放战争在全国范围内取得基本胜利</a:t>
            </a:r>
            <a:r>
              <a:rPr lang="zh-CN" altLang="en-US" sz="2400" dirty="0" smtClean="0"/>
              <a:t>成立新中国的条件成熟了。</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Effect transition="in" filter="checkerboard(across)">
                                      <p:cBhvr>
                                        <p:cTn id="13" dur="500"/>
                                        <p:tgtEl>
                                          <p:spTgt spid="1024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6654"/>
                                        </p:tgtEl>
                                        <p:attrNameLst>
                                          <p:attrName>style.visibility</p:attrName>
                                        </p:attrNameLst>
                                      </p:cBhvr>
                                      <p:to>
                                        <p:strVal val="visible"/>
                                      </p:to>
                                    </p:set>
                                    <p:animEffect transition="in" filter="checkerboard(across)">
                                      <p:cBhvr>
                                        <p:cTn id="18" dur="500"/>
                                        <p:tgtEl>
                                          <p:spTgt spid="2665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heckerboard(across)">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heckerboard(across)">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heckerboard(across)">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heckerboard(across)">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checkerboard(across)">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3" grpId="0"/>
      <p:bldP spid="16" grpId="0"/>
      <p:bldP spid="8" grpId="0"/>
      <p:bldP spid="9" grpId="0"/>
      <p:bldP spid="12"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4"/>
          <p:cNvGrpSpPr/>
          <p:nvPr/>
        </p:nvGrpSpPr>
        <p:grpSpPr>
          <a:xfrm>
            <a:off x="2116138" y="2465388"/>
            <a:ext cx="5986462" cy="3482975"/>
            <a:chOff x="240" y="240"/>
            <a:chExt cx="5280" cy="3072"/>
          </a:xfrm>
        </p:grpSpPr>
        <p:sp>
          <p:nvSpPr>
            <p:cNvPr id="20" name="Rectangle 5"/>
            <p:cNvSpPr>
              <a:spLocks noChangeArrowheads="1"/>
            </p:cNvSpPr>
            <p:nvPr/>
          </p:nvSpPr>
          <p:spPr bwMode="auto">
            <a:xfrm>
              <a:off x="240" y="240"/>
              <a:ext cx="5280" cy="3072"/>
            </a:xfrm>
            <a:prstGeom prst="rect">
              <a:avLst/>
            </a:prstGeom>
            <a:solidFill>
              <a:srgbClr val="FF3300"/>
            </a:solidFill>
            <a:ln w="9525">
              <a:solidFill>
                <a:srgbClr val="FFFF99"/>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85"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1" name="AutoShape 6"/>
            <p:cNvSpPr>
              <a:spLocks noChangeArrowheads="1"/>
            </p:cNvSpPr>
            <p:nvPr/>
          </p:nvSpPr>
          <p:spPr bwMode="auto">
            <a:xfrm rot="29076">
              <a:off x="815" y="815"/>
              <a:ext cx="577" cy="577"/>
            </a:xfrm>
            <a:prstGeom prst="star5">
              <a:avLst/>
            </a:prstGeom>
            <a:solidFill>
              <a:srgbClr val="FFFF0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85"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2" name="AutoShape 7"/>
            <p:cNvSpPr>
              <a:spLocks noChangeArrowheads="1"/>
            </p:cNvSpPr>
            <p:nvPr/>
          </p:nvSpPr>
          <p:spPr bwMode="auto">
            <a:xfrm rot="1540807">
              <a:off x="1488" y="479"/>
              <a:ext cx="241" cy="241"/>
            </a:xfrm>
            <a:prstGeom prst="star5">
              <a:avLst/>
            </a:prstGeom>
            <a:solidFill>
              <a:srgbClr val="FFFF0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85"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3" name="AutoShape 8"/>
            <p:cNvSpPr>
              <a:spLocks noChangeArrowheads="1"/>
            </p:cNvSpPr>
            <p:nvPr/>
          </p:nvSpPr>
          <p:spPr bwMode="auto">
            <a:xfrm rot="3132177">
              <a:off x="1677" y="861"/>
              <a:ext cx="239" cy="241"/>
            </a:xfrm>
            <a:prstGeom prst="star5">
              <a:avLst/>
            </a:prstGeom>
            <a:solidFill>
              <a:srgbClr val="FFFF0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85"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4" name="AutoShape 9"/>
            <p:cNvSpPr>
              <a:spLocks noChangeArrowheads="1"/>
            </p:cNvSpPr>
            <p:nvPr/>
          </p:nvSpPr>
          <p:spPr bwMode="auto">
            <a:xfrm rot="872317">
              <a:off x="1584" y="1248"/>
              <a:ext cx="239" cy="239"/>
            </a:xfrm>
            <a:prstGeom prst="star5">
              <a:avLst/>
            </a:prstGeom>
            <a:solidFill>
              <a:srgbClr val="FFFF0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85"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5" name="AutoShape 10"/>
            <p:cNvSpPr>
              <a:spLocks noChangeArrowheads="1"/>
            </p:cNvSpPr>
            <p:nvPr/>
          </p:nvSpPr>
          <p:spPr bwMode="auto">
            <a:xfrm rot="2717076">
              <a:off x="1341" y="1580"/>
              <a:ext cx="239" cy="241"/>
            </a:xfrm>
            <a:prstGeom prst="star5">
              <a:avLst/>
            </a:prstGeom>
            <a:solidFill>
              <a:srgbClr val="FFFF0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85"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6" name="Text Box 11"/>
          <p:cNvSpPr txBox="1">
            <a:spLocks noChangeArrowheads="1"/>
          </p:cNvSpPr>
          <p:nvPr/>
        </p:nvSpPr>
        <p:spPr bwMode="auto">
          <a:xfrm>
            <a:off x="5776913" y="3070225"/>
            <a:ext cx="2176463" cy="970915"/>
          </a:xfrm>
          <a:prstGeom prst="rect">
            <a:avLst/>
          </a:prstGeom>
          <a:gradFill rotWithShape="1">
            <a:gsLst>
              <a:gs pos="0">
                <a:schemeClr val="bg1"/>
              </a:gs>
              <a:gs pos="50000">
                <a:schemeClr val="bg1">
                  <a:gamma/>
                  <a:tint val="66667"/>
                  <a:invGamma/>
                </a:schemeClr>
              </a:gs>
              <a:gs pos="100000">
                <a:schemeClr val="bg1"/>
              </a:gs>
            </a:gsLst>
            <a:lin ang="5400000" scaled="1"/>
          </a:gradFill>
          <a:ln w="9525">
            <a:noFill/>
            <a:miter lim="800000"/>
          </a:ln>
          <a:effectLst/>
        </p:spPr>
        <p:txBody>
          <a:bodyPr>
            <a:spAutoFit/>
          </a:bodyPr>
          <a:lstStyle/>
          <a:p>
            <a:pPr marR="0" defTabSz="914400">
              <a:spcBef>
                <a:spcPct val="50000"/>
              </a:spcBef>
              <a:buClrTx/>
              <a:buSzTx/>
              <a:buFontTx/>
              <a:buNone/>
              <a:defRPr/>
            </a:pPr>
            <a:r>
              <a:rPr kumimoji="0" lang="zh-CN" altLang="en-US" sz="2290"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红色代表革命</a:t>
            </a:r>
          </a:p>
          <a:p>
            <a:pPr marR="0" defTabSz="914400">
              <a:spcBef>
                <a:spcPct val="50000"/>
              </a:spcBef>
              <a:buClrTx/>
              <a:buSzTx/>
              <a:buFontTx/>
              <a:buNone/>
              <a:defRPr/>
            </a:pPr>
            <a:r>
              <a:rPr kumimoji="0" lang="zh-CN" altLang="en-US" sz="2290"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黄色代表光明</a:t>
            </a:r>
          </a:p>
        </p:txBody>
      </p:sp>
      <p:grpSp>
        <p:nvGrpSpPr>
          <p:cNvPr id="27" name="Group 12"/>
          <p:cNvGrpSpPr/>
          <p:nvPr/>
        </p:nvGrpSpPr>
        <p:grpSpPr>
          <a:xfrm>
            <a:off x="3505200" y="2239963"/>
            <a:ext cx="1905000" cy="654050"/>
            <a:chOff x="1152" y="288"/>
            <a:chExt cx="1680" cy="576"/>
          </a:xfrm>
        </p:grpSpPr>
        <p:sp>
          <p:nvSpPr>
            <p:cNvPr id="28" name="AutoShape 13"/>
            <p:cNvSpPr>
              <a:spLocks noChangeArrowheads="1"/>
            </p:cNvSpPr>
            <p:nvPr/>
          </p:nvSpPr>
          <p:spPr bwMode="auto">
            <a:xfrm>
              <a:off x="1152" y="288"/>
              <a:ext cx="1680" cy="576"/>
            </a:xfrm>
            <a:prstGeom prst="wedgeRoundRectCallout">
              <a:avLst>
                <a:gd name="adj1" fmla="val -64463"/>
                <a:gd name="adj2" fmla="val 106426"/>
                <a:gd name="adj3" fmla="val 16667"/>
              </a:avLst>
            </a:prstGeom>
            <a:gradFill rotWithShape="1">
              <a:gsLst>
                <a:gs pos="0">
                  <a:schemeClr val="bg1"/>
                </a:gs>
                <a:gs pos="50000">
                  <a:schemeClr val="bg1">
                    <a:gamma/>
                    <a:tint val="72941"/>
                    <a:invGamma/>
                  </a:schemeClr>
                </a:gs>
                <a:gs pos="100000">
                  <a:schemeClr val="bg1"/>
                </a:gs>
              </a:gsLst>
              <a:lin ang="5400000" scaled="1"/>
            </a:gradFill>
            <a:ln w="28575">
              <a:solidFill>
                <a:srgbClr val="3366FF"/>
              </a:solid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85"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Text Box 14"/>
            <p:cNvSpPr txBox="1">
              <a:spLocks noChangeArrowheads="1"/>
            </p:cNvSpPr>
            <p:nvPr/>
          </p:nvSpPr>
          <p:spPr bwMode="auto">
            <a:xfrm>
              <a:off x="1249" y="384"/>
              <a:ext cx="1487" cy="390"/>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zh-CN" altLang="en-US" sz="2290"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中国共产党</a:t>
              </a:r>
            </a:p>
          </p:txBody>
        </p:sp>
      </p:grpSp>
      <p:grpSp>
        <p:nvGrpSpPr>
          <p:cNvPr id="30" name="Group 15"/>
          <p:cNvGrpSpPr/>
          <p:nvPr/>
        </p:nvGrpSpPr>
        <p:grpSpPr>
          <a:xfrm>
            <a:off x="3848100" y="2749550"/>
            <a:ext cx="2103438" cy="2992438"/>
            <a:chOff x="1728" y="768"/>
            <a:chExt cx="1344" cy="2640"/>
          </a:xfrm>
        </p:grpSpPr>
        <p:sp>
          <p:nvSpPr>
            <p:cNvPr id="31" name="AutoShape 16"/>
            <p:cNvSpPr>
              <a:spLocks noChangeArrowheads="1"/>
            </p:cNvSpPr>
            <p:nvPr/>
          </p:nvSpPr>
          <p:spPr bwMode="auto">
            <a:xfrm>
              <a:off x="1728" y="768"/>
              <a:ext cx="1344" cy="2640"/>
            </a:xfrm>
            <a:prstGeom prst="verticalScroll">
              <a:avLst>
                <a:gd name="adj" fmla="val 12500"/>
              </a:avLst>
            </a:prstGeom>
            <a:gradFill rotWithShape="0">
              <a:gsLst>
                <a:gs pos="0">
                  <a:schemeClr val="bg1"/>
                </a:gs>
                <a:gs pos="50000">
                  <a:schemeClr val="bg1">
                    <a:gamma/>
                    <a:tint val="69804"/>
                    <a:invGamma/>
                  </a:schemeClr>
                </a:gs>
                <a:gs pos="100000">
                  <a:schemeClr val="bg1"/>
                </a:gs>
              </a:gsLst>
              <a:lin ang="5400000" scaled="1"/>
            </a:gradFill>
            <a:ln w="9525">
              <a:solidFill>
                <a:srgbClr val="3366FF"/>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85"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Text Box 17"/>
            <p:cNvSpPr txBox="1">
              <a:spLocks noChangeArrowheads="1"/>
            </p:cNvSpPr>
            <p:nvPr/>
          </p:nvSpPr>
          <p:spPr bwMode="auto">
            <a:xfrm>
              <a:off x="1968" y="1360"/>
              <a:ext cx="863" cy="1669"/>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工人阶级</a:t>
              </a:r>
            </a:p>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农民阶级</a:t>
              </a:r>
            </a:p>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小资产阶级</a:t>
              </a:r>
            </a:p>
            <a:p>
              <a:pPr marR="0" defTabSz="914400">
                <a:spcBef>
                  <a:spcPct val="50000"/>
                </a:spcBef>
                <a:buClrTx/>
                <a:buSzTx/>
                <a:buFontTx/>
                <a:buNone/>
                <a:defRPr/>
              </a:pPr>
              <a:r>
                <a:rPr kumimoji="0" lang="zh-CN" altLang="en-US"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民族资产阶级</a:t>
              </a:r>
            </a:p>
          </p:txBody>
        </p:sp>
      </p:grpSp>
      <p:pic>
        <p:nvPicPr>
          <p:cNvPr id="33" name="Picture 23" descr="曾联松先生的国旗设计稿"/>
          <p:cNvPicPr>
            <a:picLocks noChangeAspect="1"/>
          </p:cNvPicPr>
          <p:nvPr/>
        </p:nvPicPr>
        <p:blipFill>
          <a:blip r:embed="rId3" cstate="print"/>
          <a:stretch>
            <a:fillRect/>
          </a:stretch>
        </p:blipFill>
        <p:spPr>
          <a:xfrm>
            <a:off x="0" y="1977171"/>
            <a:ext cx="2084388" cy="1674813"/>
          </a:xfrm>
          <a:prstGeom prst="rect">
            <a:avLst/>
          </a:prstGeom>
          <a:noFill/>
          <a:ln w="9525">
            <a:noFill/>
          </a:ln>
        </p:spPr>
      </p:pic>
      <p:grpSp>
        <p:nvGrpSpPr>
          <p:cNvPr id="4" name="Group 15"/>
          <p:cNvGrpSpPr/>
          <p:nvPr/>
        </p:nvGrpSpPr>
        <p:grpSpPr>
          <a:xfrm>
            <a:off x="4094163" y="2843213"/>
            <a:ext cx="1509712" cy="1200150"/>
            <a:chOff x="1728" y="768"/>
            <a:chExt cx="1344" cy="2640"/>
          </a:xfrm>
        </p:grpSpPr>
        <p:sp>
          <p:nvSpPr>
            <p:cNvPr id="5" name="AutoShape 16"/>
            <p:cNvSpPr>
              <a:spLocks noChangeArrowheads="1"/>
            </p:cNvSpPr>
            <p:nvPr/>
          </p:nvSpPr>
          <p:spPr bwMode="auto">
            <a:xfrm>
              <a:off x="1728" y="768"/>
              <a:ext cx="1344" cy="2640"/>
            </a:xfrm>
            <a:prstGeom prst="verticalScroll">
              <a:avLst>
                <a:gd name="adj" fmla="val 12500"/>
              </a:avLst>
            </a:prstGeom>
            <a:gradFill rotWithShape="0">
              <a:gsLst>
                <a:gs pos="0">
                  <a:schemeClr val="bg1"/>
                </a:gs>
                <a:gs pos="50000">
                  <a:schemeClr val="bg1">
                    <a:gamma/>
                    <a:tint val="69804"/>
                    <a:invGamma/>
                  </a:schemeClr>
                </a:gs>
                <a:gs pos="100000">
                  <a:schemeClr val="bg1"/>
                </a:gs>
              </a:gsLst>
              <a:lin ang="5400000" scaled="1"/>
            </a:gradFill>
            <a:ln w="9525">
              <a:solidFill>
                <a:srgbClr val="3366FF"/>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85"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Text Box 17"/>
            <p:cNvSpPr txBox="1">
              <a:spLocks noChangeArrowheads="1"/>
            </p:cNvSpPr>
            <p:nvPr/>
          </p:nvSpPr>
          <p:spPr bwMode="auto">
            <a:xfrm>
              <a:off x="1968" y="1152"/>
              <a:ext cx="863" cy="1555"/>
            </a:xfrm>
            <a:prstGeom prst="rect">
              <a:avLst/>
            </a:prstGeom>
            <a:noFill/>
            <a:ln w="9525">
              <a:noFill/>
              <a:miter lim="800000"/>
            </a:ln>
            <a:effectLst/>
          </p:spPr>
          <p:txBody>
            <a:bodyPr>
              <a:spAutoFit/>
            </a:bodyPr>
            <a:lstStyle/>
            <a:p>
              <a:pPr marR="0" defTabSz="914400">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Times New Roman" panose="02020603050405020304" pitchFamily="18" charset="0"/>
                  <a:ea typeface="华文中宋" pitchFamily="2" charset="-122"/>
                  <a:cs typeface="+mn-cs"/>
                </a:rPr>
                <a:t>全国各族人民</a:t>
              </a:r>
            </a:p>
          </p:txBody>
        </p:sp>
      </p:grpSp>
      <p:pic>
        <p:nvPicPr>
          <p:cNvPr id="8" name="Picture 12" descr="cdfe7281ec1133cfbc3e1e17">
            <a:hlinkClick r:id="rId4" action="ppaction://hlinksldjump"/>
          </p:cNvPr>
          <p:cNvPicPr>
            <a:picLocks noChangeAspect="1"/>
          </p:cNvPicPr>
          <p:nvPr/>
        </p:nvPicPr>
        <p:blipFill>
          <a:blip r:embed="rId5" cstate="print">
            <a:clrChange>
              <a:clrFrom>
                <a:srgbClr val="F5F3F4"/>
              </a:clrFrom>
              <a:clrTo>
                <a:srgbClr val="F5F3F4">
                  <a:alpha val="0"/>
                </a:srgbClr>
              </a:clrTo>
            </a:clrChange>
          </a:blip>
          <a:stretch>
            <a:fillRect/>
          </a:stretch>
        </p:blipFill>
        <p:spPr>
          <a:xfrm>
            <a:off x="9628447" y="3414499"/>
            <a:ext cx="1719263" cy="1863725"/>
          </a:xfrm>
          <a:prstGeom prst="rect">
            <a:avLst/>
          </a:prstGeom>
          <a:noFill/>
          <a:ln w="9525">
            <a:noFill/>
          </a:ln>
        </p:spPr>
      </p:pic>
      <p:sp>
        <p:nvSpPr>
          <p:cNvPr id="2" name="Text Box 6"/>
          <p:cNvSpPr txBox="1"/>
          <p:nvPr/>
        </p:nvSpPr>
        <p:spPr>
          <a:xfrm>
            <a:off x="8985108" y="5493390"/>
            <a:ext cx="2998788" cy="1076325"/>
          </a:xfrm>
          <a:prstGeom prst="rect">
            <a:avLst/>
          </a:prstGeom>
          <a:noFill/>
          <a:ln w="38100">
            <a:noFill/>
          </a:ln>
        </p:spPr>
        <p:txBody>
          <a:bodyPr anchor="t">
            <a:spAutoFit/>
          </a:bodyPr>
          <a:lstStyle/>
          <a:p>
            <a:pPr algn="ctr">
              <a:spcBef>
                <a:spcPct val="50000"/>
              </a:spcBef>
            </a:pPr>
            <a:r>
              <a:rPr lang="en-US" altLang="zh-CN" sz="2800" dirty="0">
                <a:latin typeface="华文新魏" pitchFamily="2" charset="-122"/>
                <a:ea typeface="华文新魏" pitchFamily="2" charset="-122"/>
              </a:rPr>
              <a:t>  </a:t>
            </a:r>
            <a:r>
              <a:rPr lang="en-US" altLang="zh-CN" sz="2400" b="1" dirty="0">
                <a:latin typeface="微软雅黑" panose="020B0503020204020204" charset="-122"/>
                <a:ea typeface="微软雅黑" panose="020B0503020204020204" charset="-122"/>
              </a:rPr>
              <a:t>1950</a:t>
            </a:r>
            <a:r>
              <a:rPr lang="zh-CN" altLang="en-US" sz="2400" b="1" dirty="0">
                <a:latin typeface="微软雅黑" panose="020B0503020204020204" charset="-122"/>
                <a:ea typeface="微软雅黑" panose="020B0503020204020204" charset="-122"/>
              </a:rPr>
              <a:t>年</a:t>
            </a:r>
            <a:r>
              <a:rPr lang="en-US" altLang="zh-CN" sz="2400" b="1" dirty="0">
                <a:latin typeface="微软雅黑" panose="020B0503020204020204" charset="-122"/>
                <a:ea typeface="微软雅黑" panose="020B0503020204020204" charset="-122"/>
              </a:rPr>
              <a:t>9</a:t>
            </a:r>
            <a:r>
              <a:rPr lang="zh-CN" altLang="en-US" sz="2400" b="1" dirty="0">
                <a:latin typeface="微软雅黑" panose="020B0503020204020204" charset="-122"/>
                <a:ea typeface="微软雅黑" panose="020B0503020204020204" charset="-122"/>
              </a:rPr>
              <a:t>月</a:t>
            </a:r>
            <a:r>
              <a:rPr lang="en-US" altLang="zh-CN" sz="2400" b="1" dirty="0">
                <a:latin typeface="微软雅黑" panose="020B0503020204020204" charset="-122"/>
                <a:ea typeface="微软雅黑" panose="020B0503020204020204" charset="-122"/>
              </a:rPr>
              <a:t>20</a:t>
            </a:r>
            <a:r>
              <a:rPr lang="zh-CN" altLang="en-US" sz="2400" b="1" dirty="0">
                <a:latin typeface="微软雅黑" panose="020B0503020204020204" charset="-122"/>
                <a:ea typeface="微软雅黑" panose="020B0503020204020204" charset="-122"/>
              </a:rPr>
              <a:t>日</a:t>
            </a:r>
          </a:p>
          <a:p>
            <a:pPr algn="ctr">
              <a:spcBef>
                <a:spcPct val="50000"/>
              </a:spcBef>
            </a:pPr>
            <a:r>
              <a:rPr lang="zh-CN" altLang="en-US" sz="2400" b="1" dirty="0">
                <a:latin typeface="微软雅黑" panose="020B0503020204020204" charset="-122"/>
                <a:ea typeface="微软雅黑" panose="020B0503020204020204" charset="-122"/>
              </a:rPr>
              <a:t>国徽诞生</a:t>
            </a:r>
          </a:p>
        </p:txBody>
      </p:sp>
      <p:sp>
        <p:nvSpPr>
          <p:cNvPr id="27672" name="文本框 25608"/>
          <p:cNvSpPr txBox="1"/>
          <p:nvPr/>
        </p:nvSpPr>
        <p:spPr>
          <a:xfrm>
            <a:off x="359225" y="395121"/>
            <a:ext cx="7460941" cy="1050290"/>
          </a:xfrm>
          <a:prstGeom prst="rect">
            <a:avLst/>
          </a:prstGeom>
          <a:noFill/>
          <a:ln w="9525">
            <a:noFill/>
          </a:ln>
        </p:spPr>
        <p:txBody>
          <a:bodyPr wrap="square" anchor="t">
            <a:spAutoFit/>
          </a:bodyPr>
          <a:lstStyle/>
          <a:p>
            <a:pPr>
              <a:lnSpc>
                <a:spcPct val="130000"/>
              </a:lnSpc>
            </a:pPr>
            <a:r>
              <a:rPr lang="zh-CN" altLang="zh-CN" sz="2400" b="1" dirty="0">
                <a:latin typeface="微软雅黑" panose="020B0503020204020204" charset="-122"/>
                <a:ea typeface="微软雅黑" panose="020B0503020204020204" charset="-122"/>
                <a:sym typeface="宋体" panose="02010600030101010101" pitchFamily="2" charset="-122"/>
              </a:rPr>
              <a:t>合作探究：</a:t>
            </a:r>
            <a:r>
              <a:rPr lang="zh-CN" altLang="en-US" sz="2400" b="1" dirty="0">
                <a:latin typeface="黑体" panose="02010609060101010101" pitchFamily="49" charset="-122"/>
                <a:ea typeface="黑体" panose="02010609060101010101" pitchFamily="49" charset="-122"/>
              </a:rPr>
              <a:t>你知道国旗上五颗星象征着什么吗？大星星代表什么？四颗小星星代表什么？</a:t>
            </a:r>
          </a:p>
        </p:txBody>
      </p:sp>
      <p:sp>
        <p:nvSpPr>
          <p:cNvPr id="18441" name="文本框 25609"/>
          <p:cNvSpPr txBox="1"/>
          <p:nvPr/>
        </p:nvSpPr>
        <p:spPr>
          <a:xfrm>
            <a:off x="2073275" y="6102350"/>
            <a:ext cx="6807200" cy="521970"/>
          </a:xfrm>
          <a:prstGeom prst="rect">
            <a:avLst/>
          </a:prstGeom>
          <a:noFill/>
          <a:ln w="9525">
            <a:noFill/>
          </a:ln>
        </p:spPr>
        <p:txBody>
          <a:bodyPr>
            <a:spAutoFit/>
          </a:bodyPr>
          <a:lstStyle/>
          <a:p>
            <a:pPr marR="0" defTabSz="914400">
              <a:buClrTx/>
              <a:buSzTx/>
              <a:buFont typeface="Arial" panose="020B0604020202020204" pitchFamily="34" charset="0"/>
              <a:buNone/>
              <a:defRPr/>
            </a:pPr>
            <a:r>
              <a:rPr kumimoji="0" lang="zh-CN" altLang="en-US" sz="2800" b="1" kern="1200" cap="none" spc="0" normalizeH="0" baseline="0" noProof="1">
                <a:effectLst>
                  <a:outerShdw blurRad="38100" dist="38100" dir="2700000" algn="tl">
                    <a:srgbClr val="000000">
                      <a:alpha val="43137"/>
                    </a:srgbClr>
                  </a:outerShdw>
                </a:effectLst>
                <a:latin typeface="Arial" panose="020B0604020202020204" pitchFamily="34" charset="0"/>
                <a:ea typeface="黑体" panose="02010609060101010101" pitchFamily="49" charset="-122"/>
                <a:cs typeface="+mn-cs"/>
              </a:rPr>
              <a:t>象征着共产党领导下的革命人民大团结</a:t>
            </a:r>
          </a:p>
        </p:txBody>
      </p:sp>
      <p:sp>
        <p:nvSpPr>
          <p:cNvPr id="36" name="文本框 1"/>
          <p:cNvSpPr txBox="1">
            <a:spLocks noChangeArrowheads="1"/>
          </p:cNvSpPr>
          <p:nvPr/>
        </p:nvSpPr>
        <p:spPr bwMode="auto">
          <a:xfrm>
            <a:off x="8407021" y="204717"/>
            <a:ext cx="3784979" cy="3108543"/>
          </a:xfrm>
          <a:prstGeom prst="rect">
            <a:avLst/>
          </a:prstGeom>
          <a:noFill/>
          <a:ln w="9525">
            <a:solidFill>
              <a:srgbClr val="00B0F0"/>
            </a:solidFill>
            <a:miter lim="800000"/>
            <a:headEnd/>
            <a:tailEnd/>
          </a:ln>
        </p:spPr>
        <p:txBody>
          <a:bodyPr wrap="square">
            <a:spAutoFit/>
          </a:bodyPr>
          <a:lstStyle/>
          <a:p>
            <a:r>
              <a:rPr lang="en-US" altLang="zh-CN" sz="2800" b="1">
                <a:solidFill>
                  <a:srgbClr val="C00000"/>
                </a:solidFill>
                <a:latin typeface="楷体" pitchFamily="49" charset="-122"/>
                <a:ea typeface="楷体" pitchFamily="49" charset="-122"/>
              </a:rPr>
              <a:t>   </a:t>
            </a:r>
            <a:r>
              <a:rPr lang="zh-CN" altLang="en-US" sz="2400" b="1" smtClean="0">
                <a:solidFill>
                  <a:srgbClr val="C00000"/>
                </a:solidFill>
                <a:latin typeface="方正兰亭超细黑简体" pitchFamily="2" charset="-122"/>
                <a:ea typeface="方正兰亭超细黑简体" pitchFamily="2" charset="-122"/>
              </a:rPr>
              <a:t>国</a:t>
            </a:r>
            <a:r>
              <a:rPr lang="zh-CN" altLang="en-US" sz="2400" b="1">
                <a:solidFill>
                  <a:srgbClr val="C00000"/>
                </a:solidFill>
                <a:latin typeface="方正兰亭超细黑简体" pitchFamily="2" charset="-122"/>
                <a:ea typeface="方正兰亭超细黑简体" pitchFamily="2" charset="-122"/>
              </a:rPr>
              <a:t>徽中间是五星照耀下的天安门，周围是谷穗和齿轮。它象征中国人民自五四运动以来的新民主主义革命斗争和工人阶级领导的、以工农联盟为基础的人民民主专政的新中国的诞生</a:t>
            </a:r>
            <a:endParaRPr lang="zh-CN" altLang="en-US" sz="2800" b="1">
              <a:solidFill>
                <a:srgbClr val="C00000"/>
              </a:solidFill>
              <a:latin typeface="方正兰亭超细黑简体" pitchFamily="2" charset="-122"/>
              <a:ea typeface="方正兰亭超细黑简体"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out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linds(horizontal)">
                                      <p:cBhvr>
                                        <p:cTn id="28"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p:cTn id="44" dur="500" fill="hold"/>
                                        <p:tgtEl>
                                          <p:spTgt spid="2"/>
                                        </p:tgtEl>
                                        <p:attrNameLst>
                                          <p:attrName>ppt_x</p:attrName>
                                        </p:attrNameLst>
                                      </p:cBhvr>
                                      <p:tavLst>
                                        <p:tav tm="0">
                                          <p:val>
                                            <p:strVal val="#ppt_x"/>
                                          </p:val>
                                        </p:tav>
                                        <p:tav tm="100000">
                                          <p:val>
                                            <p:strVal val="#ppt_x"/>
                                          </p:val>
                                        </p:tav>
                                      </p:tavLst>
                                    </p:anim>
                                    <p:anim calcmode="lin" valueType="num">
                                      <p:cBhvr>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7" presetClass="entr" presetSubtype="0" fill="hold" grpId="0" nodeType="clickEffect">
                                  <p:stCondLst>
                                    <p:cond delay="0"/>
                                  </p:stCondLst>
                                  <p:iterate type="lt">
                                    <p:tmPct val="50000"/>
                                  </p:iterate>
                                  <p:childTnLst>
                                    <p:set>
                                      <p:cBhvr>
                                        <p:cTn id="49" dur="1" fill="hold">
                                          <p:stCondLst>
                                            <p:cond delay="0"/>
                                          </p:stCondLst>
                                        </p:cTn>
                                        <p:tgtEl>
                                          <p:spTgt spid="18441"/>
                                        </p:tgtEl>
                                        <p:attrNameLst>
                                          <p:attrName>style.visibility</p:attrName>
                                        </p:attrNameLst>
                                      </p:cBhvr>
                                      <p:to>
                                        <p:strVal val="visible"/>
                                      </p:to>
                                    </p:set>
                                    <p:anim calcmode="discrete" valueType="clr">
                                      <p:cBhvr override="childStyle">
                                        <p:cTn id="50" dur="80"/>
                                        <p:tgtEl>
                                          <p:spTgt spid="18441"/>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18441"/>
                                        </p:tgtEl>
                                        <p:attrNameLst>
                                          <p:attrName>fillcolor</p:attrName>
                                        </p:attrNameLst>
                                      </p:cBhvr>
                                      <p:tavLst>
                                        <p:tav tm="0">
                                          <p:val>
                                            <p:clrVal>
                                              <a:schemeClr val="accent2"/>
                                            </p:clrVal>
                                          </p:val>
                                        </p:tav>
                                        <p:tav tm="50000">
                                          <p:val>
                                            <p:clrVal>
                                              <a:schemeClr val="hlink"/>
                                            </p:clrVal>
                                          </p:val>
                                        </p:tav>
                                      </p:tavLst>
                                    </p:anim>
                                    <p:set>
                                      <p:cBhvr>
                                        <p:cTn id="52" dur="80"/>
                                        <p:tgtEl>
                                          <p:spTgt spid="18441"/>
                                        </p:tgtEl>
                                        <p:attrNameLst>
                                          <p:attrName>fill.type</p:attrName>
                                        </p:attrNameLst>
                                      </p:cBhvr>
                                      <p:to>
                                        <p:strVal val="solid"/>
                                      </p:to>
                                    </p:set>
                                  </p:childTnLst>
                                </p:cTn>
                              </p:par>
                            </p:childTnLst>
                          </p:cTn>
                        </p:par>
                      </p:childTnLst>
                    </p:cTn>
                  </p:par>
                  <p:par>
                    <p:cTn id="53" fill="hold">
                      <p:stCondLst>
                        <p:cond delay="indefinite"/>
                      </p:stCondLst>
                      <p:childTnLst>
                        <p:par>
                          <p:cTn id="54" fill="hold">
                            <p:stCondLst>
                              <p:cond delay="0"/>
                            </p:stCondLst>
                            <p:childTnLst>
                              <p:par>
                                <p:cTn id="55" presetID="27" presetClass="entr" presetSubtype="0" fill="hold" grpId="0" nodeType="clickEffect">
                                  <p:stCondLst>
                                    <p:cond delay="0"/>
                                  </p:stCondLst>
                                  <p:iterate type="lt">
                                    <p:tmPct val="50000"/>
                                  </p:iterate>
                                  <p:childTnLst>
                                    <p:set>
                                      <p:cBhvr>
                                        <p:cTn id="56" dur="1" fill="hold">
                                          <p:stCondLst>
                                            <p:cond delay="0"/>
                                          </p:stCondLst>
                                        </p:cTn>
                                        <p:tgtEl>
                                          <p:spTgt spid="36"/>
                                        </p:tgtEl>
                                        <p:attrNameLst>
                                          <p:attrName>style.visibility</p:attrName>
                                        </p:attrNameLst>
                                      </p:cBhvr>
                                      <p:to>
                                        <p:strVal val="visible"/>
                                      </p:to>
                                    </p:set>
                                    <p:anim calcmode="discrete" valueType="clr">
                                      <p:cBhvr override="childStyle">
                                        <p:cTn id="57" dur="8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58" dur="80"/>
                                        <p:tgtEl>
                                          <p:spTgt spid="36"/>
                                        </p:tgtEl>
                                        <p:attrNameLst>
                                          <p:attrName>fillcolor</p:attrName>
                                        </p:attrNameLst>
                                      </p:cBhvr>
                                      <p:tavLst>
                                        <p:tav tm="0">
                                          <p:val>
                                            <p:clrVal>
                                              <a:schemeClr val="accent2"/>
                                            </p:clrVal>
                                          </p:val>
                                        </p:tav>
                                        <p:tav tm="50000">
                                          <p:val>
                                            <p:clrVal>
                                              <a:schemeClr val="hlink"/>
                                            </p:clrVal>
                                          </p:val>
                                        </p:tav>
                                      </p:tavLst>
                                    </p:anim>
                                    <p:set>
                                      <p:cBhvr>
                                        <p:cTn id="59" dur="80"/>
                                        <p:tgtEl>
                                          <p:spTgt spid="3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 grpId="0" bldLvl="0" animBg="1"/>
      <p:bldP spid="18441" grpId="0"/>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4602387_111544041607_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5214" b="3077"/>
          <a:stretch/>
        </p:blipFill>
        <p:spPr bwMode="auto">
          <a:xfrm>
            <a:off x="0" y="0"/>
            <a:ext cx="5158154" cy="6858000"/>
          </a:xfrm>
          <a:prstGeom prst="rect">
            <a:avLst/>
          </a:prstGeom>
          <a:noFill/>
          <a:extLst>
            <a:ext uri="{909E8E84-426E-40DD-AFC4-6F175D3DCCD1}">
              <a14:hiddenFill xmlns:a14="http://schemas.microsoft.com/office/drawing/2010/main">
                <a:solidFill>
                  <a:srgbClr val="FFFFFF"/>
                </a:solidFill>
              </a14:hiddenFill>
            </a:ext>
          </a:extLst>
        </p:spPr>
      </p:pic>
      <p:sp>
        <p:nvSpPr>
          <p:cNvPr id="18438" name="Rectangle 6"/>
          <p:cNvSpPr>
            <a:spLocks noChangeArrowheads="1"/>
          </p:cNvSpPr>
          <p:nvPr/>
        </p:nvSpPr>
        <p:spPr bwMode="auto">
          <a:xfrm>
            <a:off x="5562600" y="91112"/>
            <a:ext cx="604324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b="1" dirty="0">
                <a:solidFill>
                  <a:srgbClr val="FF0000"/>
                </a:solidFill>
                <a:latin typeface="黑体" panose="02010609060101010101" pitchFamily="49" charset="-122"/>
                <a:ea typeface="黑体" panose="02010609060101010101" pitchFamily="49" charset="-122"/>
              </a:rPr>
              <a:t>     </a:t>
            </a:r>
            <a:r>
              <a:rPr kumimoji="1" lang="zh-CN" altLang="en-US" sz="3200" dirty="0">
                <a:solidFill>
                  <a:srgbClr val="FF0000"/>
                </a:solidFill>
                <a:latin typeface="黑体" panose="02010609060101010101" pitchFamily="49" charset="-122"/>
                <a:ea typeface="黑体" panose="02010609060101010101" pitchFamily="49" charset="-122"/>
              </a:rPr>
              <a:t>三年以来</a:t>
            </a:r>
            <a:r>
              <a:rPr kumimoji="1" lang="zh-CN" altLang="en-US" sz="3200" dirty="0">
                <a:latin typeface="黑体" panose="02010609060101010101" pitchFamily="49" charset="-122"/>
                <a:ea typeface="黑体" panose="02010609060101010101" pitchFamily="49" charset="-122"/>
              </a:rPr>
              <a:t>，在人民解放战争和人民革命中牺牲的人民英雄们永垂不朽！</a:t>
            </a:r>
          </a:p>
          <a:p>
            <a:pPr algn="l"/>
            <a:r>
              <a:rPr kumimoji="1" lang="zh-CN" altLang="en-US" sz="3200" dirty="0">
                <a:latin typeface="黑体" panose="02010609060101010101" pitchFamily="49" charset="-122"/>
                <a:ea typeface="黑体" panose="02010609060101010101" pitchFamily="49" charset="-122"/>
              </a:rPr>
              <a:t>    </a:t>
            </a:r>
            <a:r>
              <a:rPr kumimoji="1" lang="zh-CN" altLang="en-US" sz="3200" dirty="0">
                <a:solidFill>
                  <a:srgbClr val="FF0000"/>
                </a:solidFill>
                <a:latin typeface="黑体" panose="02010609060101010101" pitchFamily="49" charset="-122"/>
                <a:ea typeface="黑体" panose="02010609060101010101" pitchFamily="49" charset="-122"/>
              </a:rPr>
              <a:t>三十年以来</a:t>
            </a:r>
            <a:r>
              <a:rPr kumimoji="1" lang="zh-CN" altLang="en-US" sz="3200" dirty="0">
                <a:latin typeface="黑体" panose="02010609060101010101" pitchFamily="49" charset="-122"/>
                <a:ea typeface="黑体" panose="02010609060101010101" pitchFamily="49" charset="-122"/>
              </a:rPr>
              <a:t>，在人民解放战争和人民革命中牺牲的人民英雄们永垂不朽！</a:t>
            </a:r>
          </a:p>
          <a:p>
            <a:pPr algn="l"/>
            <a:r>
              <a:rPr kumimoji="1" lang="zh-CN" altLang="en-US" sz="3200" dirty="0">
                <a:latin typeface="黑体" panose="02010609060101010101" pitchFamily="49" charset="-122"/>
                <a:ea typeface="黑体" panose="02010609060101010101" pitchFamily="49" charset="-122"/>
              </a:rPr>
              <a:t>    由此上溯到</a:t>
            </a:r>
            <a:r>
              <a:rPr kumimoji="1" lang="zh-CN" altLang="en-US" sz="3200" dirty="0">
                <a:solidFill>
                  <a:srgbClr val="FF0000"/>
                </a:solidFill>
                <a:latin typeface="黑体" panose="02010609060101010101" pitchFamily="49" charset="-122"/>
                <a:ea typeface="黑体" panose="02010609060101010101" pitchFamily="49" charset="-122"/>
              </a:rPr>
              <a:t>一千八百四十年，从那时起</a:t>
            </a:r>
            <a:r>
              <a:rPr kumimoji="1" lang="zh-CN" altLang="en-US" sz="3200" dirty="0">
                <a:latin typeface="黑体" panose="02010609060101010101" pitchFamily="49" charset="-122"/>
                <a:ea typeface="黑体" panose="02010609060101010101" pitchFamily="49" charset="-122"/>
              </a:rPr>
              <a:t>，为了反对内外敌人，争取民族独立和人民自由幸福，在历次斗争中牺牲的人民英雄们永垂不朽！</a:t>
            </a:r>
          </a:p>
          <a:p>
            <a:r>
              <a:rPr kumimoji="1" lang="zh-CN" altLang="en-US" sz="2400" dirty="0">
                <a:latin typeface="黑体" panose="02010609060101010101" pitchFamily="49" charset="-122"/>
                <a:ea typeface="黑体" panose="02010609060101010101" pitchFamily="49" charset="-122"/>
              </a:rPr>
              <a:t>                                             </a:t>
            </a:r>
            <a:r>
              <a:rPr kumimoji="1" lang="zh-CN" altLang="en-US" sz="2400" dirty="0" smtClean="0">
                <a:latin typeface="黑体" panose="02010609060101010101" pitchFamily="49" charset="-122"/>
                <a:ea typeface="黑体" panose="02010609060101010101" pitchFamily="49" charset="-122"/>
              </a:rPr>
              <a:t>       </a:t>
            </a:r>
            <a:r>
              <a:rPr kumimoji="1" lang="en-US" altLang="zh-CN" sz="3200" dirty="0" smtClean="0">
                <a:latin typeface="黑体" panose="02010609060101010101" pitchFamily="49" charset="-122"/>
                <a:ea typeface="黑体" panose="02010609060101010101" pitchFamily="49" charset="-122"/>
              </a:rPr>
              <a:t>——</a:t>
            </a:r>
            <a:r>
              <a:rPr kumimoji="1" lang="zh-CN" altLang="en-US" sz="3200" dirty="0">
                <a:latin typeface="黑体" panose="02010609060101010101" pitchFamily="49" charset="-122"/>
                <a:ea typeface="黑体" panose="02010609060101010101" pitchFamily="49" charset="-122"/>
              </a:rPr>
              <a:t>毛泽东</a:t>
            </a:r>
          </a:p>
        </p:txBody>
      </p:sp>
      <p:sp>
        <p:nvSpPr>
          <p:cNvPr id="18439" name="AutoShape 7"/>
          <p:cNvSpPr>
            <a:spLocks noChangeArrowheads="1"/>
          </p:cNvSpPr>
          <p:nvPr/>
        </p:nvSpPr>
        <p:spPr bwMode="auto">
          <a:xfrm>
            <a:off x="627183" y="592015"/>
            <a:ext cx="4114800" cy="1213339"/>
          </a:xfrm>
          <a:prstGeom prst="wedgeRectCallout">
            <a:avLst>
              <a:gd name="adj1" fmla="val 90961"/>
              <a:gd name="adj2" fmla="val -52023"/>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600" b="1" dirty="0">
                <a:latin typeface="华文中宋" panose="02010600040101010101" pitchFamily="2" charset="-122"/>
                <a:ea typeface="华文中宋" panose="02010600040101010101" pitchFamily="2" charset="-122"/>
              </a:rPr>
              <a:t>解放战争时期</a:t>
            </a:r>
          </a:p>
          <a:p>
            <a:pPr algn="ctr"/>
            <a:r>
              <a:rPr kumimoji="1" lang="zh-CN" altLang="en-US" sz="3600" b="1" dirty="0">
                <a:latin typeface="华文中宋" panose="02010600040101010101" pitchFamily="2" charset="-122"/>
                <a:ea typeface="华文中宋" panose="02010600040101010101" pitchFamily="2" charset="-122"/>
              </a:rPr>
              <a:t>（</a:t>
            </a:r>
            <a:r>
              <a:rPr kumimoji="1" lang="en-US" altLang="zh-CN" sz="3600" b="1" dirty="0">
                <a:latin typeface="华文中宋" panose="02010600040101010101" pitchFamily="2" charset="-122"/>
                <a:ea typeface="华文中宋" panose="02010600040101010101" pitchFamily="2" charset="-122"/>
              </a:rPr>
              <a:t>1946—1949</a:t>
            </a:r>
            <a:r>
              <a:rPr kumimoji="1" lang="zh-CN" altLang="en-US" sz="3600" b="1" dirty="0">
                <a:latin typeface="华文中宋" panose="02010600040101010101" pitchFamily="2" charset="-122"/>
                <a:ea typeface="华文中宋" panose="02010600040101010101" pitchFamily="2" charset="-122"/>
              </a:rPr>
              <a:t>年）</a:t>
            </a:r>
          </a:p>
        </p:txBody>
      </p:sp>
      <p:sp>
        <p:nvSpPr>
          <p:cNvPr id="18440" name="AutoShape 8"/>
          <p:cNvSpPr>
            <a:spLocks noChangeArrowheads="1"/>
          </p:cNvSpPr>
          <p:nvPr/>
        </p:nvSpPr>
        <p:spPr bwMode="auto">
          <a:xfrm>
            <a:off x="457198" y="2262553"/>
            <a:ext cx="4454769" cy="1817077"/>
          </a:xfrm>
          <a:prstGeom prst="wedgeRectCallout">
            <a:avLst>
              <a:gd name="adj1" fmla="val 86606"/>
              <a:gd name="adj2" fmla="val -56616"/>
            </a:avLst>
          </a:prstGeom>
          <a:solidFill>
            <a:srgbClr val="FF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3600" b="1" dirty="0">
                <a:latin typeface="华文中宋" panose="02010600040101010101" pitchFamily="2" charset="-122"/>
                <a:ea typeface="华文中宋" panose="02010600040101010101" pitchFamily="2" charset="-122"/>
              </a:rPr>
              <a:t>以五四运动为起点的</a:t>
            </a:r>
          </a:p>
          <a:p>
            <a:pPr algn="ctr"/>
            <a:r>
              <a:rPr kumimoji="1" lang="zh-CN" altLang="en-US" sz="3600" b="1" dirty="0">
                <a:solidFill>
                  <a:srgbClr val="FF0000"/>
                </a:solidFill>
                <a:latin typeface="华文中宋" panose="02010600040101010101" pitchFamily="2" charset="-122"/>
                <a:ea typeface="华文中宋" panose="02010600040101010101" pitchFamily="2" charset="-122"/>
              </a:rPr>
              <a:t>新民主主义革命</a:t>
            </a:r>
            <a:r>
              <a:rPr kumimoji="1" lang="zh-CN" altLang="en-US" sz="3600" b="1" dirty="0">
                <a:latin typeface="华文中宋" panose="02010600040101010101" pitchFamily="2" charset="-122"/>
                <a:ea typeface="华文中宋" panose="02010600040101010101" pitchFamily="2" charset="-122"/>
              </a:rPr>
              <a:t>时期</a:t>
            </a:r>
          </a:p>
          <a:p>
            <a:pPr algn="ctr"/>
            <a:r>
              <a:rPr kumimoji="1" lang="zh-CN" altLang="en-US" sz="3600" b="1" dirty="0">
                <a:latin typeface="华文中宋" panose="02010600040101010101" pitchFamily="2" charset="-122"/>
                <a:ea typeface="华文中宋" panose="02010600040101010101" pitchFamily="2" charset="-122"/>
              </a:rPr>
              <a:t>（</a:t>
            </a:r>
            <a:r>
              <a:rPr kumimoji="1" lang="en-US" altLang="zh-CN" sz="3600" b="1" dirty="0">
                <a:latin typeface="华文中宋" panose="02010600040101010101" pitchFamily="2" charset="-122"/>
                <a:ea typeface="华文中宋" panose="02010600040101010101" pitchFamily="2" charset="-122"/>
              </a:rPr>
              <a:t>1919—1949</a:t>
            </a:r>
            <a:r>
              <a:rPr kumimoji="1" lang="zh-CN" altLang="en-US" sz="3600" b="1" dirty="0">
                <a:latin typeface="华文中宋" panose="02010600040101010101" pitchFamily="2" charset="-122"/>
                <a:ea typeface="华文中宋" panose="02010600040101010101" pitchFamily="2" charset="-122"/>
              </a:rPr>
              <a:t>年）</a:t>
            </a:r>
          </a:p>
        </p:txBody>
      </p:sp>
      <p:sp>
        <p:nvSpPr>
          <p:cNvPr id="18441" name="AutoShape 9"/>
          <p:cNvSpPr>
            <a:spLocks noChangeArrowheads="1"/>
          </p:cNvSpPr>
          <p:nvPr/>
        </p:nvSpPr>
        <p:spPr bwMode="auto">
          <a:xfrm>
            <a:off x="1535723" y="5134708"/>
            <a:ext cx="2297723" cy="1172308"/>
          </a:xfrm>
          <a:prstGeom prst="wedgeRectCallout">
            <a:avLst>
              <a:gd name="adj1" fmla="val 134398"/>
              <a:gd name="adj2" fmla="val -143218"/>
            </a:avLst>
          </a:prstGeom>
          <a:solidFill>
            <a:srgbClr val="FFCC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3600" b="1" dirty="0">
                <a:latin typeface="华文中宋" panose="02010600040101010101" pitchFamily="2" charset="-122"/>
                <a:ea typeface="华文中宋" panose="02010600040101010101" pitchFamily="2" charset="-122"/>
              </a:rPr>
              <a:t>1840</a:t>
            </a:r>
            <a:r>
              <a:rPr kumimoji="1" lang="zh-CN" altLang="en-US" sz="3600" b="1" dirty="0" smtClean="0">
                <a:latin typeface="华文中宋" panose="02010600040101010101" pitchFamily="2" charset="-122"/>
                <a:ea typeface="华文中宋" panose="02010600040101010101" pitchFamily="2" charset="-122"/>
              </a:rPr>
              <a:t>年</a:t>
            </a:r>
            <a:endParaRPr kumimoji="1" lang="en-US" altLang="zh-CN" sz="3600" b="1" dirty="0" smtClean="0">
              <a:latin typeface="华文中宋" panose="02010600040101010101" pitchFamily="2" charset="-122"/>
              <a:ea typeface="华文中宋" panose="02010600040101010101" pitchFamily="2" charset="-122"/>
            </a:endParaRPr>
          </a:p>
          <a:p>
            <a:pPr algn="ctr"/>
            <a:r>
              <a:rPr kumimoji="1" lang="zh-CN" altLang="en-US" sz="3600" b="1" dirty="0" smtClean="0">
                <a:latin typeface="华文中宋" panose="02010600040101010101" pitchFamily="2" charset="-122"/>
                <a:ea typeface="华文中宋" panose="02010600040101010101" pitchFamily="2" charset="-122"/>
              </a:rPr>
              <a:t>鸦</a:t>
            </a:r>
            <a:r>
              <a:rPr kumimoji="1" lang="zh-CN" altLang="en-US" sz="3600" b="1" dirty="0">
                <a:latin typeface="华文中宋" panose="02010600040101010101" pitchFamily="2" charset="-122"/>
                <a:ea typeface="华文中宋" panose="02010600040101010101" pitchFamily="2" charset="-122"/>
              </a:rPr>
              <a:t>片战争</a:t>
            </a:r>
          </a:p>
        </p:txBody>
      </p:sp>
    </p:spTree>
    <p:extLst>
      <p:ext uri="{BB962C8B-B14F-4D97-AF65-F5344CB8AC3E}">
        <p14:creationId xmlns:p14="http://schemas.microsoft.com/office/powerpoint/2010/main" val="446538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 calcmode="lin" valueType="num">
                                      <p:cBhvr>
                                        <p:cTn id="7" dur="500" fill="hold"/>
                                        <p:tgtEl>
                                          <p:spTgt spid="18439"/>
                                        </p:tgtEl>
                                        <p:attrNameLst>
                                          <p:attrName>ppt_w</p:attrName>
                                        </p:attrNameLst>
                                      </p:cBhvr>
                                      <p:tavLst>
                                        <p:tav tm="0">
                                          <p:val>
                                            <p:fltVal val="0"/>
                                          </p:val>
                                        </p:tav>
                                        <p:tav tm="100000">
                                          <p:val>
                                            <p:strVal val="#ppt_w"/>
                                          </p:val>
                                        </p:tav>
                                      </p:tavLst>
                                    </p:anim>
                                    <p:anim calcmode="lin" valueType="num">
                                      <p:cBhvr>
                                        <p:cTn id="8" dur="500" fill="hold"/>
                                        <p:tgtEl>
                                          <p:spTgt spid="1843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8440"/>
                                        </p:tgtEl>
                                        <p:attrNameLst>
                                          <p:attrName>style.visibility</p:attrName>
                                        </p:attrNameLst>
                                      </p:cBhvr>
                                      <p:to>
                                        <p:strVal val="visible"/>
                                      </p:to>
                                    </p:set>
                                    <p:anim calcmode="lin" valueType="num">
                                      <p:cBhvr>
                                        <p:cTn id="13" dur="500" fill="hold"/>
                                        <p:tgtEl>
                                          <p:spTgt spid="18440"/>
                                        </p:tgtEl>
                                        <p:attrNameLst>
                                          <p:attrName>ppt_w</p:attrName>
                                        </p:attrNameLst>
                                      </p:cBhvr>
                                      <p:tavLst>
                                        <p:tav tm="0">
                                          <p:val>
                                            <p:fltVal val="0"/>
                                          </p:val>
                                        </p:tav>
                                        <p:tav tm="100000">
                                          <p:val>
                                            <p:strVal val="#ppt_w"/>
                                          </p:val>
                                        </p:tav>
                                      </p:tavLst>
                                    </p:anim>
                                    <p:anim calcmode="lin" valueType="num">
                                      <p:cBhvr>
                                        <p:cTn id="14" dur="500" fill="hold"/>
                                        <p:tgtEl>
                                          <p:spTgt spid="18440"/>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18441"/>
                                        </p:tgtEl>
                                        <p:attrNameLst>
                                          <p:attrName>style.visibility</p:attrName>
                                        </p:attrNameLst>
                                      </p:cBhvr>
                                      <p:to>
                                        <p:strVal val="visible"/>
                                      </p:to>
                                    </p:set>
                                    <p:anim calcmode="lin" valueType="num">
                                      <p:cBhvr>
                                        <p:cTn id="19" dur="500" fill="hold"/>
                                        <p:tgtEl>
                                          <p:spTgt spid="18441"/>
                                        </p:tgtEl>
                                        <p:attrNameLst>
                                          <p:attrName>ppt_w</p:attrName>
                                        </p:attrNameLst>
                                      </p:cBhvr>
                                      <p:tavLst>
                                        <p:tav tm="0">
                                          <p:val>
                                            <p:fltVal val="0"/>
                                          </p:val>
                                        </p:tav>
                                        <p:tav tm="100000">
                                          <p:val>
                                            <p:strVal val="#ppt_w"/>
                                          </p:val>
                                        </p:tav>
                                      </p:tavLst>
                                    </p:anim>
                                    <p:anim calcmode="lin" valueType="num">
                                      <p:cBhvr>
                                        <p:cTn id="20" dur="500" fill="hold"/>
                                        <p:tgtEl>
                                          <p:spTgt spid="184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p:nvPr/>
        </p:nvSpPr>
        <p:spPr>
          <a:xfrm>
            <a:off x="984961" y="839077"/>
            <a:ext cx="1581150" cy="703262"/>
          </a:xfrm>
          <a:prstGeom prst="rect">
            <a:avLst/>
          </a:prstGeom>
          <a:noFill/>
          <a:ln w="9525">
            <a:noFill/>
          </a:ln>
        </p:spPr>
        <p:txBody>
          <a:bodyPr anchor="t"/>
          <a:lstStyle/>
          <a:p>
            <a:pPr marL="342900" indent="-342900">
              <a:spcBef>
                <a:spcPct val="20000"/>
              </a:spcBef>
            </a:pPr>
            <a:r>
              <a:rPr lang="en-US" altLang="zh-CN" sz="3200" b="1" dirty="0">
                <a:latin typeface="黑体" panose="02010609060101010101" pitchFamily="49" charset="-122"/>
                <a:ea typeface="黑体" panose="02010609060101010101" pitchFamily="49" charset="-122"/>
              </a:rPr>
              <a:t>1.</a:t>
            </a:r>
            <a:r>
              <a:rPr lang="zh-CN" altLang="en-US" sz="3200" b="1" dirty="0">
                <a:latin typeface="黑体" panose="02010609060101010101" pitchFamily="49" charset="-122"/>
                <a:ea typeface="黑体" panose="02010609060101010101" pitchFamily="49" charset="-122"/>
              </a:rPr>
              <a:t>概况</a:t>
            </a:r>
            <a:endParaRPr lang="zh-CN" altLang="en-US" sz="3200" b="1" i="1" dirty="0">
              <a:latin typeface="黑体" panose="02010609060101010101" pitchFamily="49" charset="-122"/>
              <a:ea typeface="黑体" panose="02010609060101010101" pitchFamily="49" charset="-122"/>
            </a:endParaRPr>
          </a:p>
        </p:txBody>
      </p:sp>
      <p:pic>
        <p:nvPicPr>
          <p:cNvPr id="33795" name="Picture 6" descr="182"/>
          <p:cNvPicPr>
            <a:picLocks noChangeAspect="1"/>
          </p:cNvPicPr>
          <p:nvPr/>
        </p:nvPicPr>
        <p:blipFill>
          <a:blip r:embed="rId2" cstate="print"/>
          <a:stretch>
            <a:fillRect/>
          </a:stretch>
        </p:blipFill>
        <p:spPr>
          <a:xfrm>
            <a:off x="2782888" y="6000750"/>
            <a:ext cx="7372350" cy="596900"/>
          </a:xfrm>
          <a:prstGeom prst="rect">
            <a:avLst/>
          </a:prstGeom>
          <a:noFill/>
          <a:ln w="9525">
            <a:noFill/>
          </a:ln>
        </p:spPr>
      </p:pic>
      <p:graphicFrame>
        <p:nvGraphicFramePr>
          <p:cNvPr id="26654" name="表格 26653"/>
          <p:cNvGraphicFramePr/>
          <p:nvPr/>
        </p:nvGraphicFramePr>
        <p:xfrm>
          <a:off x="407941" y="1667112"/>
          <a:ext cx="6267450" cy="4376872"/>
        </p:xfrm>
        <a:graphic>
          <a:graphicData uri="http://schemas.openxmlformats.org/drawingml/2006/table">
            <a:tbl>
              <a:tblPr/>
              <a:tblGrid>
                <a:gridCol w="1290955">
                  <a:extLst>
                    <a:ext uri="{9D8B030D-6E8A-4147-A177-3AD203B41FA5}">
                      <a16:colId xmlns:a16="http://schemas.microsoft.com/office/drawing/2014/main" val="20000"/>
                    </a:ext>
                  </a:extLst>
                </a:gridCol>
                <a:gridCol w="4976495">
                  <a:extLst>
                    <a:ext uri="{9D8B030D-6E8A-4147-A177-3AD203B41FA5}">
                      <a16:colId xmlns:a16="http://schemas.microsoft.com/office/drawing/2014/main" val="20001"/>
                    </a:ext>
                  </a:extLst>
                </a:gridCol>
              </a:tblGrid>
              <a:tr h="713053">
                <a:tc gridSpan="2">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algn="ctr" defTabSz="914400">
                        <a:lnSpc>
                          <a:spcPct val="100000"/>
                        </a:lnSpc>
                        <a:spcBef>
                          <a:spcPct val="50000"/>
                        </a:spcBef>
                        <a:buNone/>
                      </a:pPr>
                      <a:r>
                        <a:rPr lang="zh-CN" altLang="en-US" sz="3000" b="1">
                          <a:solidFill>
                            <a:srgbClr val="FF0000"/>
                          </a:solidFill>
                          <a:effectLst>
                            <a:outerShdw blurRad="38100" dist="38100" dir="2700000">
                              <a:srgbClr val="C0C0C0"/>
                            </a:outerShdw>
                          </a:effectLst>
                          <a:latin typeface="方正黑体_GBK" charset="-122"/>
                          <a:ea typeface="方正黑体_GBK" charset="-122"/>
                        </a:rPr>
                        <a:t>开国大典</a:t>
                      </a:r>
                    </a:p>
                  </a:txBody>
                  <a:tcPr marT="45717" marB="45717" anchor="ctr" anchorCtr="1">
                    <a:lnR w="28575" cap="flat" cmpd="sng">
                      <a:solidFill>
                        <a:srgbClr val="000000"/>
                      </a:solidFill>
                      <a:prstDash val="solid"/>
                      <a:bevel/>
                      <a:headEnd type="none" w="med" len="med"/>
                      <a:tailEnd type="none" w="med" len="med"/>
                    </a:lnR>
                    <a:lnT w="28575"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hMerge="1">
                  <a:txBody>
                    <a:bodyPr/>
                    <a:lstStyle/>
                    <a:p>
                      <a:endParaRPr lang="zh-CN"/>
                    </a:p>
                  </a:txBody>
                  <a:tcPr>
                    <a:lnR w="28575" cap="flat" cmpd="sng">
                      <a:solidFill>
                        <a:srgbClr val="000000"/>
                      </a:solidFill>
                      <a:prstDash val="solid"/>
                      <a:bevel/>
                      <a:headEnd type="none" w="med" len="med"/>
                      <a:tailEnd type="none" w="med" len="med"/>
                    </a:lnR>
                    <a:lnT w="28575"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noFill/>
                  </a:tcPr>
                </a:tc>
                <a:extLst>
                  <a:ext uri="{0D108BD9-81ED-4DB2-BD59-A6C34878D82A}">
                    <a16:rowId xmlns:a16="http://schemas.microsoft.com/office/drawing/2014/main" val="10000"/>
                  </a:ext>
                </a:extLst>
              </a:tr>
              <a:tr h="548600">
                <a:tc>
                  <a:txBody>
                    <a:bodyPr/>
                    <a:lstStyle>
                      <a:lvl1pPr marL="171450" lvl="0" indent="-171450" algn="l" defTabSz="685800" rtl="0" eaLnBrk="1" latinLnBrk="0" hangingPunct="1">
                        <a:lnSpc>
                          <a:spcPct val="90000"/>
                        </a:lnSpc>
                        <a:spcBef>
                          <a:spcPts val="750"/>
                        </a:spcBef>
                        <a:buFont typeface="Arial" panose="020B0604020202020204" pitchFamily="34" charset="0"/>
                        <a:buChar char="•"/>
                        <a:defRPr sz="2800" b="0" kern="1200">
                          <a:solidFill>
                            <a:schemeClr val="tx1"/>
                          </a:solidFill>
                          <a:latin typeface="+mn-lt"/>
                          <a:ea typeface="+mn-ea"/>
                          <a:cs typeface="+mn-cs"/>
                        </a:defRPr>
                      </a:lvl1pPr>
                      <a:lvl2pPr marL="514350" lvl="1"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lvl="2"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lvl="3"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lvl="4"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stStyle>
                    <a:p>
                      <a:pPr marL="0" lvl="0" indent="0" defTabSz="914400">
                        <a:lnSpc>
                          <a:spcPct val="100000"/>
                        </a:lnSpc>
                        <a:spcBef>
                          <a:spcPct val="50000"/>
                        </a:spcBef>
                        <a:buNone/>
                      </a:pPr>
                      <a:r>
                        <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rPr>
                        <a:t>时间</a:t>
                      </a:r>
                    </a:p>
                  </a:txBody>
                  <a:tcPr marT="45717" marB="45717" anchor="ctr" anchorCtr="1">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T="45717" marB="45717">
                    <a:lnL w="28575" cap="flat" cmpd="sng" algn="ctr">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600">
                <a:tc>
                  <a:txBody>
                    <a:bodyPr/>
                    <a:lstStyle/>
                    <a:p>
                      <a:pPr marL="0" lvl="0" indent="0" defTabSz="914400">
                        <a:lnSpc>
                          <a:spcPct val="100000"/>
                        </a:lnSpc>
                        <a:spcBef>
                          <a:spcPct val="50000"/>
                        </a:spcBef>
                        <a:buNone/>
                      </a:pPr>
                      <a:r>
                        <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rPr>
                        <a:t>地点</a:t>
                      </a:r>
                    </a:p>
                  </a:txBody>
                  <a:tcPr marT="45717" marB="45717" anchor="ctr" anchorCtr="1">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T="45717" marB="45717">
                    <a:lnL w="28575" cap="flat" cmpd="sng" algn="ctr">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05767">
                <a:tc>
                  <a:txBody>
                    <a:bodyPr/>
                    <a:lstStyle/>
                    <a:p>
                      <a:pPr marL="0" lvl="0" indent="0" defTabSz="914400">
                        <a:lnSpc>
                          <a:spcPct val="100000"/>
                        </a:lnSpc>
                        <a:spcBef>
                          <a:spcPct val="50000"/>
                        </a:spcBef>
                        <a:buNone/>
                      </a:pPr>
                      <a:r>
                        <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rPr>
                        <a:t>庄严宣告</a:t>
                      </a:r>
                    </a:p>
                  </a:txBody>
                  <a:tcPr marT="45717" marB="45717" anchor="ctr" anchorCtr="1">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T="45717" marB="45717">
                    <a:lnL w="28575" cap="flat" cmpd="sng" algn="ctr">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60717">
                <a:tc>
                  <a:txBody>
                    <a:bodyPr/>
                    <a:lstStyle/>
                    <a:p>
                      <a:pPr marL="0" lvl="0" indent="0" defTabSz="914400">
                        <a:lnSpc>
                          <a:spcPct val="100000"/>
                        </a:lnSpc>
                        <a:spcBef>
                          <a:spcPct val="50000"/>
                        </a:spcBef>
                        <a:buNone/>
                      </a:pPr>
                      <a:r>
                        <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rPr>
                        <a:t>庆典流程</a:t>
                      </a:r>
                    </a:p>
                  </a:txBody>
                  <a:tcPr marT="45717" marB="45717" anchor="ctr" anchorCtr="1">
                    <a:lnL w="12700" cap="flat" cmpd="sng">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tc>
                  <a:txBody>
                    <a:bodyPr/>
                    <a:lstStyle/>
                    <a:p>
                      <a:pPr marL="0" lvl="0" indent="0" defTabSz="914400">
                        <a:lnSpc>
                          <a:spcPct val="100000"/>
                        </a:lnSpc>
                        <a:spcBef>
                          <a:spcPct val="50000"/>
                        </a:spcBef>
                        <a:buNone/>
                      </a:pPr>
                      <a:endParaRPr lang="zh-CN" altLang="en-US" sz="3000" b="1" dirty="0">
                        <a:solidFill>
                          <a:srgbClr val="0000CC"/>
                        </a:solidFill>
                        <a:effectLst>
                          <a:outerShdw blurRad="38100" dist="38100" dir="2700000">
                            <a:srgbClr val="C0C0C0"/>
                          </a:outerShdw>
                        </a:effectLst>
                        <a:latin typeface="楷体" panose="02010609060101010101" pitchFamily="49" charset="-122"/>
                        <a:ea typeface="楷体" panose="02010609060101010101" pitchFamily="49" charset="-122"/>
                      </a:endParaRPr>
                    </a:p>
                  </a:txBody>
                  <a:tcPr marT="45717" marB="45717">
                    <a:lnL w="28575" cap="flat" cmpd="sng" algn="ctr">
                      <a:solidFill>
                        <a:srgbClr val="000000"/>
                      </a:solidFill>
                      <a:prstDash val="solid"/>
                      <a:bevel/>
                      <a:headEnd type="none" w="med" len="med"/>
                      <a:tailEnd type="none" w="med" len="med"/>
                    </a:lnL>
                    <a:lnR w="28575" cap="flat" cmpd="sng">
                      <a:solidFill>
                        <a:srgbClr val="000000"/>
                      </a:solidFill>
                      <a:prstDash val="solid"/>
                      <a:bevel/>
                      <a:headEnd type="none" w="med" len="med"/>
                      <a:tailEnd type="none" w="med" len="med"/>
                    </a:lnR>
                    <a:lnT w="12700" cap="flat" cmpd="sng">
                      <a:solidFill>
                        <a:srgbClr val="000000"/>
                      </a:solidFill>
                      <a:prstDash val="solid"/>
                      <a:bevel/>
                      <a:headEnd type="none" w="med" len="med"/>
                      <a:tailEnd type="none" w="med" len="med"/>
                    </a:lnT>
                    <a:lnB w="12700" cap="flat" cmpd="sng">
                      <a:solidFill>
                        <a:srgbClr val="000000"/>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33817" name="Picture 12" descr="cdfe7281ec1133cfbc3e1e17">
            <a:hlinkClick r:id="rId3" action="ppaction://hlinksldjump"/>
          </p:cNvPr>
          <p:cNvPicPr>
            <a:picLocks noChangeAspect="1"/>
          </p:cNvPicPr>
          <p:nvPr/>
        </p:nvPicPr>
        <p:blipFill>
          <a:blip r:embed="rId4" cstate="print">
            <a:clrChange>
              <a:clrFrom>
                <a:srgbClr val="F5F3F4"/>
              </a:clrFrom>
              <a:clrTo>
                <a:srgbClr val="F5F3F4">
                  <a:alpha val="0"/>
                </a:srgbClr>
              </a:clrTo>
            </a:clrChange>
          </a:blip>
          <a:stretch>
            <a:fillRect/>
          </a:stretch>
        </p:blipFill>
        <p:spPr>
          <a:xfrm>
            <a:off x="586853" y="1768381"/>
            <a:ext cx="523875" cy="568325"/>
          </a:xfrm>
          <a:prstGeom prst="rect">
            <a:avLst/>
          </a:prstGeom>
          <a:noFill/>
          <a:ln w="9525">
            <a:noFill/>
          </a:ln>
        </p:spPr>
      </p:pic>
      <p:sp>
        <p:nvSpPr>
          <p:cNvPr id="3" name="文本框 26650"/>
          <p:cNvSpPr txBox="1"/>
          <p:nvPr/>
        </p:nvSpPr>
        <p:spPr>
          <a:xfrm>
            <a:off x="1962671" y="2385942"/>
            <a:ext cx="2770188" cy="521970"/>
          </a:xfrm>
          <a:prstGeom prst="rect">
            <a:avLst/>
          </a:prstGeom>
          <a:noFill/>
          <a:ln w="9525">
            <a:noFill/>
          </a:ln>
        </p:spPr>
        <p:txBody>
          <a:bodyPr anchor="t">
            <a:spAutoFit/>
          </a:bodyPr>
          <a:lstStyle/>
          <a:p>
            <a:pPr>
              <a:spcBef>
                <a:spcPct val="50000"/>
              </a:spcBef>
            </a:pPr>
            <a:r>
              <a:rPr lang="en-US" altLang="zh-CN"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1949</a:t>
            </a:r>
            <a:r>
              <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年</a:t>
            </a:r>
            <a:r>
              <a:rPr lang="en-US" altLang="zh-CN"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10</a:t>
            </a:r>
            <a:r>
              <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月</a:t>
            </a:r>
            <a:r>
              <a:rPr lang="en-US" altLang="zh-CN"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1</a:t>
            </a:r>
            <a:r>
              <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日</a:t>
            </a:r>
          </a:p>
        </p:txBody>
      </p:sp>
      <p:sp>
        <p:nvSpPr>
          <p:cNvPr id="4" name="文本框 26650"/>
          <p:cNvSpPr txBox="1"/>
          <p:nvPr/>
        </p:nvSpPr>
        <p:spPr>
          <a:xfrm>
            <a:off x="1888083" y="2921569"/>
            <a:ext cx="3409950" cy="521970"/>
          </a:xfrm>
          <a:prstGeom prst="rect">
            <a:avLst/>
          </a:prstGeom>
          <a:noFill/>
          <a:ln w="9525">
            <a:noFill/>
          </a:ln>
        </p:spPr>
        <p:txBody>
          <a:bodyPr anchor="t">
            <a:spAutoFit/>
          </a:bodyPr>
          <a:lstStyle/>
          <a:p>
            <a:pPr>
              <a:spcBef>
                <a:spcPct val="50000"/>
              </a:spcBef>
            </a:pPr>
            <a:r>
              <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北京天安门广场</a:t>
            </a:r>
          </a:p>
        </p:txBody>
      </p:sp>
      <p:sp>
        <p:nvSpPr>
          <p:cNvPr id="5" name="文本框 26650"/>
          <p:cNvSpPr txBox="1"/>
          <p:nvPr/>
        </p:nvSpPr>
        <p:spPr>
          <a:xfrm>
            <a:off x="1827142" y="3527046"/>
            <a:ext cx="4699000" cy="953135"/>
          </a:xfrm>
          <a:prstGeom prst="rect">
            <a:avLst/>
          </a:prstGeom>
          <a:noFill/>
          <a:ln w="9525">
            <a:noFill/>
          </a:ln>
        </p:spPr>
        <p:txBody>
          <a:bodyPr anchor="t">
            <a:spAutoFit/>
          </a:bodyPr>
          <a:lstStyle/>
          <a:p>
            <a:pPr>
              <a:spcBef>
                <a:spcPct val="50000"/>
              </a:spcBef>
            </a:pPr>
            <a:r>
              <a:rPr lang="en-US" altLang="zh-CN"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a:t>
            </a:r>
            <a:r>
              <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中华人民共和国中央人民政府今天成立了</a:t>
            </a:r>
            <a:r>
              <a:rPr lang="en-US" altLang="zh-CN" sz="2800" b="1" dirty="0">
                <a:solidFill>
                  <a:srgbClr val="C00000"/>
                </a:solidFill>
                <a:latin typeface="楷体" panose="02010609060101010101" pitchFamily="49" charset="-122"/>
                <a:ea typeface="楷体" panose="02010609060101010101" pitchFamily="49" charset="-122"/>
                <a:sym typeface="宋体" panose="02010600030101010101" pitchFamily="2" charset="-122"/>
              </a:rPr>
              <a:t>!”</a:t>
            </a:r>
            <a:endParaRPr lang="zh-CN" altLang="en-US" sz="2800" b="1" dirty="0">
              <a:solidFill>
                <a:srgbClr val="C00000"/>
              </a:solidFill>
              <a:latin typeface="楷体" panose="02010609060101010101" pitchFamily="49" charset="-122"/>
              <a:ea typeface="楷体" panose="02010609060101010101" pitchFamily="49" charset="-122"/>
              <a:sym typeface="宋体" panose="02010600030101010101" pitchFamily="2" charset="-122"/>
            </a:endParaRPr>
          </a:p>
        </p:txBody>
      </p:sp>
      <p:sp>
        <p:nvSpPr>
          <p:cNvPr id="6" name="文本框 26650"/>
          <p:cNvSpPr txBox="1"/>
          <p:nvPr/>
        </p:nvSpPr>
        <p:spPr>
          <a:xfrm>
            <a:off x="1880784" y="4437655"/>
            <a:ext cx="4903788" cy="1512570"/>
          </a:xfrm>
          <a:prstGeom prst="rect">
            <a:avLst/>
          </a:prstGeom>
          <a:noFill/>
          <a:ln w="9525">
            <a:noFill/>
          </a:ln>
        </p:spPr>
        <p:txBody>
          <a:bodyPr anchor="t">
            <a:spAutoFit/>
          </a:bodyPr>
          <a:lstStyle/>
          <a:p>
            <a:pPr>
              <a:lnSpc>
                <a:spcPct val="110000"/>
              </a:lnSpc>
              <a:spcBef>
                <a:spcPct val="50000"/>
              </a:spcBef>
            </a:pPr>
            <a:r>
              <a:rPr lang="zh-CN" altLang="en-US" sz="2800" b="1" dirty="0">
                <a:latin typeface="微软雅黑" pitchFamily="34" charset="-122"/>
                <a:ea typeface="微软雅黑" pitchFamily="34" charset="-122"/>
                <a:sym typeface="宋体" panose="02010600030101010101" pitchFamily="2" charset="-122"/>
              </a:rPr>
              <a:t>毛泽东宣告</a:t>
            </a:r>
            <a:r>
              <a:rPr lang="en-US" altLang="zh-CN" sz="2800" b="1" dirty="0">
                <a:latin typeface="微软雅黑" pitchFamily="34" charset="-122"/>
                <a:ea typeface="微软雅黑" pitchFamily="34" charset="-122"/>
                <a:sym typeface="宋体" panose="02010600030101010101" pitchFamily="2" charset="-122"/>
              </a:rPr>
              <a:t>--</a:t>
            </a:r>
            <a:r>
              <a:rPr lang="zh-CN" altLang="en-US" sz="2800" b="1" dirty="0">
                <a:latin typeface="微软雅黑" pitchFamily="34" charset="-122"/>
                <a:ea typeface="微软雅黑" pitchFamily="34" charset="-122"/>
                <a:sym typeface="宋体" panose="02010600030101010101" pitchFamily="2" charset="-122"/>
              </a:rPr>
              <a:t>五星红旗升起</a:t>
            </a:r>
            <a:r>
              <a:rPr lang="en-US" altLang="zh-CN" sz="2800" b="1" dirty="0">
                <a:latin typeface="微软雅黑" pitchFamily="34" charset="-122"/>
                <a:ea typeface="微软雅黑" pitchFamily="34" charset="-122"/>
                <a:sym typeface="宋体" panose="02010600030101010101" pitchFamily="2" charset="-122"/>
              </a:rPr>
              <a:t>--</a:t>
            </a:r>
            <a:r>
              <a:rPr lang="zh-CN" altLang="en-US" sz="2800" b="1" dirty="0">
                <a:latin typeface="微软雅黑" pitchFamily="34" charset="-122"/>
                <a:ea typeface="微软雅黑" pitchFamily="34" charset="-122"/>
                <a:sym typeface="宋体" panose="02010600030101010101" pitchFamily="2" charset="-122"/>
              </a:rPr>
              <a:t>《义勇军进行曲》奏起</a:t>
            </a:r>
            <a:r>
              <a:rPr lang="en-US" altLang="zh-CN" sz="2800" b="1" dirty="0">
                <a:latin typeface="微软雅黑" pitchFamily="34" charset="-122"/>
                <a:ea typeface="微软雅黑" pitchFamily="34" charset="-122"/>
                <a:sym typeface="宋体" panose="02010600030101010101" pitchFamily="2" charset="-122"/>
              </a:rPr>
              <a:t>--</a:t>
            </a:r>
            <a:r>
              <a:rPr lang="zh-CN" altLang="en-US" sz="2800" b="1" dirty="0">
                <a:latin typeface="微软雅黑" pitchFamily="34" charset="-122"/>
                <a:ea typeface="微软雅黑" pitchFamily="34" charset="-122"/>
                <a:sym typeface="宋体" panose="02010600030101010101" pitchFamily="2" charset="-122"/>
              </a:rPr>
              <a:t>礼炮齐鸣</a:t>
            </a:r>
            <a:r>
              <a:rPr lang="en-US" altLang="zh-CN" sz="2800" b="1" dirty="0">
                <a:latin typeface="微软雅黑" pitchFamily="34" charset="-122"/>
                <a:ea typeface="微软雅黑" pitchFamily="34" charset="-122"/>
                <a:sym typeface="宋体" panose="02010600030101010101" pitchFamily="2" charset="-122"/>
              </a:rPr>
              <a:t>--</a:t>
            </a:r>
            <a:r>
              <a:rPr lang="zh-CN" altLang="en-US" sz="2800" b="1" dirty="0">
                <a:latin typeface="微软雅黑" pitchFamily="34" charset="-122"/>
                <a:ea typeface="微软雅黑" pitchFamily="34" charset="-122"/>
                <a:sym typeface="宋体" panose="02010600030101010101" pitchFamily="2" charset="-122"/>
              </a:rPr>
              <a:t>阅兵式和群众游行</a:t>
            </a:r>
            <a:endParaRPr lang="zh-CN" altLang="en-US" sz="2800" b="1" dirty="0">
              <a:solidFill>
                <a:srgbClr val="C00000"/>
              </a:solidFill>
              <a:latin typeface="微软雅黑" pitchFamily="34" charset="-122"/>
              <a:ea typeface="微软雅黑" pitchFamily="34" charset="-122"/>
              <a:sym typeface="宋体" panose="02010600030101010101" pitchFamily="2" charset="-122"/>
            </a:endParaRPr>
          </a:p>
        </p:txBody>
      </p:sp>
      <p:pic>
        <p:nvPicPr>
          <p:cNvPr id="12" name="图片 11" descr="开国大典"/>
          <p:cNvPicPr>
            <a:picLocks noChangeAspect="1"/>
          </p:cNvPicPr>
          <p:nvPr/>
        </p:nvPicPr>
        <p:blipFill>
          <a:blip r:embed="rId5" cstate="print"/>
          <a:stretch>
            <a:fillRect/>
          </a:stretch>
        </p:blipFill>
        <p:spPr>
          <a:xfrm>
            <a:off x="1719620" y="2374711"/>
            <a:ext cx="9994709" cy="3526691"/>
          </a:xfrm>
          <a:prstGeom prst="rect">
            <a:avLst/>
          </a:prstGeom>
          <a:noFill/>
          <a:ln w="9525">
            <a:noFill/>
          </a:ln>
        </p:spPr>
      </p:pic>
      <p:grpSp>
        <p:nvGrpSpPr>
          <p:cNvPr id="13" name="组合 6147"/>
          <p:cNvGrpSpPr/>
          <p:nvPr/>
        </p:nvGrpSpPr>
        <p:grpSpPr>
          <a:xfrm>
            <a:off x="548640" y="-267335"/>
            <a:ext cx="2867025" cy="1014413"/>
            <a:chOff x="0" y="0"/>
            <a:chExt cx="3516" cy="1243"/>
          </a:xfrm>
        </p:grpSpPr>
        <p:sp>
          <p:nvSpPr>
            <p:cNvPr id="14" name="矩形 7"/>
            <p:cNvSpPr/>
            <p:nvPr/>
          </p:nvSpPr>
          <p:spPr>
            <a:xfrm>
              <a:off x="882" y="0"/>
              <a:ext cx="2634" cy="1200"/>
            </a:xfrm>
            <a:custGeom>
              <a:avLst/>
              <a:gdLst/>
              <a:ahLst/>
              <a:cxnLst>
                <a:cxn ang="0">
                  <a:pos x="0" y="0"/>
                </a:cxn>
                <a:cxn ang="0">
                  <a:pos x="0" y="0"/>
                </a:cxn>
                <a:cxn ang="0">
                  <a:pos x="0" y="0"/>
                </a:cxn>
                <a:cxn ang="0">
                  <a:pos x="0" y="0"/>
                </a:cxn>
                <a:cxn ang="0">
                  <a:pos x="0" y="0"/>
                </a:cxn>
                <a:cxn ang="0">
                  <a:pos x="0" y="0"/>
                </a:cxn>
              </a:cxnLst>
              <a:rect l="0" t="0" r="0" b="0"/>
              <a:pathLst>
                <a:path w="2520280" h="1872208">
                  <a:moveTo>
                    <a:pt x="0" y="1872208"/>
                  </a:moveTo>
                  <a:lnTo>
                    <a:pt x="2520280" y="1872208"/>
                  </a:lnTo>
                  <a:lnTo>
                    <a:pt x="0" y="1872208"/>
                  </a:lnTo>
                  <a:close/>
                  <a:moveTo>
                    <a:pt x="0" y="0"/>
                  </a:moveTo>
                  <a:lnTo>
                    <a:pt x="916" y="0"/>
                  </a:lnTo>
                  <a:lnTo>
                    <a:pt x="0" y="0"/>
                  </a:lnTo>
                  <a:close/>
                </a:path>
              </a:pathLst>
            </a:custGeom>
            <a:noFill/>
            <a:ln w="12700" cap="sq" cmpd="sng">
              <a:solidFill>
                <a:srgbClr val="DDDDDD"/>
              </a:solidFill>
              <a:prstDash val="solid"/>
              <a:miter/>
              <a:headEnd type="none" w="med" len="med"/>
              <a:tailEnd type="none" w="med" len="med"/>
            </a:ln>
          </p:spPr>
          <p:txBody>
            <a:bodyPr/>
            <a:lstStyle/>
            <a:p>
              <a:endParaRPr lang="zh-CN" altLang="en-US"/>
            </a:p>
          </p:txBody>
        </p:sp>
        <p:sp>
          <p:nvSpPr>
            <p:cNvPr id="15" name="任意多边形 16"/>
            <p:cNvSpPr/>
            <p:nvPr/>
          </p:nvSpPr>
          <p:spPr>
            <a:xfrm>
              <a:off x="0" y="454"/>
              <a:ext cx="826" cy="760"/>
            </a:xfrm>
            <a:custGeom>
              <a:avLst/>
              <a:gdLst/>
              <a:ahLst/>
              <a:cxnLst>
                <a:cxn ang="0">
                  <a:pos x="0" y="0"/>
                </a:cxn>
                <a:cxn ang="0">
                  <a:pos x="0" y="0"/>
                </a:cxn>
                <a:cxn ang="0">
                  <a:pos x="0" y="0"/>
                </a:cxn>
                <a:cxn ang="0">
                  <a:pos x="0" y="0"/>
                </a:cxn>
                <a:cxn ang="0">
                  <a:pos x="0" y="0"/>
                </a:cxn>
                <a:cxn ang="0">
                  <a:pos x="0" y="0"/>
                </a:cxn>
                <a:cxn ang="0">
                  <a:pos x="0" y="0"/>
                </a:cxn>
              </a:cxnLst>
              <a:rect l="0" t="0" r="0" b="0"/>
              <a:pathLst>
                <a:path w="696310" h="696310">
                  <a:moveTo>
                    <a:pt x="0" y="0"/>
                  </a:moveTo>
                  <a:lnTo>
                    <a:pt x="459827" y="0"/>
                  </a:lnTo>
                  <a:lnTo>
                    <a:pt x="459827" y="236483"/>
                  </a:lnTo>
                  <a:lnTo>
                    <a:pt x="696310" y="236483"/>
                  </a:lnTo>
                  <a:lnTo>
                    <a:pt x="696310" y="696310"/>
                  </a:lnTo>
                  <a:lnTo>
                    <a:pt x="0" y="696310"/>
                  </a:lnTo>
                  <a:lnTo>
                    <a:pt x="0" y="0"/>
                  </a:lnTo>
                  <a:close/>
                </a:path>
              </a:pathLst>
            </a:custGeom>
            <a:solidFill>
              <a:srgbClr val="008080"/>
            </a:solidFill>
            <a:ln w="9525">
              <a:noFill/>
            </a:ln>
          </p:spPr>
          <p:txBody>
            <a:bodyPr/>
            <a:lstStyle/>
            <a:p>
              <a:endParaRPr lang="zh-CN" altLang="en-US"/>
            </a:p>
          </p:txBody>
        </p:sp>
        <p:sp>
          <p:nvSpPr>
            <p:cNvPr id="16" name="矩形 17"/>
            <p:cNvSpPr/>
            <p:nvPr/>
          </p:nvSpPr>
          <p:spPr>
            <a:xfrm>
              <a:off x="636" y="384"/>
              <a:ext cx="247" cy="265"/>
            </a:xfrm>
            <a:prstGeom prst="rect">
              <a:avLst/>
            </a:prstGeom>
            <a:solidFill>
              <a:srgbClr val="008080">
                <a:alpha val="50980"/>
              </a:srgbClr>
            </a:solidFill>
            <a:ln w="9525">
              <a:noFill/>
            </a:ln>
          </p:spPr>
          <p:txBody>
            <a:bodyPr lIns="0" tIns="277342" rIns="230846" bIns="0" anchor="ctr"/>
            <a:lstStyle/>
            <a:p>
              <a:pPr algn="ctr" fontAlgn="base"/>
              <a:endParaRPr lang="zh-CN" altLang="en-US" sz="510" strike="noStrike" noProof="1">
                <a:solidFill>
                  <a:srgbClr val="FFFFFF"/>
                </a:solidFill>
                <a:latin typeface="Arial" panose="020B0604020202020204" pitchFamily="34" charset="0"/>
                <a:ea typeface="黑体" panose="02010609060101010101" pitchFamily="2" charset="-122"/>
              </a:endParaRPr>
            </a:p>
          </p:txBody>
        </p:sp>
        <p:sp>
          <p:nvSpPr>
            <p:cNvPr id="17" name="文本框 6152"/>
            <p:cNvSpPr txBox="1"/>
            <p:nvPr/>
          </p:nvSpPr>
          <p:spPr>
            <a:xfrm>
              <a:off x="0" y="453"/>
              <a:ext cx="872" cy="790"/>
            </a:xfrm>
            <a:prstGeom prst="rect">
              <a:avLst/>
            </a:prstGeom>
            <a:noFill/>
            <a:ln w="9525">
              <a:noFill/>
            </a:ln>
          </p:spPr>
          <p:txBody>
            <a:bodyPr anchor="t">
              <a:spAutoFit/>
            </a:bodyPr>
            <a:lstStyle/>
            <a:p>
              <a:r>
                <a:rPr lang="zh-CN" altLang="en-US" sz="3595" noProof="1">
                  <a:solidFill>
                    <a:schemeClr val="accent1"/>
                  </a:solidFill>
                  <a:latin typeface="Arial" panose="020B0604020202020204" pitchFamily="34" charset="0"/>
                  <a:ea typeface="黑体" panose="02010609060101010101" pitchFamily="2" charset="-122"/>
                  <a:cs typeface="+mn-cs"/>
                </a:rPr>
                <a:t>二</a:t>
              </a:r>
              <a:endParaRPr lang="zh-CN" altLang="en-US" sz="3595" noProof="1">
                <a:solidFill>
                  <a:schemeClr val="accent1"/>
                </a:solidFill>
                <a:latin typeface="Arial" panose="020B0604020202020204" pitchFamily="34" charset="0"/>
                <a:ea typeface="黑体" panose="02010609060101010101" pitchFamily="2" charset="-122"/>
              </a:endParaRPr>
            </a:p>
          </p:txBody>
        </p:sp>
      </p:grpSp>
      <p:sp>
        <p:nvSpPr>
          <p:cNvPr id="18" name="文本框 6151"/>
          <p:cNvSpPr txBox="1"/>
          <p:nvPr/>
        </p:nvSpPr>
        <p:spPr>
          <a:xfrm>
            <a:off x="1366198" y="0"/>
            <a:ext cx="6099128" cy="645561"/>
          </a:xfrm>
          <a:prstGeom prst="rect">
            <a:avLst/>
          </a:prstGeom>
          <a:noFill/>
          <a:ln w="9525">
            <a:noFill/>
          </a:ln>
        </p:spPr>
        <p:txBody>
          <a:bodyPr wrap="square" anchor="t">
            <a:spAutoFit/>
          </a:bodyPr>
          <a:lstStyle/>
          <a:p>
            <a:r>
              <a:rPr lang="zh-CN" altLang="en-US" sz="3595" b="1" noProof="1" smtClean="0">
                <a:solidFill>
                  <a:srgbClr val="006666"/>
                </a:solidFill>
                <a:latin typeface="隶书" panose="02010509060101010101" pitchFamily="49" charset="-122"/>
                <a:ea typeface="方正黑体_GBK"/>
                <a:sym typeface="宋体" panose="02010600030101010101" pitchFamily="2" charset="-122"/>
              </a:rPr>
              <a:t>（二</a:t>
            </a:r>
            <a:r>
              <a:rPr lang="zh-CN" altLang="en-US" sz="3595" b="1" dirty="0" smtClean="0">
                <a:solidFill>
                  <a:srgbClr val="006666"/>
                </a:solidFill>
                <a:latin typeface="隶书" panose="02010509060101010101" pitchFamily="49" charset="-122"/>
                <a:ea typeface="方正黑体_GBK"/>
                <a:sym typeface="宋体" panose="02010600030101010101" pitchFamily="2" charset="-122"/>
              </a:rPr>
              <a:t>）</a:t>
            </a:r>
            <a:r>
              <a:rPr lang="zh-CN" altLang="en-US" sz="3595" b="1" noProof="1" smtClean="0">
                <a:solidFill>
                  <a:srgbClr val="006666"/>
                </a:solidFill>
                <a:latin typeface="隶书" panose="02010509060101010101" pitchFamily="49" charset="-122"/>
                <a:ea typeface="方正黑体_GBK"/>
                <a:sym typeface="宋体" panose="02010600030101010101" pitchFamily="2" charset="-122"/>
              </a:rPr>
              <a:t>：开国大典</a:t>
            </a:r>
            <a:endParaRPr lang="zh-CN" altLang="en-US" sz="3595" b="1" noProof="1">
              <a:solidFill>
                <a:srgbClr val="006666"/>
              </a:solidFill>
              <a:latin typeface="隶书" panose="02010509060101010101" pitchFamily="49" charset="-122"/>
              <a:ea typeface="方正黑体_GBK"/>
              <a:sym typeface="宋体" panose="02010600030101010101" pitchFamily="2" charset="-122"/>
            </a:endParaRPr>
          </a:p>
        </p:txBody>
      </p:sp>
      <p:pic>
        <p:nvPicPr>
          <p:cNvPr id="19" name="Picture 13" descr="1"/>
          <p:cNvPicPr>
            <a:picLocks noChangeAspect="1" noChangeArrowheads="1"/>
          </p:cNvPicPr>
          <p:nvPr/>
        </p:nvPicPr>
        <p:blipFill>
          <a:blip r:embed="rId6" cstate="print"/>
          <a:srcRect/>
          <a:stretch>
            <a:fillRect/>
          </a:stretch>
        </p:blipFill>
        <p:spPr bwMode="auto">
          <a:xfrm>
            <a:off x="8011237" y="555460"/>
            <a:ext cx="2797790" cy="1047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800" decel="100000"/>
                                        <p:tgtEl>
                                          <p:spTgt spid="4"/>
                                        </p:tgtEl>
                                      </p:cBhvr>
                                    </p:animEffect>
                                    <p:anim calcmode="lin" valueType="num">
                                      <p:cBhvr>
                                        <p:cTn id="18" dur="800" decel="100000" fill="hold"/>
                                        <p:tgtEl>
                                          <p:spTgt spid="4"/>
                                        </p:tgtEl>
                                        <p:attrNameLst>
                                          <p:attrName>style.rotation</p:attrName>
                                        </p:attrNameLst>
                                      </p:cBhvr>
                                      <p:tavLst>
                                        <p:tav tm="0">
                                          <p:val>
                                            <p:fltVal val="-90"/>
                                          </p:val>
                                        </p:tav>
                                        <p:tav tm="100000">
                                          <p:val>
                                            <p:fltVal val="0"/>
                                          </p:val>
                                        </p:tav>
                                      </p:tavLst>
                                    </p:anim>
                                    <p:anim calcmode="lin" valueType="num">
                                      <p:cBhvr>
                                        <p:cTn id="19" dur="800" decel="100000" fill="hold"/>
                                        <p:tgtEl>
                                          <p:spTgt spid="4"/>
                                        </p:tgtEl>
                                        <p:attrNameLst>
                                          <p:attrName>ppt_x</p:attrName>
                                        </p:attrNameLst>
                                      </p:cBhvr>
                                      <p:tavLst>
                                        <p:tav tm="0">
                                          <p:val>
                                            <p:strVal val="#ppt_x+0.4"/>
                                          </p:val>
                                        </p:tav>
                                        <p:tav tm="100000">
                                          <p:val>
                                            <p:strVal val="#ppt_x-0.05"/>
                                          </p:val>
                                        </p:tav>
                                      </p:tavLst>
                                    </p:anim>
                                    <p:anim calcmode="lin" valueType="num">
                                      <p:cBhvr>
                                        <p:cTn id="20" dur="800" decel="100000" fill="hold"/>
                                        <p:tgtEl>
                                          <p:spTgt spid="4"/>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800" decel="100000"/>
                                        <p:tgtEl>
                                          <p:spTgt spid="5"/>
                                        </p:tgtEl>
                                      </p:cBhvr>
                                    </p:animEffect>
                                    <p:anim calcmode="lin" valueType="num">
                                      <p:cBhvr>
                                        <p:cTn id="28" dur="800" decel="100000" fill="hold"/>
                                        <p:tgtEl>
                                          <p:spTgt spid="5"/>
                                        </p:tgtEl>
                                        <p:attrNameLst>
                                          <p:attrName>style.rotation</p:attrName>
                                        </p:attrNameLst>
                                      </p:cBhvr>
                                      <p:tavLst>
                                        <p:tav tm="0">
                                          <p:val>
                                            <p:fltVal val="-90"/>
                                          </p:val>
                                        </p:tav>
                                        <p:tav tm="100000">
                                          <p:val>
                                            <p:fltVal val="0"/>
                                          </p:val>
                                        </p:tav>
                                      </p:tavLst>
                                    </p:anim>
                                    <p:anim calcmode="lin" valueType="num">
                                      <p:cBhvr>
                                        <p:cTn id="29" dur="800" decel="100000" fill="hold"/>
                                        <p:tgtEl>
                                          <p:spTgt spid="5"/>
                                        </p:tgtEl>
                                        <p:attrNameLst>
                                          <p:attrName>ppt_x</p:attrName>
                                        </p:attrNameLst>
                                      </p:cBhvr>
                                      <p:tavLst>
                                        <p:tav tm="0">
                                          <p:val>
                                            <p:strVal val="#ppt_x+0.4"/>
                                          </p:val>
                                        </p:tav>
                                        <p:tav tm="100000">
                                          <p:val>
                                            <p:strVal val="#ppt_x-0.05"/>
                                          </p:val>
                                        </p:tav>
                                      </p:tavLst>
                                    </p:anim>
                                    <p:anim calcmode="lin" valueType="num">
                                      <p:cBhvr>
                                        <p:cTn id="30" dur="800" decel="100000" fill="hold"/>
                                        <p:tgtEl>
                                          <p:spTgt spid="5"/>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800" decel="100000"/>
                                        <p:tgtEl>
                                          <p:spTgt spid="6"/>
                                        </p:tgtEl>
                                      </p:cBhvr>
                                    </p:animEffect>
                                    <p:anim calcmode="lin" valueType="num">
                                      <p:cBhvr>
                                        <p:cTn id="38" dur="800" decel="100000" fill="hold"/>
                                        <p:tgtEl>
                                          <p:spTgt spid="6"/>
                                        </p:tgtEl>
                                        <p:attrNameLst>
                                          <p:attrName>style.rotation</p:attrName>
                                        </p:attrNameLst>
                                      </p:cBhvr>
                                      <p:tavLst>
                                        <p:tav tm="0">
                                          <p:val>
                                            <p:fltVal val="-90"/>
                                          </p:val>
                                        </p:tav>
                                        <p:tav tm="100000">
                                          <p:val>
                                            <p:fltVal val="0"/>
                                          </p:val>
                                        </p:tav>
                                      </p:tavLst>
                                    </p:anim>
                                    <p:anim calcmode="lin" valueType="num">
                                      <p:cBhvr>
                                        <p:cTn id="39" dur="800" decel="100000" fill="hold"/>
                                        <p:tgtEl>
                                          <p:spTgt spid="6"/>
                                        </p:tgtEl>
                                        <p:attrNameLst>
                                          <p:attrName>ppt_x</p:attrName>
                                        </p:attrNameLst>
                                      </p:cBhvr>
                                      <p:tavLst>
                                        <p:tav tm="0">
                                          <p:val>
                                            <p:strVal val="#ppt_x+0.4"/>
                                          </p:val>
                                        </p:tav>
                                        <p:tav tm="100000">
                                          <p:val>
                                            <p:strVal val="#ppt_x-0.05"/>
                                          </p:val>
                                        </p:tav>
                                      </p:tavLst>
                                    </p:anim>
                                    <p:anim calcmode="lin" valueType="num">
                                      <p:cBhvr>
                                        <p:cTn id="40" dur="800" decel="100000" fill="hold"/>
                                        <p:tgtEl>
                                          <p:spTgt spid="6"/>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2000" fill="hold"/>
                                        <p:tgtEl>
                                          <p:spTgt spid="12"/>
                                        </p:tgtEl>
                                        <p:attrNameLst>
                                          <p:attrName>ppt_w</p:attrName>
                                        </p:attrNameLst>
                                      </p:cBhvr>
                                      <p:tavLst>
                                        <p:tav tm="0">
                                          <p:val>
                                            <p:fltVal val="0"/>
                                          </p:val>
                                        </p:tav>
                                        <p:tav tm="100000">
                                          <p:val>
                                            <p:strVal val="#ppt_w"/>
                                          </p:val>
                                        </p:tav>
                                      </p:tavLst>
                                    </p:anim>
                                    <p:anim calcmode="lin" valueType="num">
                                      <p:cBhvr>
                                        <p:cTn id="48"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4759325" y="2192338"/>
            <a:ext cx="4722813" cy="2700337"/>
          </a:xfrm>
        </p:spPr>
        <p:txBody>
          <a:bodyPr/>
          <a:lstStyle/>
          <a:p>
            <a:pPr>
              <a:lnSpc>
                <a:spcPct val="90000"/>
              </a:lnSpc>
              <a:spcBef>
                <a:spcPct val="50000"/>
              </a:spcBef>
              <a:buFontTx/>
              <a:buNone/>
            </a:pPr>
            <a:r>
              <a:rPr lang="en-US" altLang="zh-CN" b="1" smtClean="0">
                <a:solidFill>
                  <a:srgbClr val="0000FF"/>
                </a:solidFill>
                <a:latin typeface="隶书"/>
                <a:ea typeface="隶书"/>
                <a:cs typeface="隶书"/>
              </a:rPr>
              <a:t>      </a:t>
            </a:r>
            <a:endParaRPr lang="zh-CN" altLang="en-US" b="1" smtClean="0">
              <a:solidFill>
                <a:srgbClr val="0000FF"/>
              </a:solidFill>
              <a:latin typeface="隶书"/>
              <a:ea typeface="隶书"/>
              <a:cs typeface="隶书"/>
            </a:endParaRPr>
          </a:p>
        </p:txBody>
      </p:sp>
      <p:sp>
        <p:nvSpPr>
          <p:cNvPr id="22534" name="Text Box 6"/>
          <p:cNvSpPr txBox="1">
            <a:spLocks noChangeArrowheads="1"/>
          </p:cNvSpPr>
          <p:nvPr/>
        </p:nvSpPr>
        <p:spPr bwMode="auto">
          <a:xfrm>
            <a:off x="3517711" y="2002264"/>
            <a:ext cx="7741692" cy="1815882"/>
          </a:xfrm>
          <a:prstGeom prst="rect">
            <a:avLst/>
          </a:prstGeom>
          <a:noFill/>
          <a:ln w="57150">
            <a:noFill/>
            <a:miter lim="800000"/>
          </a:ln>
        </p:spPr>
        <p:txBody>
          <a:bodyPr wrap="square">
            <a:spAutoFit/>
          </a:bodyPr>
          <a:lstStyle/>
          <a:p>
            <a:pPr>
              <a:spcBef>
                <a:spcPct val="50000"/>
              </a:spcBef>
            </a:pPr>
            <a:r>
              <a:rPr kumimoji="1" lang="en-US" altLang="zh-CN" sz="3200" b="1">
                <a:solidFill>
                  <a:srgbClr val="FF0000"/>
                </a:solidFill>
                <a:latin typeface="+mj-ea"/>
                <a:ea typeface="+mj-ea"/>
                <a:cs typeface="宋体-方正超大字符集"/>
              </a:rPr>
              <a:t>54——</a:t>
            </a:r>
            <a:r>
              <a:rPr kumimoji="1" lang="zh-CN" altLang="en-US" sz="3200" b="1">
                <a:solidFill>
                  <a:srgbClr val="0000FF"/>
                </a:solidFill>
                <a:latin typeface="+mj-ea"/>
                <a:ea typeface="+mj-ea"/>
                <a:cs typeface="宋体-方正超大字符集"/>
              </a:rPr>
              <a:t>代表当时已知的我国</a:t>
            </a:r>
            <a:r>
              <a:rPr kumimoji="1" lang="en-US" altLang="zh-CN" sz="3200" b="1">
                <a:solidFill>
                  <a:srgbClr val="0000FF"/>
                </a:solidFill>
                <a:latin typeface="+mj-ea"/>
                <a:ea typeface="+mj-ea"/>
                <a:cs typeface="宋体-方正超大字符集"/>
              </a:rPr>
              <a:t>54</a:t>
            </a:r>
            <a:r>
              <a:rPr kumimoji="1" lang="zh-CN" altLang="en-US" sz="3200" b="1">
                <a:solidFill>
                  <a:srgbClr val="0000FF"/>
                </a:solidFill>
                <a:latin typeface="+mj-ea"/>
                <a:ea typeface="+mj-ea"/>
                <a:cs typeface="宋体-方正超大字符集"/>
              </a:rPr>
              <a:t>个民族</a:t>
            </a:r>
          </a:p>
          <a:p>
            <a:pPr>
              <a:spcBef>
                <a:spcPct val="50000"/>
              </a:spcBef>
            </a:pPr>
            <a:r>
              <a:rPr kumimoji="1" lang="en-US" altLang="zh-CN" sz="3200" b="1">
                <a:solidFill>
                  <a:srgbClr val="FF0000"/>
                </a:solidFill>
                <a:latin typeface="+mj-ea"/>
                <a:ea typeface="+mj-ea"/>
                <a:cs typeface="宋体-方正超大字符集"/>
              </a:rPr>
              <a:t>28——</a:t>
            </a:r>
            <a:r>
              <a:rPr kumimoji="1" lang="zh-CN" altLang="en-US" sz="3200" b="1">
                <a:solidFill>
                  <a:srgbClr val="0000FF"/>
                </a:solidFill>
                <a:latin typeface="+mj-ea"/>
                <a:ea typeface="+mj-ea"/>
                <a:cs typeface="宋体-方正超大字符集"/>
              </a:rPr>
              <a:t>中共成立于</a:t>
            </a:r>
            <a:r>
              <a:rPr kumimoji="1" lang="en-US" altLang="zh-CN" sz="3200" b="1">
                <a:solidFill>
                  <a:srgbClr val="0000FF"/>
                </a:solidFill>
                <a:latin typeface="+mj-ea"/>
                <a:ea typeface="+mj-ea"/>
                <a:cs typeface="宋体-方正超大字符集"/>
              </a:rPr>
              <a:t>1921</a:t>
            </a:r>
            <a:r>
              <a:rPr kumimoji="1" lang="zh-CN" altLang="en-US" sz="3200" b="1">
                <a:solidFill>
                  <a:srgbClr val="0000FF"/>
                </a:solidFill>
                <a:latin typeface="+mj-ea"/>
                <a:ea typeface="+mj-ea"/>
                <a:cs typeface="宋体-方正超大字符集"/>
              </a:rPr>
              <a:t>，到</a:t>
            </a:r>
            <a:r>
              <a:rPr kumimoji="1" lang="en-US" altLang="zh-CN" sz="3200" b="1">
                <a:solidFill>
                  <a:srgbClr val="0000FF"/>
                </a:solidFill>
                <a:latin typeface="+mj-ea"/>
                <a:ea typeface="+mj-ea"/>
                <a:cs typeface="宋体-方正超大字符集"/>
              </a:rPr>
              <a:t>1949</a:t>
            </a:r>
            <a:r>
              <a:rPr kumimoji="1" lang="zh-CN" altLang="en-US" sz="3200" b="1">
                <a:solidFill>
                  <a:srgbClr val="0000FF"/>
                </a:solidFill>
                <a:latin typeface="+mj-ea"/>
                <a:ea typeface="+mj-ea"/>
                <a:cs typeface="宋体-方正超大字符集"/>
              </a:rPr>
              <a:t>年革命胜利，历时</a:t>
            </a:r>
            <a:r>
              <a:rPr kumimoji="1" lang="en-US" altLang="zh-CN" sz="3200" b="1">
                <a:solidFill>
                  <a:srgbClr val="0000FF"/>
                </a:solidFill>
                <a:latin typeface="+mj-ea"/>
                <a:ea typeface="+mj-ea"/>
                <a:cs typeface="宋体-方正超大字符集"/>
              </a:rPr>
              <a:t>28</a:t>
            </a:r>
            <a:r>
              <a:rPr kumimoji="1" lang="zh-CN" altLang="en-US" sz="3200" b="1">
                <a:solidFill>
                  <a:srgbClr val="0000FF"/>
                </a:solidFill>
                <a:latin typeface="+mj-ea"/>
                <a:ea typeface="+mj-ea"/>
                <a:cs typeface="宋体-方正超大字符集"/>
              </a:rPr>
              <a:t>年</a:t>
            </a:r>
          </a:p>
        </p:txBody>
      </p:sp>
      <p:pic>
        <p:nvPicPr>
          <p:cNvPr id="41990" name="Picture 7" descr="1">
            <a:hlinkClick r:id="rId2" action="ppaction://hlinksldjump"/>
          </p:cNvPr>
          <p:cNvPicPr>
            <a:picLocks noChangeAspect="1" noChangeArrowheads="1" noCrop="1"/>
          </p:cNvPicPr>
          <p:nvPr/>
        </p:nvPicPr>
        <p:blipFill>
          <a:blip r:embed="rId3" cstate="print"/>
          <a:srcRect/>
          <a:stretch>
            <a:fillRect/>
          </a:stretch>
        </p:blipFill>
        <p:spPr bwMode="auto">
          <a:xfrm>
            <a:off x="10702120" y="0"/>
            <a:ext cx="1066800" cy="728663"/>
          </a:xfrm>
          <a:prstGeom prst="rect">
            <a:avLst/>
          </a:prstGeom>
          <a:noFill/>
          <a:ln w="9525">
            <a:noFill/>
            <a:miter lim="800000"/>
            <a:headEnd/>
            <a:tailEnd/>
          </a:ln>
        </p:spPr>
      </p:pic>
      <p:sp>
        <p:nvSpPr>
          <p:cNvPr id="8" name="文本框 25608"/>
          <p:cNvSpPr txBox="1"/>
          <p:nvPr/>
        </p:nvSpPr>
        <p:spPr>
          <a:xfrm>
            <a:off x="2133434" y="586190"/>
            <a:ext cx="8416285" cy="1692771"/>
          </a:xfrm>
          <a:prstGeom prst="rect">
            <a:avLst/>
          </a:prstGeom>
          <a:noFill/>
          <a:ln w="9525">
            <a:noFill/>
          </a:ln>
        </p:spPr>
        <p:txBody>
          <a:bodyPr wrap="square" anchor="t">
            <a:spAutoFit/>
          </a:bodyPr>
          <a:lstStyle/>
          <a:p>
            <a:pPr>
              <a:lnSpc>
                <a:spcPct val="130000"/>
              </a:lnSpc>
            </a:pPr>
            <a:r>
              <a:rPr lang="zh-CN" altLang="zh-CN" sz="2800" b="1" dirty="0">
                <a:latin typeface="微软雅黑" panose="020B0503020204020204" charset="-122"/>
                <a:ea typeface="微软雅黑" panose="020B0503020204020204" charset="-122"/>
                <a:sym typeface="宋体" panose="02010600030101010101" pitchFamily="2" charset="-122"/>
              </a:rPr>
              <a:t>合作探</a:t>
            </a:r>
            <a:r>
              <a:rPr lang="zh-CN" altLang="zh-CN" sz="2800" b="1">
                <a:latin typeface="微软雅黑" panose="020B0503020204020204" charset="-122"/>
                <a:ea typeface="微软雅黑" panose="020B0503020204020204" charset="-122"/>
                <a:sym typeface="宋体" panose="02010600030101010101" pitchFamily="2" charset="-122"/>
              </a:rPr>
              <a:t>究</a:t>
            </a:r>
            <a:r>
              <a:rPr lang="zh-CN" altLang="zh-CN" sz="2800" b="1" smtClean="0">
                <a:latin typeface="微软雅黑" panose="020B0503020204020204" charset="-122"/>
                <a:ea typeface="微软雅黑" panose="020B0503020204020204" charset="-122"/>
                <a:sym typeface="宋体" panose="02010600030101010101" pitchFamily="2" charset="-122"/>
              </a:rPr>
              <a:t>：</a:t>
            </a:r>
            <a:r>
              <a:rPr lang="zh-CN" altLang="en-US" sz="2800" b="1" dirty="0" smtClean="0">
                <a:latin typeface="黑体" panose="02010609060101010101" pitchFamily="49" charset="-122"/>
                <a:ea typeface="黑体" panose="02010609060101010101" pitchFamily="49" charset="-122"/>
              </a:rPr>
              <a:t>开国大典时</a:t>
            </a:r>
            <a:r>
              <a:rPr lang="en-US" altLang="zh-CN" sz="2800" b="1" dirty="0" smtClean="0">
                <a:latin typeface="黑体" panose="02010609060101010101" pitchFamily="49" charset="-122"/>
                <a:ea typeface="黑体" panose="02010609060101010101" pitchFamily="49" charset="-122"/>
              </a:rPr>
              <a:t>54</a:t>
            </a:r>
            <a:r>
              <a:rPr lang="zh-CN" altLang="en-US" sz="2800" b="1" dirty="0" smtClean="0">
                <a:latin typeface="黑体" panose="02010609060101010101" pitchFamily="49" charset="-122"/>
                <a:ea typeface="黑体" panose="02010609060101010101" pitchFamily="49" charset="-122"/>
              </a:rPr>
              <a:t>门礼炮齐鸣</a:t>
            </a:r>
            <a:r>
              <a:rPr lang="en-US" altLang="zh-CN" sz="2800" b="1" dirty="0" smtClean="0">
                <a:latin typeface="黑体" panose="02010609060101010101" pitchFamily="49" charset="-122"/>
                <a:ea typeface="黑体" panose="02010609060101010101" pitchFamily="49" charset="-122"/>
              </a:rPr>
              <a:t>28</a:t>
            </a:r>
            <a:r>
              <a:rPr lang="zh-CN" altLang="en-US" sz="2800" b="1" dirty="0" smtClean="0">
                <a:latin typeface="黑体" panose="02010609060101010101" pitchFamily="49" charset="-122"/>
                <a:ea typeface="黑体" panose="02010609060101010101" pitchFamily="49" charset="-122"/>
              </a:rPr>
              <a:t>响。你知道为什么要用</a:t>
            </a:r>
            <a:r>
              <a:rPr lang="en-US" altLang="zh-CN" sz="2800" b="1" dirty="0" smtClean="0">
                <a:latin typeface="黑体" panose="02010609060101010101" pitchFamily="49" charset="-122"/>
                <a:ea typeface="黑体" panose="02010609060101010101" pitchFamily="49" charset="-122"/>
              </a:rPr>
              <a:t>54</a:t>
            </a:r>
            <a:r>
              <a:rPr lang="zh-CN" altLang="en-US" sz="2800" b="1" dirty="0" smtClean="0">
                <a:latin typeface="黑体" panose="02010609060101010101" pitchFamily="49" charset="-122"/>
                <a:ea typeface="黑体" panose="02010609060101010101" pitchFamily="49" charset="-122"/>
              </a:rPr>
              <a:t>尊礼炮吗？为什么连放</a:t>
            </a:r>
            <a:r>
              <a:rPr lang="en-US" altLang="zh-CN" sz="2800" b="1" dirty="0" smtClean="0">
                <a:latin typeface="黑体" panose="02010609060101010101" pitchFamily="49" charset="-122"/>
                <a:ea typeface="黑体" panose="02010609060101010101" pitchFamily="49" charset="-122"/>
              </a:rPr>
              <a:t>28</a:t>
            </a:r>
            <a:r>
              <a:rPr lang="zh-CN" altLang="en-US" sz="2800" b="1" dirty="0" smtClean="0">
                <a:latin typeface="黑体" panose="02010609060101010101" pitchFamily="49" charset="-122"/>
                <a:ea typeface="黑体" panose="02010609060101010101" pitchFamily="49" charset="-122"/>
              </a:rPr>
              <a:t>响吗？</a:t>
            </a:r>
          </a:p>
          <a:p>
            <a:pPr>
              <a:lnSpc>
                <a:spcPct val="130000"/>
              </a:lnSpc>
            </a:pPr>
            <a:endParaRPr lang="zh-CN" altLang="en-US" sz="2400" b="1" dirty="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4" cstate="print"/>
          <a:stretch>
            <a:fillRect/>
          </a:stretch>
        </p:blipFill>
        <p:spPr>
          <a:xfrm>
            <a:off x="584760" y="173194"/>
            <a:ext cx="1295400" cy="1178560"/>
          </a:xfrm>
          <a:prstGeom prst="rect">
            <a:avLst/>
          </a:prstGeom>
        </p:spPr>
      </p:pic>
      <p:pic>
        <p:nvPicPr>
          <p:cNvPr id="17412" name="Picture 4" descr="http://p1.so.qhimgs1.com/bdr/_240_/t013239e83d645c5821.jpg"/>
          <p:cNvPicPr>
            <a:picLocks noChangeAspect="1" noChangeArrowheads="1"/>
          </p:cNvPicPr>
          <p:nvPr/>
        </p:nvPicPr>
        <p:blipFill>
          <a:blip r:embed="rId5" cstate="print"/>
          <a:srcRect/>
          <a:stretch>
            <a:fillRect/>
          </a:stretch>
        </p:blipFill>
        <p:spPr bwMode="auto">
          <a:xfrm>
            <a:off x="10087260" y="5322627"/>
            <a:ext cx="2104740" cy="1535373"/>
          </a:xfrm>
          <a:prstGeom prst="rect">
            <a:avLst/>
          </a:prstGeom>
          <a:noFill/>
        </p:spPr>
      </p:pic>
      <p:pic>
        <p:nvPicPr>
          <p:cNvPr id="17414" name="Picture 6" descr="http://p0.so.qhimgs1.com/bdr/_240_/t014187f7d36efb561c.jpg"/>
          <p:cNvPicPr>
            <a:picLocks noChangeAspect="1" noChangeArrowheads="1"/>
          </p:cNvPicPr>
          <p:nvPr/>
        </p:nvPicPr>
        <p:blipFill>
          <a:blip r:embed="rId6" cstate="print"/>
          <a:srcRect/>
          <a:stretch>
            <a:fillRect/>
          </a:stretch>
        </p:blipFill>
        <p:spPr bwMode="auto">
          <a:xfrm>
            <a:off x="0" y="2688609"/>
            <a:ext cx="3087284" cy="4169391"/>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 calcmode="lin" valueType="num">
                                      <p:cBhvr additive="base">
                                        <p:cTn id="7" dur="500" fill="hold"/>
                                        <p:tgtEl>
                                          <p:spTgt spid="22534"/>
                                        </p:tgtEl>
                                        <p:attrNameLst>
                                          <p:attrName>ppt_x</p:attrName>
                                        </p:attrNameLst>
                                      </p:cBhvr>
                                      <p:tavLst>
                                        <p:tav tm="0">
                                          <p:val>
                                            <p:strVal val="#ppt_x"/>
                                          </p:val>
                                        </p:tav>
                                        <p:tav tm="100000">
                                          <p:val>
                                            <p:strVal val="#ppt_x"/>
                                          </p:val>
                                        </p:tav>
                                      </p:tavLst>
                                    </p:anim>
                                    <p:anim calcmode="lin" valueType="num">
                                      <p:cBhvr additive="base">
                                        <p:cTn id="8" dur="500" fill="hold"/>
                                        <p:tgtEl>
                                          <p:spTgt spid="22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179044" y="3424617"/>
            <a:ext cx="5543550" cy="521970"/>
          </a:xfrm>
          <a:prstGeom prst="rect">
            <a:avLst/>
          </a:prstGeom>
          <a:noFill/>
          <a:ln w="9525">
            <a:noFill/>
            <a:miter lim="800000"/>
          </a:ln>
        </p:spPr>
        <p:txBody>
          <a:bodyPr>
            <a:spAutoFit/>
          </a:bodyPr>
          <a:lstStyle/>
          <a:p>
            <a:pPr>
              <a:spcBef>
                <a:spcPct val="50000"/>
              </a:spcBef>
              <a:buFont typeface="Arial" panose="020B0604020202020204" pitchFamily="34" charset="0"/>
              <a:buNone/>
            </a:pPr>
            <a:r>
              <a:rPr lang="zh-CN" altLang="en-US" sz="2800" b="1">
                <a:latin typeface="黑体" panose="02010609060101010101" pitchFamily="49" charset="-122"/>
                <a:ea typeface="黑体" panose="02010609060101010101" pitchFamily="49" charset="-122"/>
              </a:rPr>
              <a:t>（1）开辟了中国历史新纪元</a:t>
            </a:r>
          </a:p>
        </p:txBody>
      </p:sp>
      <p:sp>
        <p:nvSpPr>
          <p:cNvPr id="17412" name="Text Box 9"/>
          <p:cNvSpPr txBox="1">
            <a:spLocks noChangeArrowheads="1"/>
          </p:cNvSpPr>
          <p:nvPr/>
        </p:nvSpPr>
        <p:spPr bwMode="auto">
          <a:xfrm>
            <a:off x="2292776" y="5041308"/>
            <a:ext cx="9899224" cy="2246769"/>
          </a:xfrm>
          <a:prstGeom prst="rect">
            <a:avLst/>
          </a:prstGeom>
          <a:noFill/>
          <a:ln w="9525">
            <a:noFill/>
            <a:miter lim="800000"/>
          </a:ln>
        </p:spPr>
        <p:txBody>
          <a:bodyPr wrap="square">
            <a:spAutoFit/>
          </a:bodyPr>
          <a:lstStyle/>
          <a:p>
            <a:pPr>
              <a:spcBef>
                <a:spcPct val="50000"/>
              </a:spcBef>
              <a:buFont typeface="Arial" panose="020B0604020202020204" pitchFamily="34" charset="0"/>
              <a:buNone/>
            </a:pPr>
            <a:r>
              <a:rPr lang="zh-CN" altLang="en-US" sz="2800" b="1">
                <a:latin typeface="黑体" panose="02010609060101010101" pitchFamily="49" charset="-122"/>
                <a:ea typeface="黑体" panose="02010609060101010101" pitchFamily="49" charset="-122"/>
              </a:rPr>
              <a:t>（3）中国真正成为独立自主的国家，占人</a:t>
            </a:r>
            <a:r>
              <a:rPr lang="zh-CN" altLang="en-US" sz="2800" b="1" smtClean="0">
                <a:latin typeface="黑体" panose="02010609060101010101" pitchFamily="49" charset="-122"/>
                <a:ea typeface="黑体" panose="02010609060101010101" pitchFamily="49" charset="-122"/>
              </a:rPr>
              <a:t>类总</a:t>
            </a:r>
            <a:r>
              <a:rPr lang="zh-CN" altLang="en-US" sz="2800" b="1">
                <a:latin typeface="黑体" panose="02010609060101010101" pitchFamily="49" charset="-122"/>
                <a:ea typeface="黑体" panose="02010609060101010101" pitchFamily="49" charset="-122"/>
              </a:rPr>
              <a:t>数四分之一的中国人从此站起来了 </a:t>
            </a:r>
          </a:p>
          <a:p>
            <a:pPr>
              <a:spcBef>
                <a:spcPct val="50000"/>
              </a:spcBef>
              <a:buFont typeface="Arial" panose="020B0604020202020204" pitchFamily="34" charset="0"/>
              <a:buNone/>
            </a:pPr>
            <a:r>
              <a:rPr lang="zh-CN" altLang="en-US" sz="2800" b="1">
                <a:latin typeface="黑体" panose="02010609060101010101" pitchFamily="49" charset="-122"/>
                <a:ea typeface="黑体" panose="02010609060101010101" pitchFamily="49" charset="-122"/>
              </a:rPr>
              <a:t>  </a:t>
            </a:r>
          </a:p>
          <a:p>
            <a:pPr>
              <a:spcBef>
                <a:spcPct val="50000"/>
              </a:spcBef>
              <a:buFont typeface="Arial" panose="020B0604020202020204" pitchFamily="34" charset="0"/>
              <a:buNone/>
            </a:pPr>
            <a:endParaRPr lang="zh-CN" altLang="en-US" sz="2800" b="1">
              <a:latin typeface="黑体" panose="02010609060101010101" pitchFamily="49" charset="-122"/>
              <a:ea typeface="黑体" panose="02010609060101010101" pitchFamily="49" charset="-122"/>
            </a:endParaRPr>
          </a:p>
        </p:txBody>
      </p:sp>
      <p:sp>
        <p:nvSpPr>
          <p:cNvPr id="4" name="Text Box 12"/>
          <p:cNvSpPr txBox="1">
            <a:spLocks noChangeArrowheads="1"/>
          </p:cNvSpPr>
          <p:nvPr/>
        </p:nvSpPr>
        <p:spPr bwMode="auto">
          <a:xfrm>
            <a:off x="2042567" y="5689600"/>
            <a:ext cx="7345363" cy="1168400"/>
          </a:xfrm>
          <a:prstGeom prst="rect">
            <a:avLst/>
          </a:prstGeom>
          <a:noFill/>
          <a:ln w="9525">
            <a:noFill/>
            <a:miter lim="800000"/>
          </a:ln>
        </p:spPr>
        <p:txBody>
          <a:bodyPr>
            <a:spAutoFit/>
          </a:bodyPr>
          <a:lstStyle/>
          <a:p>
            <a:pPr>
              <a:spcBef>
                <a:spcPct val="50000"/>
              </a:spcBef>
              <a:buFont typeface="Arial" panose="020B0604020202020204" pitchFamily="34" charset="0"/>
              <a:buNone/>
            </a:pPr>
            <a:endParaRPr lang="zh-CN" altLang="en-US" sz="2800" b="1">
              <a:latin typeface="黑体" panose="02010609060101010101" pitchFamily="49" charset="-122"/>
              <a:ea typeface="黑体" panose="02010609060101010101" pitchFamily="49" charset="-122"/>
            </a:endParaRPr>
          </a:p>
          <a:p>
            <a:pPr>
              <a:spcBef>
                <a:spcPct val="50000"/>
              </a:spcBef>
              <a:buFont typeface="Arial" panose="020B0604020202020204" pitchFamily="34" charset="0"/>
              <a:buNone/>
            </a:pPr>
            <a:r>
              <a:rPr lang="zh-CN" altLang="en-US" sz="2800" b="1">
                <a:latin typeface="黑体" panose="02010609060101010101" pitchFamily="49" charset="-122"/>
                <a:ea typeface="黑体" panose="02010609060101010101" pitchFamily="49" charset="-122"/>
              </a:rPr>
              <a:t>（4）壮大了世界和平民主和社会主义的力量</a:t>
            </a:r>
          </a:p>
        </p:txBody>
      </p:sp>
      <p:sp>
        <p:nvSpPr>
          <p:cNvPr id="5" name="文本框 4"/>
          <p:cNvSpPr txBox="1">
            <a:spLocks noChangeArrowheads="1"/>
          </p:cNvSpPr>
          <p:nvPr/>
        </p:nvSpPr>
        <p:spPr bwMode="auto">
          <a:xfrm>
            <a:off x="2056215" y="4178300"/>
            <a:ext cx="9749098" cy="954107"/>
          </a:xfrm>
          <a:prstGeom prst="rect">
            <a:avLst/>
          </a:prstGeom>
          <a:noFill/>
          <a:ln w="9525">
            <a:noFill/>
            <a:miter lim="800000"/>
          </a:ln>
        </p:spPr>
        <p:txBody>
          <a:bodyPr wrap="square">
            <a:spAutoFit/>
          </a:bodyPr>
          <a:lstStyle/>
          <a:p>
            <a:pPr>
              <a:buFont typeface="Arial" panose="020B0604020202020204" pitchFamily="34" charset="0"/>
              <a:buNone/>
            </a:pPr>
            <a:r>
              <a:rPr lang="zh-CN" altLang="en-US" sz="2800" b="1">
                <a:latin typeface="黑体" panose="02010609060101010101" pitchFamily="49" charset="-122"/>
                <a:ea typeface="黑体" panose="02010609060101010101" pitchFamily="49" charset="-122"/>
              </a:rPr>
              <a:t>（2）推翻了帝国主义、封建主义和官僚资本 </a:t>
            </a:r>
            <a:r>
              <a:rPr lang="zh-CN" altLang="en-US" sz="2800" b="1" smtClean="0">
                <a:latin typeface="黑体" panose="02010609060101010101" pitchFamily="49" charset="-122"/>
                <a:ea typeface="黑体" panose="02010609060101010101" pitchFamily="49" charset="-122"/>
              </a:rPr>
              <a:t>主</a:t>
            </a:r>
            <a:r>
              <a:rPr lang="zh-CN" altLang="en-US" sz="2800" b="1">
                <a:latin typeface="黑体" panose="02010609060101010101" pitchFamily="49" charset="-122"/>
                <a:ea typeface="黑体" panose="02010609060101010101" pitchFamily="49" charset="-122"/>
              </a:rPr>
              <a:t>义的统治</a:t>
            </a:r>
          </a:p>
          <a:p>
            <a:pPr>
              <a:buFont typeface="Arial" panose="020B0604020202020204" pitchFamily="34" charset="0"/>
              <a:buNone/>
            </a:pPr>
            <a:endParaRPr lang="zh-CN" altLang="en-US" sz="2800" b="1">
              <a:latin typeface="黑体" panose="02010609060101010101" pitchFamily="49" charset="-122"/>
              <a:ea typeface="黑体" panose="02010609060101010101" pitchFamily="49" charset="-122"/>
            </a:endParaRPr>
          </a:p>
        </p:txBody>
      </p:sp>
      <p:sp>
        <p:nvSpPr>
          <p:cNvPr id="28678" name="云形标注 5"/>
          <p:cNvSpPr>
            <a:spLocks noChangeArrowheads="1"/>
          </p:cNvSpPr>
          <p:nvPr/>
        </p:nvSpPr>
        <p:spPr bwMode="auto">
          <a:xfrm>
            <a:off x="7297573" y="2974880"/>
            <a:ext cx="3641725" cy="966788"/>
          </a:xfrm>
          <a:prstGeom prst="cloudCallout">
            <a:avLst>
              <a:gd name="adj1" fmla="val -20833"/>
              <a:gd name="adj2" fmla="val 62500"/>
            </a:avLst>
          </a:prstGeom>
          <a:solidFill>
            <a:schemeClr val="accent1"/>
          </a:solidFill>
          <a:ln w="9525">
            <a:solidFill>
              <a:schemeClr val="tx1"/>
            </a:solidFill>
            <a:round/>
          </a:ln>
        </p:spPr>
        <p:txBody>
          <a:bodyPr/>
          <a:lstStyle/>
          <a:p>
            <a:pPr>
              <a:buFont typeface="Arial" panose="020B0604020202020204" pitchFamily="34" charset="0"/>
              <a:buNone/>
            </a:pPr>
            <a:r>
              <a:rPr lang="zh-CN" altLang="en-US" sz="2800" b="1">
                <a:solidFill>
                  <a:srgbClr val="C00000"/>
                </a:solidFill>
                <a:latin typeface="楷体" panose="02010609060101010101" pitchFamily="49" charset="-122"/>
                <a:ea typeface="楷体" panose="02010609060101010101" pitchFamily="49" charset="-122"/>
              </a:rPr>
              <a:t>社会性质改变</a:t>
            </a:r>
          </a:p>
        </p:txBody>
      </p:sp>
      <p:sp>
        <p:nvSpPr>
          <p:cNvPr id="2" name="文本框 1"/>
          <p:cNvSpPr txBox="1">
            <a:spLocks noChangeArrowheads="1"/>
          </p:cNvSpPr>
          <p:nvPr/>
        </p:nvSpPr>
        <p:spPr bwMode="auto">
          <a:xfrm>
            <a:off x="590171" y="4584747"/>
            <a:ext cx="963613" cy="521970"/>
          </a:xfrm>
          <a:prstGeom prst="rect">
            <a:avLst/>
          </a:prstGeom>
          <a:noFill/>
          <a:ln w="9525">
            <a:noFill/>
            <a:miter lim="800000"/>
          </a:ln>
        </p:spPr>
        <p:txBody>
          <a:bodyPr>
            <a:spAutoFit/>
          </a:bodyPr>
          <a:lstStyle/>
          <a:p>
            <a:pPr>
              <a:buFont typeface="Arial" panose="020B0604020202020204" pitchFamily="34" charset="0"/>
              <a:buNone/>
            </a:pPr>
            <a:r>
              <a:rPr lang="zh-CN" altLang="en-US" sz="2800" b="1">
                <a:solidFill>
                  <a:srgbClr val="FF0000"/>
                </a:solidFill>
                <a:latin typeface="黑体" panose="02010609060101010101" pitchFamily="49" charset="-122"/>
                <a:ea typeface="黑体" panose="02010609060101010101" pitchFamily="49" charset="-122"/>
              </a:rPr>
              <a:t>国内</a:t>
            </a:r>
          </a:p>
        </p:txBody>
      </p:sp>
      <p:sp>
        <p:nvSpPr>
          <p:cNvPr id="6" name="文本框 5"/>
          <p:cNvSpPr txBox="1">
            <a:spLocks noChangeArrowheads="1"/>
          </p:cNvSpPr>
          <p:nvPr/>
        </p:nvSpPr>
        <p:spPr bwMode="auto">
          <a:xfrm>
            <a:off x="672057" y="6336030"/>
            <a:ext cx="974725" cy="521970"/>
          </a:xfrm>
          <a:prstGeom prst="rect">
            <a:avLst/>
          </a:prstGeom>
          <a:noFill/>
          <a:ln w="9525">
            <a:noFill/>
            <a:miter lim="800000"/>
          </a:ln>
        </p:spPr>
        <p:txBody>
          <a:bodyPr>
            <a:spAutoFit/>
          </a:bodyPr>
          <a:lstStyle/>
          <a:p>
            <a:pPr>
              <a:buFont typeface="Arial" panose="020B0604020202020204" pitchFamily="34" charset="0"/>
              <a:buNone/>
            </a:pPr>
            <a:r>
              <a:rPr lang="zh-CN" altLang="en-US" sz="2800" b="1">
                <a:solidFill>
                  <a:srgbClr val="FF0000"/>
                </a:solidFill>
                <a:latin typeface="黑体" panose="02010609060101010101" pitchFamily="49" charset="-122"/>
                <a:ea typeface="黑体" panose="02010609060101010101" pitchFamily="49" charset="-122"/>
              </a:rPr>
              <a:t>国际</a:t>
            </a:r>
          </a:p>
        </p:txBody>
      </p:sp>
      <p:sp>
        <p:nvSpPr>
          <p:cNvPr id="25606" name="AutoShape 6"/>
          <p:cNvSpPr/>
          <p:nvPr/>
        </p:nvSpPr>
        <p:spPr bwMode="auto">
          <a:xfrm>
            <a:off x="1740090" y="3700817"/>
            <a:ext cx="215900" cy="2287588"/>
          </a:xfrm>
          <a:prstGeom prst="leftBrace">
            <a:avLst>
              <a:gd name="adj1" fmla="val 38262"/>
              <a:gd name="adj2" fmla="val 50000"/>
            </a:avLst>
          </a:prstGeom>
          <a:noFill/>
          <a:ln w="25400">
            <a:solidFill>
              <a:srgbClr val="663300"/>
            </a:solidFill>
            <a:round/>
          </a:ln>
        </p:spPr>
        <p:txBody>
          <a:bodyPr wrap="none" anchor="ctr"/>
          <a:lstStyle/>
          <a:p>
            <a:pPr>
              <a:buFont typeface="Arial" panose="020B0604020202020204" pitchFamily="34" charset="0"/>
              <a:buNone/>
            </a:pPr>
            <a:endParaRPr lang="zh-CN" altLang="en-US">
              <a:latin typeface="Times New Roman" panose="02020603050405020304" pitchFamily="18" charset="0"/>
            </a:endParaRPr>
          </a:p>
        </p:txBody>
      </p:sp>
      <p:sp>
        <p:nvSpPr>
          <p:cNvPr id="11" name="矩形 10"/>
          <p:cNvSpPr>
            <a:spLocks noChangeArrowheads="1"/>
          </p:cNvSpPr>
          <p:nvPr/>
        </p:nvSpPr>
        <p:spPr bwMode="auto">
          <a:xfrm>
            <a:off x="467057" y="286603"/>
            <a:ext cx="11447438" cy="2677656"/>
          </a:xfrm>
          <a:prstGeom prst="rect">
            <a:avLst/>
          </a:prstGeom>
          <a:noFill/>
          <a:ln w="9525">
            <a:solidFill>
              <a:srgbClr val="00B0F0"/>
            </a:solidFill>
            <a:miter lim="800000"/>
            <a:headEnd/>
            <a:tailEnd/>
          </a:ln>
        </p:spPr>
        <p:txBody>
          <a:bodyPr wrap="square">
            <a:spAutoFit/>
          </a:bodyPr>
          <a:lstStyle/>
          <a:p>
            <a:pPr algn="l"/>
            <a:r>
              <a:rPr lang="zh-CN" altLang="en-US" sz="2800" b="1">
                <a:solidFill>
                  <a:srgbClr val="FF0000"/>
                </a:solidFill>
                <a:latin typeface="宋体" pitchFamily="2" charset="-122"/>
              </a:rPr>
              <a:t>美国史学家斯塔夫里阿诺斯曾这样说：“共产党领导人毛泽东于</a:t>
            </a:r>
            <a:r>
              <a:rPr lang="en-US" altLang="zh-CN" sz="2800" b="1">
                <a:solidFill>
                  <a:srgbClr val="FF0000"/>
                </a:solidFill>
                <a:latin typeface="宋体" pitchFamily="2" charset="-122"/>
              </a:rPr>
              <a:t>1949</a:t>
            </a:r>
            <a:r>
              <a:rPr lang="zh-CN" altLang="en-US" sz="2800" b="1">
                <a:solidFill>
                  <a:srgbClr val="FF0000"/>
                </a:solidFill>
                <a:latin typeface="宋体" pitchFamily="2" charset="-122"/>
              </a:rPr>
              <a:t>年</a:t>
            </a:r>
            <a:r>
              <a:rPr lang="en-US" altLang="zh-CN" sz="2800" b="1">
                <a:solidFill>
                  <a:srgbClr val="FF0000"/>
                </a:solidFill>
                <a:latin typeface="宋体" pitchFamily="2" charset="-122"/>
              </a:rPr>
              <a:t>10</a:t>
            </a:r>
            <a:r>
              <a:rPr lang="zh-CN" altLang="en-US" sz="2800" b="1">
                <a:solidFill>
                  <a:srgbClr val="FF0000"/>
                </a:solidFill>
                <a:latin typeface="宋体" pitchFamily="2" charset="-122"/>
              </a:rPr>
              <a:t>月</a:t>
            </a:r>
            <a:r>
              <a:rPr lang="en-US" altLang="zh-CN" sz="2800" b="1">
                <a:solidFill>
                  <a:srgbClr val="FF0000"/>
                </a:solidFill>
                <a:latin typeface="宋体" pitchFamily="2" charset="-122"/>
              </a:rPr>
              <a:t>1</a:t>
            </a:r>
            <a:r>
              <a:rPr lang="zh-CN" altLang="en-US" sz="2800" b="1">
                <a:solidFill>
                  <a:srgbClr val="FF0000"/>
                </a:solidFill>
                <a:latin typeface="宋体" pitchFamily="2" charset="-122"/>
              </a:rPr>
              <a:t>日在北京宣布中华人民共和国成立，这是中国历史的一个转折点，实际上也是世界历史的一个转折点。”中国史学家评价“中华人民共和国的成立，开辟了中国历史的新纪元” 。</a:t>
            </a:r>
          </a:p>
          <a:p>
            <a:pPr algn="l"/>
            <a:r>
              <a:rPr lang="zh-CN" altLang="en-US" sz="2800" b="1">
                <a:solidFill>
                  <a:srgbClr val="FF0000"/>
                </a:solidFill>
                <a:latin typeface="Times New Roman" pitchFamily="18" charset="0"/>
              </a:rPr>
              <a:t> </a:t>
            </a:r>
            <a:r>
              <a:rPr lang="zh-CN" altLang="en-US" sz="2800" b="1">
                <a:solidFill>
                  <a:srgbClr val="0000FF"/>
                </a:solidFill>
                <a:latin typeface="华文细黑"/>
                <a:ea typeface="楷体_GB2312" pitchFamily="1" charset="-122"/>
              </a:rPr>
              <a:t>请你结合中国近代史及本课内容谈谈你对这些评价的看法，你认为中华人民共和国的成立有怎样的历史意义？</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800" decel="100000"/>
                                        <p:tgtEl>
                                          <p:spTgt spid="2">
                                            <p:txEl>
                                              <p:pRg st="0" end="0"/>
                                            </p:txEl>
                                          </p:spTgt>
                                        </p:tgtEl>
                                      </p:cBhvr>
                                    </p:animEffect>
                                    <p:anim calcmode="lin" valueType="num">
                                      <p:cBhvr>
                                        <p:cTn id="14" dur="800" decel="100000" fill="hold"/>
                                        <p:tgtEl>
                                          <p:spTgt spid="2">
                                            <p:txEl>
                                              <p:pRg st="0" end="0"/>
                                            </p:txEl>
                                          </p:spTgt>
                                        </p:tgtEl>
                                        <p:attrNameLst>
                                          <p:attrName>style.rotation</p:attrName>
                                        </p:attrNameLst>
                                      </p:cBhvr>
                                      <p:tavLst>
                                        <p:tav tm="0">
                                          <p:val>
                                            <p:fltVal val="-90"/>
                                          </p:val>
                                        </p:tav>
                                        <p:tav tm="100000">
                                          <p:val>
                                            <p:fltVal val="0"/>
                                          </p:val>
                                        </p:tav>
                                      </p:tavLst>
                                    </p:anim>
                                    <p:anim calcmode="lin" valueType="num">
                                      <p:cBhvr>
                                        <p:cTn id="15" dur="800" decel="100000" fill="hold"/>
                                        <p:tgtEl>
                                          <p:spTgt spid="2">
                                            <p:txEl>
                                              <p:pRg st="0" end="0"/>
                                            </p:txEl>
                                          </p:spTgt>
                                        </p:tgtEl>
                                        <p:attrNameLst>
                                          <p:attrName>ppt_x</p:attrName>
                                        </p:attrNameLst>
                                      </p:cBhvr>
                                      <p:tavLst>
                                        <p:tav tm="0">
                                          <p:val>
                                            <p:strVal val="#ppt_x+0.4"/>
                                          </p:val>
                                        </p:tav>
                                        <p:tav tm="100000">
                                          <p:val>
                                            <p:strVal val="#ppt_x-0.05"/>
                                          </p:val>
                                        </p:tav>
                                      </p:tavLst>
                                    </p:anim>
                                    <p:anim calcmode="lin" valueType="num">
                                      <p:cBhvr>
                                        <p:cTn id="16" dur="800" decel="100000" fill="hold"/>
                                        <p:tgtEl>
                                          <p:spTgt spid="2">
                                            <p:txEl>
                                              <p:pRg st="0" end="0"/>
                                            </p:txEl>
                                          </p:spTgt>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2">
                                            <p:txEl>
                                              <p:pRg st="0" end="0"/>
                                            </p:txEl>
                                          </p:spTgt>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2">
                                            <p:txEl>
                                              <p:pRg st="0" end="0"/>
                                            </p:txEl>
                                          </p:spTgt>
                                        </p:tgtEl>
                                        <p:attrNameLst>
                                          <p:attrName>ppt_y</p:attrName>
                                        </p:attrNameLst>
                                      </p:cBhvr>
                                      <p:tavLst>
                                        <p:tav tm="0">
                                          <p:val>
                                            <p:strVal val="#ppt_y+0.1"/>
                                          </p:val>
                                        </p:tav>
                                        <p:tav tm="100000">
                                          <p:val>
                                            <p:strVal val="#ppt_y"/>
                                          </p:val>
                                        </p:tav>
                                      </p:tavLst>
                                    </p:anim>
                                  </p:childTnLst>
                                </p:cTn>
                              </p:par>
                              <p:par>
                                <p:cTn id="19" presetID="3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800" decel="100000"/>
                                        <p:tgtEl>
                                          <p:spTgt spid="6"/>
                                        </p:tgtEl>
                                      </p:cBhvr>
                                    </p:animEffect>
                                    <p:anim calcmode="lin" valueType="num">
                                      <p:cBhvr>
                                        <p:cTn id="22" dur="800" decel="100000" fill="hold"/>
                                        <p:tgtEl>
                                          <p:spTgt spid="6"/>
                                        </p:tgtEl>
                                        <p:attrNameLst>
                                          <p:attrName>style.rotation</p:attrName>
                                        </p:attrNameLst>
                                      </p:cBhvr>
                                      <p:tavLst>
                                        <p:tav tm="0">
                                          <p:val>
                                            <p:fltVal val="-90"/>
                                          </p:val>
                                        </p:tav>
                                        <p:tav tm="100000">
                                          <p:val>
                                            <p:fltVal val="0"/>
                                          </p:val>
                                        </p:tav>
                                      </p:tavLst>
                                    </p:anim>
                                    <p:anim calcmode="lin" valueType="num">
                                      <p:cBhvr>
                                        <p:cTn id="23" dur="800" decel="100000" fill="hold"/>
                                        <p:tgtEl>
                                          <p:spTgt spid="6"/>
                                        </p:tgtEl>
                                        <p:attrNameLst>
                                          <p:attrName>ppt_x</p:attrName>
                                        </p:attrNameLst>
                                      </p:cBhvr>
                                      <p:tavLst>
                                        <p:tav tm="0">
                                          <p:val>
                                            <p:strVal val="#ppt_x+0.4"/>
                                          </p:val>
                                        </p:tav>
                                        <p:tav tm="100000">
                                          <p:val>
                                            <p:strVal val="#ppt_x-0.05"/>
                                          </p:val>
                                        </p:tav>
                                      </p:tavLst>
                                    </p:anim>
                                    <p:anim calcmode="lin" valueType="num">
                                      <p:cBhvr>
                                        <p:cTn id="24" dur="800" decel="100000" fill="hold"/>
                                        <p:tgtEl>
                                          <p:spTgt spid="6"/>
                                        </p:tgtEl>
                                        <p:attrNameLst>
                                          <p:attrName>ppt_y</p:attrName>
                                        </p:attrNameLst>
                                      </p:cBhvr>
                                      <p:tavLst>
                                        <p:tav tm="0">
                                          <p:val>
                                            <p:strVal val="#ppt_y-0.4"/>
                                          </p:val>
                                        </p:tav>
                                        <p:tav tm="100000">
                                          <p:val>
                                            <p:strVal val="#ppt_y+0.1"/>
                                          </p:val>
                                        </p:tav>
                                      </p:tavLst>
                                    </p:anim>
                                    <p:anim calcmode="lin" valueType="num">
                                      <p:cBhvr>
                                        <p:cTn id="25"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26"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25606"/>
                                        </p:tgtEl>
                                        <p:attrNameLst>
                                          <p:attrName>style.visibility</p:attrName>
                                        </p:attrNameLst>
                                      </p:cBhvr>
                                      <p:to>
                                        <p:strVal val="visible"/>
                                      </p:to>
                                    </p:set>
                                    <p:anim calcmode="lin" valueType="num">
                                      <p:cBhvr>
                                        <p:cTn id="31" dur="500" fill="hold"/>
                                        <p:tgtEl>
                                          <p:spTgt spid="25606"/>
                                        </p:tgtEl>
                                        <p:attrNameLst>
                                          <p:attrName>ppt_w</p:attrName>
                                        </p:attrNameLst>
                                      </p:cBhvr>
                                      <p:tavLst>
                                        <p:tav tm="0">
                                          <p:val>
                                            <p:fltVal val="0"/>
                                          </p:val>
                                        </p:tav>
                                        <p:tav tm="100000">
                                          <p:val>
                                            <p:strVal val="#ppt_w"/>
                                          </p:val>
                                        </p:tav>
                                      </p:tavLst>
                                    </p:anim>
                                    <p:anim calcmode="lin" valueType="num">
                                      <p:cBhvr>
                                        <p:cTn id="32" dur="500" fill="hold"/>
                                        <p:tgtEl>
                                          <p:spTgt spid="2560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1000"/>
                                        <p:tgtEl>
                                          <p:spTgt spid="3"/>
                                        </p:tgtEl>
                                      </p:cBhvr>
                                    </p:animEffect>
                                    <p:anim calcmode="lin" valueType="num">
                                      <p:cBhvr>
                                        <p:cTn id="38" dur="1000" fill="hold"/>
                                        <p:tgtEl>
                                          <p:spTgt spid="3"/>
                                        </p:tgtEl>
                                        <p:attrNameLst>
                                          <p:attrName>ppt_x</p:attrName>
                                        </p:attrNameLst>
                                      </p:cBhvr>
                                      <p:tavLst>
                                        <p:tav tm="0">
                                          <p:val>
                                            <p:strVal val="#ppt_x"/>
                                          </p:val>
                                        </p:tav>
                                        <p:tav tm="100000">
                                          <p:val>
                                            <p:strVal val="#ppt_x"/>
                                          </p:val>
                                        </p:tav>
                                      </p:tavLst>
                                    </p:anim>
                                    <p:anim calcmode="lin" valueType="num">
                                      <p:cBhvr>
                                        <p:cTn id="3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9" presetClass="entr" presetSubtype="10" fill="hold" grpId="1" nodeType="clickEffect">
                                  <p:stCondLst>
                                    <p:cond delay="0"/>
                                  </p:stCondLst>
                                  <p:childTnLst>
                                    <p:set>
                                      <p:cBhvr>
                                        <p:cTn id="43" dur="1" fill="hold">
                                          <p:stCondLst>
                                            <p:cond delay="0"/>
                                          </p:stCondLst>
                                        </p:cTn>
                                        <p:tgtEl>
                                          <p:spTgt spid="28678"/>
                                        </p:tgtEl>
                                        <p:attrNameLst>
                                          <p:attrName>style.visibility</p:attrName>
                                        </p:attrNameLst>
                                      </p:cBhvr>
                                      <p:to>
                                        <p:strVal val="visible"/>
                                      </p:to>
                                    </p:set>
                                    <p:anim calcmode="lin" valueType="num">
                                      <p:cBhvr>
                                        <p:cTn id="44" dur="5000" fill="hold"/>
                                        <p:tgtEl>
                                          <p:spTgt spid="28678"/>
                                        </p:tgtEl>
                                        <p:attrNameLst>
                                          <p:attrName>ppt_w</p:attrName>
                                        </p:attrNameLst>
                                      </p:cBhvr>
                                      <p:tavLst>
                                        <p:tav tm="0" fmla="#ppt_w*sin(2.5*pi*$)">
                                          <p:val>
                                            <p:fltVal val="0"/>
                                          </p:val>
                                        </p:tav>
                                        <p:tav tm="100000">
                                          <p:val>
                                            <p:fltVal val="1"/>
                                          </p:val>
                                        </p:tav>
                                      </p:tavLst>
                                    </p:anim>
                                    <p:anim calcmode="lin" valueType="num">
                                      <p:cBhvr>
                                        <p:cTn id="45" dur="5000" fill="hold"/>
                                        <p:tgtEl>
                                          <p:spTgt spid="28678"/>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7412"/>
                                        </p:tgtEl>
                                        <p:attrNameLst>
                                          <p:attrName>style.visibility</p:attrName>
                                        </p:attrNameLst>
                                      </p:cBhvr>
                                      <p:to>
                                        <p:strVal val="visible"/>
                                      </p:to>
                                    </p:set>
                                    <p:animEffect transition="in" filter="fade">
                                      <p:cBhvr>
                                        <p:cTn id="57" dur="1000"/>
                                        <p:tgtEl>
                                          <p:spTgt spid="17412"/>
                                        </p:tgtEl>
                                      </p:cBhvr>
                                    </p:animEffect>
                                    <p:anim calcmode="lin" valueType="num">
                                      <p:cBhvr>
                                        <p:cTn id="58" dur="1000" fill="hold"/>
                                        <p:tgtEl>
                                          <p:spTgt spid="17412"/>
                                        </p:tgtEl>
                                        <p:attrNameLst>
                                          <p:attrName>ppt_x</p:attrName>
                                        </p:attrNameLst>
                                      </p:cBhvr>
                                      <p:tavLst>
                                        <p:tav tm="0">
                                          <p:val>
                                            <p:strVal val="#ppt_x"/>
                                          </p:val>
                                        </p:tav>
                                        <p:tav tm="100000">
                                          <p:val>
                                            <p:strVal val="#ppt_x"/>
                                          </p:val>
                                        </p:tav>
                                      </p:tavLst>
                                    </p:anim>
                                    <p:anim calcmode="lin" valueType="num">
                                      <p:cBhvr>
                                        <p:cTn id="5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
                                            <p:txEl>
                                              <p:pRg st="1" end="1"/>
                                            </p:txEl>
                                          </p:spTgt>
                                        </p:tgtEl>
                                        <p:attrNameLst>
                                          <p:attrName>style.visibility</p:attrName>
                                        </p:attrNameLst>
                                      </p:cBhvr>
                                      <p:to>
                                        <p:strVal val="visible"/>
                                      </p:to>
                                    </p:set>
                                    <p:animEffect transition="in" filter="fade">
                                      <p:cBhvr>
                                        <p:cTn id="64" dur="1000"/>
                                        <p:tgtEl>
                                          <p:spTgt spid="4">
                                            <p:txEl>
                                              <p:pRg st="1" end="1"/>
                                            </p:txEl>
                                          </p:spTgt>
                                        </p:tgtEl>
                                      </p:cBhvr>
                                    </p:animEffect>
                                    <p:anim calcmode="lin" valueType="num">
                                      <p:cBhvr>
                                        <p:cTn id="6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412" grpId="0"/>
      <p:bldP spid="5" grpId="0"/>
      <p:bldP spid="28678" grpId="0" animBg="1"/>
      <p:bldP spid="28678" grpId="1" bldLvl="0" animBg="1"/>
      <p:bldP spid="6" grpId="0"/>
      <p:bldP spid="25606" grpId="0" bldLvl="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descr="k"/>
          <p:cNvPicPr>
            <a:picLocks noChangeAspect="1"/>
          </p:cNvPicPr>
          <p:nvPr/>
        </p:nvPicPr>
        <p:blipFill>
          <a:blip r:embed="rId2" cstate="print">
            <a:lum contrast="9999"/>
          </a:blip>
          <a:stretch>
            <a:fillRect/>
          </a:stretch>
        </p:blipFill>
        <p:spPr>
          <a:xfrm>
            <a:off x="2055813" y="896938"/>
            <a:ext cx="8067675" cy="5049837"/>
          </a:xfrm>
          <a:prstGeom prst="rect">
            <a:avLst/>
          </a:prstGeom>
          <a:noFill/>
          <a:ln w="9525">
            <a:noFill/>
          </a:ln>
        </p:spPr>
      </p:pic>
      <p:pic>
        <p:nvPicPr>
          <p:cNvPr id="35842" name="图片 14337" descr="阅兵"/>
          <p:cNvPicPr>
            <a:picLocks noChangeAspect="1"/>
          </p:cNvPicPr>
          <p:nvPr/>
        </p:nvPicPr>
        <p:blipFill>
          <a:blip r:embed="rId3" cstate="print"/>
          <a:stretch>
            <a:fillRect/>
          </a:stretch>
        </p:blipFill>
        <p:spPr>
          <a:xfrm>
            <a:off x="1947863" y="663575"/>
            <a:ext cx="8175625" cy="5283200"/>
          </a:xfrm>
          <a:prstGeom prst="rect">
            <a:avLst/>
          </a:prstGeom>
          <a:noFill/>
          <a:ln w="9525">
            <a:noFill/>
          </a:ln>
        </p:spPr>
      </p:pic>
    </p:spTree>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1091</Words>
  <Application>Microsoft Office PowerPoint</Application>
  <PresentationFormat>宽屏</PresentationFormat>
  <Paragraphs>151</Paragraphs>
  <Slides>16</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16</vt:i4>
      </vt:variant>
    </vt:vector>
  </HeadingPairs>
  <TitlesOfParts>
    <vt:vector size="33" baseType="lpstr">
      <vt:lpstr>等线</vt:lpstr>
      <vt:lpstr>方正黑体_GBK</vt:lpstr>
      <vt:lpstr>方正兰亭超细黑简体</vt:lpstr>
      <vt:lpstr>黑体</vt:lpstr>
      <vt:lpstr>华文细黑</vt:lpstr>
      <vt:lpstr>华文新魏</vt:lpstr>
      <vt:lpstr>华文中宋</vt:lpstr>
      <vt:lpstr>楷体</vt:lpstr>
      <vt:lpstr>楷体_GB2312</vt:lpstr>
      <vt:lpstr>隶书</vt:lpstr>
      <vt:lpstr>宋体</vt:lpstr>
      <vt:lpstr>宋体-方正超大字符集</vt:lpstr>
      <vt:lpstr>微软雅黑</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预习第二课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LENOVO</cp:lastModifiedBy>
  <cp:revision>406</cp:revision>
  <dcterms:created xsi:type="dcterms:W3CDTF">2017-08-03T09:01:00Z</dcterms:created>
  <dcterms:modified xsi:type="dcterms:W3CDTF">2025-09-04T02:41:04Z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