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29"/>
  </p:notesMasterIdLst>
  <p:sldIdLst>
    <p:sldId id="259" r:id="rId4"/>
    <p:sldId id="351" r:id="rId5"/>
    <p:sldId id="257" r:id="rId6"/>
    <p:sldId id="258" r:id="rId7"/>
    <p:sldId id="260" r:id="rId8"/>
    <p:sldId id="294" r:id="rId9"/>
    <p:sldId id="295" r:id="rId10"/>
    <p:sldId id="312" r:id="rId11"/>
    <p:sldId id="329" r:id="rId12"/>
    <p:sldId id="330" r:id="rId13"/>
    <p:sldId id="292" r:id="rId14"/>
    <p:sldId id="270" r:id="rId15"/>
    <p:sldId id="271" r:id="rId16"/>
    <p:sldId id="272" r:id="rId17"/>
    <p:sldId id="374" r:id="rId18"/>
    <p:sldId id="275" r:id="rId19"/>
    <p:sldId id="276" r:id="rId20"/>
    <p:sldId id="297" r:id="rId21"/>
    <p:sldId id="344" r:id="rId22"/>
    <p:sldId id="282" r:id="rId23"/>
    <p:sldId id="283" r:id="rId24"/>
    <p:sldId id="284" r:id="rId25"/>
    <p:sldId id="281" r:id="rId26"/>
    <p:sldId id="261" r:id="rId27"/>
    <p:sldId id="262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521D"/>
    <a:srgbClr val="9C7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lum bright="70001" contrast="-70000"/>
          </a:blip>
          <a:stretch>
            <a:fillRect/>
          </a:stretch>
        </p:blipFill>
        <p:spPr>
          <a:xfrm>
            <a:off x="6705600" y="1371600"/>
            <a:ext cx="5118100" cy="490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81000"/>
            <a:ext cx="3060700" cy="906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18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374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11675"/>
            <a:ext cx="12192000" cy="2362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" name="Group 9"/>
          <p:cNvGrpSpPr/>
          <p:nvPr/>
        </p:nvGrpSpPr>
        <p:grpSpPr>
          <a:xfrm>
            <a:off x="0" y="0"/>
            <a:ext cx="12192000" cy="6858000"/>
            <a:chOff x="0" y="0"/>
            <a:chExt cx="5760" cy="4320"/>
          </a:xfrm>
        </p:grpSpPr>
        <p:pic>
          <p:nvPicPr>
            <p:cNvPr id="2060" name="图片 50" descr="1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61" name="图片 51" descr="2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 lang="zh-CN" altLang="en-US" sz="4800" b="1" dirty="0" smtClean="0">
                <a:solidFill>
                  <a:schemeClr val="tx1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733800"/>
            <a:ext cx="8534400" cy="990600"/>
          </a:xfrm>
        </p:spPr>
        <p:txBody>
          <a:bodyPr/>
          <a:lstStyle>
            <a:lvl1pPr marL="0" indent="0" algn="ctr">
              <a:buNone/>
              <a:defRPr lang="zh-CN" altLang="en-US" sz="32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65600" y="6245225"/>
            <a:ext cx="2336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6245225"/>
            <a:ext cx="2336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5200" y="6245225"/>
            <a:ext cx="1727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zh-CN" altLang="en-US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0DB2DC-4C9A-4742-B13C-FB6460FD3503}" type="slidenum">
              <a:rPr lang="zh-CN" altLang="en-US" dirty="0">
                <a:latin typeface="Times New Roman" panose="02020603050405020304" pitchFamily="2" charset="0"/>
              </a:rPr>
            </a:fld>
            <a:endParaRPr lang="zh-CN" altLang="en-US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0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4.xml"/><Relationship Id="rId18" Type="http://schemas.openxmlformats.org/officeDocument/2006/relationships/image" Target="../media/image2.png"/><Relationship Id="rId17" Type="http://schemas.openxmlformats.org/officeDocument/2006/relationships/image" Target="../media/image9.png"/><Relationship Id="rId16" Type="http://schemas.openxmlformats.org/officeDocument/2006/relationships/image" Target="../media/image8.png"/><Relationship Id="rId15" Type="http://schemas.openxmlformats.org/officeDocument/2006/relationships/image" Target="../media/image7.png"/><Relationship Id="rId14" Type="http://schemas.openxmlformats.org/officeDocument/2006/relationships/image" Target="../media/image6.png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9"/>
          <p:cNvGrpSpPr/>
          <p:nvPr/>
        </p:nvGrpSpPr>
        <p:grpSpPr>
          <a:xfrm>
            <a:off x="0" y="-304800"/>
            <a:ext cx="12192000" cy="7162800"/>
            <a:chOff x="0" y="-192"/>
            <a:chExt cx="5760" cy="4512"/>
          </a:xfrm>
        </p:grpSpPr>
        <p:pic>
          <p:nvPicPr>
            <p:cNvPr id="1036" name="图片 50" descr="1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37" name="图片 51" descr="2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0" y="-192"/>
              <a:ext cx="5760" cy="432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027" name="图片 6" descr="图片1副本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图片 8" descr="图片1副本.png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0" y="6019800"/>
            <a:ext cx="121920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868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3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65600" y="6245225"/>
            <a:ext cx="2336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6245225"/>
            <a:ext cx="2336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5200" y="6245225"/>
            <a:ext cx="1727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Picture 3" descr="E:\ppt资源及相关\懒人图库101-200\png-1835.png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9448800" y="3857625"/>
            <a:ext cx="2743200" cy="213360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35" name="图片 1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85800" y="6248400"/>
            <a:ext cx="1919817" cy="568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KSO_TEMPLATE" hidden="1"/>
          <p:cNvSpPr/>
          <p:nvPr userDrawn="1">
            <p:custDataLst>
              <p:tags r:id="rId19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slide" Target="slide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2.xml"/><Relationship Id="rId1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" Target="slide25.xml"/><Relationship Id="rId1" Type="http://schemas.openxmlformats.org/officeDocument/2006/relationships/slide" Target="slide2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099" name="图片 4098" descr="藤野先生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2405" y="0"/>
            <a:ext cx="4997450" cy="67437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0" name="文本框 4099"/>
          <p:cNvSpPr txBox="1"/>
          <p:nvPr/>
        </p:nvSpPr>
        <p:spPr>
          <a:xfrm>
            <a:off x="3602355" y="1155700"/>
            <a:ext cx="2398395" cy="5257800"/>
          </a:xfrm>
          <a:prstGeom prst="rect">
            <a:avLst/>
          </a:prstGeom>
          <a:noFill/>
          <a:ln w="9525">
            <a:noFill/>
          </a:ln>
        </p:spPr>
        <p:txBody>
          <a:bodyPr vert="eaVert">
            <a:spAutoFit/>
          </a:bodyPr>
          <a:p>
            <a:pPr algn="ctr"/>
            <a:r>
              <a:rPr lang="zh-CN" altLang="en-US" sz="9000" dirty="0">
                <a:solidFill>
                  <a:srgbClr val="FF9933"/>
                </a:solidFill>
                <a:latin typeface="Arial" panose="020B0604020202020204" pitchFamily="34" charset="0"/>
                <a:ea typeface="华文新魏" panose="02010800040101010101" charset="-122"/>
              </a:rPr>
              <a:t>藤野先生</a:t>
            </a:r>
            <a:endParaRPr lang="zh-CN" altLang="en-US" sz="9000" dirty="0">
              <a:solidFill>
                <a:srgbClr val="FF9933"/>
              </a:solidFill>
              <a:latin typeface="Arial" panose="020B0604020202020204" pitchFamily="34" charset="0"/>
              <a:ea typeface="华文新魏" panose="02010800040101010101" charset="-122"/>
            </a:endParaRPr>
          </a:p>
          <a:p>
            <a:pPr algn="r"/>
            <a:endParaRPr lang="zh-CN" altLang="en-US" sz="5400" dirty="0">
              <a:solidFill>
                <a:srgbClr val="FF9933"/>
              </a:solidFill>
              <a:latin typeface="Arial" panose="020B0604020202020204" pitchFamily="34" charset="0"/>
              <a:ea typeface="华文新魏" panose="02010800040101010101" charset="-122"/>
            </a:endParaRPr>
          </a:p>
        </p:txBody>
      </p:sp>
      <p:pic>
        <p:nvPicPr>
          <p:cNvPr id="4101" name="图片 4100" descr="鲁迅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315" y="2552700"/>
            <a:ext cx="2606040" cy="3578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02" name="矩形 4101"/>
          <p:cNvSpPr/>
          <p:nvPr/>
        </p:nvSpPr>
        <p:spPr>
          <a:xfrm>
            <a:off x="996315" y="4377690"/>
            <a:ext cx="1006475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5400" dirty="0">
                <a:solidFill>
                  <a:srgbClr val="FF0000"/>
                </a:solidFill>
                <a:latin typeface="Arial" panose="020B0604020202020204" pitchFamily="34" charset="0"/>
                <a:ea typeface="华文新魏" panose="02010800040101010101" charset="-122"/>
              </a:rPr>
              <a:t>鲁迅</a:t>
            </a:r>
            <a:endParaRPr lang="zh-CN" altLang="en-US" sz="5400" dirty="0">
              <a:solidFill>
                <a:srgbClr val="FF0000"/>
              </a:solidFill>
              <a:latin typeface="Arial" panose="020B0604020202020204" pitchFamily="34" charset="0"/>
              <a:ea typeface="华文新魏" panose="02010800040101010101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555"/>
            <a:ext cx="4133850" cy="868045"/>
          </a:xfrm>
        </p:spPr>
        <p:txBody>
          <a:bodyPr/>
          <a:p>
            <a:pPr algn="l"/>
            <a:r>
              <a:rPr lang="zh-CN" altLang="en-US" sz="4800" b="1">
                <a:latin typeface="楷体" panose="02010609060101010101" charset="-122"/>
                <a:ea typeface="楷体" panose="02010609060101010101" charset="-122"/>
              </a:rPr>
              <a:t>补充背景</a:t>
            </a:r>
            <a:endParaRPr lang="zh-CN" altLang="en-US" sz="48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11430" y="1158240"/>
            <a:ext cx="11732260" cy="49682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日本的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明治维新</a:t>
            </a:r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始于一八六八年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西医</a:t>
            </a:r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在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日本的势力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大盛</a:t>
            </a:r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。中医逐渐微弱，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终被西医取代。在很短的时间内</a:t>
            </a:r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，日本医疗卫生事业向现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代化的发展</a:t>
            </a:r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zh-CN" sz="3600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en-US" altLang="zh-CN" sz="3600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“我的</a:t>
            </a:r>
            <a:r>
              <a:rPr lang="en-US" altLang="zh-CN" sz="36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梦</a:t>
            </a:r>
            <a:r>
              <a:rPr lang="en-US" altLang="zh-CN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很美满，预备卒业回来，救治像我父亲似的被误的病人的疾苦，战争时候便去当军医，一面又促进了国人对于维新的信仰。”</a:t>
            </a:r>
            <a:endParaRPr lang="en-US" altLang="zh-CN" sz="3600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                 ——</a:t>
            </a:r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学医救国梦</a:t>
            </a:r>
            <a:r>
              <a:rPr lang="en-US" altLang="zh-CN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 </a:t>
            </a:r>
            <a:r>
              <a:rPr lang="en-US" altLang="zh-CN" sz="3600" b="1" dirty="0" smtClean="0">
                <a:ea typeface="华文楷体" panose="02010600040101010101" charset="-122"/>
              </a:rPr>
              <a:t> </a:t>
            </a:r>
            <a:endParaRPr kumimoji="1" lang="zh-CN" altLang="en-US" sz="3600" b="1" dirty="0">
              <a:solidFill>
                <a:srgbClr val="FF0000"/>
              </a:solidFill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85" y="144145"/>
            <a:ext cx="12127230" cy="868045"/>
          </a:xfrm>
        </p:spPr>
        <p:txBody>
          <a:bodyPr/>
          <a:p>
            <a:r>
              <a:rPr lang="zh-CN" altLang="en-US" sz="4800" b="1">
                <a:latin typeface="楷体" panose="02010609060101010101" charset="-122"/>
                <a:ea typeface="楷体" panose="02010609060101010101" charset="-122"/>
              </a:rPr>
              <a:t>在文中</a:t>
            </a:r>
            <a:r>
              <a:rPr lang="zh-CN" altLang="en-US" sz="4800" b="1">
                <a:latin typeface="楷体" panose="02010609060101010101" charset="-122"/>
                <a:ea typeface="楷体" panose="02010609060101010101" charset="-122"/>
              </a:rPr>
              <a:t>再次寻找</a:t>
            </a:r>
            <a:r>
              <a:rPr lang="zh-CN" altLang="en-US" sz="4800" b="1" u="sng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时代的蛛丝马迹</a:t>
            </a:r>
            <a:r>
              <a:rPr lang="en-US" altLang="zh-CN" sz="4800" b="1">
                <a:latin typeface="楷体" panose="02010609060101010101" charset="-122"/>
                <a:ea typeface="楷体" panose="02010609060101010101" charset="-122"/>
              </a:rPr>
              <a:t>……</a:t>
            </a:r>
            <a:endParaRPr lang="en-US" altLang="zh-CN" sz="48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-9525" y="1295400"/>
            <a:ext cx="12127230" cy="4831080"/>
          </a:xfrm>
        </p:spPr>
        <p:txBody>
          <a:bodyPr/>
          <a:p>
            <a:pPr marL="0" indent="0">
              <a:buNone/>
            </a:pPr>
            <a:r>
              <a:rPr lang="zh-CN" altLang="en-US" sz="4400" b="1">
                <a:latin typeface="楷体" panose="02010609060101010101" charset="-122"/>
                <a:ea typeface="楷体" panose="02010609060101010101" charset="-122"/>
                <a:sym typeface="+mn-ea"/>
              </a:rPr>
              <a:t>文中有哪些内容似乎和藤野先生并无直接关系？</a:t>
            </a:r>
            <a:endParaRPr lang="zh-CN" altLang="en-US" sz="44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初识藤野先生之前（</a:t>
            </a:r>
            <a:r>
              <a:rPr lang="en-US" altLang="zh-CN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1-5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）</a:t>
            </a:r>
            <a:r>
              <a:rPr lang="zh-CN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？</a:t>
            </a:r>
            <a:endParaRPr lang="zh-CN" altLang="en-US" sz="4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匿名信事件</a:t>
            </a:r>
            <a:r>
              <a:rPr lang="en-US" altLang="zh-CN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？</a:t>
            </a:r>
            <a:endParaRPr lang="en-US" altLang="zh-CN" sz="4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en-US" altLang="zh-CN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看电影事件</a:t>
            </a:r>
            <a:r>
              <a:rPr lang="en-US" altLang="zh-CN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？</a:t>
            </a:r>
            <a:endParaRPr lang="zh-CN" altLang="en-US" sz="4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4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025" y="122555"/>
            <a:ext cx="11001375" cy="868045"/>
          </a:xfrm>
        </p:spPr>
        <p:txBody>
          <a:bodyPr/>
          <a:p>
            <a:pPr algn="l"/>
            <a:r>
              <a:rPr lang="zh-CN" altLang="en-US" sz="4000">
                <a:latin typeface="楷体" panose="02010609060101010101" charset="-122"/>
                <a:ea typeface="楷体" panose="02010609060101010101" charset="-122"/>
              </a:rPr>
              <a:t>解释鲁迅为什么离开东京去仙台？</a:t>
            </a:r>
            <a:endParaRPr lang="zh-CN" altLang="en-US" sz="4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2"/>
          </p:nvPr>
        </p:nvSpPr>
        <p:spPr>
          <a:xfrm>
            <a:off x="140335" y="2247265"/>
            <a:ext cx="5386917" cy="3951288"/>
          </a:xfrm>
        </p:spPr>
        <p:txBody>
          <a:bodyPr/>
          <a:p>
            <a:pPr>
              <a:lnSpc>
                <a:spcPct val="150000"/>
              </a:lnSpc>
            </a:pP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sym typeface="+mn-ea"/>
              </a:rPr>
              <a:t>也无非是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这样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sym typeface="+mn-ea"/>
              </a:rPr>
              <a:t>？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赏樱花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学跳舞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zh-CN" altLang="en-US" sz="3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3"/>
          </p:nvPr>
        </p:nvSpPr>
        <p:spPr>
          <a:xfrm>
            <a:off x="5803477" y="1298893"/>
            <a:ext cx="5389033" cy="639762"/>
          </a:xfrm>
        </p:spPr>
        <p:txBody>
          <a:bodyPr/>
          <a:p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4"/>
          </p:nvPr>
        </p:nvSpPr>
        <p:spPr>
          <a:xfrm>
            <a:off x="3957320" y="1938655"/>
            <a:ext cx="8234680" cy="4665980"/>
          </a:xfrm>
        </p:spPr>
        <p:txBody>
          <a:bodyPr/>
          <a:p>
            <a:endParaRPr lang="zh-CN" altLang="en-US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庸俗无聊、不思进取、荒废生命！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厌恶反感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、格格不入、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孤独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失望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……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4000"/>
          </a:p>
        </p:txBody>
      </p:sp>
      <p:sp>
        <p:nvSpPr>
          <p:cNvPr id="5" name="右箭头 4"/>
          <p:cNvSpPr/>
          <p:nvPr/>
        </p:nvSpPr>
        <p:spPr>
          <a:xfrm>
            <a:off x="2827655" y="3872865"/>
            <a:ext cx="1269365" cy="344805"/>
          </a:xfrm>
          <a:prstGeom prst="rightArrow">
            <a:avLst/>
          </a:prstGeom>
          <a:gradFill rotWithShape="1">
            <a:gsLst>
              <a:gs pos="0">
                <a:srgbClr val="663300"/>
              </a:gs>
              <a:gs pos="50000">
                <a:srgbClr val="C58A4F"/>
              </a:gs>
              <a:gs pos="100000">
                <a:srgbClr val="663300"/>
              </a:gs>
            </a:gsLst>
            <a:lin ang="0" scaled="1"/>
          </a:gradFill>
          <a:ln w="9525">
            <a:noFill/>
            <a:round/>
          </a:ln>
        </p:spPr>
        <p:txBody>
          <a:bodyPr wrap="none" anchor="ctr"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0" y="1355090"/>
            <a:ext cx="656844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初识藤野先生之前（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1-5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）？</a:t>
            </a:r>
            <a:endParaRPr lang="zh-CN" altLang="en-US" sz="4000">
              <a:latin typeface="华文新魏" panose="02010800040101010101" charset="-122"/>
              <a:ea typeface="华文新魏" panose="02010800040101010101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2" grpId="0"/>
      <p:bldP spid="8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0" y="122555"/>
            <a:ext cx="11569700" cy="868045"/>
          </a:xfrm>
        </p:spPr>
        <p:txBody>
          <a:bodyPr/>
          <a:p>
            <a:pPr algn="l"/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去仙台的途中鲁迅</a:t>
            </a:r>
            <a:r>
              <a:rPr lang="en-US" altLang="zh-CN" sz="3600" u="sng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“</a:t>
            </a:r>
            <a:r>
              <a:rPr lang="zh-CN" altLang="en-US" sz="3600" u="sng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不知怎的</a:t>
            </a:r>
            <a:r>
              <a:rPr lang="en-US" altLang="zh-CN" sz="3600" u="sng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”</a:t>
            </a:r>
            <a:r>
              <a:rPr lang="zh-CN" altLang="en-US" sz="3600">
                <a:latin typeface="楷体" panose="02010609060101010101" charset="-122"/>
                <a:ea typeface="楷体" panose="02010609060101010101" charset="-122"/>
              </a:rPr>
              <a:t>印象深刻的两个地名？</a:t>
            </a:r>
            <a:endParaRPr lang="en-US" altLang="zh-CN" sz="36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" y="1295400"/>
            <a:ext cx="12203430" cy="4831080"/>
          </a:xfrm>
        </p:spPr>
        <p:txBody>
          <a:bodyPr/>
          <a:p>
            <a:pPr marL="0" indent="0">
              <a:lnSpc>
                <a:spcPct val="120000"/>
              </a:lnSpc>
              <a:buNone/>
            </a:pPr>
            <a:r>
              <a:rPr lang="zh-CN" altLang="en-US" b="1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日暮里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日暮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乡关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何处是，烟波江上使人愁。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lnSpc>
                <a:spcPct val="21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日暮穷途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水户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明的遗民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朱舜水先生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客死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的地方</a:t>
            </a:r>
            <a:endParaRPr lang="zh-CN" altLang="en-US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6829425" y="1295400"/>
            <a:ext cx="5386705" cy="34150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身处异国他乡，怀念故土；</a:t>
            </a:r>
            <a:endParaRPr lang="zh-CN" sz="3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indent="0"/>
            <a:endParaRPr lang="zh-CN" sz="3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indent="0"/>
            <a:r>
              <a:rPr 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身为弱国子民的迷茫、颓丧之感；</a:t>
            </a:r>
            <a:endParaRPr lang="zh-CN" sz="3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indent="0"/>
            <a:endParaRPr lang="zh-CN" sz="3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indent="0"/>
            <a:r>
              <a:rPr 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爱国之情（报国鸿志）</a:t>
            </a:r>
            <a:endParaRPr lang="en-US" altLang="zh-CN" sz="3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005" y="122555"/>
            <a:ext cx="12111990" cy="868045"/>
          </a:xfrm>
        </p:spPr>
        <p:txBody>
          <a:bodyPr/>
          <a:p>
            <a:pPr algn="l"/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从到仙台受到优待的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表达中，你读出了什么？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70" y="1116330"/>
            <a:ext cx="12112625" cy="4912995"/>
          </a:xfrm>
        </p:spPr>
        <p:txBody>
          <a:bodyPr/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物以稀为贵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？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比喻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弱国子民的自卑、辛酸、敏感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……</a:t>
            </a:r>
            <a:endParaRPr lang="en-US" altLang="zh-CN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生活条件很差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鲁迅并不过分在意？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鲁迅的志趣和心态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志在求学 乐观超然！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作者内心如何看待这种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优待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？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日本民众善良友好；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atinLnBrk="0">
              <a:lnSpc>
                <a:spcPct val="100000"/>
              </a:lnSpc>
              <a:spcBef>
                <a:spcPts val="0"/>
              </a:spcBef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鲁迅感谢但并不因此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感激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？！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40000"/>
              </a:lnSpc>
            </a:pPr>
            <a:endParaRPr lang="zh-CN" altLang="en-US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95400"/>
            <a:ext cx="12192635" cy="4831080"/>
          </a:xfrm>
        </p:spPr>
        <p:txBody>
          <a:bodyPr/>
          <a:p>
            <a:pPr marL="0" indent="0">
              <a:buNone/>
            </a:pPr>
            <a:r>
              <a:rPr lang="en-US" altLang="zh-CN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匿名信事件</a:t>
            </a:r>
            <a:r>
              <a:rPr lang="en-US" altLang="zh-CN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和</a:t>
            </a:r>
            <a:r>
              <a:rPr lang="en-US" altLang="zh-CN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看电影事件</a:t>
            </a:r>
            <a:r>
              <a:rPr lang="en-US" altLang="zh-CN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中，鲁迅想表达什么？</a:t>
            </a:r>
            <a:endParaRPr lang="zh-CN" altLang="en-US" sz="4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>
              <a:buNone/>
            </a:pPr>
            <a:endParaRPr lang="zh-CN" altLang="en-US" sz="44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>
              <a:buNone/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在事件叙述过程中，有哪些语言给你留下深刻印象？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 sz="4000" b="1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70" y="122555"/>
            <a:ext cx="12136120" cy="868045"/>
          </a:xfrm>
        </p:spPr>
        <p:txBody>
          <a:bodyPr/>
          <a:p>
            <a:pPr algn="l"/>
            <a:endParaRPr lang="zh-CN" altLang="en-US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" y="4726940"/>
            <a:ext cx="10957560" cy="1482090"/>
          </a:xfrm>
        </p:spPr>
        <p:txBody>
          <a:bodyPr/>
          <a:p>
            <a:pPr marL="0" indent="0">
              <a:buNone/>
            </a:pP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日本举国都歧视中国人；中国人自己也麻木、冷漠。</a:t>
            </a:r>
            <a:endParaRPr lang="zh-CN" altLang="en-US" sz="3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0" indent="0">
              <a:buNone/>
            </a:pPr>
            <a:r>
              <a:rPr lang="en-US" alt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无比激愤、满腔绝望！</a:t>
            </a:r>
            <a:endParaRPr lang="zh-CN" altLang="en-US" sz="3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TextBox 1"/>
          <p:cNvSpPr txBox="1"/>
          <p:nvPr/>
        </p:nvSpPr>
        <p:spPr>
          <a:xfrm>
            <a:off x="1270" y="1106805"/>
            <a:ext cx="12190730" cy="3691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30000"/>
              </a:lnSpc>
            </a:pPr>
            <a:r>
              <a:rPr lang="en-US" altLang="zh-CN" sz="3200" dirty="0" smtClean="0">
                <a:latin typeface="+mn-ea"/>
              </a:rPr>
              <a:t>    </a:t>
            </a:r>
            <a:r>
              <a:rPr lang="zh-CN" altLang="en-US" sz="32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中国是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弱国，所以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中国人</a:t>
            </a:r>
            <a:r>
              <a:rPr lang="zh-CN" altLang="en-US" sz="3600" b="1" dirty="0">
                <a:solidFill>
                  <a:srgbClr val="8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当然</a:t>
            </a:r>
            <a:r>
              <a:rPr lang="zh-CN" altLang="en-US" sz="32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是低能儿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，分数在六十分以上，便不是自己的能力了：也无怪</a:t>
            </a:r>
            <a:r>
              <a:rPr lang="zh-CN" altLang="en-US" sz="4000" b="1" dirty="0">
                <a:solidFill>
                  <a:srgbClr val="8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他们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疑惑</a:t>
            </a:r>
            <a:r>
              <a:rPr lang="zh-CN" altLang="en-US" sz="32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en-US" altLang="zh-CN" sz="3200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endParaRPr lang="en-US" altLang="zh-CN" sz="3200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zh-CN" sz="32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32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万岁！”</a:t>
            </a:r>
            <a:r>
              <a:rPr lang="zh-CN" altLang="en-US" sz="4000" b="1" dirty="0" smtClean="0">
                <a:solidFill>
                  <a:srgbClr val="8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他们</a:t>
            </a:r>
            <a:r>
              <a:rPr lang="zh-CN" altLang="en-US" sz="32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都拍掌欢呼起来。</a:t>
            </a:r>
            <a:endParaRPr lang="en-US" altLang="zh-CN" sz="3200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32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zh-CN" altLang="en-US" sz="32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这种欢呼，是每看一片都有的，但在我，这一声却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特别得刺耳</a:t>
            </a:r>
            <a:r>
              <a:rPr lang="zh-CN" altLang="en-US" sz="32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70" y="2748280"/>
            <a:ext cx="9530715" cy="645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荒谬逻辑</a:t>
            </a:r>
            <a:r>
              <a:rPr lang="en-US" alt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弱国子民辛酸受辱、愤慨不平！</a:t>
            </a:r>
            <a:endParaRPr lang="zh-CN" altLang="en-US" sz="36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0" grpId="0"/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这两件事与藤野先生的关系：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80135"/>
            <a:ext cx="11602720" cy="4831080"/>
          </a:xfrm>
        </p:spPr>
        <p:txBody>
          <a:bodyPr/>
          <a:p>
            <a:pPr>
              <a:lnSpc>
                <a:spcPct val="170000"/>
              </a:lnSpc>
            </a:pP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鲁迅与藤野先生惜别的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原因（意见变化，弃医从文）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70000"/>
              </a:lnSpc>
            </a:pP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反衬藤野先生的</a:t>
            </a:r>
            <a:r>
              <a:rPr lang="en-US" altLang="zh-CN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44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伟大</a:t>
            </a:r>
            <a:r>
              <a:rPr lang="en-US" altLang="zh-CN" sz="44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sz="3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en-US" altLang="zh-CN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正直热情、</a:t>
            </a:r>
            <a:r>
              <a:rPr lang="zh-CN" altLang="en-US" sz="48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平等</a:t>
            </a:r>
            <a:r>
              <a:rPr lang="zh-CN" altLang="en-US" sz="48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尊重</a:t>
            </a:r>
            <a:endParaRPr lang="zh-CN" altLang="en-US" sz="4800" b="1" dirty="0" smtClean="0">
              <a:solidFill>
                <a:srgbClr val="80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sz="4800" b="1" dirty="0" smtClean="0">
                <a:solidFill>
                  <a:srgbClr val="8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</a:t>
            </a:r>
            <a:r>
              <a:rPr lang="zh-CN" altLang="en-US" sz="48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没有狭隘的民族偏见！</a:t>
            </a:r>
            <a:endParaRPr lang="zh-CN" altLang="en-US" sz="48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7" name="文本占位符 11266"/>
          <p:cNvSpPr>
            <a:spLocks noGrp="1"/>
          </p:cNvSpPr>
          <p:nvPr>
            <p:ph type="body" idx="1"/>
          </p:nvPr>
        </p:nvSpPr>
        <p:spPr>
          <a:xfrm>
            <a:off x="-214630" y="1089660"/>
            <a:ext cx="12426950" cy="5036820"/>
          </a:xfrm>
        </p:spPr>
        <p:txBody>
          <a:bodyPr/>
          <a:p>
            <a:pPr latinLnBrk="0">
              <a:lnSpc>
                <a:spcPts val="4020"/>
              </a:lnSpc>
              <a:spcBef>
                <a:spcPts val="0"/>
              </a:spcBef>
            </a:pPr>
            <a:r>
              <a:rPr lang="en-US" altLang="zh-CN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周君来日本的时候正好是日清战争以后。尽管日清战争已过去多年，不幸的是那时社会上还有日本人把中国人骂为"梳辫子和尚"，说中国人坏话的风气。所以在仙台医学专门学校也有这么一伙人以白眼看待周君，把他当成异己。</a:t>
            </a:r>
            <a:endParaRPr lang="zh-CN" altLang="en-US" sz="36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latinLnBrk="0">
              <a:lnSpc>
                <a:spcPts val="4020"/>
              </a:lnSpc>
              <a:spcBef>
                <a:spcPts val="0"/>
              </a:spcBef>
            </a:pP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少年时代我向福井藩校毕业的野坂先生学习过汉文，所以我很尊敬中国人的先贤，同时也感到要爱惜来自这个国家的人们。这大概就是我让周君感到特别亲切、特别感激的缘故吧。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zh-CN" altLang="en-US" sz="36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61765" y="5542915"/>
            <a:ext cx="738886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藤野严九郎   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</a:t>
            </a:r>
            <a:r>
              <a:rPr lang="zh-CN" altLang="en-US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谨忆周树人君</a:t>
            </a:r>
            <a:r>
              <a:rPr lang="en-US" altLang="zh-CN" sz="32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》</a:t>
            </a:r>
            <a:endParaRPr lang="zh-CN" altLang="en-US" sz="32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-8890" y="894080"/>
            <a:ext cx="12205970" cy="7247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3000"/>
              </a:spcBef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品味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最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感激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  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体会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伟大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 ——</a:t>
            </a:r>
            <a:endParaRPr lang="en-US" altLang="zh-CN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3000"/>
              </a:spcBef>
            </a:pPr>
            <a:r>
              <a:rPr lang="zh-CN" altLang="en-US" sz="4000" b="1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热情诚恳的帮助</a:t>
            </a:r>
            <a:r>
              <a:rPr lang="zh-CN" altLang="en-US" sz="40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；发自内心的关爱；</a:t>
            </a:r>
            <a:r>
              <a:rPr lang="zh-CN" altLang="en-US" sz="40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细致严谨的引领。</a:t>
            </a:r>
            <a:endParaRPr lang="zh-CN" altLang="en-US" sz="4000" b="1" dirty="0" smtClean="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en-US" altLang="zh-CN" sz="40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sz="40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在混乱黑暗的</a:t>
            </a:r>
            <a:r>
              <a:rPr lang="zh-CN" altLang="en-US" sz="40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时代</a:t>
            </a:r>
            <a:r>
              <a:rPr lang="zh-CN" altLang="en-US" sz="40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里</a:t>
            </a:r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完全</a:t>
            </a:r>
            <a:r>
              <a:rPr lang="zh-CN" altLang="en-US" sz="40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摒弃了狭隘</a:t>
            </a:r>
            <a:endParaRPr lang="zh-CN" altLang="en-US" sz="40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的民族偏见</a:t>
            </a:r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！以无比的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正直热情、</a:t>
            </a:r>
            <a:r>
              <a:rPr lang="zh-CN" altLang="en-US" sz="40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平等</a:t>
            </a:r>
            <a:r>
              <a:rPr lang="zh-CN" altLang="en-US" sz="40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尊重</a:t>
            </a:r>
            <a:endParaRPr lang="zh-CN" altLang="en-US" sz="4000" b="1" dirty="0" smtClean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30000"/>
              </a:lnSpc>
              <a:spcBef>
                <a:spcPts val="1800"/>
              </a:spcBef>
            </a:pPr>
            <a:r>
              <a:rPr lang="zh-CN" altLang="en-US" sz="40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给</a:t>
            </a:r>
            <a:r>
              <a:rPr lang="zh-CN" altLang="en-US" sz="40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孤寂</a:t>
            </a:r>
            <a:r>
              <a:rPr lang="zh-CN" altLang="en-US" sz="40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的心灵以巨大的</a:t>
            </a:r>
            <a:r>
              <a:rPr lang="zh-CN" altLang="en-US" sz="40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慰藉</a:t>
            </a:r>
            <a:r>
              <a:rPr lang="zh-CN" altLang="en-US" sz="40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！</a:t>
            </a:r>
            <a:endParaRPr lang="zh-CN" altLang="en-US" sz="4000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40000"/>
              </a:lnSpc>
              <a:spcBef>
                <a:spcPts val="1800"/>
              </a:spcBef>
            </a:pPr>
            <a:endParaRPr lang="en-US" altLang="zh-CN" sz="40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40000"/>
              </a:lnSpc>
            </a:pPr>
            <a:endParaRPr kumimoji="1" lang="zh-CN" altLang="en-US" sz="40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中年鲁迅是怎样评价藤野先生的？（用文中的话）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430" y="1122045"/>
            <a:ext cx="12125325" cy="5004435"/>
          </a:xfrm>
        </p:spPr>
        <p:txBody>
          <a:bodyPr/>
          <a:p>
            <a:pPr marL="0" indent="0">
              <a:buNone/>
            </a:pP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第37段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</a:t>
            </a:r>
            <a:r>
              <a:rPr lang="zh-CN" altLang="en-US" sz="36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但不知怎地，我总还时时记起他，在我所认为我师的之中，他是最使我感激，给我鼓励的一个。有时我常常想：他的对于我的热心的希望，不倦的教诲，小而言之，是为中国，就是希望中国有新的医学；大而言之，是为学术，就是希望新的医学传到中国去。他的性格，在我的眼里和心里是伟大的，虽然他的姓名并不为许多人所知道。</a:t>
            </a:r>
            <a:endParaRPr lang="zh-CN" altLang="en-US" sz="3600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89995" y="1103536"/>
            <a:ext cx="7848872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kumimoji="1" lang="en-US" altLang="zh-CN" dirty="0" smtClean="0"/>
              <a:t>        </a:t>
            </a:r>
            <a:r>
              <a:rPr kumimoji="1" lang="en-US" altLang="zh-CN" sz="4000" dirty="0" smtClean="0"/>
              <a:t>   </a:t>
            </a:r>
            <a:r>
              <a:rPr kumimoji="1" lang="zh-CN" altLang="en-US" sz="40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有时我常常想：他的对于我的热心的希望，不倦的教诲，小而言之，</a:t>
            </a:r>
            <a:r>
              <a:rPr kumimoji="1" lang="zh-CN" altLang="en-US" sz="40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是为中国</a:t>
            </a:r>
            <a:r>
              <a:rPr kumimoji="1" lang="zh-CN" altLang="en-US" sz="40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，就是</a:t>
            </a:r>
            <a:r>
              <a:rPr kumimoji="1" lang="zh-CN" altLang="en-US" sz="40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希望中国有新的医学</a:t>
            </a:r>
            <a:r>
              <a:rPr kumimoji="1" lang="zh-CN" altLang="en-US" sz="40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；大而言之，</a:t>
            </a:r>
            <a:r>
              <a:rPr kumimoji="1" lang="zh-CN" altLang="en-US" sz="40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是为了学术</a:t>
            </a:r>
            <a:r>
              <a:rPr kumimoji="1" lang="zh-CN" altLang="en-US" sz="40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，就是</a:t>
            </a:r>
            <a:r>
              <a:rPr kumimoji="1" lang="zh-CN" altLang="en-US" sz="40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希望新的医学传到中国去</a:t>
            </a:r>
            <a:r>
              <a:rPr kumimoji="1" lang="en-US" altLang="zh-CN" sz="40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……</a:t>
            </a:r>
            <a:endParaRPr kumimoji="1" lang="en-US" altLang="zh-CN" sz="40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藤野先生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endParaRPr lang="en-US" altLang="zh-CN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-20320" y="990600"/>
            <a:ext cx="12214225" cy="5135880"/>
          </a:xfrm>
        </p:spPr>
        <p:txBody>
          <a:bodyPr/>
          <a:p>
            <a:pPr marL="0" marR="0" lvl="0" indent="2667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dirty="0" smtClean="0">
                <a:latin typeface="华文新魏" panose="02010800040101010101" charset="-122"/>
                <a:ea typeface="华文新魏" panose="02010800040101010101" charset="-122"/>
                <a:cs typeface="Times New Roman" panose="02020603050405020304" pitchFamily="2" charset="0"/>
                <a:sym typeface="+mn-ea"/>
              </a:rPr>
              <a:t>         </a:t>
            </a:r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我所认为我师中，他是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最使我感激</a:t>
            </a:r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，给我鼓励的一个。</a:t>
            </a:r>
            <a:endParaRPr lang="en-US" altLang="zh-CN" sz="3600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b="1" dirty="0" smtClean="0">
                <a:ln>
                  <a:noFill/>
                </a:ln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3600" b="1" dirty="0" smtClean="0">
                <a:ln>
                  <a:noFill/>
                </a:ln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他的性格，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在我眼里和心里</a:t>
            </a:r>
            <a:r>
              <a:rPr lang="zh-CN" altLang="en-US" sz="3600" b="1" dirty="0">
                <a:solidFill>
                  <a:srgbClr val="00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是</a:t>
            </a:r>
            <a:r>
              <a:rPr lang="zh-CN" altLang="en-US" sz="36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伟大的。</a:t>
            </a:r>
            <a:endParaRPr lang="en-US" altLang="zh-CN" sz="36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他所改正的讲义，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将作为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永久的纪念。</a:t>
            </a:r>
            <a:endParaRPr lang="en-US" altLang="zh-CN" sz="3600" b="1" dirty="0" smtClean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b="1" dirty="0" smtClean="0">
                <a:ln>
                  <a:noFill/>
                </a:ln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3600" b="1" dirty="0" smtClean="0">
                <a:ln>
                  <a:noFill/>
                </a:ln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他的照片</a:t>
            </a:r>
            <a:r>
              <a:rPr lang="zh-CN" altLang="en-US" sz="36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至今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还挂在</a:t>
            </a:r>
            <a:r>
              <a:rPr lang="zh-CN" altLang="en-US" sz="3600" b="1" dirty="0" smtClean="0">
                <a:ln>
                  <a:noFill/>
                </a:ln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我书桌对面。</a:t>
            </a:r>
            <a:endParaRPr kumimoji="0" lang="en-US" altLang="zh-CN" sz="3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marR="0" lvl="0" indent="2667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每当夜间疲倦，偷懒，仰面瞥见他的面貌，</a:t>
            </a:r>
            <a:endParaRPr lang="zh-CN" altLang="en-US" sz="3600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marR="0" lvl="0" indent="2667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便使我良心发现，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而且增加勇气？</a:t>
            </a:r>
            <a:r>
              <a:rPr lang="en-US" altLang="zh-CN" sz="36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endParaRPr lang="en-US" altLang="zh-CN" sz="3600" b="1" dirty="0" smtClean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 marL="0" marR="0" lvl="0" indent="2667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36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（想到先生对我对中国的期望便增加了斗争的勇气和决心）</a:t>
            </a:r>
            <a:endParaRPr lang="zh-CN" altLang="en-US" sz="3600" b="1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zh-CN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marR="0" lvl="0" indent="2667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dirty="0" smtClean="0">
                <a:ln>
                  <a:noFill/>
                </a:ln>
                <a:effectLst/>
                <a:latin typeface="华文新魏" panose="02010800040101010101" charset="-122"/>
                <a:ea typeface="华文新魏" panose="02010800040101010101" charset="-122"/>
                <a:cs typeface="Times New Roman" panose="02020603050405020304" pitchFamily="2" charset="0"/>
                <a:sym typeface="+mn-ea"/>
              </a:rPr>
              <a:t>     </a:t>
            </a:r>
            <a:endParaRPr kumimoji="0" lang="zh-CN" altLang="en-US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华文新魏" panose="02010800040101010101" charset="-122"/>
              <a:ea typeface="华文新魏" panose="02010800040101010101" charset="-122"/>
              <a:cs typeface="宋体" panose="02010600030101010101" pitchFamily="2" charset="-122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2339975" y="1664970"/>
            <a:ext cx="6344285" cy="4461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kumimoji="1" lang="zh-CN" altLang="en-US" sz="44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方正启体简体"/>
              </a:rPr>
              <a:t>情感</a:t>
            </a:r>
            <a:r>
              <a:rPr kumimoji="1" lang="zh-CN" altLang="en-US" sz="4400" b="1" dirty="0" smtClean="0">
                <a:latin typeface="楷体" panose="02010609060101010101" charset="-122"/>
                <a:ea typeface="楷体" panose="02010609060101010101" charset="-122"/>
                <a:cs typeface="方正启体简体"/>
              </a:rPr>
              <a:t>依恋   </a:t>
            </a:r>
            <a:r>
              <a:rPr kumimoji="1" lang="zh-CN" altLang="en-US" sz="44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方正启体简体"/>
              </a:rPr>
              <a:t>精神</a:t>
            </a:r>
            <a:r>
              <a:rPr kumimoji="1" lang="zh-CN" altLang="en-US" sz="4400" b="1" dirty="0" smtClean="0">
                <a:latin typeface="楷体" panose="02010609060101010101" charset="-122"/>
                <a:ea typeface="楷体" panose="02010609060101010101" charset="-122"/>
                <a:cs typeface="方正启体简体"/>
              </a:rPr>
              <a:t>导师</a:t>
            </a:r>
            <a:endParaRPr kumimoji="1" lang="en-US" altLang="zh-CN" sz="4400" b="1" dirty="0" smtClean="0">
              <a:latin typeface="楷体" panose="02010609060101010101" charset="-122"/>
              <a:ea typeface="楷体" panose="02010609060101010101" charset="-122"/>
              <a:cs typeface="方正启体简体"/>
            </a:endParaRPr>
          </a:p>
          <a:p>
            <a:pPr algn="ctr"/>
            <a:endParaRPr kumimoji="1" lang="en-US" altLang="zh-CN" sz="4400" b="1" dirty="0" smtClean="0">
              <a:latin typeface="楷体" panose="02010609060101010101" charset="-122"/>
              <a:ea typeface="楷体" panose="02010609060101010101" charset="-122"/>
              <a:cs typeface="方正启体简体"/>
            </a:endParaRPr>
          </a:p>
          <a:p>
            <a:pPr algn="ctr"/>
            <a:r>
              <a:rPr kumimoji="1" lang="zh-CN" altLang="en-US" sz="44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方正启体简体"/>
              </a:rPr>
              <a:t>十分敬重</a:t>
            </a:r>
            <a:endParaRPr kumimoji="1" lang="en-US" altLang="zh-CN" sz="4400" b="1" dirty="0" smtClean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方正启体简体"/>
            </a:endParaRPr>
          </a:p>
          <a:p>
            <a:pPr algn="ctr"/>
            <a:r>
              <a:rPr kumimoji="1" lang="zh-CN" altLang="en-US" sz="44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方正启体简体"/>
              </a:rPr>
              <a:t>无比怀念</a:t>
            </a:r>
            <a:endParaRPr kumimoji="1" lang="en-US" altLang="zh-CN" sz="4400" b="1" dirty="0" smtClean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方正启体简体"/>
            </a:endParaRPr>
          </a:p>
          <a:p>
            <a:pPr algn="ctr"/>
            <a:endParaRPr kumimoji="1" lang="en-US" altLang="zh-CN" sz="5400" b="1" dirty="0" smtClean="0">
              <a:latin typeface="方正启体简体"/>
              <a:ea typeface="方正启体简体"/>
              <a:cs typeface="方正启体简体"/>
            </a:endParaRPr>
          </a:p>
          <a:p>
            <a:pPr algn="ctr"/>
            <a:endParaRPr kumimoji="1" lang="zh-CN" altLang="en-US" sz="5400" b="1" dirty="0">
              <a:latin typeface="方正启体简体"/>
              <a:ea typeface="方正启体简体"/>
              <a:cs typeface="方正启体简体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555"/>
            <a:ext cx="2806700" cy="868045"/>
          </a:xfrm>
        </p:spPr>
        <p:txBody>
          <a:bodyPr/>
          <a:p>
            <a:pPr algn="l"/>
            <a:endParaRPr lang="en-US" altLang="zh-CN" sz="32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01725"/>
            <a:ext cx="12191365" cy="4831080"/>
          </a:xfrm>
        </p:spPr>
        <p:txBody>
          <a:bodyPr/>
          <a:p>
            <a:pPr>
              <a:lnSpc>
                <a:spcPct val="160000"/>
              </a:lnSpc>
              <a:buFontTx/>
              <a:buNone/>
            </a:pPr>
            <a:r>
              <a:rPr lang="en-US" altLang="zh-CN" b="1" dirty="0" smtClean="0">
                <a:latin typeface="+mn-ea"/>
                <a:sym typeface="+mn-ea"/>
              </a:rPr>
              <a:t>      </a:t>
            </a:r>
            <a:r>
              <a:rPr lang="en-US" altLang="zh-CN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1935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年，日本岩波文库要出</a:t>
            </a:r>
            <a:r>
              <a:rPr lang="en-US" altLang="zh-CN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鲁迅全集</a:t>
            </a:r>
            <a:r>
              <a:rPr lang="en-US" altLang="zh-CN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》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的时候，</a:t>
            </a:r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曾经来问鲁迅先生选取些什么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文章好</a:t>
            </a:r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lang="en-US" altLang="zh-CN" sz="3600" b="1" dirty="0" smtClean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鲁迅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回答：</a:t>
            </a:r>
            <a:r>
              <a:rPr lang="zh-CN" altLang="en-US" sz="36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“一切随意，但希望能把</a:t>
            </a:r>
            <a:r>
              <a:rPr lang="en-US" altLang="zh-CN" sz="36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《</a:t>
            </a:r>
            <a:r>
              <a:rPr lang="zh-CN" altLang="en-US" sz="36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藤野先生</a:t>
            </a:r>
            <a:r>
              <a:rPr lang="en-US" altLang="zh-CN" sz="36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》</a:t>
            </a:r>
            <a:r>
              <a:rPr lang="zh-CN" altLang="en-US" sz="36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选录进去。</a:t>
            </a:r>
            <a:r>
              <a:rPr lang="zh-CN" altLang="en-US" sz="36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endParaRPr lang="en-US" altLang="zh-CN" sz="3600" b="1" dirty="0" smtClean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60000"/>
              </a:lnSpc>
              <a:buFontTx/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36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</a:t>
            </a:r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目的</a:t>
            </a:r>
            <a:r>
              <a:rPr lang="en-US" altLang="zh-CN" sz="3600" b="1" dirty="0" smtClean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——</a:t>
            </a:r>
            <a:r>
              <a:rPr lang="zh-CN" altLang="en-US" sz="3600" b="1" dirty="0" smtClean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借此探听藤野的消息</a:t>
            </a:r>
            <a:r>
              <a:rPr lang="zh-CN" altLang="en-US" sz="36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。</a:t>
            </a:r>
            <a:endParaRPr lang="zh-CN" altLang="en-US" sz="36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marL="0" indent="0">
              <a:buNone/>
            </a:pPr>
            <a:endParaRPr lang="zh-CN" altLang="en-US" sz="36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br>
              <a:rPr lang="zh-CN" sz="3200">
                <a:solidFill>
                  <a:schemeClr val="bg1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</a:br>
            <a:r>
              <a:rPr lang="zh-CN" sz="48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华文新魏" panose="02010800040101010101" charset="-122"/>
                <a:sym typeface="+mn-ea"/>
              </a:rPr>
              <a:t>比较表达效果（原稿和定稿）课后练习</a:t>
            </a:r>
            <a:endParaRPr lang="zh-CN" sz="4800">
              <a:solidFill>
                <a:srgbClr val="2B2B2B"/>
              </a:solidFill>
              <a:latin typeface="楷体" panose="02010609060101010101" charset="-122"/>
              <a:ea typeface="楷体" panose="02010609060101010101" charset="-122"/>
              <a:cs typeface="华文新魏" panose="02010800040101010101" charset="-122"/>
              <a:sym typeface="+mn-ea"/>
            </a:endParaRPr>
          </a:p>
          <a:p>
            <a:endParaRPr lang="zh-CN" altLang="en-US" sz="48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1277620" y="1542415"/>
            <a:ext cx="7715250" cy="37846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200000"/>
              </a:lnSpc>
            </a:pPr>
            <a:r>
              <a:rPr lang="zh-CN" sz="3200" b="0">
                <a:solidFill>
                  <a:srgbClr val="2B2B2B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·</a:t>
            </a:r>
            <a:r>
              <a:rPr lang="zh-CN" sz="4000" b="1">
                <a:solidFill>
                  <a:srgbClr val="2B2B2B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“听说中国人是很迷信鬼的。”·“听说中国人是很相信鬼的。”·“听说中国人是很</a:t>
            </a:r>
            <a:r>
              <a:rPr lang="zh-CN" sz="4000" b="1">
                <a:solidFill>
                  <a:srgbClr val="2B2B2B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hlinkClick r:id="rId1" action="ppaction://hlinksldjump"/>
              </a:rPr>
              <a:t>敬重</a:t>
            </a:r>
            <a:r>
              <a:rPr lang="zh-CN" sz="4000" b="1">
                <a:solidFill>
                  <a:srgbClr val="2B2B2B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鬼的。”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左箭头 2">
            <a:hlinkClick r:id="rId1" action="ppaction://hlinksldjump"/>
          </p:cNvPr>
          <p:cNvSpPr/>
          <p:nvPr/>
        </p:nvSpPr>
        <p:spPr>
          <a:xfrm>
            <a:off x="8950325" y="5350510"/>
            <a:ext cx="836930" cy="565785"/>
          </a:xfrm>
          <a:prstGeom prst="leftArrow">
            <a:avLst/>
          </a:prstGeom>
          <a:gradFill rotWithShape="1">
            <a:gsLst>
              <a:gs pos="0">
                <a:srgbClr val="663300"/>
              </a:gs>
              <a:gs pos="50000">
                <a:srgbClr val="C58A4F"/>
              </a:gs>
              <a:gs pos="100000">
                <a:srgbClr val="663300"/>
              </a:gs>
            </a:gsLst>
            <a:lin ang="0" scaled="1"/>
          </a:gradFill>
          <a:ln w="9525">
            <a:noFill/>
            <a:round/>
          </a:ln>
        </p:spPr>
        <p:txBody>
          <a:bodyPr wrap="none" anchor="ctr"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100" name="文本框 99"/>
          <p:cNvSpPr txBox="1"/>
          <p:nvPr/>
        </p:nvSpPr>
        <p:spPr>
          <a:xfrm>
            <a:off x="113665" y="1426210"/>
            <a:ext cx="11807825" cy="2430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>
              <a:lnSpc>
                <a:spcPct val="190000"/>
              </a:lnSpc>
            </a:pPr>
            <a:r>
              <a:rPr lang="zh-CN" sz="4000" b="1">
                <a:solidFill>
                  <a:srgbClr val="2B2B2B"/>
                </a:solidFill>
                <a:latin typeface="楷体" panose="02010609060101010101" charset="-122"/>
                <a:ea typeface="楷体" panose="02010609060101010101" charset="-122"/>
                <a:cs typeface="华文新魏" panose="02010800040101010101" charset="-122"/>
              </a:rPr>
              <a:t>原稿：总要看一看才好。究竟是怎么一回事？</a:t>
            </a:r>
            <a:endParaRPr lang="zh-CN" sz="4000" b="1">
              <a:solidFill>
                <a:srgbClr val="2B2B2B"/>
              </a:solidFill>
              <a:latin typeface="楷体" panose="02010609060101010101" charset="-122"/>
              <a:ea typeface="楷体" panose="02010609060101010101" charset="-122"/>
              <a:cs typeface="华文新魏" panose="02010800040101010101" charset="-122"/>
            </a:endParaRPr>
          </a:p>
          <a:p>
            <a:pPr indent="0">
              <a:lnSpc>
                <a:spcPct val="190000"/>
              </a:lnSpc>
            </a:pPr>
            <a:r>
              <a:rPr lang="zh-CN" sz="4000" b="1">
                <a:solidFill>
                  <a:srgbClr val="2B2B2B"/>
                </a:solidFill>
                <a:latin typeface="楷体" panose="02010609060101010101" charset="-122"/>
                <a:ea typeface="楷体" panose="02010609060101010101" charset="-122"/>
                <a:cs typeface="华文新魏" panose="02010800040101010101" charset="-122"/>
                <a:hlinkClick r:id="rId1" action="ppaction://hlinksldjump"/>
              </a:rPr>
              <a:t>定稿</a:t>
            </a:r>
            <a:r>
              <a:rPr lang="zh-CN" sz="4000" b="1">
                <a:solidFill>
                  <a:srgbClr val="2B2B2B"/>
                </a:solidFill>
                <a:latin typeface="楷体" panose="02010609060101010101" charset="-122"/>
                <a:ea typeface="楷体" panose="02010609060101010101" charset="-122"/>
                <a:cs typeface="华文新魏" panose="02010800040101010101" charset="-122"/>
              </a:rPr>
              <a:t>：总要看一看才</a:t>
            </a:r>
            <a:r>
              <a:rPr lang="zh-CN" sz="4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华文新魏" panose="02010800040101010101" charset="-122"/>
              </a:rPr>
              <a:t>知道</a:t>
            </a:r>
            <a:r>
              <a:rPr lang="zh-CN" sz="4000" b="1">
                <a:solidFill>
                  <a:srgbClr val="2B2B2B"/>
                </a:solidFill>
                <a:latin typeface="楷体" panose="02010609060101010101" charset="-122"/>
                <a:ea typeface="楷体" panose="02010609060101010101" charset="-122"/>
                <a:cs typeface="华文新魏" panose="02010800040101010101" charset="-122"/>
              </a:rPr>
              <a:t>。究竟是怎么一回事</a:t>
            </a:r>
            <a:r>
              <a:rPr lang="zh-CN" sz="40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华文新魏" panose="02010800040101010101" charset="-122"/>
              </a:rPr>
              <a:t>呢</a:t>
            </a:r>
            <a:r>
              <a:rPr lang="zh-CN" sz="4000" b="1">
                <a:solidFill>
                  <a:srgbClr val="2B2B2B"/>
                </a:solidFill>
                <a:latin typeface="楷体" panose="02010609060101010101" charset="-122"/>
                <a:ea typeface="楷体" panose="02010609060101010101" charset="-122"/>
                <a:cs typeface="华文新魏" panose="02010800040101010101" charset="-122"/>
              </a:rPr>
              <a:t>？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zh-CN" sz="3600" b="1">
                <a:latin typeface="楷体" panose="02010609060101010101" charset="-122"/>
                <a:ea typeface="楷体" panose="02010609060101010101" charset="-122"/>
              </a:rPr>
              <a:t>情感与认识</a:t>
            </a:r>
            <a:endParaRPr lang="zh-CN" altLang="zh-CN" sz="3600" b="1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11430" y="1122045"/>
            <a:ext cx="12125325" cy="5004435"/>
          </a:xfrm>
        </p:spPr>
        <p:txBody>
          <a:bodyPr/>
          <a:p>
            <a:pPr marL="0" indent="0">
              <a:buNone/>
            </a:pP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   但不知怎地，我总还</a:t>
            </a:r>
            <a:r>
              <a:rPr lang="zh-CN" altLang="en-US" sz="3600" b="1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时时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记起他，在我所认为我师的之中，他是</a:t>
            </a:r>
            <a:r>
              <a:rPr lang="zh-CN" altLang="en-US" sz="3600" b="1" u="sng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最使我感激，给我鼓励</a:t>
            </a:r>
            <a:r>
              <a:rPr lang="zh-CN" altLang="en-US" sz="3600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的一个。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有时我</a:t>
            </a:r>
            <a:r>
              <a:rPr lang="zh-CN" altLang="en-US" sz="3600" b="1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常常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想：他的对于我的热心的希望，不倦的教诲，小而言之，是为中国，就是希望中国有新的医学；大而言之，是为学术，就是希望新的医学传到中国去。</a:t>
            </a:r>
            <a:r>
              <a:rPr lang="zh-CN" altLang="en-US" sz="3600" b="1" u="sng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他的性格，在我的眼里和心里是</a:t>
            </a:r>
            <a:r>
              <a:rPr lang="zh-CN" altLang="en-US" sz="3600" b="1" u="sng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伟大</a:t>
            </a:r>
            <a:r>
              <a:rPr lang="zh-CN" altLang="en-US" sz="3600" b="1" u="sng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的，虽然他的姓名并不</a:t>
            </a:r>
            <a:r>
              <a:rPr lang="zh-CN" altLang="en-US" sz="3600" b="1" u="sng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为许多人所知道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。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655" y="1077595"/>
            <a:ext cx="11548745" cy="5048885"/>
          </a:xfrm>
        </p:spPr>
        <p:txBody>
          <a:bodyPr/>
          <a:p>
            <a:pPr marL="0" indent="0">
              <a:lnSpc>
                <a:spcPct val="90000"/>
              </a:lnSpc>
              <a:buNone/>
            </a:pPr>
            <a:r>
              <a:rPr lang="en-US" altLang="zh-CN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</a:t>
            </a:r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为每一件事拟一个小标题</a:t>
            </a:r>
            <a:endParaRPr lang="zh-CN" altLang="en-US" sz="40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初识藤野先生</a:t>
            </a:r>
            <a:r>
              <a:rPr lang="en-US" altLang="zh-CN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</a:t>
            </a:r>
            <a:r>
              <a:rPr lang="en-US" altLang="zh-CN" sz="4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(6-10)</a:t>
            </a:r>
            <a:r>
              <a:rPr lang="en-US" altLang="zh-CN" sz="4000" dirty="0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1-5</a:t>
            </a:r>
            <a:r>
              <a:rPr lang="zh-CN" altLang="en-US" sz="4000" dirty="0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？</a:t>
            </a:r>
            <a:endParaRPr lang="zh-CN" altLang="en-US" sz="4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40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添改讲义  </a:t>
            </a:r>
            <a:r>
              <a:rPr lang="en-US" altLang="zh-CN" sz="40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</a:t>
            </a:r>
            <a:r>
              <a:rPr lang="zh-CN" altLang="en-US" sz="4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11-15</a:t>
            </a:r>
            <a:r>
              <a:rPr lang="zh-CN" altLang="en-US" sz="4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            </a:t>
            </a:r>
            <a:endParaRPr lang="zh-CN" altLang="en-US" sz="400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40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纠正解剖图  </a:t>
            </a:r>
            <a:r>
              <a:rPr lang="en-US" altLang="zh-CN" sz="40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zh-CN" altLang="en-US" sz="4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16-19</a:t>
            </a:r>
            <a:r>
              <a:rPr lang="zh-CN" altLang="en-US" sz="4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 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</a:t>
            </a:r>
            <a:endParaRPr lang="zh-CN" altLang="en-US" sz="400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40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关心解剖实习 </a:t>
            </a:r>
            <a:r>
              <a:rPr lang="zh-CN" altLang="en-US" sz="4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4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20-22</a:t>
            </a:r>
            <a:r>
              <a:rPr lang="zh-CN" altLang="en-US" sz="4000" dirty="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r>
              <a:rPr lang="zh-CN" altLang="en-US" sz="40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      </a:t>
            </a:r>
            <a:endParaRPr lang="zh-CN" altLang="en-US" sz="4000" dirty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4000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问裹脚</a:t>
            </a:r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</a:t>
            </a:r>
            <a:r>
              <a:rPr lang="en-US" altLang="zh-CN" sz="4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23    </a:t>
            </a:r>
            <a:r>
              <a:rPr lang="en-US" altLang="zh-CN" sz="4000" dirty="0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24-31</a:t>
            </a:r>
            <a:r>
              <a:rPr lang="zh-CN" altLang="en-US" sz="4000" dirty="0">
                <a:solidFill>
                  <a:srgbClr val="00B0F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？</a:t>
            </a:r>
            <a:endParaRPr lang="zh-CN" altLang="en-US" sz="4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90000"/>
              </a:lnSpc>
            </a:pPr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惜别  </a:t>
            </a:r>
            <a:r>
              <a:rPr lang="en-US" altLang="zh-CN" sz="4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       </a:t>
            </a:r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（</a:t>
            </a:r>
            <a:r>
              <a:rPr lang="en-US" altLang="zh-CN" sz="4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32-35</a:t>
            </a:r>
            <a:r>
              <a:rPr lang="zh-CN" altLang="en-US" sz="4000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）</a:t>
            </a:r>
            <a:endParaRPr lang="zh-CN" altLang="en-US" sz="4000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55" y="234315"/>
            <a:ext cx="118910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感激</a:t>
            </a:r>
            <a:r>
              <a:rPr lang="en-US" altLang="zh-CN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”“</a:t>
            </a:r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伟大</a:t>
            </a:r>
            <a:r>
              <a:rPr lang="en-US" altLang="zh-CN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”?——</a:t>
            </a:r>
            <a:r>
              <a:rPr lang="en-US" altLang="zh-CN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我</a:t>
            </a:r>
            <a:r>
              <a:rPr lang="en-US" altLang="zh-CN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3600" b="1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与藤野先生交往的几件事？</a:t>
            </a:r>
            <a:endParaRPr lang="zh-CN" altLang="en-US" sz="3600" b="1"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5" name="表格占位符 18434"/>
          <p:cNvGraphicFramePr/>
          <p:nvPr>
            <p:ph type="tbl" idx="1"/>
          </p:nvPr>
        </p:nvGraphicFramePr>
        <p:xfrm>
          <a:off x="1359535" y="1129030"/>
          <a:ext cx="9177020" cy="5142865"/>
        </p:xfrm>
        <a:graphic>
          <a:graphicData uri="http://schemas.openxmlformats.org/drawingml/2006/table">
            <a:tbl>
              <a:tblPr/>
              <a:tblGrid>
                <a:gridCol w="713105"/>
                <a:gridCol w="2609850"/>
                <a:gridCol w="5854065"/>
              </a:tblGrid>
              <a:tr h="83185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1000" u="none"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 </a:t>
                      </a:r>
                      <a:endParaRPr lang="zh-CN" altLang="en-US" sz="1000" u="none"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zh-CN" altLang="en-US" sz="3600" b="1" u="none">
                          <a:latin typeface="楷体" panose="02010609060101010101" charset="-122"/>
                          <a:ea typeface="楷体" panose="02010609060101010101" charset="-122"/>
                          <a:sym typeface="宋体" panose="02010600030101010101" pitchFamily="2" charset="-122"/>
                        </a:rPr>
                        <a:t>典型事件</a:t>
                      </a:r>
                      <a:endParaRPr lang="zh-CN" altLang="en-US" sz="3600" b="1" u="none">
                        <a:latin typeface="楷体" panose="02010609060101010101" charset="-122"/>
                        <a:ea typeface="楷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zh-CN" altLang="en-US" sz="3600" b="1" u="none">
                          <a:latin typeface="楷体" panose="02010609060101010101" charset="-122"/>
                          <a:ea typeface="楷体" panose="02010609060101010101" charset="-122"/>
                          <a:sym typeface="宋体" panose="02010600030101010101" pitchFamily="2" charset="-122"/>
                        </a:rPr>
                        <a:t>人物特点</a:t>
                      </a:r>
                      <a:endParaRPr lang="zh-CN" altLang="en-US" sz="3600" b="1" u="none">
                        <a:latin typeface="楷体" panose="02010609060101010101" charset="-122"/>
                        <a:ea typeface="楷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1850">
                <a:tc>
                  <a:txBody>
                    <a:bodyPr/>
                    <a:p>
                      <a:pPr marL="0" lvl="0" indent="0" algn="l">
                        <a:buNone/>
                      </a:pPr>
                      <a:r>
                        <a:rPr lang="en-US" altLang="zh-CN" sz="3200" u="none"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1</a:t>
                      </a:r>
                      <a:endParaRPr lang="en-US" altLang="zh-CN" sz="3200" u="none"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buNone/>
                      </a:pPr>
                      <a:endParaRPr lang="zh-CN" altLang="en-US" sz="3600" b="1" u="none">
                        <a:latin typeface="楷体" panose="02010609060101010101" charset="-122"/>
                        <a:ea typeface="楷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lvl="0" indent="0" algn="l">
                        <a:buNone/>
                      </a:pPr>
                      <a:endParaRPr lang="zh-CN" altLang="en-US" sz="3600" b="1" u="none">
                        <a:latin typeface="楷体" panose="02010609060101010101" charset="-122"/>
                        <a:ea typeface="楷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994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3200" u="none"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2</a:t>
                      </a:r>
                      <a:endParaRPr lang="en-US" altLang="zh-CN" sz="3200" u="none"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endParaRPr lang="zh-CN" altLang="en-US" sz="3600" b="1" u="none">
                        <a:latin typeface="楷体" panose="02010609060101010101" charset="-122"/>
                        <a:ea typeface="楷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3600" b="1" u="none">
                          <a:latin typeface="楷体" panose="02010609060101010101" charset="-122"/>
                          <a:ea typeface="楷体" panose="02010609060101010101" charset="-122"/>
                          <a:sym typeface="宋体" panose="02010600030101010101" pitchFamily="2" charset="-122"/>
                        </a:rPr>
                        <a:t> </a:t>
                      </a:r>
                      <a:endParaRPr lang="en-US" altLang="zh-CN" sz="3600" b="1" u="none">
                        <a:latin typeface="楷体" panose="02010609060101010101" charset="-122"/>
                        <a:ea typeface="楷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6075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3200" u="none"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3</a:t>
                      </a:r>
                      <a:endParaRPr lang="en-US" altLang="zh-CN" sz="3200" u="none"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endParaRPr lang="zh-CN" altLang="en-US" sz="3600" b="1" u="none">
                        <a:latin typeface="楷体" panose="02010609060101010101" charset="-122"/>
                        <a:ea typeface="楷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3600" b="1" u="none">
                          <a:latin typeface="楷体" panose="02010609060101010101" charset="-122"/>
                          <a:ea typeface="楷体" panose="02010609060101010101" charset="-122"/>
                          <a:sym typeface="宋体" panose="02010600030101010101" pitchFamily="2" charset="-122"/>
                        </a:rPr>
                        <a:t> </a:t>
                      </a:r>
                      <a:endParaRPr lang="en-US" altLang="zh-CN" sz="3600" b="1" u="none">
                        <a:latin typeface="楷体" panose="02010609060101010101" charset="-122"/>
                        <a:ea typeface="楷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29945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3200" u="none"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4</a:t>
                      </a:r>
                      <a:endParaRPr lang="en-US" altLang="zh-CN" sz="3200" u="none"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endParaRPr lang="zh-CN" altLang="en-US" sz="3600" b="1" u="none">
                        <a:latin typeface="楷体" panose="02010609060101010101" charset="-122"/>
                        <a:ea typeface="楷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3600" b="1" u="none">
                          <a:latin typeface="楷体" panose="02010609060101010101" charset="-122"/>
                          <a:ea typeface="楷体" panose="02010609060101010101" charset="-122"/>
                          <a:sym typeface="宋体" panose="02010600030101010101" pitchFamily="2" charset="-122"/>
                        </a:rPr>
                        <a:t> </a:t>
                      </a:r>
                      <a:endParaRPr lang="en-US" altLang="zh-CN" sz="3600" b="1" u="none">
                        <a:latin typeface="楷体" panose="02010609060101010101" charset="-122"/>
                        <a:ea typeface="楷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58520"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r>
                        <a:rPr lang="en-US" altLang="zh-CN" sz="3200" u="none">
                          <a:latin typeface="宋体" panose="02010600030101010101" pitchFamily="2" charset="-122"/>
                          <a:ea typeface="宋体" panose="02010600030101010101" pitchFamily="2" charset="-122"/>
                          <a:sym typeface="宋体" panose="02010600030101010101" pitchFamily="2" charset="-122"/>
                        </a:rPr>
                        <a:t>5</a:t>
                      </a:r>
                      <a:endParaRPr lang="en-US" altLang="zh-CN" sz="3200" u="none">
                        <a:latin typeface="宋体" panose="02010600030101010101" pitchFamily="2" charset="-122"/>
                        <a:ea typeface="宋体" panose="02010600030101010101" pitchFamily="2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endParaRPr lang="zh-CN" altLang="en-US" sz="3600" b="1" u="none">
                        <a:latin typeface="楷体" panose="02010609060101010101" charset="-122"/>
                        <a:ea typeface="楷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 wrap="square"/>
                    <a:lstStyle>
                      <a:lvl1pPr marL="342900" lvl="0" indent="-3429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2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l">
                        <a:buNone/>
                      </a:pPr>
                      <a:endParaRPr lang="zh-CN" altLang="en-US" sz="3600" b="1" u="none">
                        <a:latin typeface="楷体" panose="02010609060101010101" charset="-122"/>
                        <a:ea typeface="楷体" panose="02010609060101010101" charset="-122"/>
                        <a:sym typeface="宋体" panose="02010600030101010101" pitchFamily="2" charset="-122"/>
                      </a:endParaRPr>
                    </a:p>
                  </a:txBody>
                  <a:tcPr vert="horz" anchor="t">
                    <a:lnL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489" name="文本框 18488"/>
          <p:cNvSpPr txBox="1"/>
          <p:nvPr/>
        </p:nvSpPr>
        <p:spPr>
          <a:xfrm>
            <a:off x="4677410" y="2863850"/>
            <a:ext cx="642048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3200" b="1">
                <a:solidFill>
                  <a:srgbClr val="CC0000"/>
                </a:solidFill>
                <a:latin typeface="楷体" panose="02010609060101010101" charset="-122"/>
                <a:ea typeface="楷体" panose="02010609060101010101" charset="-122"/>
              </a:rPr>
              <a:t>认真负责、</a:t>
            </a:r>
            <a:r>
              <a:rPr lang="zh-CN" altLang="en-US" sz="3200" b="1">
                <a:solidFill>
                  <a:srgbClr val="CC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关爱学生、</a:t>
            </a:r>
            <a:r>
              <a:rPr lang="zh-CN" altLang="en-US" sz="3200" b="1">
                <a:solidFill>
                  <a:srgbClr val="CC0000"/>
                </a:solidFill>
                <a:latin typeface="楷体" panose="02010609060101010101" charset="-122"/>
                <a:ea typeface="楷体" panose="02010609060101010101" charset="-122"/>
              </a:rPr>
              <a:t>细致严谨</a:t>
            </a:r>
            <a:endParaRPr lang="zh-CN" altLang="en-US" sz="3200" b="1">
              <a:solidFill>
                <a:srgbClr val="CC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490" name="文本框 18489"/>
          <p:cNvSpPr txBox="1"/>
          <p:nvPr/>
        </p:nvSpPr>
        <p:spPr>
          <a:xfrm>
            <a:off x="4988560" y="3733165"/>
            <a:ext cx="304101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>
                <a:solidFill>
                  <a:srgbClr val="CC0000"/>
                </a:solidFill>
                <a:latin typeface="楷体" panose="02010609060101010101" charset="-122"/>
                <a:ea typeface="楷体" panose="02010609060101010101" charset="-122"/>
              </a:rPr>
              <a:t>严格、严谨治学</a:t>
            </a:r>
            <a:endParaRPr lang="zh-CN" altLang="en-US" sz="3200" b="1">
              <a:solidFill>
                <a:srgbClr val="CC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491" name="文本框 18490"/>
          <p:cNvSpPr txBox="1"/>
          <p:nvPr/>
        </p:nvSpPr>
        <p:spPr>
          <a:xfrm>
            <a:off x="4948555" y="4675823"/>
            <a:ext cx="304101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 dirty="0">
                <a:solidFill>
                  <a:srgbClr val="CC0000"/>
                </a:solidFill>
                <a:latin typeface="楷体" panose="02010609060101010101" charset="-122"/>
                <a:ea typeface="楷体" panose="02010609060101010101" charset="-122"/>
              </a:rPr>
              <a:t>真诚关怀与尊重</a:t>
            </a:r>
            <a:endParaRPr lang="zh-CN" altLang="en-US" sz="3200" b="1" dirty="0">
              <a:solidFill>
                <a:srgbClr val="CC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8492" name="矩形 18491"/>
          <p:cNvSpPr/>
          <p:nvPr/>
        </p:nvSpPr>
        <p:spPr>
          <a:xfrm>
            <a:off x="4886325" y="5508625"/>
            <a:ext cx="3964940" cy="58356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anchor="t">
            <a:spAutoFit/>
          </a:bodyPr>
          <a:p>
            <a:pPr>
              <a:buClrTx/>
            </a:pPr>
            <a:r>
              <a:rPr lang="zh-CN" altLang="en-US" sz="3200" b="1" dirty="0">
                <a:solidFill>
                  <a:srgbClr val="CC0000"/>
                </a:solidFill>
                <a:latin typeface="楷体" panose="02010609060101010101" charset="-122"/>
                <a:ea typeface="楷体" panose="02010609060101010101" charset="-122"/>
              </a:rPr>
              <a:t>探究、求实精神</a:t>
            </a:r>
            <a:endParaRPr lang="zh-CN" altLang="en-US" sz="3200" b="1" dirty="0">
              <a:solidFill>
                <a:srgbClr val="CC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" name="标题 1"/>
          <p:cNvSpPr>
            <a:spLocks noGrp="1"/>
          </p:cNvSpPr>
          <p:nvPr/>
        </p:nvSpPr>
        <p:spPr>
          <a:xfrm>
            <a:off x="22860" y="122555"/>
            <a:ext cx="10261600" cy="868045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细读文章，寻找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感激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与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伟大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？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52345" y="292925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buNone/>
            </a:pPr>
            <a:r>
              <a:rPr lang="zh-CN" altLang="en-US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添改讲义</a:t>
            </a:r>
            <a:endParaRPr lang="zh-CN" altLang="en-US" sz="32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17750" y="3847465"/>
            <a:ext cx="2214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buNone/>
            </a:pPr>
            <a:r>
              <a:rPr lang="zh-CN" altLang="en-US" sz="3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</a:rPr>
              <a:t>纠正解剖图</a:t>
            </a:r>
            <a:endParaRPr lang="zh-CN" altLang="en-US" sz="32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317750" y="4676140"/>
            <a:ext cx="18161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buNone/>
            </a:pPr>
            <a:r>
              <a:rPr lang="zh-CN" altLang="en-US" sz="32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  <a:hlinkClick r:id="rId1" action="ppaction://hlinksldjump"/>
              </a:rPr>
              <a:t>关心实习</a:t>
            </a:r>
            <a:endParaRPr lang="zh-CN" altLang="en-US" sz="32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  <a:hlinkClick r:id="rId1" action="ppaction://hlinksldjump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317750" y="5508625"/>
            <a:ext cx="181610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宋体" panose="02010600030101010101" pitchFamily="2" charset="-122"/>
                <a:hlinkClick r:id="rId2" action="ppaction://hlinksldjump"/>
              </a:rPr>
              <a:t>询问裹脚</a:t>
            </a:r>
            <a:endParaRPr lang="zh-CN" altLang="en-US" sz="3200" b="1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宋体" panose="02010600030101010101" pitchFamily="2" charset="-122"/>
              <a:hlinkClick r:id="rId2" action="ppaction://hlinksldjump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252345" y="2060575"/>
            <a:ext cx="18084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marL="0" lvl="0" indent="0" algn="l">
              <a:buNone/>
            </a:pPr>
            <a:r>
              <a:rPr lang="zh-CN" altLang="en-US" sz="3200">
                <a:latin typeface="楷体" panose="02010609060101010101" charset="-122"/>
                <a:ea typeface="楷体" panose="02010609060101010101" charset="-122"/>
              </a:rPr>
              <a:t>初识先生</a:t>
            </a:r>
            <a:endParaRPr lang="zh-CN" altLang="en-US" sz="32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948555" y="2162493"/>
            <a:ext cx="3857625" cy="58356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3200" b="1">
                <a:solidFill>
                  <a:srgbClr val="CC0000"/>
                </a:solidFill>
                <a:latin typeface="楷体" panose="02010609060101010101" charset="-122"/>
                <a:ea typeface="楷体" panose="02010609060101010101" charset="-122"/>
              </a:rPr>
              <a:t>学识渊博、不修边幅</a:t>
            </a:r>
            <a:endParaRPr lang="zh-CN" altLang="en-US" sz="3200" b="1">
              <a:solidFill>
                <a:srgbClr val="CC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7" dur="80"/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28" dur="80"/>
                                        <p:tgtEl>
                                          <p:spTgt spid="184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80"/>
                                        <p:tgtEl>
                                          <p:spTgt spid="184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92" grpId="0"/>
      <p:bldP spid="18489" grpId="0" bldLvl="0"/>
      <p:bldP spid="18490" grpId="0" bldLvl="0"/>
      <p:bldP spid="18491" grpId="0" bldLvl="0"/>
      <p:bldP spid="8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175" y="1309370"/>
            <a:ext cx="12188825" cy="868045"/>
          </a:xfrm>
        </p:spPr>
        <p:txBody>
          <a:bodyPr/>
          <a:p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寻找感激与伟大</a:t>
            </a:r>
            <a:r>
              <a:rPr lang="en-US" altLang="zh-CN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——</a:t>
            </a:r>
            <a:br>
              <a:rPr lang="en-US" altLang="zh-CN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</a:b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你觉得藤野先生为何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对鲁迅</a:t>
            </a:r>
            <a:r>
              <a:rPr lang="zh-CN" altLang="en-US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如此厚待</a:t>
            </a:r>
            <a:r>
              <a:rPr lang="zh-CN" altLang="en-US" b="1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？</a:t>
            </a:r>
            <a:endParaRPr lang="zh-CN" altLang="en-US" b="1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0" y="2522220"/>
            <a:ext cx="12189460" cy="5026660"/>
          </a:xfrm>
        </p:spPr>
        <p:txBody>
          <a:bodyPr/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鲁迅志在求学，刻苦努力，深得老师欢喜；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sym typeface="+mn-ea"/>
              </a:rPr>
              <a:t>鲁迅来自中国？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（帮助鲁迅、帮助中国、传播医学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</a:rPr>
              <a:t>……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</a:rPr>
              <a:t>）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  <a:p>
            <a:endParaRPr lang="zh-CN" altLang="en-US" sz="40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/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《谨忆周树人君》  藤野严九郎</a:t>
            </a:r>
            <a:endParaRPr lang="zh-CN" altLang="en-US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" y="1111250"/>
            <a:ext cx="12146915" cy="5015230"/>
          </a:xfrm>
        </p:spPr>
        <p:txBody>
          <a:bodyPr/>
          <a:p>
            <a:pPr marL="0" indent="0">
              <a:buNone/>
            </a:pPr>
            <a:r>
              <a:rPr lang="en-US" altLang="zh-CN" b="1">
                <a:latin typeface="楷体" panose="02010609060101010101" charset="-122"/>
                <a:ea typeface="楷体" panose="02010609060101010101" charset="-122"/>
              </a:rPr>
              <a:t>    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记得那时周君的身体就不太好，脸色不是健康的血色。当时我主讲人体解剖学，周君上课时虽然非常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认真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地记笔记，可是从他入学时还不能充分地听、说日语的情况来看，学习上大概很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吃力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。于是我讲完课后就留下来，看看周君的笔记，把周君漏记、记错的地方添改过来。如果是在东京，周君大概会有很多留学生同胞，可是在仙台，因为只有周君一个中国人，想必他一定很寂寞。可是周君并没有让人感到他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寂寞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，只记得他上课时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</a:rPr>
              <a:t>非常努力</a:t>
            </a:r>
            <a:r>
              <a:rPr lang="zh-CN" altLang="en-US" sz="3600" b="1">
                <a:latin typeface="楷体" panose="02010609060101010101" charset="-122"/>
                <a:ea typeface="楷体" panose="02010609060101010101" charset="-122"/>
              </a:rPr>
              <a:t>。</a:t>
            </a:r>
            <a:endParaRPr lang="zh-CN" altLang="en-US" sz="3600" b="1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0125" y="1230630"/>
            <a:ext cx="9576435" cy="5646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  <a:spcBef>
                <a:spcPts val="3000"/>
              </a:spcBef>
            </a:pP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品味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感激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与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“</a:t>
            </a:r>
            <a:r>
              <a:rPr lang="zh-CN" altLang="en-US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伟大</a:t>
            </a:r>
            <a:r>
              <a:rPr lang="en-US" altLang="zh-CN" sz="4000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”——</a:t>
            </a:r>
            <a:endParaRPr lang="en-US" altLang="zh-CN" sz="4000" b="1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pPr>
              <a:lnSpc>
                <a:spcPct val="140000"/>
              </a:lnSpc>
              <a:spcBef>
                <a:spcPts val="3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热情诚恳的帮助</a:t>
            </a:r>
            <a:endParaRPr lang="en-US" altLang="zh-CN" sz="4000" b="1" dirty="0" smtClean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40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发自内心的关爱</a:t>
            </a:r>
            <a:endParaRPr lang="zh-CN" altLang="en-US" sz="4000" b="1" dirty="0" smtClean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4000" b="1" dirty="0" smtClean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细致严谨的引领</a:t>
            </a:r>
            <a:endParaRPr lang="zh-CN" altLang="en-US" sz="4000" b="1" dirty="0" smtClean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40000"/>
              </a:lnSpc>
            </a:pPr>
            <a:endParaRPr lang="en-US" altLang="zh-CN" sz="4000" b="1" dirty="0" smtClean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>
              <a:lnSpc>
                <a:spcPct val="140000"/>
              </a:lnSpc>
            </a:pPr>
            <a:endParaRPr kumimoji="1" lang="zh-CN" altLang="en-US" sz="40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555"/>
            <a:ext cx="7651115" cy="868045"/>
          </a:xfrm>
        </p:spPr>
        <p:txBody>
          <a:bodyPr/>
          <a:p>
            <a:pPr algn="l"/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品味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感激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  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体验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“</a:t>
            </a:r>
            <a:r>
              <a:rPr lang="zh-CN" altLang="en-US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伟大</a:t>
            </a:r>
            <a:r>
              <a:rPr lang="en-US" altLang="zh-CN" b="1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”</a:t>
            </a:r>
            <a:endParaRPr lang="en-US" altLang="zh-CN" b="1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" y="1295400"/>
            <a:ext cx="11527155" cy="4831080"/>
          </a:xfrm>
        </p:spPr>
        <p:txBody>
          <a:bodyPr/>
          <a:p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这些事件就足以让作者给予藤野先生“在我的眼里和心里是</a:t>
            </a:r>
            <a:r>
              <a:rPr lang="zh-CN" altLang="en-US" sz="40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伟大</a:t>
            </a:r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的”这样高的评价吗？</a:t>
            </a:r>
            <a:endParaRPr lang="zh-CN" altLang="en-US" sz="40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40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r>
              <a:rPr lang="zh-CN" altLang="en-US" sz="4000" b="1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ea"/>
              </a:rPr>
              <a:t>这些事件的背景？</a:t>
            </a:r>
            <a:endParaRPr lang="zh-CN" altLang="en-US" sz="4000" b="1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  <a:sym typeface="+mn-ea"/>
            </a:endParaRPr>
          </a:p>
          <a:p>
            <a:endParaRPr lang="zh-CN" altLang="en-US" sz="40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</p:spTree>
    <p:custDataLst>
      <p:tags r:id="rId1"/>
    </p:custData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6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7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1">
          <a:gsLst>
            <a:gs pos="0">
              <a:srgbClr val="663300"/>
            </a:gs>
            <a:gs pos="50000">
              <a:srgbClr val="C58A4F"/>
            </a:gs>
            <a:gs pos="100000">
              <a:srgbClr val="663300"/>
            </a:gs>
          </a:gsLst>
          <a:lin ang="0" scaled="1"/>
        </a:gradFill>
        <a:ln w="9525">
          <a:noFill/>
          <a:round/>
        </a:ln>
      </a:spPr>
      <a:bodyPr wrap="none" anchor="ctr"/>
      <a:lstStyle>
        <a:defPPr>
          <a:defRPr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>
        <a:noFill/>
      </a:spPr>
      <a:bodyPr wrap="none" rtlCol="0">
        <a:spAutoFit/>
      </a:bodyPr>
      <a:lstStyle>
        <a:defPPr>
          <a:defRPr lang="zh-CN" altLang="en-US" sz="3200">
            <a:latin typeface="华文新魏" panose="02010800040101010101" charset="-122"/>
            <a:ea typeface="华文新魏" panose="02010800040101010101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2609</Words>
  <Application>WPS 演示</Application>
  <PresentationFormat>宽屏</PresentationFormat>
  <Paragraphs>219</Paragraphs>
  <Slides>25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黑体</vt:lpstr>
      <vt:lpstr>微软雅黑</vt:lpstr>
      <vt:lpstr>华文新魏</vt:lpstr>
      <vt:lpstr>Times New Roman</vt:lpstr>
      <vt:lpstr>楷体</vt:lpstr>
      <vt:lpstr>华文楷体</vt:lpstr>
      <vt:lpstr>Arial Unicode MS</vt:lpstr>
      <vt:lpstr>Calibri</vt:lpstr>
      <vt:lpstr>方正启体简体</vt:lpstr>
      <vt:lpstr>语文格子</vt:lpstr>
      <vt:lpstr>Office 主题</vt:lpstr>
      <vt:lpstr>1_默认设计模板</vt:lpstr>
      <vt:lpstr>PowerPoint 演示文稿</vt:lpstr>
      <vt:lpstr>中年鲁迅是怎样评价藤野先生的？（用文中的话）</vt:lpstr>
      <vt:lpstr>情感与认识</vt:lpstr>
      <vt:lpstr>PowerPoint 演示文稿</vt:lpstr>
      <vt:lpstr>PowerPoint 演示文稿</vt:lpstr>
      <vt:lpstr>寻找感激与伟大—— 你觉得藤野先生为何对鲁迅如此厚待？</vt:lpstr>
      <vt:lpstr>《谨忆周树人君》  藤野严九郎</vt:lpstr>
      <vt:lpstr>PowerPoint 演示文稿</vt:lpstr>
      <vt:lpstr>品味“感激”  体验“伟大”</vt:lpstr>
      <vt:lpstr>补充背景</vt:lpstr>
      <vt:lpstr>在文中再次寻找时代的蛛丝马迹……</vt:lpstr>
      <vt:lpstr>解释鲁迅为什么离开东京去仙台？</vt:lpstr>
      <vt:lpstr>去仙台的途中鲁迅“不知怎的”印象深刻的两个地名？</vt:lpstr>
      <vt:lpstr>从到仙台受到优待的表达中，你读出了什么？</vt:lpstr>
      <vt:lpstr>PowerPoint 演示文稿</vt:lpstr>
      <vt:lpstr>PowerPoint 演示文稿</vt:lpstr>
      <vt:lpstr>这两件事与藤野先生的关系：</vt:lpstr>
      <vt:lpstr>PowerPoint 演示文稿</vt:lpstr>
      <vt:lpstr>PowerPoint 演示文稿</vt:lpstr>
      <vt:lpstr>PowerPoint 演示文稿</vt:lpstr>
      <vt:lpstr>藤野先生——</vt:lpstr>
      <vt:lpstr>PowerPoint 演示文稿</vt:lpstr>
      <vt:lpstr>PowerPoint 演示文稿</vt:lpstr>
      <vt:lpstr> 比较表达效果（原稿和定稿）课后练习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yewandou</cp:lastModifiedBy>
  <cp:revision>68</cp:revision>
  <dcterms:created xsi:type="dcterms:W3CDTF">2018-03-01T02:03:00Z</dcterms:created>
  <dcterms:modified xsi:type="dcterms:W3CDTF">2025-09-25T13:11:01Z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71AFD67AC87F4F12B5631CC2ADAB040A</vt:lpwstr>
  </property>
</Properties>
</file>