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+2c8IpEC5lWPxwrfe6MLE1Dv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f02a13175d_0_80"/>
          <p:cNvSpPr txBox="1"/>
          <p:nvPr>
            <p:ph type="ctrTitle"/>
          </p:nvPr>
        </p:nvSpPr>
        <p:spPr>
          <a:xfrm>
            <a:off x="1030802" y="6191003"/>
            <a:ext cx="28177200" cy="17067000"/>
          </a:xfrm>
          <a:prstGeom prst="rect">
            <a:avLst/>
          </a:prstGeom>
        </p:spPr>
        <p:txBody>
          <a:bodyPr anchorCtr="0" anchor="b" bIns="454950" lIns="454950" spcFirstLastPara="1" rIns="454950" wrap="square" tIns="454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5" name="Google Shape;15;g1f02a13175d_0_80"/>
          <p:cNvSpPr txBox="1"/>
          <p:nvPr>
            <p:ph idx="1" type="subTitle"/>
          </p:nvPr>
        </p:nvSpPr>
        <p:spPr>
          <a:xfrm>
            <a:off x="1030775" y="23565225"/>
            <a:ext cx="28177200" cy="65904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6" name="Google Shape;16;g1f02a13175d_0_80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02a13175d_0_115"/>
          <p:cNvSpPr txBox="1"/>
          <p:nvPr>
            <p:ph hasCustomPrompt="1" type="title"/>
          </p:nvPr>
        </p:nvSpPr>
        <p:spPr>
          <a:xfrm>
            <a:off x="1030775" y="9197225"/>
            <a:ext cx="28177200" cy="16326000"/>
          </a:xfrm>
          <a:prstGeom prst="rect">
            <a:avLst/>
          </a:prstGeom>
        </p:spPr>
        <p:txBody>
          <a:bodyPr anchorCtr="0" anchor="b" bIns="454950" lIns="454950" spcFirstLastPara="1" rIns="454950" wrap="square" tIns="454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9pPr>
          </a:lstStyle>
          <a:p>
            <a:r>
              <a:t>xx%</a:t>
            </a:r>
          </a:p>
        </p:txBody>
      </p:sp>
      <p:sp>
        <p:nvSpPr>
          <p:cNvPr id="50" name="Google Shape;50;g1f02a13175d_0_115"/>
          <p:cNvSpPr txBox="1"/>
          <p:nvPr>
            <p:ph idx="1" type="body"/>
          </p:nvPr>
        </p:nvSpPr>
        <p:spPr>
          <a:xfrm>
            <a:off x="1030775" y="26210167"/>
            <a:ext cx="28177200" cy="108159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51" name="Google Shape;51;g1f02a13175d_0_115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02a13175d_0_119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02a13175d_0_121"/>
          <p:cNvSpPr txBox="1"/>
          <p:nvPr>
            <p:ph idx="1" type="body"/>
          </p:nvPr>
        </p:nvSpPr>
        <p:spPr>
          <a:xfrm>
            <a:off x="622939" y="7579491"/>
            <a:ext cx="14281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g1f02a13175d_0_121"/>
          <p:cNvSpPr txBox="1"/>
          <p:nvPr>
            <p:ph idx="2" type="body"/>
          </p:nvPr>
        </p:nvSpPr>
        <p:spPr>
          <a:xfrm>
            <a:off x="635445" y="6841195"/>
            <a:ext cx="14270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02a13175d_0_121"/>
          <p:cNvSpPr txBox="1"/>
          <p:nvPr>
            <p:ph idx="3" type="body"/>
          </p:nvPr>
        </p:nvSpPr>
        <p:spPr>
          <a:xfrm>
            <a:off x="635443" y="18464753"/>
            <a:ext cx="142740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02a13175d_0_121"/>
          <p:cNvSpPr txBox="1"/>
          <p:nvPr>
            <p:ph idx="4" type="body"/>
          </p:nvPr>
        </p:nvSpPr>
        <p:spPr>
          <a:xfrm>
            <a:off x="15334812" y="6841195"/>
            <a:ext cx="14270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02a13175d_0_121"/>
          <p:cNvSpPr txBox="1"/>
          <p:nvPr>
            <p:ph idx="5" type="body"/>
          </p:nvPr>
        </p:nvSpPr>
        <p:spPr>
          <a:xfrm>
            <a:off x="15334812" y="7579491"/>
            <a:ext cx="14270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02a13175d_0_121"/>
          <p:cNvSpPr txBox="1"/>
          <p:nvPr>
            <p:ph idx="6" type="body"/>
          </p:nvPr>
        </p:nvSpPr>
        <p:spPr>
          <a:xfrm>
            <a:off x="15334812" y="18487311"/>
            <a:ext cx="14266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g1f02a13175d_0_121"/>
          <p:cNvSpPr txBox="1"/>
          <p:nvPr>
            <p:ph idx="7" type="body"/>
          </p:nvPr>
        </p:nvSpPr>
        <p:spPr>
          <a:xfrm>
            <a:off x="15329343" y="19279918"/>
            <a:ext cx="14271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g1f02a13175d_0_121"/>
          <p:cNvSpPr txBox="1"/>
          <p:nvPr>
            <p:ph idx="8" type="body"/>
          </p:nvPr>
        </p:nvSpPr>
        <p:spPr>
          <a:xfrm>
            <a:off x="15345874" y="33362417"/>
            <a:ext cx="142593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g1f02a13175d_0_121"/>
          <p:cNvSpPr txBox="1"/>
          <p:nvPr>
            <p:ph idx="9" type="body"/>
          </p:nvPr>
        </p:nvSpPr>
        <p:spPr>
          <a:xfrm>
            <a:off x="15334812" y="34175007"/>
            <a:ext cx="14266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02a13175d_0_121"/>
          <p:cNvSpPr txBox="1"/>
          <p:nvPr>
            <p:ph idx="13" type="body"/>
          </p:nvPr>
        </p:nvSpPr>
        <p:spPr>
          <a:xfrm>
            <a:off x="622939" y="19259219"/>
            <a:ext cx="14283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02a13175d_0_121"/>
          <p:cNvSpPr txBox="1"/>
          <p:nvPr>
            <p:ph idx="14" type="body"/>
          </p:nvPr>
        </p:nvSpPr>
        <p:spPr>
          <a:xfrm>
            <a:off x="4107396" y="4856635"/>
            <a:ext cx="220239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02a13175d_0_121"/>
          <p:cNvSpPr txBox="1"/>
          <p:nvPr>
            <p:ph idx="15" type="body"/>
          </p:nvPr>
        </p:nvSpPr>
        <p:spPr>
          <a:xfrm>
            <a:off x="4107396" y="2885332"/>
            <a:ext cx="22023900" cy="18666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02a13175d_0_121"/>
          <p:cNvSpPr txBox="1"/>
          <p:nvPr>
            <p:ph idx="16" type="body"/>
          </p:nvPr>
        </p:nvSpPr>
        <p:spPr>
          <a:xfrm>
            <a:off x="4107396" y="565378"/>
            <a:ext cx="22023900" cy="2319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02a13175d_0_84"/>
          <p:cNvSpPr txBox="1"/>
          <p:nvPr>
            <p:ph type="title"/>
          </p:nvPr>
        </p:nvSpPr>
        <p:spPr>
          <a:xfrm>
            <a:off x="1030775" y="17883919"/>
            <a:ext cx="28177200" cy="69993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9" name="Google Shape;19;g1f02a13175d_0_84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f02a13175d_0_87"/>
          <p:cNvSpPr txBox="1"/>
          <p:nvPr>
            <p:ph type="title"/>
          </p:nvPr>
        </p:nvSpPr>
        <p:spPr>
          <a:xfrm>
            <a:off x="1030775" y="3700300"/>
            <a:ext cx="28177200" cy="47619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g1f02a13175d_0_87"/>
          <p:cNvSpPr txBox="1"/>
          <p:nvPr>
            <p:ph idx="1" type="body"/>
          </p:nvPr>
        </p:nvSpPr>
        <p:spPr>
          <a:xfrm>
            <a:off x="1030775" y="9582616"/>
            <a:ext cx="28177200" cy="284067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23" name="Google Shape;23;g1f02a13175d_0_87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f02a13175d_0_91"/>
          <p:cNvSpPr txBox="1"/>
          <p:nvPr>
            <p:ph type="title"/>
          </p:nvPr>
        </p:nvSpPr>
        <p:spPr>
          <a:xfrm>
            <a:off x="1030775" y="3700300"/>
            <a:ext cx="28177200" cy="47619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6" name="Google Shape;26;g1f02a13175d_0_91"/>
          <p:cNvSpPr txBox="1"/>
          <p:nvPr>
            <p:ph idx="1" type="body"/>
          </p:nvPr>
        </p:nvSpPr>
        <p:spPr>
          <a:xfrm>
            <a:off x="1030775" y="9582616"/>
            <a:ext cx="13227300" cy="284067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7" name="Google Shape;27;g1f02a13175d_0_91"/>
          <p:cNvSpPr txBox="1"/>
          <p:nvPr>
            <p:ph idx="2" type="body"/>
          </p:nvPr>
        </p:nvSpPr>
        <p:spPr>
          <a:xfrm>
            <a:off x="15980478" y="9582616"/>
            <a:ext cx="13227300" cy="284067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8" name="Google Shape;28;g1f02a13175d_0_91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02a13175d_0_96"/>
          <p:cNvSpPr txBox="1"/>
          <p:nvPr>
            <p:ph type="title"/>
          </p:nvPr>
        </p:nvSpPr>
        <p:spPr>
          <a:xfrm>
            <a:off x="1030775" y="3700300"/>
            <a:ext cx="28177200" cy="47619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31" name="Google Shape;31;g1f02a13175d_0_96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f02a13175d_0_99"/>
          <p:cNvSpPr txBox="1"/>
          <p:nvPr>
            <p:ph type="title"/>
          </p:nvPr>
        </p:nvSpPr>
        <p:spPr>
          <a:xfrm>
            <a:off x="1030775" y="4619711"/>
            <a:ext cx="9285900" cy="6283500"/>
          </a:xfrm>
          <a:prstGeom prst="rect">
            <a:avLst/>
          </a:prstGeom>
        </p:spPr>
        <p:txBody>
          <a:bodyPr anchorCtr="0" anchor="b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4" name="Google Shape;34;g1f02a13175d_0_99"/>
          <p:cNvSpPr txBox="1"/>
          <p:nvPr>
            <p:ph idx="1" type="body"/>
          </p:nvPr>
        </p:nvSpPr>
        <p:spPr>
          <a:xfrm>
            <a:off x="1030775" y="11554267"/>
            <a:ext cx="9285900" cy="264360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5" name="Google Shape;35;g1f02a13175d_0_99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02a13175d_0_103"/>
          <p:cNvSpPr txBox="1"/>
          <p:nvPr>
            <p:ph type="title"/>
          </p:nvPr>
        </p:nvSpPr>
        <p:spPr>
          <a:xfrm>
            <a:off x="1621230" y="3742914"/>
            <a:ext cx="21057900" cy="340143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8" name="Google Shape;38;g1f02a13175d_0_103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02a13175d_0_106"/>
          <p:cNvSpPr/>
          <p:nvPr/>
        </p:nvSpPr>
        <p:spPr>
          <a:xfrm>
            <a:off x="15119350" y="-1039"/>
            <a:ext cx="15119400" cy="427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4950" lIns="454950" spcFirstLastPara="1" rIns="454950" wrap="square" tIns="45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f02a13175d_0_106"/>
          <p:cNvSpPr txBox="1"/>
          <p:nvPr>
            <p:ph type="title"/>
          </p:nvPr>
        </p:nvSpPr>
        <p:spPr>
          <a:xfrm>
            <a:off x="877994" y="10253622"/>
            <a:ext cx="13377300" cy="12325200"/>
          </a:xfrm>
          <a:prstGeom prst="rect">
            <a:avLst/>
          </a:prstGeom>
        </p:spPr>
        <p:txBody>
          <a:bodyPr anchorCtr="0" anchor="b" bIns="454950" lIns="454950" spcFirstLastPara="1" rIns="454950" wrap="square" tIns="454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42" name="Google Shape;42;g1f02a13175d_0_106"/>
          <p:cNvSpPr txBox="1"/>
          <p:nvPr>
            <p:ph idx="1" type="subTitle"/>
          </p:nvPr>
        </p:nvSpPr>
        <p:spPr>
          <a:xfrm>
            <a:off x="877994" y="23307050"/>
            <a:ext cx="13377300" cy="10269600"/>
          </a:xfrm>
          <a:prstGeom prst="rect">
            <a:avLst/>
          </a:prstGeom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43" name="Google Shape;43;g1f02a13175d_0_106"/>
          <p:cNvSpPr txBox="1"/>
          <p:nvPr>
            <p:ph idx="2" type="body"/>
          </p:nvPr>
        </p:nvSpPr>
        <p:spPr>
          <a:xfrm>
            <a:off x="16334652" y="6020550"/>
            <a:ext cx="12688800" cy="307242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4" name="Google Shape;44;g1f02a13175d_0_106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02a13175d_0_112"/>
          <p:cNvSpPr txBox="1"/>
          <p:nvPr>
            <p:ph idx="1" type="body"/>
          </p:nvPr>
        </p:nvSpPr>
        <p:spPr>
          <a:xfrm>
            <a:off x="1030775" y="35176448"/>
            <a:ext cx="19837800" cy="50313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7" name="Google Shape;47;g1f02a13175d_0_112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02a13175d_0_76"/>
          <p:cNvSpPr txBox="1"/>
          <p:nvPr>
            <p:ph type="title"/>
          </p:nvPr>
        </p:nvSpPr>
        <p:spPr>
          <a:xfrm>
            <a:off x="1030775" y="3700300"/>
            <a:ext cx="281772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950" lIns="454950" spcFirstLastPara="1" rIns="454950" wrap="square" tIns="454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f02a13175d_0_76"/>
          <p:cNvSpPr txBox="1"/>
          <p:nvPr>
            <p:ph idx="1" type="body"/>
          </p:nvPr>
        </p:nvSpPr>
        <p:spPr>
          <a:xfrm>
            <a:off x="1030775" y="9582616"/>
            <a:ext cx="28177200" cy="28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950" lIns="454950" spcFirstLastPara="1" rIns="454950" wrap="square" tIns="454950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f02a13175d_0_76"/>
          <p:cNvSpPr txBox="1"/>
          <p:nvPr>
            <p:ph idx="12" type="sldNum"/>
          </p:nvPr>
        </p:nvSpPr>
        <p:spPr>
          <a:xfrm>
            <a:off x="28017947" y="38773784"/>
            <a:ext cx="18144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950" lIns="454950" spcFirstLastPara="1" rIns="454950" wrap="square" tIns="45495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idx="6" type="body"/>
          </p:nvPr>
        </p:nvSpPr>
        <p:spPr>
          <a:xfrm>
            <a:off x="15553775" y="8979451"/>
            <a:ext cx="14266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Results/Application</a:t>
            </a:r>
            <a:endParaRPr sz="6000"/>
          </a:p>
        </p:txBody>
      </p:sp>
      <p:sp>
        <p:nvSpPr>
          <p:cNvPr id="73" name="Google Shape;73;p1"/>
          <p:cNvSpPr txBox="1"/>
          <p:nvPr>
            <p:ph idx="15" type="body"/>
          </p:nvPr>
        </p:nvSpPr>
        <p:spPr>
          <a:xfrm>
            <a:off x="1113448" y="5836975"/>
            <a:ext cx="8645400" cy="31287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lang="en-US" sz="4900">
                <a:solidFill>
                  <a:schemeClr val="dk1"/>
                </a:solidFill>
              </a:rPr>
              <a:t>Project ID:P10</a:t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55"/>
              <a:buNone/>
            </a:pPr>
            <a:r>
              <a:rPr lang="en-US" sz="4900">
                <a:solidFill>
                  <a:schemeClr val="dk1"/>
                </a:solidFill>
              </a:rPr>
              <a:t>Students: 25 Li Kin Man                          </a:t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55"/>
              <a:buNone/>
            </a:pPr>
            <a:r>
              <a:rPr lang="en-US" sz="4900">
                <a:solidFill>
                  <a:schemeClr val="dk1"/>
                </a:solidFill>
              </a:rPr>
              <a:t>                  37 Wong Lam Yeung                                   </a:t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55"/>
              <a:buNone/>
            </a:pPr>
            <a:r>
              <a:rPr lang="en-US" sz="4900">
                <a:solidFill>
                  <a:schemeClr val="dk1"/>
                </a:solidFill>
              </a:rPr>
              <a:t>                  40 Yang Yuen Ting   </a:t>
            </a:r>
            <a:r>
              <a:rPr lang="en-US" sz="4300">
                <a:solidFill>
                  <a:schemeClr val="dk1"/>
                </a:solidFill>
              </a:rPr>
              <a:t>                            </a:t>
            </a:r>
            <a:endParaRPr sz="4300">
              <a:solidFill>
                <a:schemeClr val="dk1"/>
              </a:solidFill>
            </a:endParaRPr>
          </a:p>
        </p:txBody>
      </p:sp>
      <p:sp>
        <p:nvSpPr>
          <p:cNvPr id="74" name="Google Shape;74;p1"/>
          <p:cNvSpPr txBox="1"/>
          <p:nvPr>
            <p:ph idx="16" type="body"/>
          </p:nvPr>
        </p:nvSpPr>
        <p:spPr>
          <a:xfrm>
            <a:off x="2532263" y="3338775"/>
            <a:ext cx="24345900" cy="2301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90"/>
              <a:buNone/>
            </a:pPr>
            <a:r>
              <a:rPr lang="en-US" sz="15000">
                <a:solidFill>
                  <a:schemeClr val="dk1"/>
                </a:solidFill>
              </a:rPr>
              <a:t>AI LIGHT</a:t>
            </a:r>
            <a:endParaRPr sz="15000">
              <a:solidFill>
                <a:schemeClr val="dk1"/>
              </a:solidFill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6728788" y="10324038"/>
            <a:ext cx="12904800" cy="7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95250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7200"/>
              <a:buFont typeface="Arial"/>
              <a:buChar char="•"/>
            </a:pPr>
            <a:r>
              <a:rPr lang="en-US" sz="72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result of our “blink eyes”. Although is successful, it is not complete at all because we want to make it as a background app but now we just can do it over the screen. </a:t>
            </a:r>
            <a:endParaRPr b="0" i="0" sz="72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9600" y="74944"/>
            <a:ext cx="5399088" cy="16022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 txBox="1"/>
          <p:nvPr/>
        </p:nvSpPr>
        <p:spPr>
          <a:xfrm>
            <a:off x="517913" y="1510438"/>
            <a:ext cx="297207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AIoT Coding, Engineering and Entrepreneurial Skills Education for Gifted Students</a:t>
            </a:r>
            <a:endParaRPr b="0" i="0" sz="6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5">
            <a:alphaModFix/>
          </a:blip>
          <a:srcRect b="0" l="0" r="-1204" t="0"/>
          <a:stretch/>
        </p:blipFill>
        <p:spPr>
          <a:xfrm>
            <a:off x="19744399" y="6142087"/>
            <a:ext cx="2058175" cy="251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76176" y="6159124"/>
            <a:ext cx="2058169" cy="23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>
            <a:off x="416538" y="9184899"/>
            <a:ext cx="13982700" cy="942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lang="en-US" sz="6800" u="sng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68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eyes disease nowadays was hugely popular which is mainly cause by using the phone in the dark environment. 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we will send a message to the user to remind he/she turn on the light. If not, just help them to turn on. Also, remind them to blink eye if they not do so. 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517925" y="18964875"/>
            <a:ext cx="14259000" cy="1188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lang="en-US" sz="6800" u="sng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Objective/Background</a:t>
            </a:r>
            <a:endParaRPr b="1" sz="6800" u="sng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Nowadays, many modern people like to use their own phone without light when they are ready to have a sleep. Therefore, in long term it will cause a lot of eyes disease.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Moreover, people often forget to blink eye during watching electronic devices. Their eyes will lack of water and feel dry, that will increase the risk of eye infection in long term.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9975" y="31201550"/>
            <a:ext cx="14274900" cy="1119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lang="en-US" sz="6800" u="sng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6800" u="sng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detected the user uses the phone without the light, send them a message which is about reminding them to turn on the light. If they do not do so, just help them to turn on the light slowly and automatically.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2.Also, we will detect whether users have blinked their eyes or not. If not, just also send a message to remind them. The message will disappear after it detects that the user blinks. </a:t>
            </a:r>
            <a:endParaRPr/>
          </a:p>
        </p:txBody>
      </p:sp>
      <p:pic>
        <p:nvPicPr>
          <p:cNvPr descr="Lai King Catholic Secondary School的圖片搜尋結果" id="86" name="Google Shape;8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92475" y="6159126"/>
            <a:ext cx="2058175" cy="23018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151988" y="3338763"/>
            <a:ext cx="10592400" cy="2301900"/>
          </a:xfrm>
          <a:prstGeom prst="roundRect">
            <a:avLst>
              <a:gd fmla="val 38226" name="adj"/>
            </a:avLst>
          </a:prstGeom>
          <a:noFill/>
          <a:ln cap="flat" cmpd="sng" w="152400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5905375" y="32361900"/>
            <a:ext cx="13563600" cy="942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lang="en-US" sz="6800" u="sng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Discussion/Conclusion</a:t>
            </a:r>
            <a:endParaRPr b="1" sz="7600" u="sng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In the course, we learned a lot of extracurricular knowledge. Even knowledge that we won't come across at this stage.  For example: we encountered a lot of difficulties when writing code, but there are many kindly TAs who helped us a lot, thank you all the supporters very much.</a:t>
            </a:r>
            <a:endParaRPr b="1" sz="6800" u="sng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176176" y="18811900"/>
            <a:ext cx="5399101" cy="539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77001" y="18811901"/>
            <a:ext cx="5399101" cy="53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