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85124fd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85124fd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585124fd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585124fd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585124fd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85124fd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59cfe68c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59cfe68c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59cfe68c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9cfe68c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9cfe68c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9cfe68c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585124fd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585124fd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9cfe68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9cfe68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59cfe68c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59cfe68c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9cfe68c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9cfe68c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85124fd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85124fd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Comentario -- </a:t>
            </a:r>
            <a:r>
              <a:rPr lang="en"/>
              <a:t>Poblacion</a:t>
            </a:r>
            <a:r>
              <a:rPr lang="en"/>
              <a:t> es crecimiento, no total.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85124fd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85124fd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85124fd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85124fd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85124fd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85124fd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Nevermind</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 Environmental Impact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Follow-up questions</a:t>
            </a:r>
            <a:r>
              <a:rPr lang="en"/>
              <a:t>: Are GDP and Demographic Growth correlated?</a:t>
            </a:r>
            <a:endParaRPr/>
          </a:p>
        </p:txBody>
      </p:sp>
      <p:pic>
        <p:nvPicPr>
          <p:cNvPr id="125" name="Google Shape;125;p22"/>
          <p:cNvPicPr preferRelativeResize="0"/>
          <p:nvPr/>
        </p:nvPicPr>
        <p:blipFill>
          <a:blip r:embed="rId3">
            <a:alphaModFix/>
          </a:blip>
          <a:stretch>
            <a:fillRect/>
          </a:stretch>
        </p:blipFill>
        <p:spPr>
          <a:xfrm>
            <a:off x="2260375" y="1300150"/>
            <a:ext cx="4362450" cy="2543175"/>
          </a:xfrm>
          <a:prstGeom prst="rect">
            <a:avLst/>
          </a:prstGeom>
          <a:noFill/>
          <a:ln>
            <a:noFill/>
          </a:ln>
        </p:spPr>
      </p:pic>
      <p:sp>
        <p:nvSpPr>
          <p:cNvPr id="126" name="Google Shape;126;p22"/>
          <p:cNvSpPr txBox="1"/>
          <p:nvPr>
            <p:ph idx="1" type="body"/>
          </p:nvPr>
        </p:nvSpPr>
        <p:spPr>
          <a:xfrm>
            <a:off x="147975" y="3826525"/>
            <a:ext cx="8934300" cy="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Answer: No. The percentage of population growth decreases while the GDP fluctuates irregularly and does not coincide with the demographic decline.</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2412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Projections</a:t>
            </a:r>
            <a:endParaRPr/>
          </a:p>
        </p:txBody>
      </p:sp>
      <p:pic>
        <p:nvPicPr>
          <p:cNvPr id="132" name="Google Shape;132;p23"/>
          <p:cNvPicPr preferRelativeResize="0"/>
          <p:nvPr/>
        </p:nvPicPr>
        <p:blipFill>
          <a:blip r:embed="rId3">
            <a:alphaModFix/>
          </a:blip>
          <a:stretch>
            <a:fillRect/>
          </a:stretch>
        </p:blipFill>
        <p:spPr>
          <a:xfrm>
            <a:off x="695725" y="1621525"/>
            <a:ext cx="4114800" cy="2743200"/>
          </a:xfrm>
          <a:prstGeom prst="rect">
            <a:avLst/>
          </a:prstGeom>
          <a:noFill/>
          <a:ln>
            <a:noFill/>
          </a:ln>
        </p:spPr>
      </p:pic>
      <p:sp>
        <p:nvSpPr>
          <p:cNvPr id="133" name="Google Shape;133;p23"/>
          <p:cNvSpPr txBox="1"/>
          <p:nvPr>
            <p:ph idx="1" type="body"/>
          </p:nvPr>
        </p:nvSpPr>
        <p:spPr>
          <a:xfrm>
            <a:off x="5100000" y="1899225"/>
            <a:ext cx="3656100" cy="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We decided to create future projections for the 4 countries with the highest GDP in 2013 + Mexico.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52400" y="152400"/>
            <a:ext cx="3429563" cy="2286375"/>
          </a:xfrm>
          <a:prstGeom prst="rect">
            <a:avLst/>
          </a:prstGeom>
          <a:noFill/>
          <a:ln>
            <a:noFill/>
          </a:ln>
        </p:spPr>
      </p:pic>
      <p:pic>
        <p:nvPicPr>
          <p:cNvPr id="139" name="Google Shape;139;p24"/>
          <p:cNvPicPr preferRelativeResize="0"/>
          <p:nvPr/>
        </p:nvPicPr>
        <p:blipFill>
          <a:blip r:embed="rId4">
            <a:alphaModFix/>
          </a:blip>
          <a:stretch>
            <a:fillRect/>
          </a:stretch>
        </p:blipFill>
        <p:spPr>
          <a:xfrm>
            <a:off x="152400" y="2704725"/>
            <a:ext cx="3429575" cy="2286383"/>
          </a:xfrm>
          <a:prstGeom prst="rect">
            <a:avLst/>
          </a:prstGeom>
          <a:noFill/>
          <a:ln>
            <a:noFill/>
          </a:ln>
        </p:spPr>
      </p:pic>
      <p:pic>
        <p:nvPicPr>
          <p:cNvPr id="140" name="Google Shape;140;p24"/>
          <p:cNvPicPr preferRelativeResize="0"/>
          <p:nvPr/>
        </p:nvPicPr>
        <p:blipFill>
          <a:blip r:embed="rId5">
            <a:alphaModFix/>
          </a:blip>
          <a:stretch>
            <a:fillRect/>
          </a:stretch>
        </p:blipFill>
        <p:spPr>
          <a:xfrm>
            <a:off x="5508575" y="152400"/>
            <a:ext cx="3401075" cy="2286375"/>
          </a:xfrm>
          <a:prstGeom prst="rect">
            <a:avLst/>
          </a:prstGeom>
          <a:noFill/>
          <a:ln>
            <a:noFill/>
          </a:ln>
        </p:spPr>
      </p:pic>
      <p:pic>
        <p:nvPicPr>
          <p:cNvPr id="141" name="Google Shape;141;p24"/>
          <p:cNvPicPr preferRelativeResize="0"/>
          <p:nvPr/>
        </p:nvPicPr>
        <p:blipFill>
          <a:blip r:embed="rId6">
            <a:alphaModFix/>
          </a:blip>
          <a:stretch>
            <a:fillRect/>
          </a:stretch>
        </p:blipFill>
        <p:spPr>
          <a:xfrm>
            <a:off x="5506675" y="2704725"/>
            <a:ext cx="3404882" cy="2286375"/>
          </a:xfrm>
          <a:prstGeom prst="rect">
            <a:avLst/>
          </a:prstGeom>
          <a:noFill/>
          <a:ln>
            <a:noFill/>
          </a:ln>
        </p:spPr>
      </p:pic>
      <p:sp>
        <p:nvSpPr>
          <p:cNvPr id="142" name="Google Shape;142;p24"/>
          <p:cNvSpPr txBox="1"/>
          <p:nvPr>
            <p:ph idx="1" type="body"/>
          </p:nvPr>
        </p:nvSpPr>
        <p:spPr>
          <a:xfrm>
            <a:off x="3762328" y="417600"/>
            <a:ext cx="1465500" cy="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Georgia"/>
                <a:ea typeface="Georgia"/>
                <a:cs typeface="Georgia"/>
                <a:sym typeface="Georgia"/>
              </a:rPr>
              <a:t>China's CO2 Emissions has increased with its GDP; not so for the United States or Russia</a:t>
            </a:r>
            <a:endParaRPr sz="14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43" name="Google Shape;143;p24"/>
          <p:cNvSpPr txBox="1"/>
          <p:nvPr>
            <p:ph idx="1" type="body"/>
          </p:nvPr>
        </p:nvSpPr>
        <p:spPr>
          <a:xfrm>
            <a:off x="3839253" y="2762300"/>
            <a:ext cx="1465500" cy="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Georgia"/>
                <a:ea typeface="Georgia"/>
                <a:cs typeface="Georgia"/>
                <a:sym typeface="Georgia"/>
              </a:rPr>
              <a:t>Russia's population is growing %-wise. It also has the most variation in Climate Change</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Temperature Forecast</a:t>
            </a:r>
            <a:endParaRPr/>
          </a:p>
        </p:txBody>
      </p:sp>
      <p:pic>
        <p:nvPicPr>
          <p:cNvPr id="149" name="Google Shape;149;p25"/>
          <p:cNvPicPr preferRelativeResize="0"/>
          <p:nvPr/>
        </p:nvPicPr>
        <p:blipFill>
          <a:blip r:embed="rId3">
            <a:alphaModFix/>
          </a:blip>
          <a:stretch>
            <a:fillRect/>
          </a:stretch>
        </p:blipFill>
        <p:spPr>
          <a:xfrm>
            <a:off x="1450526" y="1494275"/>
            <a:ext cx="5982600" cy="322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Temperature Forecast</a:t>
            </a:r>
            <a:endParaRPr/>
          </a:p>
        </p:txBody>
      </p:sp>
      <p:pic>
        <p:nvPicPr>
          <p:cNvPr id="155" name="Google Shape;155;p26"/>
          <p:cNvPicPr preferRelativeResize="0"/>
          <p:nvPr/>
        </p:nvPicPr>
        <p:blipFill>
          <a:blip r:embed="rId3">
            <a:alphaModFix/>
          </a:blip>
          <a:stretch>
            <a:fillRect/>
          </a:stretch>
        </p:blipFill>
        <p:spPr>
          <a:xfrm>
            <a:off x="1676950" y="1862875"/>
            <a:ext cx="4643250" cy="268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GDP is the economic/demographic variable that most closely correlates with environmental impact </a:t>
            </a:r>
            <a:endParaRPr/>
          </a:p>
          <a:p>
            <a:pPr indent="-342900" lvl="0" marL="457200" rtl="0" algn="l">
              <a:spcBef>
                <a:spcPts val="0"/>
              </a:spcBef>
              <a:spcAft>
                <a:spcPts val="0"/>
              </a:spcAft>
              <a:buSzPts val="1800"/>
              <a:buChar char="●"/>
            </a:pPr>
            <a:r>
              <a:rPr lang="en"/>
              <a:t>It would have been best to analyze total population, rather than percentage of demographic growth.  </a:t>
            </a:r>
            <a:endParaRPr/>
          </a:p>
          <a:p>
            <a:pPr indent="-342900" lvl="0" marL="457200" rtl="0" algn="l">
              <a:spcBef>
                <a:spcPts val="0"/>
              </a:spcBef>
              <a:spcAft>
                <a:spcPts val="0"/>
              </a:spcAft>
              <a:buSzPts val="1800"/>
              <a:buChar char="●"/>
            </a:pPr>
            <a:r>
              <a:rPr lang="en"/>
              <a:t>CO2 emissions and temperature correlate well. Climate Change does not correlate as well with CO2 emissions</a:t>
            </a:r>
            <a:endParaRPr/>
          </a:p>
          <a:p>
            <a:pPr indent="-342900" lvl="0" marL="457200" rtl="0" algn="l">
              <a:spcBef>
                <a:spcPts val="0"/>
              </a:spcBef>
              <a:spcAft>
                <a:spcPts val="0"/>
              </a:spcAft>
              <a:buSzPts val="1800"/>
              <a:buChar char="●"/>
            </a:pPr>
            <a:r>
              <a:rPr lang="en"/>
              <a:t>GDP and % of demographic growth does not correlate as well.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b="1" lang="en" sz="2000">
                <a:solidFill>
                  <a:srgbClr val="FFFFFF"/>
                </a:solidFill>
              </a:rPr>
              <a:t>Hypothesis: Demographic growth and economic growth generate environmental impact </a:t>
            </a:r>
            <a:endParaRPr sz="20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We will check the hypothesis by looking at data by country, by year, from 1960 to 2013, with datasets for: Demographic Growth, Gross Domestic Product, CO2 and Temperature (and Climate Change)</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input</a:t>
            </a:r>
            <a:endParaRPr/>
          </a:p>
        </p:txBody>
      </p:sp>
      <p:pic>
        <p:nvPicPr>
          <p:cNvPr id="76" name="Google Shape;76;p15"/>
          <p:cNvPicPr preferRelativeResize="0"/>
          <p:nvPr/>
        </p:nvPicPr>
        <p:blipFill>
          <a:blip r:embed="rId3">
            <a:alphaModFix/>
          </a:blip>
          <a:stretch>
            <a:fillRect/>
          </a:stretch>
        </p:blipFill>
        <p:spPr>
          <a:xfrm>
            <a:off x="163225" y="1588275"/>
            <a:ext cx="8334375" cy="333375"/>
          </a:xfrm>
          <a:prstGeom prst="rect">
            <a:avLst/>
          </a:prstGeom>
          <a:noFill/>
          <a:ln>
            <a:noFill/>
          </a:ln>
        </p:spPr>
      </p:pic>
      <p:pic>
        <p:nvPicPr>
          <p:cNvPr id="77" name="Google Shape;77;p15"/>
          <p:cNvPicPr preferRelativeResize="0"/>
          <p:nvPr/>
        </p:nvPicPr>
        <p:blipFill>
          <a:blip r:embed="rId4">
            <a:alphaModFix/>
          </a:blip>
          <a:stretch>
            <a:fillRect/>
          </a:stretch>
        </p:blipFill>
        <p:spPr>
          <a:xfrm>
            <a:off x="152400" y="2074050"/>
            <a:ext cx="3429000" cy="1047750"/>
          </a:xfrm>
          <a:prstGeom prst="rect">
            <a:avLst/>
          </a:prstGeom>
          <a:noFill/>
          <a:ln>
            <a:noFill/>
          </a:ln>
        </p:spPr>
      </p:pic>
      <p:sp>
        <p:nvSpPr>
          <p:cNvPr id="78" name="Google Shape;78;p15"/>
          <p:cNvSpPr txBox="1"/>
          <p:nvPr>
            <p:ph idx="1" type="body"/>
          </p:nvPr>
        </p:nvSpPr>
        <p:spPr>
          <a:xfrm>
            <a:off x="3663459" y="2420475"/>
            <a:ext cx="5427600" cy="19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We included data from 193 countries. The user can choose which country they would like to compare. We offer two ways in which the user can input information.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84" name="Google Shape;84;p16"/>
          <p:cNvPicPr preferRelativeResize="0"/>
          <p:nvPr/>
        </p:nvPicPr>
        <p:blipFill>
          <a:blip r:embed="rId3">
            <a:alphaModFix/>
          </a:blip>
          <a:stretch>
            <a:fillRect/>
          </a:stretch>
        </p:blipFill>
        <p:spPr>
          <a:xfrm>
            <a:off x="1154500" y="1544527"/>
            <a:ext cx="7111825" cy="294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90" name="Google Shape;90;p17"/>
          <p:cNvPicPr preferRelativeResize="0"/>
          <p:nvPr/>
        </p:nvPicPr>
        <p:blipFill>
          <a:blip r:embed="rId3">
            <a:alphaModFix/>
          </a:blip>
          <a:stretch>
            <a:fillRect/>
          </a:stretch>
        </p:blipFill>
        <p:spPr>
          <a:xfrm>
            <a:off x="881000" y="1470025"/>
            <a:ext cx="7382000" cy="310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Arial"/>
                <a:ea typeface="Arial"/>
                <a:cs typeface="Arial"/>
                <a:sym typeface="Arial"/>
              </a:rPr>
              <a:t>Which variable (Demography or GDP) has the greatest environmental impact (CO2 or Temperature)?</a:t>
            </a:r>
            <a:endParaRPr sz="2600">
              <a:solidFill>
                <a:srgbClr val="FFFFFF"/>
              </a:solidFill>
            </a:endParaRPr>
          </a:p>
        </p:txBody>
      </p:sp>
      <p:pic>
        <p:nvPicPr>
          <p:cNvPr id="96" name="Google Shape;96;p18"/>
          <p:cNvPicPr preferRelativeResize="0"/>
          <p:nvPr/>
        </p:nvPicPr>
        <p:blipFill>
          <a:blip r:embed="rId3">
            <a:alphaModFix/>
          </a:blip>
          <a:stretch>
            <a:fillRect/>
          </a:stretch>
        </p:blipFill>
        <p:spPr>
          <a:xfrm>
            <a:off x="152400" y="1296525"/>
            <a:ext cx="4328600" cy="2478625"/>
          </a:xfrm>
          <a:prstGeom prst="rect">
            <a:avLst/>
          </a:prstGeom>
          <a:noFill/>
          <a:ln>
            <a:noFill/>
          </a:ln>
        </p:spPr>
      </p:pic>
      <p:pic>
        <p:nvPicPr>
          <p:cNvPr id="97" name="Google Shape;97;p18"/>
          <p:cNvPicPr preferRelativeResize="0"/>
          <p:nvPr/>
        </p:nvPicPr>
        <p:blipFill>
          <a:blip r:embed="rId4">
            <a:alphaModFix/>
          </a:blip>
          <a:stretch>
            <a:fillRect/>
          </a:stretch>
        </p:blipFill>
        <p:spPr>
          <a:xfrm>
            <a:off x="4621375" y="1307613"/>
            <a:ext cx="4358200" cy="2456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Arial"/>
                <a:ea typeface="Arial"/>
                <a:cs typeface="Arial"/>
                <a:sym typeface="Arial"/>
              </a:rPr>
              <a:t>Which variable (Demography or GDP) has the greatest environmental impact (CO2 or Temperature)?</a:t>
            </a:r>
            <a:endParaRPr/>
          </a:p>
        </p:txBody>
      </p:sp>
      <p:pic>
        <p:nvPicPr>
          <p:cNvPr id="103" name="Google Shape;103;p19"/>
          <p:cNvPicPr preferRelativeResize="0"/>
          <p:nvPr/>
        </p:nvPicPr>
        <p:blipFill>
          <a:blip r:embed="rId3">
            <a:alphaModFix/>
          </a:blip>
          <a:stretch>
            <a:fillRect/>
          </a:stretch>
        </p:blipFill>
        <p:spPr>
          <a:xfrm>
            <a:off x="152400" y="1296525"/>
            <a:ext cx="4232225" cy="2477625"/>
          </a:xfrm>
          <a:prstGeom prst="rect">
            <a:avLst/>
          </a:prstGeom>
          <a:noFill/>
          <a:ln>
            <a:noFill/>
          </a:ln>
        </p:spPr>
      </p:pic>
      <p:pic>
        <p:nvPicPr>
          <p:cNvPr id="104" name="Google Shape;104;p19"/>
          <p:cNvPicPr preferRelativeResize="0"/>
          <p:nvPr/>
        </p:nvPicPr>
        <p:blipFill>
          <a:blip r:embed="rId4">
            <a:alphaModFix/>
          </a:blip>
          <a:stretch>
            <a:fillRect/>
          </a:stretch>
        </p:blipFill>
        <p:spPr>
          <a:xfrm>
            <a:off x="4622608" y="1296525"/>
            <a:ext cx="4303242" cy="2477625"/>
          </a:xfrm>
          <a:prstGeom prst="rect">
            <a:avLst/>
          </a:prstGeom>
          <a:noFill/>
          <a:ln>
            <a:noFill/>
          </a:ln>
        </p:spPr>
      </p:pic>
      <p:sp>
        <p:nvSpPr>
          <p:cNvPr id="105" name="Google Shape;105;p19"/>
          <p:cNvSpPr txBox="1"/>
          <p:nvPr>
            <p:ph idx="1" type="body"/>
          </p:nvPr>
        </p:nvSpPr>
        <p:spPr>
          <a:xfrm>
            <a:off x="746825" y="3978925"/>
            <a:ext cx="7335900" cy="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Answer: The GDP variable is the best to visualize environmental impact.</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Follow-up questions: Are CO2 emission and temperature correlated?</a:t>
            </a:r>
            <a:endParaRPr/>
          </a:p>
        </p:txBody>
      </p:sp>
      <p:pic>
        <p:nvPicPr>
          <p:cNvPr id="111" name="Google Shape;111;p20"/>
          <p:cNvPicPr preferRelativeResize="0"/>
          <p:nvPr/>
        </p:nvPicPr>
        <p:blipFill>
          <a:blip r:embed="rId3">
            <a:alphaModFix/>
          </a:blip>
          <a:stretch>
            <a:fillRect/>
          </a:stretch>
        </p:blipFill>
        <p:spPr>
          <a:xfrm>
            <a:off x="2091775" y="1289938"/>
            <a:ext cx="4457700" cy="2543175"/>
          </a:xfrm>
          <a:prstGeom prst="rect">
            <a:avLst/>
          </a:prstGeom>
          <a:noFill/>
          <a:ln>
            <a:noFill/>
          </a:ln>
        </p:spPr>
      </p:pic>
      <p:sp>
        <p:nvSpPr>
          <p:cNvPr id="112" name="Google Shape;112;p20"/>
          <p:cNvSpPr txBox="1"/>
          <p:nvPr>
            <p:ph idx="1" type="body"/>
          </p:nvPr>
        </p:nvSpPr>
        <p:spPr>
          <a:xfrm>
            <a:off x="746825" y="3978925"/>
            <a:ext cx="7335900" cy="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Answer: Yes, the emission of CO2 and the temperature correlates. Correlation is not causality, but they are variables recognized by scientists as causal.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Follow-up</a:t>
            </a:r>
            <a:r>
              <a:rPr lang="en"/>
              <a:t>: Are CO2 emissions and Climate Change correlated?</a:t>
            </a:r>
            <a:endParaRPr/>
          </a:p>
        </p:txBody>
      </p:sp>
      <p:pic>
        <p:nvPicPr>
          <p:cNvPr id="118" name="Google Shape;118;p21"/>
          <p:cNvPicPr preferRelativeResize="0"/>
          <p:nvPr/>
        </p:nvPicPr>
        <p:blipFill>
          <a:blip r:embed="rId3">
            <a:alphaModFix/>
          </a:blip>
          <a:stretch>
            <a:fillRect/>
          </a:stretch>
        </p:blipFill>
        <p:spPr>
          <a:xfrm>
            <a:off x="2191775" y="1238250"/>
            <a:ext cx="4419600" cy="2514600"/>
          </a:xfrm>
          <a:prstGeom prst="rect">
            <a:avLst/>
          </a:prstGeom>
          <a:noFill/>
          <a:ln>
            <a:noFill/>
          </a:ln>
        </p:spPr>
      </p:pic>
      <p:sp>
        <p:nvSpPr>
          <p:cNvPr id="119" name="Google Shape;119;p21"/>
          <p:cNvSpPr txBox="1"/>
          <p:nvPr>
            <p:ph idx="1" type="body"/>
          </p:nvPr>
        </p:nvSpPr>
        <p:spPr>
          <a:xfrm>
            <a:off x="147975" y="3826525"/>
            <a:ext cx="8934300" cy="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Answer: We assume that standard deviation is a proxy for climate change. And, yes, the emission of CO2 and Climate Change correlates, somewhat. The greater the change in standard deviation from year to year, the greater the climate change, which correlates with temperature. The exception is 1965.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