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73" r:id="rId5"/>
    <p:sldId id="271" r:id="rId6"/>
    <p:sldId id="272" r:id="rId7"/>
    <p:sldId id="274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1BC"/>
    <a:srgbClr val="80B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59"/>
    <p:restoredTop sz="94675"/>
  </p:normalViewPr>
  <p:slideViewPr>
    <p:cSldViewPr snapToGrid="0" snapToObjects="1">
      <p:cViewPr>
        <p:scale>
          <a:sx n="86" d="100"/>
          <a:sy n="86" d="100"/>
        </p:scale>
        <p:origin x="157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BEF3B-EE59-7145-85BC-9897E28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AEDB8C-25A8-A34D-818D-F02AB66C6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5FCE74-3E2A-C14B-86CC-A491039F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97EA-5C5E-8B42-907C-2580C9D1FD61}" type="datetimeFigureOut">
              <a:rPr lang="es-MX" smtClean="0"/>
              <a:t>25/05/19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E908AC-3682-594F-BD6F-75C0E9E0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9CAF3-0EA1-4F44-94AC-F42AD8F5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41CE-EF08-6D41-947F-FC8FEAEDD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042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E8B6F-9522-8244-807A-2C07D0F9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464281-E91E-4E45-AE77-40C8286D7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454E52-BD58-2140-BD51-46ACCCF3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97EA-5C5E-8B42-907C-2580C9D1FD61}" type="datetimeFigureOut">
              <a:rPr lang="es-MX" smtClean="0"/>
              <a:t>25/05/19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AD1D3-C456-604A-9FCA-C9E06FE4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BA30FC-9DEC-9D43-A330-2DC53037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41CE-EF08-6D41-947F-FC8FEAEDD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47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938523-E48F-3849-81E0-0E1BAEB63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97F6F1-DFEF-E14C-9736-28DCF9A5C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1A4BEC-790F-4E42-83E1-1A0B0B9E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97EA-5C5E-8B42-907C-2580C9D1FD61}" type="datetimeFigureOut">
              <a:rPr lang="es-MX" smtClean="0"/>
              <a:t>25/05/19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CB0DBA-FF77-B04D-8A92-0537C82C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C72F1-150A-D64A-A337-A66CB3C1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41CE-EF08-6D41-947F-FC8FEAEDD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994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E326B-D126-FE4F-A988-8B72A807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A2993-F112-454E-8B71-ACFBA652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0D6E0-4E3B-A944-A4D3-92089BFA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97EA-5C5E-8B42-907C-2580C9D1FD61}" type="datetimeFigureOut">
              <a:rPr lang="es-MX" smtClean="0"/>
              <a:t>25/05/19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1D6F5-2286-DA4A-9FEB-9B980CF2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16DA2F-3460-E448-8EAC-F1A62C02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41CE-EF08-6D41-947F-FC8FEAEDD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623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16725-F5E3-444B-831F-F1F97F9E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43EC7-528C-0A44-BEBD-262C64728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22F5D-F2EA-F448-9E4E-070F4E80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97EA-5C5E-8B42-907C-2580C9D1FD61}" type="datetimeFigureOut">
              <a:rPr lang="es-MX" smtClean="0"/>
              <a:t>25/05/19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F852B6-550E-0946-B558-7CF3A5B9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BA3AB-BA2E-EC49-A38A-0BC7631E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41CE-EF08-6D41-947F-FC8FEAEDD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12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E1E19-392B-604A-9728-D92669E5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65E3EC-BCB9-9549-B59B-2E0244732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CDB81E-B235-CA49-8808-F7478D42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23A6C9-33B4-024F-86B3-BFD8796B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97EA-5C5E-8B42-907C-2580C9D1FD61}" type="datetimeFigureOut">
              <a:rPr lang="es-MX" smtClean="0"/>
              <a:t>25/05/19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3B6937-C43D-AC42-B160-FCA8A99B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F93EBF-638A-4643-8D96-DABDAD3F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41CE-EF08-6D41-947F-FC8FEAEDD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25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27036-375A-8843-8243-58E65EA8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662D60-D847-8C4F-B71B-E63BB8F63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AAC00A-EDCC-104B-839C-76697089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6C199C-9CDA-7044-A36A-508CAE2EC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F7AF93-4B00-5849-917B-5AF8B8EB5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9A8603-0A77-F94E-9CDE-F9E80F80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97EA-5C5E-8B42-907C-2580C9D1FD61}" type="datetimeFigureOut">
              <a:rPr lang="es-MX" smtClean="0"/>
              <a:t>25/05/19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C8DDB0-C947-8441-A5AD-BB3B6096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DFE149-387D-A54F-9017-3B4C8616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41CE-EF08-6D41-947F-FC8FEAEDD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33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0971A-58B4-DE41-9016-076EAE82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215958-090F-564B-94A3-D665DC8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97EA-5C5E-8B42-907C-2580C9D1FD61}" type="datetimeFigureOut">
              <a:rPr lang="es-MX" smtClean="0"/>
              <a:t>25/05/19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C3A36F-C772-8248-9B65-329EB55B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CE70A2-1248-7543-8FD9-AEA4FD07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41CE-EF08-6D41-947F-FC8FEAEDD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784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999A10-2871-7B4F-A046-6E0C5679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97EA-5C5E-8B42-907C-2580C9D1FD61}" type="datetimeFigureOut">
              <a:rPr lang="es-MX" smtClean="0"/>
              <a:t>25/05/19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4C7EAC-99DF-4344-9BE6-9BF568E9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D68693-22CB-2148-8E1D-BECEE706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41CE-EF08-6D41-947F-FC8FEAEDD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1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D6C10-688E-544B-8BC7-E4F5E4EC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6F7A0-A8C8-2C4A-BC1D-49EC8DE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1C008E-F739-754E-9078-54CA2C4BC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CF1D40-39F5-7948-93C6-7A57DB39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97EA-5C5E-8B42-907C-2580C9D1FD61}" type="datetimeFigureOut">
              <a:rPr lang="es-MX" smtClean="0"/>
              <a:t>25/05/19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FF8A46-B4CD-0C4E-8EAD-CE81DB3A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0883B0-1929-A349-80F7-DFCC01A3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41CE-EF08-6D41-947F-FC8FEAEDD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816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A0E47-38D1-534B-BB24-0C4355A4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88131C-00CB-D94A-B1CC-761AB3169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7E1657-5F97-9D40-946C-48D413792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5ED161-CAF4-004D-93E2-316F7E2B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97EA-5C5E-8B42-907C-2580C9D1FD61}" type="datetimeFigureOut">
              <a:rPr lang="es-MX" smtClean="0"/>
              <a:t>25/05/19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12B968-7E2C-CD47-82F5-419D56D2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FE9EB7-1CAC-FF45-BFF4-91EE3FB3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41CE-EF08-6D41-947F-FC8FEAEDD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672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10A523-1D45-3543-B9B9-54D0886B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4DC733-4C03-D645-8C4A-57BF1F0A0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8914C3-ECB9-8944-BC06-1E620B07F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97EA-5C5E-8B42-907C-2580C9D1FD61}" type="datetimeFigureOut">
              <a:rPr lang="es-MX" smtClean="0"/>
              <a:t>25/05/19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B96FB3-FEB6-C14E-A498-75D8D98B2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28352-ED98-E443-9731-A649EC90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41CE-EF08-6D41-947F-FC8FEAEDD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057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catalog.data.gov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catalog.data.gov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catalog.data.gov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catalog.data.gov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AEF7-25FA-5245-8F68-5FF5EAFA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805" y="1902246"/>
            <a:ext cx="4602480" cy="1383983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80BAB6"/>
                </a:solidFill>
                <a:latin typeface="Helvetica" pitchFamily="2" charset="0"/>
                <a:ea typeface="Heiti SC Medium" pitchFamily="2" charset="-128"/>
              </a:rPr>
              <a:t>ETL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68B77-0B25-3A42-BD7D-A224C1DF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285" y="3426016"/>
            <a:ext cx="4572000" cy="951345"/>
          </a:xfrm>
        </p:spPr>
        <p:txBody>
          <a:bodyPr/>
          <a:lstStyle/>
          <a:p>
            <a:pPr algn="l"/>
            <a:r>
              <a:rPr lang="es-MX" dirty="0">
                <a:solidFill>
                  <a:srgbClr val="80BAB6"/>
                </a:solidFill>
              </a:rPr>
              <a:t>E</a:t>
            </a:r>
            <a:r>
              <a:rPr lang="es-MX" dirty="0">
                <a:solidFill>
                  <a:schemeClr val="bg1"/>
                </a:solidFill>
              </a:rPr>
              <a:t>xtract-</a:t>
            </a:r>
            <a:r>
              <a:rPr lang="es-MX" dirty="0">
                <a:solidFill>
                  <a:srgbClr val="80BAB6"/>
                </a:solidFill>
              </a:rPr>
              <a:t>T</a:t>
            </a:r>
            <a:r>
              <a:rPr lang="es-MX" dirty="0">
                <a:solidFill>
                  <a:schemeClr val="bg1"/>
                </a:solidFill>
              </a:rPr>
              <a:t>ransform-</a:t>
            </a:r>
            <a:r>
              <a:rPr lang="es-MX" dirty="0">
                <a:solidFill>
                  <a:srgbClr val="80BAB6"/>
                </a:solidFill>
              </a:rPr>
              <a:t>L</a:t>
            </a:r>
            <a:r>
              <a:rPr lang="es-MX" dirty="0">
                <a:solidFill>
                  <a:schemeClr val="bg1"/>
                </a:solidFill>
              </a:rPr>
              <a:t>oad</a:t>
            </a:r>
          </a:p>
          <a:p>
            <a:pPr algn="l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C8D4F9-F346-FA43-A400-0333EDB65A3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112137" y="1902246"/>
            <a:ext cx="2627755" cy="262775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7F80A94-4259-7B43-91AF-F3B77BABDC13}"/>
              </a:ext>
            </a:extLst>
          </p:cNvPr>
          <p:cNvSpPr txBox="1">
            <a:spLocks/>
          </p:cNvSpPr>
          <p:nvPr/>
        </p:nvSpPr>
        <p:spPr>
          <a:xfrm>
            <a:off x="1396325" y="6293480"/>
            <a:ext cx="1543823" cy="374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chemeClr val="bg1"/>
                </a:solidFill>
              </a:rPr>
              <a:t>Diana </a:t>
            </a:r>
            <a:r>
              <a:rPr lang="es-MX" dirty="0">
                <a:solidFill>
                  <a:srgbClr val="80BAB6"/>
                </a:solidFill>
              </a:rPr>
              <a:t>Pardo</a:t>
            </a:r>
          </a:p>
          <a:p>
            <a:pPr algn="l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37EE46CC-E5FA-5146-9E88-088421E3FAD3}"/>
              </a:ext>
            </a:extLst>
          </p:cNvPr>
          <p:cNvSpPr txBox="1">
            <a:spLocks/>
          </p:cNvSpPr>
          <p:nvPr/>
        </p:nvSpPr>
        <p:spPr>
          <a:xfrm>
            <a:off x="5515814" y="6293479"/>
            <a:ext cx="1757183" cy="374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chemeClr val="bg1"/>
                </a:solidFill>
              </a:rPr>
              <a:t>Héctor </a:t>
            </a:r>
            <a:r>
              <a:rPr lang="es-MX" sz="2000" dirty="0">
                <a:solidFill>
                  <a:srgbClr val="80BAB6"/>
                </a:solidFill>
              </a:rPr>
              <a:t>Padilla</a:t>
            </a:r>
          </a:p>
          <a:p>
            <a:pPr algn="l"/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21E6D83-1DC2-6443-9239-A597B067BE8C}"/>
              </a:ext>
            </a:extLst>
          </p:cNvPr>
          <p:cNvSpPr txBox="1">
            <a:spLocks/>
          </p:cNvSpPr>
          <p:nvPr/>
        </p:nvSpPr>
        <p:spPr>
          <a:xfrm>
            <a:off x="9314454" y="6293478"/>
            <a:ext cx="1757183" cy="374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chemeClr val="bg1"/>
                </a:solidFill>
              </a:rPr>
              <a:t>Yozgart </a:t>
            </a:r>
            <a:r>
              <a:rPr lang="es-MX" sz="2000" dirty="0">
                <a:solidFill>
                  <a:srgbClr val="80BAB6"/>
                </a:solidFill>
              </a:rPr>
              <a:t>Álvarez</a:t>
            </a:r>
          </a:p>
          <a:p>
            <a:pPr algn="l"/>
            <a:endParaRPr lang="es-MX" sz="2000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847051-CF62-7746-9656-39691C35658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33720" y="114729"/>
            <a:ext cx="481898" cy="48189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266FA8A-E6D5-5943-8704-6694899DE487}"/>
              </a:ext>
            </a:extLst>
          </p:cNvPr>
          <p:cNvSpPr/>
          <p:nvPr/>
        </p:nvSpPr>
        <p:spPr>
          <a:xfrm>
            <a:off x="772148" y="171012"/>
            <a:ext cx="2792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First Bootcamp mini-project</a:t>
            </a:r>
          </a:p>
        </p:txBody>
      </p:sp>
    </p:spTree>
    <p:extLst>
      <p:ext uri="{BB962C8B-B14F-4D97-AF65-F5344CB8AC3E}">
        <p14:creationId xmlns:p14="http://schemas.microsoft.com/office/powerpoint/2010/main" val="141156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1B6A7A12-A1BE-9347-A89A-223097E7703C}"/>
              </a:ext>
            </a:extLst>
          </p:cNvPr>
          <p:cNvSpPr/>
          <p:nvPr/>
        </p:nvSpPr>
        <p:spPr>
          <a:xfrm>
            <a:off x="5498030" y="2268577"/>
            <a:ext cx="30911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Serial Number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Type Name	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Class Code	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Type Code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Agency Zone Office Name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Agency Zone Office Number	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County 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Name (Licensee)	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Premises Name	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Doing Business As (DBA)	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Actual Address of Premises (Address1)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0E4D61E-8491-704B-AEBF-EC49CC2D75CB}"/>
              </a:ext>
            </a:extLst>
          </p:cNvPr>
          <p:cNvSpPr/>
          <p:nvPr/>
        </p:nvSpPr>
        <p:spPr>
          <a:xfrm>
            <a:off x="8804528" y="2268577"/>
            <a:ext cx="31456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Additional Address Information (Address2)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Certificate Number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Original Issue Date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Effective Date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Expiration Date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es-MX" dirty="0">
              <a:solidFill>
                <a:schemeClr val="bg1"/>
              </a:solidFill>
              <a:latin typeface="Gill Sans MT" panose="020B0502020104020203" pitchFamily="34" charset="77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19AEF7-25FA-5245-8F68-5FF5EAFA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057" y="1902246"/>
            <a:ext cx="4602480" cy="1383983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80BAB6"/>
                </a:solidFill>
                <a:latin typeface="Helvetica" pitchFamily="2" charset="0"/>
                <a:ea typeface="Heiti SC Medium" pitchFamily="2" charset="-128"/>
              </a:rPr>
              <a:t>EXTRACT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68B77-0B25-3A42-BD7D-A224C1DF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537" y="3426016"/>
            <a:ext cx="3594646" cy="95134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MX" dirty="0">
                <a:solidFill>
                  <a:srgbClr val="80BAB6"/>
                </a:solidFill>
              </a:rPr>
              <a:t>Wine and liquor </a:t>
            </a:r>
            <a:r>
              <a:rPr lang="es-MX" dirty="0">
                <a:solidFill>
                  <a:schemeClr val="bg1"/>
                </a:solidFill>
              </a:rPr>
              <a:t>licenses in the city of New York. </a:t>
            </a:r>
          </a:p>
          <a:p>
            <a:pPr algn="l"/>
            <a:r>
              <a:rPr lang="es-MX" dirty="0">
                <a:solidFill>
                  <a:srgbClr val="80BAB6"/>
                </a:solidFill>
              </a:rPr>
              <a:t>Two</a:t>
            </a:r>
            <a:r>
              <a:rPr lang="es-MX" dirty="0">
                <a:solidFill>
                  <a:schemeClr val="bg1"/>
                </a:solidFill>
              </a:rPr>
              <a:t> diffetent datasets</a:t>
            </a:r>
          </a:p>
          <a:p>
            <a:pPr algn="l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7F80A94-4259-7B43-91AF-F3B77BABDC13}"/>
              </a:ext>
            </a:extLst>
          </p:cNvPr>
          <p:cNvSpPr txBox="1">
            <a:spLocks/>
          </p:cNvSpPr>
          <p:nvPr/>
        </p:nvSpPr>
        <p:spPr>
          <a:xfrm>
            <a:off x="1396325" y="6293480"/>
            <a:ext cx="4121072" cy="374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chemeClr val="bg1"/>
                </a:solidFill>
              </a:rPr>
              <a:t>Source: </a:t>
            </a:r>
            <a:r>
              <a:rPr lang="es-MX" dirty="0">
                <a:solidFill>
                  <a:srgbClr val="9BC1B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https://catalog.data.gov/</a:t>
            </a:r>
            <a:endParaRPr lang="es-MX" dirty="0">
              <a:solidFill>
                <a:srgbClr val="9BC1BC"/>
              </a:solidFill>
            </a:endParaRPr>
          </a:p>
          <a:p>
            <a:pPr algn="l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847051-CF62-7746-9656-39691C3565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33720" y="114729"/>
            <a:ext cx="481898" cy="48189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266FA8A-E6D5-5943-8704-6694899DE487}"/>
              </a:ext>
            </a:extLst>
          </p:cNvPr>
          <p:cNvSpPr/>
          <p:nvPr/>
        </p:nvSpPr>
        <p:spPr>
          <a:xfrm>
            <a:off x="772148" y="171012"/>
            <a:ext cx="2792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First Bootcamp mini-project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60A970C-FE87-F244-A558-A8030085DEB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517397" y="640523"/>
            <a:ext cx="1075048" cy="1075048"/>
          </a:xfrm>
          <a:prstGeom prst="rect">
            <a:avLst/>
          </a:prstGeom>
        </p:spPr>
      </p:pic>
      <p:sp>
        <p:nvSpPr>
          <p:cNvPr id="22" name="Subtítulo 2">
            <a:extLst>
              <a:ext uri="{FF2B5EF4-FFF2-40B4-BE49-F238E27FC236}">
                <a16:creationId xmlns:a16="http://schemas.microsoft.com/office/drawing/2014/main" id="{261DC23D-66B0-4349-BD64-9923EB506356}"/>
              </a:ext>
            </a:extLst>
          </p:cNvPr>
          <p:cNvSpPr txBox="1">
            <a:spLocks/>
          </p:cNvSpPr>
          <p:nvPr/>
        </p:nvSpPr>
        <p:spPr>
          <a:xfrm>
            <a:off x="6324138" y="643607"/>
            <a:ext cx="3594646" cy="95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>
                <a:solidFill>
                  <a:srgbClr val="80BAB6"/>
                </a:solidFill>
                <a:latin typeface="Helvetica" pitchFamily="2" charset="0"/>
              </a:rPr>
              <a:t>Quarterly List of Active Licenses</a:t>
            </a:r>
          </a:p>
          <a:p>
            <a:pPr algn="l"/>
            <a:endParaRPr lang="es-MX" sz="2000" dirty="0">
              <a:solidFill>
                <a:srgbClr val="80BAB6"/>
              </a:solidFill>
              <a:latin typeface="Helvetica" pitchFamily="2" charset="0"/>
            </a:endParaRP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A0005B04-383A-9E47-92EA-BB21F274A23D}"/>
              </a:ext>
            </a:extLst>
          </p:cNvPr>
          <p:cNvSpPr txBox="1">
            <a:spLocks/>
          </p:cNvSpPr>
          <p:nvPr/>
        </p:nvSpPr>
        <p:spPr>
          <a:xfrm>
            <a:off x="7291629" y="1268330"/>
            <a:ext cx="1927971" cy="3869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80BAB6"/>
                </a:solidFill>
              </a:rPr>
              <a:t>21 </a:t>
            </a:r>
            <a:r>
              <a:rPr lang="es-MX" dirty="0">
                <a:solidFill>
                  <a:schemeClr val="bg1"/>
                </a:solidFill>
              </a:rPr>
              <a:t>variables</a:t>
            </a:r>
          </a:p>
          <a:p>
            <a:pPr algn="l"/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3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AEF7-25FA-5245-8F68-5FF5EAFA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805" y="1902246"/>
            <a:ext cx="4602480" cy="1383983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80BAB6"/>
                </a:solidFill>
                <a:latin typeface="Helvetica" pitchFamily="2" charset="0"/>
                <a:ea typeface="Heiti SC Medium" pitchFamily="2" charset="-128"/>
              </a:rPr>
              <a:t>EXTRACT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68B77-0B25-3A42-BD7D-A224C1DF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285" y="3426016"/>
            <a:ext cx="3594646" cy="95134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MX" dirty="0">
                <a:solidFill>
                  <a:srgbClr val="80BAB6"/>
                </a:solidFill>
              </a:rPr>
              <a:t>Wine and liquor </a:t>
            </a:r>
            <a:r>
              <a:rPr lang="es-MX" dirty="0">
                <a:solidFill>
                  <a:schemeClr val="bg1"/>
                </a:solidFill>
              </a:rPr>
              <a:t>licenses in the city of New York. </a:t>
            </a:r>
          </a:p>
          <a:p>
            <a:pPr algn="l"/>
            <a:r>
              <a:rPr lang="es-MX" dirty="0">
                <a:solidFill>
                  <a:srgbClr val="80BAB6"/>
                </a:solidFill>
              </a:rPr>
              <a:t>Two</a:t>
            </a:r>
            <a:r>
              <a:rPr lang="es-MX" dirty="0">
                <a:solidFill>
                  <a:schemeClr val="bg1"/>
                </a:solidFill>
              </a:rPr>
              <a:t> diffetent datasets</a:t>
            </a:r>
          </a:p>
          <a:p>
            <a:pPr algn="l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7F80A94-4259-7B43-91AF-F3B77BABDC13}"/>
              </a:ext>
            </a:extLst>
          </p:cNvPr>
          <p:cNvSpPr txBox="1">
            <a:spLocks/>
          </p:cNvSpPr>
          <p:nvPr/>
        </p:nvSpPr>
        <p:spPr>
          <a:xfrm>
            <a:off x="1396325" y="6293480"/>
            <a:ext cx="4121072" cy="374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chemeClr val="bg1"/>
                </a:solidFill>
              </a:rPr>
              <a:t>Source: </a:t>
            </a:r>
            <a:r>
              <a:rPr lang="es-MX" dirty="0">
                <a:solidFill>
                  <a:srgbClr val="9BC1B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https://catalog.data.gov/</a:t>
            </a:r>
            <a:endParaRPr lang="es-MX" dirty="0">
              <a:solidFill>
                <a:srgbClr val="9BC1BC"/>
              </a:solidFill>
            </a:endParaRPr>
          </a:p>
          <a:p>
            <a:pPr algn="l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847051-CF62-7746-9656-39691C3565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33720" y="114729"/>
            <a:ext cx="481898" cy="48189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266FA8A-E6D5-5943-8704-6694899DE487}"/>
              </a:ext>
            </a:extLst>
          </p:cNvPr>
          <p:cNvSpPr/>
          <p:nvPr/>
        </p:nvSpPr>
        <p:spPr>
          <a:xfrm>
            <a:off x="772148" y="171012"/>
            <a:ext cx="2792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First Bootcamp mini-project</a:t>
            </a: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BBA6BD94-BE03-F843-A4BA-8147E515E13D}"/>
              </a:ext>
            </a:extLst>
          </p:cNvPr>
          <p:cNvSpPr txBox="1">
            <a:spLocks/>
          </p:cNvSpPr>
          <p:nvPr/>
        </p:nvSpPr>
        <p:spPr>
          <a:xfrm>
            <a:off x="6592445" y="609505"/>
            <a:ext cx="2923443" cy="95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>
                <a:solidFill>
                  <a:srgbClr val="80BAB6"/>
                </a:solidFill>
                <a:latin typeface="Helvetica" pitchFamily="2" charset="0"/>
              </a:rPr>
              <a:t>New applications received</a:t>
            </a:r>
          </a:p>
          <a:p>
            <a:pPr algn="l"/>
            <a:endParaRPr lang="es-MX" sz="2000" dirty="0">
              <a:solidFill>
                <a:srgbClr val="80BAB6"/>
              </a:solidFill>
              <a:latin typeface="Helvetica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2DF7E30-4C1E-6D4E-8A08-4E0E51E0DCB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517397" y="640523"/>
            <a:ext cx="1075048" cy="1075048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9921FE17-DF65-5E41-A949-ACAC576A1E23}"/>
              </a:ext>
            </a:extLst>
          </p:cNvPr>
          <p:cNvSpPr/>
          <p:nvPr/>
        </p:nvSpPr>
        <p:spPr>
          <a:xfrm>
            <a:off x="5498030" y="2268577"/>
            <a:ext cx="30911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License Serial Number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License Type Name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License Class Code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License Type Code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Agency Zone Office Number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Agency Zone Office Name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County Name (Licensee)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Premises Name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Doing Business As (DBA)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Gill Sans MT" panose="020B0502020104020203" pitchFamily="34" charset="77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11194E9-488D-044D-9DBE-B8EE03177008}"/>
              </a:ext>
            </a:extLst>
          </p:cNvPr>
          <p:cNvSpPr/>
          <p:nvPr/>
        </p:nvSpPr>
        <p:spPr>
          <a:xfrm>
            <a:off x="8804528" y="2268577"/>
            <a:ext cx="31456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Actual Address of Premises (Address1)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Additional Address Information (Address2)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City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State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ZIP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License Certificate Number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License Received Date</a:t>
            </a:r>
            <a:r>
              <a:rPr lang="es-MX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  <a:latin typeface="Gill Sans MT" panose="020B0502020104020203" pitchFamily="34" charset="77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FA09F056-414C-D646-9EA5-492516397D84}"/>
              </a:ext>
            </a:extLst>
          </p:cNvPr>
          <p:cNvSpPr txBox="1">
            <a:spLocks/>
          </p:cNvSpPr>
          <p:nvPr/>
        </p:nvSpPr>
        <p:spPr>
          <a:xfrm>
            <a:off x="7291629" y="1208021"/>
            <a:ext cx="1927971" cy="3869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80BAB6"/>
                </a:solidFill>
              </a:rPr>
              <a:t>16 </a:t>
            </a:r>
            <a:r>
              <a:rPr lang="es-MX" dirty="0">
                <a:solidFill>
                  <a:schemeClr val="bg1"/>
                </a:solidFill>
              </a:rPr>
              <a:t>variables</a:t>
            </a:r>
          </a:p>
          <a:p>
            <a:pPr algn="l"/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0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AEF7-25FA-5245-8F68-5FF5EAFA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805" y="1902246"/>
            <a:ext cx="4602480" cy="1383983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80BAB6"/>
                </a:solidFill>
                <a:latin typeface="Helvetica" pitchFamily="2" charset="0"/>
                <a:ea typeface="Heiti SC Medium" pitchFamily="2" charset="-128"/>
              </a:rPr>
              <a:t>OBJECTIVE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68B77-0B25-3A42-BD7D-A224C1DF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284" y="3426015"/>
            <a:ext cx="4162135" cy="1222115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bg1"/>
                </a:solidFill>
                <a:latin typeface="Helvetica" pitchFamily="2" charset="0"/>
              </a:rPr>
              <a:t>To analyze, </a:t>
            </a:r>
            <a:r>
              <a:rPr lang="es-MX" dirty="0">
                <a:solidFill>
                  <a:srgbClr val="9BC1BC"/>
                </a:solidFill>
                <a:latin typeface="Helvetica" pitchFamily="2" charset="0"/>
              </a:rPr>
              <a:t>per class of licence</a:t>
            </a:r>
            <a:r>
              <a:rPr lang="es-MX" dirty="0">
                <a:solidFill>
                  <a:schemeClr val="bg1"/>
                </a:solidFill>
                <a:latin typeface="Helvetica" pitchFamily="2" charset="0"/>
              </a:rPr>
              <a:t>, how many are received, issued and expired, per license type and zip code.</a:t>
            </a:r>
          </a:p>
          <a:p>
            <a:pPr algn="l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847051-CF62-7746-9656-39691C35658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33720" y="114729"/>
            <a:ext cx="481898" cy="48189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266FA8A-E6D5-5943-8704-6694899DE487}"/>
              </a:ext>
            </a:extLst>
          </p:cNvPr>
          <p:cNvSpPr/>
          <p:nvPr/>
        </p:nvSpPr>
        <p:spPr>
          <a:xfrm>
            <a:off x="772148" y="171012"/>
            <a:ext cx="2792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First Bootcamp mini-project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C5B0A1-110B-6D44-9EC1-B5D720725FDF}"/>
              </a:ext>
            </a:extLst>
          </p:cNvPr>
          <p:cNvGrpSpPr/>
          <p:nvPr/>
        </p:nvGrpSpPr>
        <p:grpSpPr>
          <a:xfrm>
            <a:off x="7087016" y="1119786"/>
            <a:ext cx="4260538" cy="3898900"/>
            <a:chOff x="7087016" y="1119786"/>
            <a:chExt cx="4260538" cy="389890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754B9EB7-3700-B14F-999F-F769FD4AC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9BC1BC">
                  <a:tint val="45000"/>
                  <a:satMod val="400000"/>
                </a:srgbClr>
              </a:duotone>
            </a:blip>
            <a:srcRect r="36322"/>
            <a:stretch/>
          </p:blipFill>
          <p:spPr>
            <a:xfrm>
              <a:off x="7087016" y="1119786"/>
              <a:ext cx="4140616" cy="3898900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65EFFA8-C44C-7E45-80B3-75AB032B74AB}"/>
                </a:ext>
              </a:extLst>
            </p:cNvPr>
            <p:cNvSpPr/>
            <p:nvPr/>
          </p:nvSpPr>
          <p:spPr>
            <a:xfrm>
              <a:off x="10268262" y="3381045"/>
              <a:ext cx="1079292" cy="15926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55937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AEF7-25FA-5245-8F68-5FF5EAFA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057" y="1902246"/>
            <a:ext cx="5315388" cy="1383983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80BAB6"/>
                </a:solidFill>
                <a:latin typeface="Helvetica" pitchFamily="2" charset="0"/>
                <a:ea typeface="Heiti SC Medium" pitchFamily="2" charset="-128"/>
              </a:rPr>
              <a:t>TRANSFORM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68B77-0B25-3A42-BD7D-A224C1DF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536" y="3426016"/>
            <a:ext cx="3975179" cy="1689323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s-MX" sz="2200" dirty="0">
                <a:solidFill>
                  <a:schemeClr val="bg1"/>
                </a:solidFill>
              </a:rPr>
              <a:t>Select main variables</a:t>
            </a:r>
          </a:p>
          <a:p>
            <a:pPr marL="457200" indent="-457200" algn="l">
              <a:buAutoNum type="arabicPeriod"/>
            </a:pPr>
            <a:r>
              <a:rPr lang="es-MX" sz="2200" dirty="0">
                <a:solidFill>
                  <a:schemeClr val="bg1"/>
                </a:solidFill>
              </a:rPr>
              <a:t>Identify primary key</a:t>
            </a:r>
          </a:p>
          <a:p>
            <a:pPr marL="457200" indent="-457200" algn="l">
              <a:buAutoNum type="arabicPeriod"/>
            </a:pPr>
            <a:r>
              <a:rPr lang="es-MX" sz="2200" dirty="0">
                <a:solidFill>
                  <a:srgbClr val="9BC1BC"/>
                </a:solidFill>
              </a:rPr>
              <a:t>Fixed: </a:t>
            </a:r>
            <a:r>
              <a:rPr lang="es-MX" sz="2200" dirty="0">
                <a:solidFill>
                  <a:schemeClr val="bg1"/>
                </a:solidFill>
              </a:rPr>
              <a:t>Class type missing valued, replaced by  </a:t>
            </a:r>
            <a:r>
              <a:rPr lang="es-MX" sz="2200" dirty="0">
                <a:solidFill>
                  <a:srgbClr val="9BC1BC"/>
                </a:solidFill>
              </a:rPr>
              <a:t>1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7F80A94-4259-7B43-91AF-F3B77BABDC13}"/>
              </a:ext>
            </a:extLst>
          </p:cNvPr>
          <p:cNvSpPr txBox="1">
            <a:spLocks/>
          </p:cNvSpPr>
          <p:nvPr/>
        </p:nvSpPr>
        <p:spPr>
          <a:xfrm>
            <a:off x="1396325" y="6293480"/>
            <a:ext cx="4121072" cy="374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chemeClr val="bg1"/>
                </a:solidFill>
              </a:rPr>
              <a:t>Source: </a:t>
            </a:r>
            <a:r>
              <a:rPr lang="es-MX" dirty="0">
                <a:solidFill>
                  <a:srgbClr val="9BC1B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https://catalog.data.gov/</a:t>
            </a:r>
            <a:endParaRPr lang="es-MX" dirty="0">
              <a:solidFill>
                <a:srgbClr val="9BC1BC"/>
              </a:solidFill>
            </a:endParaRPr>
          </a:p>
          <a:p>
            <a:pPr algn="l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847051-CF62-7746-9656-39691C3565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33720" y="114729"/>
            <a:ext cx="481898" cy="48189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266FA8A-E6D5-5943-8704-6694899DE487}"/>
              </a:ext>
            </a:extLst>
          </p:cNvPr>
          <p:cNvSpPr/>
          <p:nvPr/>
        </p:nvSpPr>
        <p:spPr>
          <a:xfrm>
            <a:off x="772148" y="171012"/>
            <a:ext cx="2792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First Bootcamp mini-project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60A970C-FE87-F244-A558-A8030085DEB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517397" y="640523"/>
            <a:ext cx="1075048" cy="1075048"/>
          </a:xfrm>
          <a:prstGeom prst="rect">
            <a:avLst/>
          </a:prstGeom>
        </p:spPr>
      </p:pic>
      <p:sp>
        <p:nvSpPr>
          <p:cNvPr id="22" name="Subtítulo 2">
            <a:extLst>
              <a:ext uri="{FF2B5EF4-FFF2-40B4-BE49-F238E27FC236}">
                <a16:creationId xmlns:a16="http://schemas.microsoft.com/office/drawing/2014/main" id="{261DC23D-66B0-4349-BD64-9923EB506356}"/>
              </a:ext>
            </a:extLst>
          </p:cNvPr>
          <p:cNvSpPr txBox="1">
            <a:spLocks/>
          </p:cNvSpPr>
          <p:nvPr/>
        </p:nvSpPr>
        <p:spPr>
          <a:xfrm>
            <a:off x="6324138" y="643607"/>
            <a:ext cx="3594646" cy="95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>
                <a:solidFill>
                  <a:srgbClr val="80BAB6"/>
                </a:solidFill>
                <a:latin typeface="Helvetica" pitchFamily="2" charset="0"/>
              </a:rPr>
              <a:t>Quarterly List of Active Licenses</a:t>
            </a:r>
          </a:p>
          <a:p>
            <a:pPr algn="l"/>
            <a:endParaRPr lang="es-MX" sz="2000" dirty="0">
              <a:solidFill>
                <a:srgbClr val="80BAB6"/>
              </a:solidFill>
              <a:latin typeface="Helvetica" pitchFamily="2" charset="0"/>
            </a:endParaRP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A0005B04-383A-9E47-92EA-BB21F274A23D}"/>
              </a:ext>
            </a:extLst>
          </p:cNvPr>
          <p:cNvSpPr txBox="1">
            <a:spLocks/>
          </p:cNvSpPr>
          <p:nvPr/>
        </p:nvSpPr>
        <p:spPr>
          <a:xfrm>
            <a:off x="7291629" y="1268330"/>
            <a:ext cx="1927971" cy="3869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80BAB6"/>
                </a:solidFill>
              </a:rPr>
              <a:t>10  </a:t>
            </a:r>
            <a:r>
              <a:rPr lang="es-MX" dirty="0">
                <a:solidFill>
                  <a:schemeClr val="bg1"/>
                </a:solidFill>
              </a:rPr>
              <a:t>variables</a:t>
            </a:r>
          </a:p>
          <a:p>
            <a:pPr algn="l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DEC58E9-5FD2-D247-A439-26BA50CE2FED}"/>
              </a:ext>
            </a:extLst>
          </p:cNvPr>
          <p:cNvSpPr/>
          <p:nvPr/>
        </p:nvSpPr>
        <p:spPr>
          <a:xfrm>
            <a:off x="8804528" y="2253017"/>
            <a:ext cx="30911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Serial Number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Type Name	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Class Code	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Type Code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Certificate Number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Original Issue Date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Effective Date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Expiration Date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0990E651-E689-314D-A8AA-1E8033E2C5E9}"/>
              </a:ext>
            </a:extLst>
          </p:cNvPr>
          <p:cNvSpPr txBox="1">
            <a:spLocks/>
          </p:cNvSpPr>
          <p:nvPr/>
        </p:nvSpPr>
        <p:spPr>
          <a:xfrm>
            <a:off x="6698240" y="3110812"/>
            <a:ext cx="2000492" cy="95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rgbClr val="80BAB6"/>
                </a:solidFill>
              </a:rPr>
              <a:t>ID</a:t>
            </a:r>
          </a:p>
          <a:p>
            <a:r>
              <a:rPr lang="es-MX" dirty="0">
                <a:solidFill>
                  <a:schemeClr val="bg1"/>
                </a:solidFill>
              </a:rPr>
              <a:t>Primary Key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5F848EC9-48AE-654E-9531-D485EFD2BFDF}"/>
              </a:ext>
            </a:extLst>
          </p:cNvPr>
          <p:cNvSpPr/>
          <p:nvPr/>
        </p:nvSpPr>
        <p:spPr>
          <a:xfrm>
            <a:off x="8575380" y="1902246"/>
            <a:ext cx="229148" cy="3544397"/>
          </a:xfrm>
          <a:prstGeom prst="leftBrace">
            <a:avLst/>
          </a:prstGeom>
          <a:ln w="19050">
            <a:solidFill>
              <a:srgbClr val="9BC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52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AEF7-25FA-5245-8F68-5FF5EAFA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057" y="1902246"/>
            <a:ext cx="5315388" cy="1383983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80BAB6"/>
                </a:solidFill>
                <a:latin typeface="Helvetica" pitchFamily="2" charset="0"/>
                <a:ea typeface="Heiti SC Medium" pitchFamily="2" charset="-128"/>
              </a:rPr>
              <a:t>TRANSFORM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68B77-0B25-3A42-BD7D-A224C1DF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536" y="3426016"/>
            <a:ext cx="3975179" cy="1689323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s-MX" sz="2200" dirty="0">
                <a:solidFill>
                  <a:schemeClr val="bg1"/>
                </a:solidFill>
              </a:rPr>
              <a:t>Select main variables</a:t>
            </a:r>
          </a:p>
          <a:p>
            <a:pPr marL="457200" indent="-457200" algn="l">
              <a:buAutoNum type="arabicPeriod"/>
            </a:pPr>
            <a:r>
              <a:rPr lang="es-MX" sz="2200" dirty="0">
                <a:solidFill>
                  <a:schemeClr val="bg1"/>
                </a:solidFill>
              </a:rPr>
              <a:t>Identify primary key</a:t>
            </a:r>
          </a:p>
          <a:p>
            <a:pPr marL="457200" indent="-457200" algn="l">
              <a:buAutoNum type="arabicPeriod"/>
            </a:pPr>
            <a:r>
              <a:rPr lang="es-MX" sz="2200" dirty="0">
                <a:solidFill>
                  <a:srgbClr val="9BC1BC"/>
                </a:solidFill>
              </a:rPr>
              <a:t>Fixed:</a:t>
            </a:r>
            <a:r>
              <a:rPr lang="es-MX" sz="2200" dirty="0">
                <a:solidFill>
                  <a:schemeClr val="bg1"/>
                </a:solidFill>
              </a:rPr>
              <a:t> Missing values with identifiable date.</a:t>
            </a:r>
            <a:endParaRPr lang="es-MX" sz="2200" dirty="0">
              <a:solidFill>
                <a:srgbClr val="9BC1BC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7F80A94-4259-7B43-91AF-F3B77BABDC13}"/>
              </a:ext>
            </a:extLst>
          </p:cNvPr>
          <p:cNvSpPr txBox="1">
            <a:spLocks/>
          </p:cNvSpPr>
          <p:nvPr/>
        </p:nvSpPr>
        <p:spPr>
          <a:xfrm>
            <a:off x="1396325" y="6293480"/>
            <a:ext cx="4121072" cy="374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chemeClr val="bg1"/>
                </a:solidFill>
              </a:rPr>
              <a:t>Source: </a:t>
            </a:r>
            <a:r>
              <a:rPr lang="es-MX" dirty="0">
                <a:solidFill>
                  <a:srgbClr val="9BC1B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https://catalog.data.gov/</a:t>
            </a:r>
            <a:endParaRPr lang="es-MX" dirty="0">
              <a:solidFill>
                <a:srgbClr val="9BC1BC"/>
              </a:solidFill>
            </a:endParaRPr>
          </a:p>
          <a:p>
            <a:pPr algn="l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847051-CF62-7746-9656-39691C3565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33720" y="114729"/>
            <a:ext cx="481898" cy="48189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266FA8A-E6D5-5943-8704-6694899DE487}"/>
              </a:ext>
            </a:extLst>
          </p:cNvPr>
          <p:cNvSpPr/>
          <p:nvPr/>
        </p:nvSpPr>
        <p:spPr>
          <a:xfrm>
            <a:off x="772148" y="171012"/>
            <a:ext cx="2792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First Bootcamp mini-project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60A970C-FE87-F244-A558-A8030085DEB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517397" y="640523"/>
            <a:ext cx="1075048" cy="1075048"/>
          </a:xfrm>
          <a:prstGeom prst="rect">
            <a:avLst/>
          </a:prstGeom>
        </p:spPr>
      </p:pic>
      <p:sp>
        <p:nvSpPr>
          <p:cNvPr id="22" name="Subtítulo 2">
            <a:extLst>
              <a:ext uri="{FF2B5EF4-FFF2-40B4-BE49-F238E27FC236}">
                <a16:creationId xmlns:a16="http://schemas.microsoft.com/office/drawing/2014/main" id="{261DC23D-66B0-4349-BD64-9923EB506356}"/>
              </a:ext>
            </a:extLst>
          </p:cNvPr>
          <p:cNvSpPr txBox="1">
            <a:spLocks/>
          </p:cNvSpPr>
          <p:nvPr/>
        </p:nvSpPr>
        <p:spPr>
          <a:xfrm>
            <a:off x="6324138" y="643607"/>
            <a:ext cx="3594646" cy="95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>
                <a:solidFill>
                  <a:srgbClr val="80BAB6"/>
                </a:solidFill>
                <a:latin typeface="Helvetica" pitchFamily="2" charset="0"/>
              </a:rPr>
              <a:t>Quarterly List of Active Licenses</a:t>
            </a:r>
          </a:p>
          <a:p>
            <a:pPr algn="l"/>
            <a:endParaRPr lang="es-MX" sz="2000" dirty="0">
              <a:solidFill>
                <a:srgbClr val="80BAB6"/>
              </a:solidFill>
              <a:latin typeface="Helvetica" pitchFamily="2" charset="0"/>
            </a:endParaRP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A0005B04-383A-9E47-92EA-BB21F274A23D}"/>
              </a:ext>
            </a:extLst>
          </p:cNvPr>
          <p:cNvSpPr txBox="1">
            <a:spLocks/>
          </p:cNvSpPr>
          <p:nvPr/>
        </p:nvSpPr>
        <p:spPr>
          <a:xfrm>
            <a:off x="7291629" y="1268330"/>
            <a:ext cx="1927971" cy="3869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80BAB6"/>
                </a:solidFill>
              </a:rPr>
              <a:t>8  </a:t>
            </a:r>
            <a:r>
              <a:rPr lang="es-MX" dirty="0">
                <a:solidFill>
                  <a:schemeClr val="bg1"/>
                </a:solidFill>
              </a:rPr>
              <a:t>variables</a:t>
            </a:r>
          </a:p>
          <a:p>
            <a:pPr algn="l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0990E651-E689-314D-A8AA-1E8033E2C5E9}"/>
              </a:ext>
            </a:extLst>
          </p:cNvPr>
          <p:cNvSpPr txBox="1">
            <a:spLocks/>
          </p:cNvSpPr>
          <p:nvPr/>
        </p:nvSpPr>
        <p:spPr>
          <a:xfrm>
            <a:off x="6698240" y="3110812"/>
            <a:ext cx="2000492" cy="95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rgbClr val="80BAB6"/>
                </a:solidFill>
              </a:rPr>
              <a:t>ID</a:t>
            </a:r>
          </a:p>
          <a:p>
            <a:r>
              <a:rPr lang="es-MX" dirty="0">
                <a:solidFill>
                  <a:schemeClr val="bg1"/>
                </a:solidFill>
              </a:rPr>
              <a:t>Primary Key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5F848EC9-48AE-654E-9531-D485EFD2BFDF}"/>
              </a:ext>
            </a:extLst>
          </p:cNvPr>
          <p:cNvSpPr/>
          <p:nvPr/>
        </p:nvSpPr>
        <p:spPr>
          <a:xfrm>
            <a:off x="8575380" y="2279984"/>
            <a:ext cx="356585" cy="2185999"/>
          </a:xfrm>
          <a:prstGeom prst="leftBrace">
            <a:avLst/>
          </a:prstGeom>
          <a:ln w="19050">
            <a:solidFill>
              <a:srgbClr val="9BC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2B8F11B-AB1E-CE41-85B6-B843C7F30C41}"/>
              </a:ext>
            </a:extLst>
          </p:cNvPr>
          <p:cNvSpPr/>
          <p:nvPr/>
        </p:nvSpPr>
        <p:spPr>
          <a:xfrm>
            <a:off x="8804528" y="2268577"/>
            <a:ext cx="31456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License Serial Number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License Type Name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License Class Code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License Type Code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City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ZIP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License Certificate Number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License Received Date</a:t>
            </a:r>
            <a:r>
              <a:rPr lang="es-MX" dirty="0">
                <a:solidFill>
                  <a:schemeClr val="bg1"/>
                </a:solidFill>
              </a:rPr>
              <a:t> 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Certificate Number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Original Issue Date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Effective Date</a:t>
            </a:r>
          </a:p>
          <a:p>
            <a:pPr marL="285750" indent="-285750" algn="just">
              <a:spcAft>
                <a:spcPts val="0"/>
              </a:spcAft>
              <a:buClr>
                <a:srgbClr val="80BAB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License Expiration Date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C02481AA-D215-0C4D-9A37-514635EE893C}"/>
              </a:ext>
            </a:extLst>
          </p:cNvPr>
          <p:cNvSpPr/>
          <p:nvPr/>
        </p:nvSpPr>
        <p:spPr>
          <a:xfrm>
            <a:off x="8573338" y="4591898"/>
            <a:ext cx="358627" cy="986120"/>
          </a:xfrm>
          <a:prstGeom prst="leftBrace">
            <a:avLst/>
          </a:prstGeom>
          <a:ln w="19050">
            <a:solidFill>
              <a:srgbClr val="9BC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2AB5FBFC-59DD-AD4D-83F2-F2FAB927204D}"/>
              </a:ext>
            </a:extLst>
          </p:cNvPr>
          <p:cNvSpPr txBox="1">
            <a:spLocks/>
          </p:cNvSpPr>
          <p:nvPr/>
        </p:nvSpPr>
        <p:spPr>
          <a:xfrm>
            <a:off x="6698240" y="4680113"/>
            <a:ext cx="2000492" cy="12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To match with first database</a:t>
            </a:r>
          </a:p>
          <a:p>
            <a:r>
              <a:rPr lang="es-MX" dirty="0">
                <a:solidFill>
                  <a:srgbClr val="9BC1BC"/>
                </a:solidFill>
              </a:rPr>
              <a:t>empty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7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AEF7-25FA-5245-8F68-5FF5EAFA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805" y="1902246"/>
            <a:ext cx="4602480" cy="1383983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80BAB6"/>
                </a:solidFill>
                <a:latin typeface="Helvetica" pitchFamily="2" charset="0"/>
                <a:ea typeface="Heiti SC Medium" pitchFamily="2" charset="-128"/>
              </a:rPr>
              <a:t>LOAD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68B77-0B25-3A42-BD7D-A224C1DF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285" y="3426016"/>
            <a:ext cx="4572000" cy="951345"/>
          </a:xfrm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Loaded in </a:t>
            </a:r>
            <a:r>
              <a:rPr lang="es-MX" dirty="0">
                <a:solidFill>
                  <a:srgbClr val="80BAB6"/>
                </a:solidFill>
              </a:rPr>
              <a:t>MySQL</a:t>
            </a:r>
            <a:endParaRPr lang="es-MX" dirty="0">
              <a:solidFill>
                <a:schemeClr val="bg1"/>
              </a:solidFill>
            </a:endParaRPr>
          </a:p>
          <a:p>
            <a:pPr algn="l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847051-CF62-7746-9656-39691C35658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33720" y="114729"/>
            <a:ext cx="481898" cy="48189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266FA8A-E6D5-5943-8704-6694899DE487}"/>
              </a:ext>
            </a:extLst>
          </p:cNvPr>
          <p:cNvSpPr/>
          <p:nvPr/>
        </p:nvSpPr>
        <p:spPr>
          <a:xfrm>
            <a:off x="772148" y="171012"/>
            <a:ext cx="2792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First Bootcamp mini-project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59CDCD-1D27-EA4F-AE05-1B5FFBAFA93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80241" y="1660629"/>
            <a:ext cx="2869372" cy="28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41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324</Words>
  <Application>Microsoft Macintosh PowerPoint</Application>
  <PresentationFormat>Panorámica</PresentationFormat>
  <Paragraphs>108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Heiti SC Medium</vt:lpstr>
      <vt:lpstr>Arial</vt:lpstr>
      <vt:lpstr>Calibri</vt:lpstr>
      <vt:lpstr>Calibri Light</vt:lpstr>
      <vt:lpstr>Courier New</vt:lpstr>
      <vt:lpstr>Gill Sans MT</vt:lpstr>
      <vt:lpstr>Helvetica</vt:lpstr>
      <vt:lpstr>Times New Roman</vt:lpstr>
      <vt:lpstr>Tema de Office</vt:lpstr>
      <vt:lpstr>ETL Project</vt:lpstr>
      <vt:lpstr>EXTRACT</vt:lpstr>
      <vt:lpstr>EXTRACT</vt:lpstr>
      <vt:lpstr>OBJECTIVE</vt:lpstr>
      <vt:lpstr>TRANSFORM</vt:lpstr>
      <vt:lpstr>TRANSFORM</vt:lpstr>
      <vt:lpstr>LOAD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Pardo Bonilla</dc:creator>
  <cp:lastModifiedBy>Diana Pardo Bonilla</cp:lastModifiedBy>
  <cp:revision>28</cp:revision>
  <dcterms:created xsi:type="dcterms:W3CDTF">2019-05-22T12:45:16Z</dcterms:created>
  <dcterms:modified xsi:type="dcterms:W3CDTF">2019-05-25T16:39:56Z</dcterms:modified>
</cp:coreProperties>
</file>