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85" r:id="rId4"/>
    <p:sldId id="270" r:id="rId5"/>
    <p:sldId id="288" r:id="rId6"/>
    <p:sldId id="329" r:id="rId7"/>
    <p:sldId id="330" r:id="rId8"/>
    <p:sldId id="290" r:id="rId9"/>
    <p:sldId id="306" r:id="rId10"/>
    <p:sldId id="308" r:id="rId11"/>
    <p:sldId id="309" r:id="rId12"/>
    <p:sldId id="325" r:id="rId13"/>
    <p:sldId id="326" r:id="rId14"/>
    <p:sldId id="327" r:id="rId15"/>
    <p:sldId id="311" r:id="rId16"/>
    <p:sldId id="312" r:id="rId17"/>
    <p:sldId id="315" r:id="rId18"/>
    <p:sldId id="316" r:id="rId19"/>
    <p:sldId id="318" r:id="rId20"/>
    <p:sldId id="313" r:id="rId21"/>
    <p:sldId id="319" r:id="rId22"/>
    <p:sldId id="320" r:id="rId23"/>
    <p:sldId id="314" r:id="rId24"/>
    <p:sldId id="284" r:id="rId25"/>
    <p:sldId id="322" r:id="rId26"/>
    <p:sldId id="331" r:id="rId27"/>
    <p:sldId id="272" r:id="rId28"/>
    <p:sldId id="333" r:id="rId29"/>
    <p:sldId id="26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9" autoAdjust="0"/>
    <p:restoredTop sz="88911" autoAdjust="0"/>
  </p:normalViewPr>
  <p:slideViewPr>
    <p:cSldViewPr snapToGrid="0">
      <p:cViewPr varScale="1">
        <p:scale>
          <a:sx n="104" d="100"/>
          <a:sy n="104" d="100"/>
        </p:scale>
        <p:origin x="11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63708-FA34-4E7F-80B0-175FE18511D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41929-81CA-4F69-A298-684C91752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495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63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091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677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287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78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044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67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49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09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380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196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nginx </a:t>
            </a:r>
            <a:r>
              <a:rPr lang="zh-CN" altLang="en-US" dirty="0"/>
              <a:t>刚启动时，在 </a:t>
            </a:r>
            <a:r>
              <a:rPr lang="en-US" altLang="zh-CN" dirty="0"/>
              <a:t>wait for events connections </a:t>
            </a:r>
            <a:r>
              <a:rPr lang="zh-CN" altLang="en-US" dirty="0"/>
              <a:t>处打开</a:t>
            </a:r>
            <a:r>
              <a:rPr lang="en-US" altLang="zh-CN" dirty="0"/>
              <a:t>80</a:t>
            </a:r>
            <a:r>
              <a:rPr lang="zh-CN" altLang="en-US" dirty="0"/>
              <a:t>或</a:t>
            </a:r>
            <a:r>
              <a:rPr lang="en-US" altLang="zh-CN" dirty="0"/>
              <a:t>443</a:t>
            </a:r>
            <a:r>
              <a:rPr lang="zh-CN" altLang="en-US" dirty="0"/>
              <a:t>端口，等待新的事件进来，比如</a:t>
            </a:r>
          </a:p>
          <a:p>
            <a:r>
              <a:rPr lang="zh-CN" altLang="en-US" dirty="0"/>
              <a:t>新的客户端连接请求（</a:t>
            </a:r>
            <a:r>
              <a:rPr lang="en-US" altLang="zh-CN" dirty="0" err="1"/>
              <a:t>epoll</a:t>
            </a:r>
            <a:r>
              <a:rPr lang="en-US" altLang="zh-CN" dirty="0"/>
              <a:t> wait</a:t>
            </a:r>
            <a:r>
              <a:rPr lang="zh-CN" altLang="en-US" dirty="0"/>
              <a:t>），这时 </a:t>
            </a:r>
            <a:r>
              <a:rPr lang="en-US" altLang="zh-CN" dirty="0"/>
              <a:t>nginx </a:t>
            </a:r>
            <a:r>
              <a:rPr lang="zh-CN" altLang="en-US" dirty="0"/>
              <a:t>处于 </a:t>
            </a:r>
            <a:r>
              <a:rPr lang="en-US" altLang="zh-CN" dirty="0"/>
              <a:t>sleep </a:t>
            </a:r>
            <a:r>
              <a:rPr lang="zh-CN" altLang="en-US" dirty="0"/>
              <a:t>状态。当操作系统接收到了一个建立</a:t>
            </a:r>
            <a:r>
              <a:rPr lang="en-US" altLang="zh-CN" dirty="0"/>
              <a:t>TCP</a:t>
            </a:r>
            <a:r>
              <a:rPr lang="zh-CN" altLang="en-US" dirty="0"/>
              <a:t>连</a:t>
            </a:r>
          </a:p>
          <a:p>
            <a:r>
              <a:rPr lang="zh-CN" altLang="en-US" dirty="0"/>
              <a:t>接的握手报文并且处理完握手流程之后，操作系统就会通知 </a:t>
            </a:r>
            <a:r>
              <a:rPr lang="en-US" altLang="zh-CN" dirty="0" err="1"/>
              <a:t>epoll</a:t>
            </a:r>
            <a:r>
              <a:rPr lang="en-US" altLang="zh-CN" dirty="0"/>
              <a:t> wait </a:t>
            </a:r>
            <a:r>
              <a:rPr lang="zh-CN" altLang="en-US" dirty="0"/>
              <a:t>，告诉他现在可以往下走了，同</a:t>
            </a:r>
          </a:p>
          <a:p>
            <a:r>
              <a:rPr lang="zh-CN" altLang="en-US" dirty="0"/>
              <a:t>时唤醒</a:t>
            </a:r>
            <a:r>
              <a:rPr lang="en-US" altLang="zh-CN" dirty="0"/>
              <a:t>worker</a:t>
            </a:r>
            <a:r>
              <a:rPr lang="zh-CN" altLang="en-US" dirty="0"/>
              <a:t>进程。处理完一个事件之后，操作系统会把他准备好的事件放到事件队列中，从这个事件</a:t>
            </a:r>
          </a:p>
          <a:p>
            <a:r>
              <a:rPr lang="zh-CN" altLang="en-US" dirty="0"/>
              <a:t>队列可以获取到一个要处理的事件，从队列中取出来，然后再开始处理事件。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565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处理事件的一个循环：</a:t>
            </a:r>
          </a:p>
          <a:p>
            <a:r>
              <a:rPr lang="zh-CN" altLang="en-US" dirty="0"/>
              <a:t>如果事件队列不为空，则取出事件，进行处理，在处理事件的过程中，可能会生成一些新的事件，</a:t>
            </a:r>
            <a:endParaRPr lang="en-US" altLang="zh-CN" dirty="0"/>
          </a:p>
          <a:p>
            <a:r>
              <a:rPr lang="zh-CN" altLang="en-US" dirty="0"/>
              <a:t>比如发现一个连接建立了，要设置一个超时时间（</a:t>
            </a:r>
            <a:r>
              <a:rPr lang="en-US" altLang="zh-CN" dirty="0"/>
              <a:t>eg.60s</a:t>
            </a:r>
            <a:r>
              <a:rPr lang="zh-CN" altLang="en-US" dirty="0"/>
              <a:t>），</a:t>
            </a:r>
            <a:r>
              <a:rPr lang="en-US" altLang="zh-CN" dirty="0"/>
              <a:t>60s</a:t>
            </a:r>
            <a:r>
              <a:rPr lang="zh-CN" altLang="en-US" dirty="0"/>
              <a:t>之内，浏览器（客户端）不发送请求的话，</a:t>
            </a:r>
            <a:endParaRPr lang="en-US" altLang="zh-CN" dirty="0"/>
          </a:p>
          <a:p>
            <a:r>
              <a:rPr lang="zh-CN" altLang="en-US" dirty="0"/>
              <a:t>（服务器端）就会把这个连接关掉。所有的事件处理完之后，返回到</a:t>
            </a:r>
            <a:r>
              <a:rPr lang="en-US" altLang="zh-CN" dirty="0"/>
              <a:t>wait for events on connections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15796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935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SEADP</a:t>
            </a:r>
            <a:r>
              <a:rPr lang="zh-CN" altLang="en-US" dirty="0"/>
              <a:t>有这四个方面的需求，故</a:t>
            </a:r>
            <a:r>
              <a:rPr lang="en-US" altLang="zh-CN" dirty="0"/>
              <a:t>SEADP</a:t>
            </a:r>
            <a:r>
              <a:rPr lang="zh-CN" altLang="en-US" dirty="0"/>
              <a:t>模块这样设计。</a:t>
            </a:r>
          </a:p>
        </p:txBody>
      </p:sp>
    </p:spTree>
    <p:extLst>
      <p:ext uri="{BB962C8B-B14F-4D97-AF65-F5344CB8AC3E}">
        <p14:creationId xmlns:p14="http://schemas.microsoft.com/office/powerpoint/2010/main" val="3732579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SEADP</a:t>
            </a:r>
            <a:r>
              <a:rPr lang="zh-CN" altLang="en-US" dirty="0"/>
              <a:t>有这四个方面的需求，故</a:t>
            </a:r>
            <a:r>
              <a:rPr lang="en-US" altLang="zh-CN" dirty="0"/>
              <a:t>SEADP</a:t>
            </a:r>
            <a:r>
              <a:rPr lang="zh-CN" altLang="en-US" dirty="0"/>
              <a:t>模块这样设计。</a:t>
            </a:r>
          </a:p>
        </p:txBody>
      </p:sp>
    </p:spTree>
    <p:extLst>
      <p:ext uri="{BB962C8B-B14F-4D97-AF65-F5344CB8AC3E}">
        <p14:creationId xmlns:p14="http://schemas.microsoft.com/office/powerpoint/2010/main" val="7837026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9676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898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216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72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855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040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870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通常，客户端与代理服务器之间的网络环境会比较复杂，多半是“走”公网，网速平均下来可能较慢， 因此，一个请求可能要持续很久才能完成。而代理服务器与上游服务器之间一般是“走”内网，或者有专线 连接，传输速度较快。 </a:t>
            </a:r>
          </a:p>
        </p:txBody>
      </p:sp>
    </p:spTree>
    <p:extLst>
      <p:ext uri="{BB962C8B-B14F-4D97-AF65-F5344CB8AC3E}">
        <p14:creationId xmlns:p14="http://schemas.microsoft.com/office/powerpoint/2010/main" val="346592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16BFB-3219-99B8-C46D-36254E50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E5F5BF-F6BE-9230-BBC6-FB9C17867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F8407-BB58-DBB4-0EC5-C6367840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F62-16DB-45F2-8816-B274B5B2030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7C3A6-D78E-BA6D-362B-EA3A38D5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9AFBF-F795-ACE7-8866-C9C62D51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0D5A2-D012-7CF7-CFDC-E26DB34C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4A78A2-646F-5ED4-7740-9B5D1EFD7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6F2B9-211A-D060-F11F-2367E237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F62-16DB-45F2-8816-B274B5B2030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A5971-CC29-10DF-5C03-05ABFCF1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13FB8-3E67-E90E-273C-053F048E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7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A6786D-D722-8524-4C89-4D762A7AA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E5C53C-3CFB-E157-47A5-F5CB5CDF0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BF044-1ADB-558E-4E27-C62D1BD5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F62-16DB-45F2-8816-B274B5B2030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B73F0-F854-DC2B-3E66-3763DC70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76077-71D9-281B-5F44-944380DB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53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822018"/>
            <a:ext cx="12192000" cy="46567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5810251"/>
            <a:ext cx="12192000" cy="1047751"/>
          </a:xfrm>
          <a:prstGeom prst="rect">
            <a:avLst/>
          </a:prstGeom>
          <a:solidFill>
            <a:srgbClr val="00499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DBE9F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12192000" cy="571500"/>
          </a:xfrm>
          <a:prstGeom prst="rect">
            <a:avLst/>
          </a:prstGeom>
          <a:solidFill>
            <a:srgbClr val="004992"/>
          </a:solidFill>
          <a:ln>
            <a:noFill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7" name="图片 7" descr="横版组合（白色）——透明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718" y="6123517"/>
            <a:ext cx="2398183" cy="5058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矩形 15"/>
          <p:cNvSpPr/>
          <p:nvPr/>
        </p:nvSpPr>
        <p:spPr>
          <a:xfrm>
            <a:off x="0" y="5791201"/>
            <a:ext cx="12192000" cy="232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531284"/>
            <a:ext cx="12192000" cy="10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80" name="图片 2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47318" y="6038851"/>
            <a:ext cx="3217333" cy="6434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77000"/>
            <a:ext cx="2540000" cy="3048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lstStyle>
            <a:lvl1pPr algn="l">
              <a:defRPr sz="1867">
                <a:solidFill>
                  <a:srgbClr val="192214"/>
                </a:solidFill>
                <a:latin typeface="+mn-lt"/>
                <a:ea typeface="+mn-ea"/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/>
          </a:p>
        </p:txBody>
      </p:sp>
      <p:sp>
        <p:nvSpPr>
          <p:cNvPr id="2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78817" y="6500284"/>
            <a:ext cx="3860800" cy="3048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lstStyle>
            <a:lvl1pPr>
              <a:defRPr sz="1867">
                <a:solidFill>
                  <a:srgbClr val="192214"/>
                </a:solidFill>
                <a:latin typeface="+mn-lt"/>
                <a:ea typeface="+mn-ea"/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dirty="0"/>
          </a:p>
        </p:txBody>
      </p:sp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8917" y="6500284"/>
            <a:ext cx="2540000" cy="3048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latinLnBrk="1" hangingPunct="1">
              <a:buNone/>
            </a:pPr>
            <a:fld id="{9A0DB2DC-4C9A-4742-B13C-FB6460FD3503}" type="slidenum">
              <a:rPr lang="en-US" altLang="ko-KR" sz="1867" dirty="0">
                <a:solidFill>
                  <a:srgbClr val="192214"/>
                </a:solidFill>
                <a:latin typeface="-쉬리M" pitchFamily="18" charset="-127"/>
                <a:ea typeface="-쉬리M" pitchFamily="18" charset="-127"/>
              </a:rPr>
              <a:t>‹#›</a:t>
            </a:fld>
            <a:endParaRPr lang="en-US" altLang="ko-KR" sz="1867" dirty="0">
              <a:solidFill>
                <a:srgbClr val="192214"/>
              </a:solidFill>
              <a:latin typeface="-쉬리M" pitchFamily="18" charset="-127"/>
              <a:ea typeface="-쉬리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874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E7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12" y="1"/>
            <a:ext cx="10534685" cy="77309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9892D7C-EBF0-48F5-AD3D-D6E271FA1731}" type="datetimeFigureOut">
              <a:rPr kumimoji="1" lang="zh-CN" altLang="en-US" smtClean="0">
                <a:latin typeface="Gulim" panose="020B0600000101010101" pitchFamily="34" charset="-127"/>
                <a:ea typeface="Gulim" panose="020B0600000101010101" pitchFamily="34" charset="-127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2023/6/29</a:t>
            </a:fld>
            <a:endParaRPr kumimoji="1"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1" hangingPunct="1">
              <a:buNone/>
            </a:pPr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  <a:t>‹#›</a:t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322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9892D7C-EBF0-48F5-AD3D-D6E271FA1731}" type="datetimeFigureOut">
              <a:rPr kumimoji="1" lang="zh-CN" altLang="en-US" smtClean="0">
                <a:latin typeface="Gulim" panose="020B0600000101010101" pitchFamily="34" charset="-127"/>
                <a:ea typeface="Gulim" panose="020B0600000101010101" pitchFamily="34" charset="-127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2023/6/29</a:t>
            </a:fld>
            <a:endParaRPr kumimoji="1"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1" hangingPunct="1">
              <a:buNone/>
            </a:pPr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  <a:t>‹#›</a:t>
            </a:fld>
            <a:endParaRPr lang="zh-CN" altLang="en-US" dirty="0">
              <a:latin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65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90DF3-C2A6-E4ED-DAC2-D6A79A16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99676-D45D-3509-A680-C4F5127D7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0B528-55B9-69E3-EC8B-B565252C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F62-16DB-45F2-8816-B274B5B2030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8832A1-B7B8-1EAE-E360-C2DBECB3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0F461-98E0-BD21-6188-D6DC5E64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10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D64AF-7BA2-A576-F406-24C9594C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0EAF4-DBAD-F74A-7AB8-60A4CF950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5CFCC-8270-1097-E5B2-74161179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F62-16DB-45F2-8816-B274B5B2030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AB865-7F9B-C01B-9A3C-091AB47C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01204-5F78-493B-4C58-EEDE39DB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9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382E5-F586-3312-D6C1-37C47595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745F3-9695-AD15-52E2-87E399958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B5D753-F287-4BBF-935D-2E1237E52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2A70A0-5136-5414-34D4-135B27D0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F62-16DB-45F2-8816-B274B5B2030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742D8-3A57-9AEA-5C0F-C15EF5E8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35D887-3706-E9F7-BF11-318E75DB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87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76C84-C55C-28A1-9CCF-08F873C0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719D3D-A680-CEE4-8CF9-51F77D736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F52FA0-1FC9-E67E-AD82-835CCE7A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5DFF52-572E-F515-CC4E-82B2702CD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7CA7E8-5848-BBB7-08F8-3EAE4742A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E79A1-2A91-0F23-6A19-5C9A6619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F62-16DB-45F2-8816-B274B5B2030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648FAA-3CCE-2112-A367-86384483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1071AF-621D-3733-38F4-5F9CFB20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75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B6072-DCC6-5A67-D39A-532BA84C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430DFB-6078-AB0F-1FA0-F1FCCD5B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F62-16DB-45F2-8816-B274B5B2030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D31897-07E9-0CB1-0631-F84F1124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FA757B-B7C1-FC79-3987-D09188FA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3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95198F-8F91-23FB-4A9A-049B12FB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F62-16DB-45F2-8816-B274B5B2030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5E4F12-4C52-1CB6-BF82-61956913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1812E8-6043-E28D-1EDA-F8B33632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3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1BBA6-EB94-6707-41A3-8461B109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6DFA3-651A-F1BE-AA71-5DA86ED4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ADE848-61F2-A195-22A4-3AFD1766C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8606D-512E-F08B-A8A5-CD289511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F62-16DB-45F2-8816-B274B5B2030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0DD2F-2C69-03F9-6FC5-871A2636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7AEF36-B68D-84C9-4E39-D3D44E82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6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2FC19-A521-3BFF-B444-26DB4B22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148FD6-1EA5-7B57-81C2-AACE94BDE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06DD14-9112-E5B0-141B-E73F424D6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0AE1F6-AC63-00BD-02B2-F3C468AD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F62-16DB-45F2-8816-B274B5B2030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5B29DB-F1AF-FCE5-23E6-99C70D89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377E1-41C9-B0AB-D055-391C1679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5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EA69ED-66B2-C952-8E29-9167AB9B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15138B-9740-2291-93D9-E4DA12918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C236B-5613-FA1C-1391-4CD0F1803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4AF62-16DB-45F2-8816-B274B5B2030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6B0A4-EA45-887E-FB9A-35F39D93A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382F1-29E7-457C-30F9-F26C34A7A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0BF5D-71A7-44BA-8BF7-0C18FE293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3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1" hangingPunct="1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9892D7C-EBF0-48F5-AD3D-D6E271FA1731}" type="datetimeFigureOut">
              <a:rPr kumimoji="1" lang="zh-CN" altLang="en-US" smtClean="0">
                <a:latin typeface="Gulim" panose="020B0600000101010101" pitchFamily="34" charset="-127"/>
                <a:ea typeface="Gulim" panose="020B0600000101010101" pitchFamily="34" charset="-127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2023/6/29</a:t>
            </a:fld>
            <a:endParaRPr kumimoji="1"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1" hangingPunct="1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600">
                <a:solidFill>
                  <a:srgbClr val="898989"/>
                </a:solidFill>
              </a:defRPr>
            </a:lvl1pPr>
          </a:lstStyle>
          <a:p>
            <a:pPr lvl="0" eaLnBrk="1" latinLnBrk="1" hangingPunct="1">
              <a:buNone/>
            </a:pPr>
            <a:fld id="{9A0DB2DC-4C9A-4742-B13C-FB6460FD3503}" type="slidenum">
              <a:rPr lang="zh-CN" altLang="en-US" dirty="0">
                <a:latin typeface="Gulim" panose="020B0600000101010101" pitchFamily="34" charset="-127"/>
              </a:rPr>
              <a:t>‹#›</a:t>
            </a:fld>
            <a:endParaRPr lang="zh-CN" altLang="en-US" dirty="0">
              <a:latin typeface="Gulim" panose="020B0600000101010101" pitchFamily="34" charset="-127"/>
            </a:endParaRPr>
          </a:p>
        </p:txBody>
      </p:sp>
      <p:pic>
        <p:nvPicPr>
          <p:cNvPr id="1029" name="图片 7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6667" y="6309784"/>
            <a:ext cx="478367" cy="4804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0" name="文本框 8"/>
          <p:cNvSpPr txBox="1">
            <a:spLocks noChangeArrowheads="1"/>
          </p:cNvSpPr>
          <p:nvPr/>
        </p:nvSpPr>
        <p:spPr bwMode="auto">
          <a:xfrm>
            <a:off x="5232400" y="6235701"/>
            <a:ext cx="2302933" cy="523220"/>
          </a:xfrm>
          <a:prstGeom prst="rect">
            <a:avLst/>
          </a:prstGeom>
          <a:noFill/>
          <a:ln>
            <a:noFill/>
          </a:ln>
        </p:spPr>
        <p:txBody>
          <a:bodyPr lIns="0" r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133" b="1" i="0" u="none" strike="noStrike" kern="1200" cap="none" spc="0" normalizeH="0" baseline="0" noProof="0">
                <a:ln>
                  <a:noFill/>
                </a:ln>
                <a:solidFill>
                  <a:srgbClr val="016DB5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中科院声学研究所</a:t>
            </a:r>
            <a:endParaRPr kumimoji="1" lang="en-US" altLang="zh-CN" sz="2133" b="1" i="0" u="none" strike="noStrike" kern="1200" cap="none" spc="0" normalizeH="0" baseline="0" noProof="0">
              <a:ln>
                <a:noFill/>
              </a:ln>
              <a:solidFill>
                <a:srgbClr val="016DB5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67" b="1" i="0" u="none" strike="noStrike" kern="1200" cap="none" spc="0" normalizeH="0" baseline="0" noProof="0">
                <a:ln>
                  <a:noFill/>
                </a:ln>
                <a:solidFill>
                  <a:srgbClr val="016DB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Institute of Acoustics, Chinese Academy of Sciences</a:t>
            </a:r>
            <a:endParaRPr kumimoji="0" lang="zh-CN" altLang="en-US" sz="667" b="1" i="0" u="none" strike="noStrike" kern="1200" cap="none" spc="0" normalizeH="0" baseline="0" noProof="0">
              <a:ln>
                <a:noFill/>
              </a:ln>
              <a:solidFill>
                <a:srgbClr val="016DB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31" name="图片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4818" y="6275918"/>
            <a:ext cx="4449233" cy="46143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2" name="图片 1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00" y="6267451"/>
            <a:ext cx="4572000" cy="45296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5972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333">
          <a:solidFill>
            <a:srgbClr val="E7EDEB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333">
          <a:solidFill>
            <a:srgbClr val="E7EDEB"/>
          </a:solidFill>
          <a:latin typeface="-쉬리B" pitchFamily="18" charset="-127"/>
          <a:ea typeface="-쉬리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333">
          <a:solidFill>
            <a:srgbClr val="E7EDEB"/>
          </a:solidFill>
          <a:latin typeface="-쉬리B" pitchFamily="18" charset="-127"/>
          <a:ea typeface="-쉬리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333">
          <a:solidFill>
            <a:srgbClr val="E7EDEB"/>
          </a:solidFill>
          <a:latin typeface="-쉬리B" pitchFamily="18" charset="-127"/>
          <a:ea typeface="-쉬리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333">
          <a:solidFill>
            <a:srgbClr val="E7EDEB"/>
          </a:solidFill>
          <a:latin typeface="-쉬리B" pitchFamily="18" charset="-127"/>
          <a:ea typeface="-쉬리B" pitchFamily="18" charset="-127"/>
        </a:defRPr>
      </a:lvl5pPr>
      <a:lvl6pPr marL="609585" algn="ctr" rtl="0" fontAlgn="base" latinLnBrk="1">
        <a:spcBef>
          <a:spcPct val="0"/>
        </a:spcBef>
        <a:spcAft>
          <a:spcPct val="0"/>
        </a:spcAft>
        <a:defRPr kumimoji="1" sz="5333">
          <a:solidFill>
            <a:srgbClr val="E7EDEB"/>
          </a:solidFill>
          <a:latin typeface="-쉬리B" pitchFamily="18" charset="-127"/>
          <a:ea typeface="-쉬리B" pitchFamily="18" charset="-127"/>
        </a:defRPr>
      </a:lvl6pPr>
      <a:lvl7pPr marL="1219170" algn="ctr" rtl="0" fontAlgn="base" latinLnBrk="1">
        <a:spcBef>
          <a:spcPct val="0"/>
        </a:spcBef>
        <a:spcAft>
          <a:spcPct val="0"/>
        </a:spcAft>
        <a:defRPr kumimoji="1" sz="5333">
          <a:solidFill>
            <a:srgbClr val="E7EDEB"/>
          </a:solidFill>
          <a:latin typeface="-쉬리B" pitchFamily="18" charset="-127"/>
          <a:ea typeface="-쉬리B" pitchFamily="18" charset="-127"/>
        </a:defRPr>
      </a:lvl7pPr>
      <a:lvl8pPr marL="1828754" algn="ctr" rtl="0" fontAlgn="base" latinLnBrk="1">
        <a:spcBef>
          <a:spcPct val="0"/>
        </a:spcBef>
        <a:spcAft>
          <a:spcPct val="0"/>
        </a:spcAft>
        <a:defRPr kumimoji="1" sz="5333">
          <a:solidFill>
            <a:srgbClr val="E7EDEB"/>
          </a:solidFill>
          <a:latin typeface="-쉬리B" pitchFamily="18" charset="-127"/>
          <a:ea typeface="-쉬리B" pitchFamily="18" charset="-127"/>
        </a:defRPr>
      </a:lvl8pPr>
      <a:lvl9pPr marL="2438339" algn="ctr" rtl="0" fontAlgn="base" latinLnBrk="1">
        <a:spcBef>
          <a:spcPct val="0"/>
        </a:spcBef>
        <a:spcAft>
          <a:spcPct val="0"/>
        </a:spcAft>
        <a:defRPr kumimoji="1" sz="5333">
          <a:solidFill>
            <a:srgbClr val="E7EDEB"/>
          </a:solidFill>
          <a:latin typeface="-쉬리B" pitchFamily="18" charset="-127"/>
          <a:ea typeface="-쉬리B" pitchFamily="18" charset="-127"/>
        </a:defRPr>
      </a:lvl9pPr>
    </p:titleStyle>
    <p:bodyStyle>
      <a:lvl1pPr marL="457189" indent="-457189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33">
          <a:solidFill>
            <a:srgbClr val="B1C9A9"/>
          </a:solidFill>
          <a:latin typeface="+mn-lt"/>
          <a:ea typeface="+mn-ea"/>
          <a:cs typeface="+mn-cs"/>
        </a:defRPr>
      </a:lvl1pPr>
      <a:lvl2pPr marL="990575" indent="-38099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667">
          <a:solidFill>
            <a:srgbClr val="B1C9A9"/>
          </a:solidFill>
          <a:latin typeface="+mn-lt"/>
          <a:ea typeface="+mn-ea"/>
        </a:defRPr>
      </a:lvl2pPr>
      <a:lvl3pPr marL="1523962" indent="-304792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rgbClr val="B1C9A9"/>
          </a:solidFill>
          <a:latin typeface="+mn-lt"/>
          <a:ea typeface="+mn-ea"/>
        </a:defRPr>
      </a:lvl3pPr>
      <a:lvl4pPr marL="2133547" indent="-304792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133">
          <a:solidFill>
            <a:srgbClr val="B1C9A9"/>
          </a:solidFill>
          <a:latin typeface="+mn-lt"/>
          <a:ea typeface="+mn-ea"/>
        </a:defRPr>
      </a:lvl4pPr>
      <a:lvl5pPr marL="2743131" indent="-304792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867">
          <a:solidFill>
            <a:srgbClr val="B1C9A9"/>
          </a:solidFill>
          <a:latin typeface="+mn-lt"/>
          <a:ea typeface="+mn-ea"/>
        </a:defRPr>
      </a:lvl5pPr>
      <a:lvl6pPr marL="3352716" indent="-304792" algn="l" rtl="0" fontAlgn="base" latinLnBrk="1">
        <a:spcBef>
          <a:spcPct val="20000"/>
        </a:spcBef>
        <a:spcAft>
          <a:spcPct val="0"/>
        </a:spcAft>
        <a:buChar char="•"/>
        <a:defRPr kumimoji="1" sz="1867">
          <a:solidFill>
            <a:srgbClr val="B1C9A9"/>
          </a:solidFill>
          <a:latin typeface="+mn-lt"/>
          <a:ea typeface="+mn-ea"/>
        </a:defRPr>
      </a:lvl6pPr>
      <a:lvl7pPr marL="3962301" indent="-304792" algn="l" rtl="0" fontAlgn="base" latinLnBrk="1">
        <a:spcBef>
          <a:spcPct val="20000"/>
        </a:spcBef>
        <a:spcAft>
          <a:spcPct val="0"/>
        </a:spcAft>
        <a:buChar char="•"/>
        <a:defRPr kumimoji="1" sz="1867">
          <a:solidFill>
            <a:srgbClr val="B1C9A9"/>
          </a:solidFill>
          <a:latin typeface="+mn-lt"/>
          <a:ea typeface="+mn-ea"/>
        </a:defRPr>
      </a:lvl7pPr>
      <a:lvl8pPr marL="4571886" indent="-304792" algn="l" rtl="0" fontAlgn="base" latinLnBrk="1">
        <a:spcBef>
          <a:spcPct val="20000"/>
        </a:spcBef>
        <a:spcAft>
          <a:spcPct val="0"/>
        </a:spcAft>
        <a:buChar char="•"/>
        <a:defRPr kumimoji="1" sz="1867">
          <a:solidFill>
            <a:srgbClr val="B1C9A9"/>
          </a:solidFill>
          <a:latin typeface="+mn-lt"/>
          <a:ea typeface="+mn-ea"/>
        </a:defRPr>
      </a:lvl8pPr>
      <a:lvl9pPr marL="5181470" indent="-304792" algn="l" rtl="0" fontAlgn="base" latinLnBrk="1">
        <a:spcBef>
          <a:spcPct val="20000"/>
        </a:spcBef>
        <a:spcAft>
          <a:spcPct val="0"/>
        </a:spcAft>
        <a:buChar char="•"/>
        <a:defRPr kumimoji="1" sz="1867">
          <a:solidFill>
            <a:srgbClr val="B1C9A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6856" y="1498601"/>
            <a:ext cx="9732433" cy="1914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333" b="1" i="0" u="none" strike="noStrike" kern="14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nginx</a:t>
            </a:r>
            <a:r>
              <a:rPr kumimoji="0" lang="zh-CN" altLang="en-US" sz="5333" b="1" i="0" u="none" strike="noStrike" kern="14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研究与实践</a:t>
            </a:r>
            <a:endParaRPr kumimoji="0" lang="en-US" altLang="zh-CN" sz="5333" b="1" i="0" u="none" strike="noStrike" kern="14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ctr" defTabSz="121917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4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中期报告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27773" y="4293447"/>
            <a:ext cx="60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指导老师：胡琳琳</a:t>
            </a:r>
          </a:p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小组成员：邬宇祺、靳世宽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负载均衡模块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968659" y="2024964"/>
            <a:ext cx="10254681" cy="3361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upstream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机制是事件驱动框架与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框架的综合，它既属于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框架的一部分，又可以处理所有基于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的应用层协议（不限于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它不仅没有任何阻塞地实现了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与上游服务器的交互，同时又很好地解决了一个请求、多个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连接、多个读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写事件间的复杂关系。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为了帮助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实现反向代理功能，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upstream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机制除了提供基本的与上游交互功能之外，还实现了转发上游应用层协议的响应包体到下游客户端的功能（与下游之间当然还是使用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nginx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负载均衡模块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ngx_http_upstream_module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19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负载均衡模块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968659" y="2024964"/>
            <a:ext cx="10254681" cy="2438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upstream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upstream name{…}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配置块：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upstream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块定义了一个上游服务器的集群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8128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ngx_http_upstream_module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提供的常用配置指令：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B76FFC-A779-32D0-2981-2F877A8D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952" y="2126226"/>
            <a:ext cx="4893185" cy="342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5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负载均衡模块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968659" y="2024964"/>
            <a:ext cx="10254681" cy="2807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name[parameters];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配置块：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upstream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配置项指定了一台上游服务器的名字，这个名字可以是域名、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地址端口、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句柄等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499" y="1289869"/>
            <a:ext cx="7945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ngx_http_upstream_module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提供的常用配置指令：</a:t>
            </a:r>
          </a:p>
        </p:txBody>
      </p:sp>
    </p:spTree>
    <p:extLst>
      <p:ext uri="{BB962C8B-B14F-4D97-AF65-F5344CB8AC3E}">
        <p14:creationId xmlns:p14="http://schemas.microsoft.com/office/powerpoint/2010/main" val="187299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负载均衡模块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968659" y="1955552"/>
            <a:ext cx="10254681" cy="3269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ip_hash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ip_hash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配置块：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upstream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ip_hash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首先根据客户端的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地址计算出一个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upstream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集群里的上游服务器数量进行取模，然后以取模后的结果把请求转发到相应的上游服务器中。这样就确保了同一个客户端的请求只会转发到指定的上游服务器中。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820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ngx_http_upstream_module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提供的常用配置指令：</a:t>
            </a:r>
          </a:p>
        </p:txBody>
      </p:sp>
    </p:spTree>
    <p:extLst>
      <p:ext uri="{BB962C8B-B14F-4D97-AF65-F5344CB8AC3E}">
        <p14:creationId xmlns:p14="http://schemas.microsoft.com/office/powerpoint/2010/main" val="350032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nginx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1008205" y="1928301"/>
            <a:ext cx="92264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、负载均衡模块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、进程管理模块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、事件循环模块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0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进程管理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988356" y="2872117"/>
            <a:ext cx="6579871" cy="1053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采用一个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管理进程、多个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工作进程的设计方式，如右图所示。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Nginx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进程简介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B72E00-A396-D986-AB45-2D892E885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591" y="955040"/>
            <a:ext cx="3255594" cy="53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42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进程管理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931599" y="1955660"/>
            <a:ext cx="11113255" cy="3805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进程主要完成以下工作：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读取并验证配置信息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创建、绑定及关闭套接字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启动、终止及维护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worker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进程的个数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无需中止服务而重新配置工作特性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控制非中断式程序升级，启用新的二进制程序并在需要时回退至老版本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重新打开日志文件，实现日志滚动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编译嵌入式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perl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脚本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Nginx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进程简介</a:t>
            </a:r>
          </a:p>
        </p:txBody>
      </p:sp>
    </p:spTree>
    <p:extLst>
      <p:ext uri="{BB962C8B-B14F-4D97-AF65-F5344CB8AC3E}">
        <p14:creationId xmlns:p14="http://schemas.microsoft.com/office/powerpoint/2010/main" val="161690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进程管理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931599" y="1955660"/>
            <a:ext cx="11113255" cy="1866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进程主要完成的任务：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接收、传入并处理来自客户端的连接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提供反向代理及过滤功能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nginx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任何能完成的其他任务创建、绑定及关闭套接字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Nginx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进程简介</a:t>
            </a:r>
          </a:p>
        </p:txBody>
      </p:sp>
    </p:spTree>
    <p:extLst>
      <p:ext uri="{BB962C8B-B14F-4D97-AF65-F5344CB8AC3E}">
        <p14:creationId xmlns:p14="http://schemas.microsoft.com/office/powerpoint/2010/main" val="201216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进程管理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931599" y="1955660"/>
            <a:ext cx="11113255" cy="2807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的多进程模式。主进程信号监听和启动工作进程。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创建和启动工作进程。工作进程数一般为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个数的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~ 2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工作进程的子进程。启动成功，回调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ngx_worker_process_cycle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子进程回调函数。每个进程的逻辑处理就从这个方法开始。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工作进程初始化。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事件驱动核心函数，进入事件循环驱动。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Nginx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多进程实现步骤</a:t>
            </a:r>
          </a:p>
        </p:txBody>
      </p:sp>
    </p:spTree>
    <p:extLst>
      <p:ext uri="{BB962C8B-B14F-4D97-AF65-F5344CB8AC3E}">
        <p14:creationId xmlns:p14="http://schemas.microsoft.com/office/powerpoint/2010/main" val="365476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nginx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1008205" y="1928301"/>
            <a:ext cx="92264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、负载均衡模块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、进程管理模块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、事件循环模块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2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117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nginx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C92A09-C7B5-71CA-6519-1D59CA9906AA}"/>
              </a:ext>
            </a:extLst>
          </p:cNvPr>
          <p:cNvSpPr txBox="1"/>
          <p:nvPr/>
        </p:nvSpPr>
        <p:spPr>
          <a:xfrm>
            <a:off x="1079500" y="1424878"/>
            <a:ext cx="10132582" cy="3731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是一个跨平台的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，可运行在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FreeBSD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Solaris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AIX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MacOS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等操作系统上，并且它还可以使用当前操作系统特有的一些高效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来提高自己的性能。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使用基于事件驱动的架构能够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处理百万级别的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连接，高度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模块化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的设计和自由的许可证使得扩展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功能的第三方模块层出不穷，而且优秀的设计带来了极佳的稳定性，因此其作为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服务器被广泛应用到大流量的网站上，包括腾讯、新浪、网易、淘宝等访问量巨大的网站。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22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事件循环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968659" y="2024964"/>
            <a:ext cx="10789848" cy="1976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是一个事件驱动架构的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服务器。事件处理框架所要解决的问题是如何收集、管理、分发事件。这里所说的事件，主要以网络事件和定时器事件为主，而网络事件中又以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网络事件为主。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中，每一个事件都由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ngx_event_t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结构体来表示。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事件循环简介</a:t>
            </a:r>
          </a:p>
        </p:txBody>
      </p:sp>
    </p:spTree>
    <p:extLst>
      <p:ext uri="{BB962C8B-B14F-4D97-AF65-F5344CB8AC3E}">
        <p14:creationId xmlns:p14="http://schemas.microsoft.com/office/powerpoint/2010/main" val="2512912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C0907DB-CBA4-DFAA-7BDE-3567EEBF4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7600" y="1032827"/>
            <a:ext cx="7196346" cy="5225788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事件循环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25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事件循环流程</a:t>
            </a:r>
          </a:p>
        </p:txBody>
      </p:sp>
    </p:spTree>
    <p:extLst>
      <p:ext uri="{BB962C8B-B14F-4D97-AF65-F5344CB8AC3E}">
        <p14:creationId xmlns:p14="http://schemas.microsoft.com/office/powerpoint/2010/main" val="1578927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事件循环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事件队列处理循环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55114E-B22A-DC36-E74C-5A18C981F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1810" y="1289869"/>
            <a:ext cx="6750472" cy="48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78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2833" y="220906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SEADP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DE1369-7DF7-0580-E3D1-066619BAFDEA}"/>
              </a:ext>
            </a:extLst>
          </p:cNvPr>
          <p:cNvSpPr txBox="1"/>
          <p:nvPr/>
        </p:nvSpPr>
        <p:spPr>
          <a:xfrm>
            <a:off x="869426" y="1636713"/>
            <a:ext cx="10828588" cy="2346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SEADP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SEANet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 Protocol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SEADP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协议是以数据块（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chunk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）为基本数据单元、支持网内缓存和存储、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ID-to-ID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的传输层通信协议。其中，一个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标识数据（数据块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chunk/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），另一个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标识接收者设备（单个或多个）。支持数据块网内缓存，支持接收者驱动的流量控制和拥塞控制、支持可靠传输。</a:t>
            </a:r>
          </a:p>
        </p:txBody>
      </p:sp>
    </p:spTree>
    <p:extLst>
      <p:ext uri="{BB962C8B-B14F-4D97-AF65-F5344CB8AC3E}">
        <p14:creationId xmlns:p14="http://schemas.microsoft.com/office/powerpoint/2010/main" val="2483954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2833" y="220906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SEADP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DE1369-7DF7-0580-E3D1-066619BAFDEA}"/>
              </a:ext>
            </a:extLst>
          </p:cNvPr>
          <p:cNvSpPr txBox="1"/>
          <p:nvPr/>
        </p:nvSpPr>
        <p:spPr>
          <a:xfrm>
            <a:off x="850506" y="927892"/>
            <a:ext cx="1082858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SEADP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模块：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211EE57-10F7-F424-14D0-B77E7DF0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876" y="1446077"/>
            <a:ext cx="7351198" cy="495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53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2833" y="220906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SEADP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DE1369-7DF7-0580-E3D1-066619BAFDEA}"/>
              </a:ext>
            </a:extLst>
          </p:cNvPr>
          <p:cNvSpPr txBox="1"/>
          <p:nvPr/>
        </p:nvSpPr>
        <p:spPr>
          <a:xfrm>
            <a:off x="850506" y="927892"/>
            <a:ext cx="1082858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SEADP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模块：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0FA846-8A73-913F-59A7-0138C10EC2DB}"/>
              </a:ext>
            </a:extLst>
          </p:cNvPr>
          <p:cNvSpPr txBox="1"/>
          <p:nvPr/>
        </p:nvSpPr>
        <p:spPr>
          <a:xfrm>
            <a:off x="6031216" y="1549727"/>
            <a:ext cx="453263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SeaDP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实现包括两部分：在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SEANET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客户端栈上实现的终端系统传输操作，以及在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SEANET Router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上实现能够处理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SeaDP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67F797-8067-5A08-3B9E-9DC652D84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267" y="1549727"/>
            <a:ext cx="4434793" cy="45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64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后续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安排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8236206-8A2E-D6A6-C113-385D96392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22694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413827-6E72-5105-A4A6-424CA6A91AB2}"/>
              </a:ext>
            </a:extLst>
          </p:cNvPr>
          <p:cNvSpPr txBox="1"/>
          <p:nvPr/>
        </p:nvSpPr>
        <p:spPr>
          <a:xfrm>
            <a:off x="756497" y="1422401"/>
            <a:ext cx="10411796" cy="3820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通过扩展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模块，实现高性能的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SEADP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的协议转换模块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第一阶段：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写一个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 module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，实现下面功能：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、接收客户端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、读本地某个文件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、将文件封装成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SEADP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、将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SEADP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发出，此外需要实现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SEADP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客户端接收数据（这部分也需要自己写）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513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后续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安排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8236206-8A2E-D6A6-C113-385D96392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22694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413827-6E72-5105-A4A6-424CA6A91AB2}"/>
              </a:ext>
            </a:extLst>
          </p:cNvPr>
          <p:cNvSpPr txBox="1"/>
          <p:nvPr/>
        </p:nvSpPr>
        <p:spPr>
          <a:xfrm>
            <a:off x="756497" y="1422401"/>
            <a:ext cx="10411796" cy="382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通过扩展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模块，实现高性能的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SEADP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的协议转换模块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第二阶段：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最终是实现下面这个流程：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接收客户端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请求，将本地文件封装成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SEADP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传给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SEADP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，并转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数据给客户端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664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7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072467"/>
            <a:ext cx="12192000" cy="44451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solidFill>
                  <a:srgbClr val="2F2F2F">
                    <a:lumMod val="60000"/>
                    <a:lumOff val="40000"/>
                  </a:srgbClr>
                </a:solidFill>
              </a:ln>
              <a:solidFill>
                <a:srgbClr val="2F2F2F"/>
              </a:solidFill>
              <a:effectLst/>
              <a:uLnTx/>
              <a:uFillTx/>
              <a:latin typeface="-쉬리M"/>
              <a:cs typeface="+mn-cs"/>
            </a:endParaRPr>
          </a:p>
        </p:txBody>
      </p:sp>
      <p:sp>
        <p:nvSpPr>
          <p:cNvPr id="6147" name="TextBox 6"/>
          <p:cNvSpPr txBox="1"/>
          <p:nvPr/>
        </p:nvSpPr>
        <p:spPr>
          <a:xfrm>
            <a:off x="2734733" y="5060951"/>
            <a:ext cx="7272867" cy="10772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ctr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黑体" panose="02010609060101010101" pitchFamily="49" charset="-122"/>
                <a:cs typeface="+mn-cs"/>
              </a:rPr>
              <a:t>THANKS</a:t>
            </a:r>
            <a:endParaRPr kumimoji="0" lang="zh-CN" altLang="en-US" sz="6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Black" panose="020B0A040201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148" name="图片 10" descr="笔墨纸砚－周韧林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441536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nginx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简介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179148" y="2382551"/>
            <a:ext cx="3037033" cy="2977181"/>
            <a:chOff x="10303137" y="3050891"/>
            <a:chExt cx="1898146" cy="1860738"/>
          </a:xfrm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 rot="259640" flipH="1">
              <a:off x="10303137" y="3050891"/>
              <a:ext cx="1898146" cy="1860738"/>
            </a:xfrm>
            <a:custGeom>
              <a:avLst/>
              <a:gdLst>
                <a:gd name="T0" fmla="*/ 50 w 4280"/>
                <a:gd name="T1" fmla="*/ 3831 h 4280"/>
                <a:gd name="T2" fmla="*/ 59 w 4280"/>
                <a:gd name="T3" fmla="*/ 4021 h 4280"/>
                <a:gd name="T4" fmla="*/ 259 w 4280"/>
                <a:gd name="T5" fmla="*/ 4221 h 4280"/>
                <a:gd name="T6" fmla="*/ 449 w 4280"/>
                <a:gd name="T7" fmla="*/ 4230 h 4280"/>
                <a:gd name="T8" fmla="*/ 1047 w 4280"/>
                <a:gd name="T9" fmla="*/ 3632 h 4280"/>
                <a:gd name="T10" fmla="*/ 1038 w 4280"/>
                <a:gd name="T11" fmla="*/ 3443 h 4280"/>
                <a:gd name="T12" fmla="*/ 837 w 4280"/>
                <a:gd name="T13" fmla="*/ 3242 h 4280"/>
                <a:gd name="T14" fmla="*/ 648 w 4280"/>
                <a:gd name="T15" fmla="*/ 3233 h 4280"/>
                <a:gd name="T16" fmla="*/ 50 w 4280"/>
                <a:gd name="T17" fmla="*/ 3831 h 4280"/>
                <a:gd name="T18" fmla="*/ 2717 w 4280"/>
                <a:gd name="T19" fmla="*/ 3126 h 4280"/>
                <a:gd name="T20" fmla="*/ 3822 w 4280"/>
                <a:gd name="T21" fmla="*/ 2669 h 4280"/>
                <a:gd name="T22" fmla="*/ 4280 w 4280"/>
                <a:gd name="T23" fmla="*/ 1563 h 4280"/>
                <a:gd name="T24" fmla="*/ 3822 w 4280"/>
                <a:gd name="T25" fmla="*/ 458 h 4280"/>
                <a:gd name="T26" fmla="*/ 2717 w 4280"/>
                <a:gd name="T27" fmla="*/ 0 h 4280"/>
                <a:gd name="T28" fmla="*/ 1611 w 4280"/>
                <a:gd name="T29" fmla="*/ 458 h 4280"/>
                <a:gd name="T30" fmla="*/ 1417 w 4280"/>
                <a:gd name="T31" fmla="*/ 2431 h 4280"/>
                <a:gd name="T32" fmla="*/ 1369 w 4280"/>
                <a:gd name="T33" fmla="*/ 2462 h 4280"/>
                <a:gd name="T34" fmla="*/ 1360 w 4280"/>
                <a:gd name="T35" fmla="*/ 2472 h 4280"/>
                <a:gd name="T36" fmla="*/ 1360 w 4280"/>
                <a:gd name="T37" fmla="*/ 2670 h 4280"/>
                <a:gd name="T38" fmla="*/ 1610 w 4280"/>
                <a:gd name="T39" fmla="*/ 2920 h 4280"/>
                <a:gd name="T40" fmla="*/ 1808 w 4280"/>
                <a:gd name="T41" fmla="*/ 2920 h 4280"/>
                <a:gd name="T42" fmla="*/ 1818 w 4280"/>
                <a:gd name="T43" fmla="*/ 2911 h 4280"/>
                <a:gd name="T44" fmla="*/ 1849 w 4280"/>
                <a:gd name="T45" fmla="*/ 2864 h 4280"/>
                <a:gd name="T46" fmla="*/ 2717 w 4280"/>
                <a:gd name="T47" fmla="*/ 3126 h 4280"/>
                <a:gd name="T48" fmla="*/ 2717 w 4280"/>
                <a:gd name="T49" fmla="*/ 291 h 4280"/>
                <a:gd name="T50" fmla="*/ 3617 w 4280"/>
                <a:gd name="T51" fmla="*/ 663 h 4280"/>
                <a:gd name="T52" fmla="*/ 3989 w 4280"/>
                <a:gd name="T53" fmla="*/ 1563 h 4280"/>
                <a:gd name="T54" fmla="*/ 3617 w 4280"/>
                <a:gd name="T55" fmla="*/ 2463 h 4280"/>
                <a:gd name="T56" fmla="*/ 2717 w 4280"/>
                <a:gd name="T57" fmla="*/ 2836 h 4280"/>
                <a:gd name="T58" fmla="*/ 1817 w 4280"/>
                <a:gd name="T59" fmla="*/ 2463 h 4280"/>
                <a:gd name="T60" fmla="*/ 1817 w 4280"/>
                <a:gd name="T61" fmla="*/ 663 h 4280"/>
                <a:gd name="T62" fmla="*/ 2717 w 4280"/>
                <a:gd name="T63" fmla="*/ 291 h 4280"/>
                <a:gd name="T64" fmla="*/ 1036 w 4280"/>
                <a:gd name="T65" fmla="*/ 2894 h 4280"/>
                <a:gd name="T66" fmla="*/ 1036 w 4280"/>
                <a:gd name="T67" fmla="*/ 3244 h 4280"/>
                <a:gd name="T68" fmla="*/ 1386 w 4280"/>
                <a:gd name="T69" fmla="*/ 3244 h 4280"/>
                <a:gd name="T70" fmla="*/ 1386 w 4280"/>
                <a:gd name="T71" fmla="*/ 2894 h 4280"/>
                <a:gd name="T72" fmla="*/ 1036 w 4280"/>
                <a:gd name="T73" fmla="*/ 2894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80" h="4280">
                  <a:moveTo>
                    <a:pt x="50" y="3831"/>
                  </a:moveTo>
                  <a:cubicBezTo>
                    <a:pt x="0" y="3881"/>
                    <a:pt x="4" y="3966"/>
                    <a:pt x="59" y="4021"/>
                  </a:cubicBezTo>
                  <a:lnTo>
                    <a:pt x="259" y="4221"/>
                  </a:lnTo>
                  <a:cubicBezTo>
                    <a:pt x="314" y="4276"/>
                    <a:pt x="399" y="4280"/>
                    <a:pt x="449" y="4230"/>
                  </a:cubicBezTo>
                  <a:lnTo>
                    <a:pt x="1047" y="3632"/>
                  </a:lnTo>
                  <a:cubicBezTo>
                    <a:pt x="1096" y="3583"/>
                    <a:pt x="1092" y="3498"/>
                    <a:pt x="1038" y="3443"/>
                  </a:cubicBezTo>
                  <a:lnTo>
                    <a:pt x="837" y="3242"/>
                  </a:lnTo>
                  <a:cubicBezTo>
                    <a:pt x="782" y="3188"/>
                    <a:pt x="697" y="3184"/>
                    <a:pt x="648" y="3233"/>
                  </a:cubicBezTo>
                  <a:lnTo>
                    <a:pt x="50" y="3831"/>
                  </a:lnTo>
                  <a:close/>
                  <a:moveTo>
                    <a:pt x="2717" y="3126"/>
                  </a:moveTo>
                  <a:cubicBezTo>
                    <a:pt x="3134" y="3126"/>
                    <a:pt x="3527" y="2964"/>
                    <a:pt x="3822" y="2669"/>
                  </a:cubicBezTo>
                  <a:cubicBezTo>
                    <a:pt x="4117" y="2373"/>
                    <a:pt x="4280" y="1981"/>
                    <a:pt x="4280" y="1563"/>
                  </a:cubicBezTo>
                  <a:cubicBezTo>
                    <a:pt x="4280" y="1146"/>
                    <a:pt x="4117" y="753"/>
                    <a:pt x="3822" y="458"/>
                  </a:cubicBezTo>
                  <a:cubicBezTo>
                    <a:pt x="3527" y="163"/>
                    <a:pt x="3134" y="0"/>
                    <a:pt x="2717" y="0"/>
                  </a:cubicBezTo>
                  <a:cubicBezTo>
                    <a:pt x="2299" y="0"/>
                    <a:pt x="1907" y="163"/>
                    <a:pt x="1611" y="458"/>
                  </a:cubicBezTo>
                  <a:cubicBezTo>
                    <a:pt x="1076" y="993"/>
                    <a:pt x="1011" y="1824"/>
                    <a:pt x="1417" y="2431"/>
                  </a:cubicBezTo>
                  <a:cubicBezTo>
                    <a:pt x="1399" y="2438"/>
                    <a:pt x="1383" y="2448"/>
                    <a:pt x="1369" y="2462"/>
                  </a:cubicBezTo>
                  <a:lnTo>
                    <a:pt x="1360" y="2472"/>
                  </a:lnTo>
                  <a:cubicBezTo>
                    <a:pt x="1305" y="2526"/>
                    <a:pt x="1305" y="2615"/>
                    <a:pt x="1360" y="2670"/>
                  </a:cubicBezTo>
                  <a:lnTo>
                    <a:pt x="1610" y="2920"/>
                  </a:lnTo>
                  <a:cubicBezTo>
                    <a:pt x="1665" y="2975"/>
                    <a:pt x="1754" y="2975"/>
                    <a:pt x="1808" y="2920"/>
                  </a:cubicBezTo>
                  <a:lnTo>
                    <a:pt x="1818" y="2911"/>
                  </a:lnTo>
                  <a:cubicBezTo>
                    <a:pt x="1832" y="2897"/>
                    <a:pt x="1842" y="2881"/>
                    <a:pt x="1849" y="2864"/>
                  </a:cubicBezTo>
                  <a:cubicBezTo>
                    <a:pt x="2104" y="3035"/>
                    <a:pt x="2403" y="3126"/>
                    <a:pt x="2717" y="3126"/>
                  </a:cubicBezTo>
                  <a:close/>
                  <a:moveTo>
                    <a:pt x="2717" y="291"/>
                  </a:moveTo>
                  <a:cubicBezTo>
                    <a:pt x="3057" y="291"/>
                    <a:pt x="3376" y="423"/>
                    <a:pt x="3617" y="663"/>
                  </a:cubicBezTo>
                  <a:cubicBezTo>
                    <a:pt x="3857" y="904"/>
                    <a:pt x="3989" y="1223"/>
                    <a:pt x="3989" y="1563"/>
                  </a:cubicBezTo>
                  <a:cubicBezTo>
                    <a:pt x="3989" y="1903"/>
                    <a:pt x="3857" y="2223"/>
                    <a:pt x="3617" y="2463"/>
                  </a:cubicBezTo>
                  <a:cubicBezTo>
                    <a:pt x="3376" y="2703"/>
                    <a:pt x="3057" y="2836"/>
                    <a:pt x="2717" y="2836"/>
                  </a:cubicBezTo>
                  <a:cubicBezTo>
                    <a:pt x="2377" y="2836"/>
                    <a:pt x="2057" y="2703"/>
                    <a:pt x="1817" y="2463"/>
                  </a:cubicBezTo>
                  <a:cubicBezTo>
                    <a:pt x="1321" y="1967"/>
                    <a:pt x="1321" y="1160"/>
                    <a:pt x="1817" y="663"/>
                  </a:cubicBezTo>
                  <a:cubicBezTo>
                    <a:pt x="2057" y="423"/>
                    <a:pt x="2377" y="291"/>
                    <a:pt x="2717" y="291"/>
                  </a:cubicBezTo>
                  <a:close/>
                  <a:moveTo>
                    <a:pt x="1036" y="2894"/>
                  </a:moveTo>
                  <a:cubicBezTo>
                    <a:pt x="940" y="2991"/>
                    <a:pt x="940" y="3147"/>
                    <a:pt x="1036" y="3244"/>
                  </a:cubicBezTo>
                  <a:cubicBezTo>
                    <a:pt x="1133" y="3340"/>
                    <a:pt x="1289" y="3340"/>
                    <a:pt x="1386" y="3244"/>
                  </a:cubicBezTo>
                  <a:cubicBezTo>
                    <a:pt x="1482" y="3147"/>
                    <a:pt x="1482" y="2991"/>
                    <a:pt x="1386" y="2894"/>
                  </a:cubicBezTo>
                  <a:cubicBezTo>
                    <a:pt x="1289" y="2798"/>
                    <a:pt x="1133" y="2798"/>
                    <a:pt x="1036" y="2894"/>
                  </a:cubicBezTo>
                  <a:close/>
                </a:path>
              </a:pathLst>
            </a:custGeom>
            <a:solidFill>
              <a:srgbClr val="004E94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46227" tIns="73113" rIns="146227" bIns="73113" numCol="1" anchor="t" anchorCtr="0" compatLnSpc="1"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8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anose="020B0600000101010101" pitchFamily="34" charset="-127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Freeform 26"/>
            <p:cNvSpPr>
              <a:spLocks noEditPoints="1"/>
            </p:cNvSpPr>
            <p:nvPr/>
          </p:nvSpPr>
          <p:spPr bwMode="auto">
            <a:xfrm flipH="1">
              <a:off x="10690922" y="3382910"/>
              <a:ext cx="650466" cy="586641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rgbClr val="007CE2"/>
            </a:solidFill>
            <a:ln>
              <a:noFill/>
            </a:ln>
          </p:spPr>
          <p:txBody>
            <a:bodyPr vert="horz" wrap="square" lIns="146227" tIns="73113" rIns="146227" bIns="73113" numCol="1" anchor="t" anchorCtr="0" compatLnSpc="1"/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80" b="0" i="0" u="none" strike="noStrike" kern="1200" cap="none" spc="0" normalizeH="0" baseline="0" noProof="0" dirty="0">
                <a:ln>
                  <a:noFill/>
                </a:ln>
                <a:solidFill>
                  <a:srgbClr val="918415"/>
                </a:solidFill>
                <a:effectLst/>
                <a:uLnTx/>
                <a:uFillTx/>
                <a:latin typeface="Gulim" panose="020B0600000101010101" pitchFamily="34" charset="-127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A349A39-8214-32F5-8AA9-B94AA52F2470}"/>
              </a:ext>
            </a:extLst>
          </p:cNvPr>
          <p:cNvSpPr txBox="1"/>
          <p:nvPr/>
        </p:nvSpPr>
        <p:spPr>
          <a:xfrm>
            <a:off x="758515" y="2318119"/>
            <a:ext cx="7991657" cy="151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作为一个基于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实现的高性能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服务器，可以通过系列算法解决上述的负载均衡问题。并且由于它具有高并发、高可靠性、高扩展性、开源等特点，成为开发人员常用的反向代理工具。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A46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5659DE-844B-97BF-2158-1DFE8B100420}"/>
              </a:ext>
            </a:extLst>
          </p:cNvPr>
          <p:cNvSpPr txBox="1"/>
          <p:nvPr/>
        </p:nvSpPr>
        <p:spPr>
          <a:xfrm>
            <a:off x="1313924" y="1834644"/>
            <a:ext cx="4806713" cy="2438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拥有大量官方发布的模块和第三方模块，这些已有的模块可以帮助我们实现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服务器上很多的功能。使用这些模块时，仅仅需要增加、修改一些配置项即可。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8B782A-1C3C-4D8D-6FBB-9BB2B671E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415" y="1357632"/>
            <a:ext cx="3213661" cy="39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1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前期工作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A46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3698A3-4703-8B22-D57D-26D3D390522A}"/>
              </a:ext>
            </a:extLst>
          </p:cNvPr>
          <p:cNvSpPr txBox="1"/>
          <p:nvPr/>
        </p:nvSpPr>
        <p:spPr>
          <a:xfrm>
            <a:off x="639152" y="1515287"/>
            <a:ext cx="10967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、通过阅读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核心模块源码，研究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掌握事件循环、进程管理、进程负载均衡的原理、机制、实现，形成研究报告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9CEF98-7D1B-A11B-762F-C5B7ABC5C23D}"/>
              </a:ext>
            </a:extLst>
          </p:cNvPr>
          <p:cNvSpPr txBox="1"/>
          <p:nvPr/>
        </p:nvSpPr>
        <p:spPr>
          <a:xfrm>
            <a:off x="639150" y="2427232"/>
            <a:ext cx="110182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、阅读nginx http源码，研究http https客户端服务端、代理、upstream的原理、机制、实现，形成研究报告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F6FC44-C6E4-01CD-D496-CD6FF7AE4792}"/>
              </a:ext>
            </a:extLst>
          </p:cNvPr>
          <p:cNvSpPr txBox="1"/>
          <p:nvPr/>
        </p:nvSpPr>
        <p:spPr>
          <a:xfrm>
            <a:off x="639151" y="4121418"/>
            <a:ext cx="110182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、基于上述的研究，扩展nginx模块，实现高性能的Http转SEADP的协议转换模块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A9C233-8B55-6E70-7FEA-218BDB6E35DF}"/>
              </a:ext>
            </a:extLst>
          </p:cNvPr>
          <p:cNvSpPr txBox="1"/>
          <p:nvPr/>
        </p:nvSpPr>
        <p:spPr>
          <a:xfrm>
            <a:off x="639150" y="4666941"/>
            <a:ext cx="1127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、基于协议转换模块进行性能测试，形成测试报告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0F1031B-27D5-C7F0-AD77-9C648E09219E}"/>
              </a:ext>
            </a:extLst>
          </p:cNvPr>
          <p:cNvSpPr/>
          <p:nvPr/>
        </p:nvSpPr>
        <p:spPr bwMode="auto">
          <a:xfrm>
            <a:off x="569777" y="1259023"/>
            <a:ext cx="11423107" cy="2169977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899DE35-45AB-2F19-D6D3-A200EF453673}"/>
              </a:ext>
            </a:extLst>
          </p:cNvPr>
          <p:cNvSpPr/>
          <p:nvPr/>
        </p:nvSpPr>
        <p:spPr bwMode="auto">
          <a:xfrm>
            <a:off x="510042" y="1309568"/>
            <a:ext cx="11354183" cy="1994219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1922289-7195-4F9E-6218-BC57B7F54DF0}"/>
              </a:ext>
            </a:extLst>
          </p:cNvPr>
          <p:cNvSpPr/>
          <p:nvPr/>
        </p:nvSpPr>
        <p:spPr bwMode="auto">
          <a:xfrm>
            <a:off x="534551" y="3712740"/>
            <a:ext cx="11354183" cy="1994219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98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nginx</a:t>
            </a:r>
            <a:r>
              <a:rPr lang="zh-CN" altLang="en-US" sz="3200" b="1" dirty="0"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A46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B1085F-23BA-7DF9-B77A-E2886EBB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2559239"/>
            <a:ext cx="3680263" cy="31626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6B61A5-FE57-B5BD-F93D-F74EBF855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762" y="2550772"/>
            <a:ext cx="3440810" cy="31692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B639D1-98AB-6DA3-3137-5FCF540A5214}"/>
              </a:ext>
            </a:extLst>
          </p:cNvPr>
          <p:cNvSpPr txBox="1"/>
          <p:nvPr/>
        </p:nvSpPr>
        <p:spPr>
          <a:xfrm>
            <a:off x="1008205" y="1401467"/>
            <a:ext cx="9564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形成了包括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的配置、负载均衡模块、进程管理模块、事件循环模块、http、https客户端服务端、代理、upstream的原理等内容的阅读报告，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EE1C29-416D-B5E1-0FE1-F9358A736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714" y="2552644"/>
            <a:ext cx="2660148" cy="31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4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8205" y="189125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nginx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1008205" y="1928301"/>
            <a:ext cx="92264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、负载均衡模块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、进程管理模块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、事件循环模块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9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负载均衡模块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5C536F-EB8F-44CE-B9D6-2DD4F583351C}"/>
              </a:ext>
            </a:extLst>
          </p:cNvPr>
          <p:cNvSpPr txBox="1"/>
          <p:nvPr/>
        </p:nvSpPr>
        <p:spPr>
          <a:xfrm>
            <a:off x="968659" y="2024964"/>
            <a:ext cx="10254681" cy="151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服务器直接面向用户，往往要承载大量并发请求，单台服务器难以负荷，那么就需要使用多台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服务器组成集群，前端使用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负载均衡，将请求分散的打到后端服务器集群中，实现负载的分发。那么会大大提升系统的吞吐率、请求性能、高容灾。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AB647-9E09-0974-74CA-07F9F892F007}"/>
              </a:ext>
            </a:extLst>
          </p:cNvPr>
          <p:cNvSpPr txBox="1"/>
          <p:nvPr/>
        </p:nvSpPr>
        <p:spPr>
          <a:xfrm>
            <a:off x="1079500" y="1289869"/>
            <a:ext cx="727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负载均衡原理</a:t>
            </a:r>
          </a:p>
        </p:txBody>
      </p:sp>
    </p:spTree>
    <p:extLst>
      <p:ext uri="{BB962C8B-B14F-4D97-AF65-F5344CB8AC3E}">
        <p14:creationId xmlns:p14="http://schemas.microsoft.com/office/powerpoint/2010/main" val="77051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1036320" y="739987"/>
            <a:ext cx="10722187" cy="8467"/>
          </a:xfrm>
          <a:prstGeom prst="line">
            <a:avLst/>
          </a:prstGeom>
          <a:noFill/>
          <a:ln w="28575" cap="flat" cmpd="sng" algn="ctr">
            <a:solidFill>
              <a:srgbClr val="065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90" name="矩形 38"/>
          <p:cNvSpPr>
            <a:spLocks noChangeArrowheads="1"/>
          </p:cNvSpPr>
          <p:nvPr/>
        </p:nvSpPr>
        <p:spPr bwMode="auto">
          <a:xfrm>
            <a:off x="3022601" y="452121"/>
            <a:ext cx="6750473" cy="444500"/>
          </a:xfrm>
          <a:prstGeom prst="rect">
            <a:avLst/>
          </a:pr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93" name="Freeform 64"/>
          <p:cNvSpPr/>
          <p:nvPr/>
        </p:nvSpPr>
        <p:spPr bwMode="auto">
          <a:xfrm>
            <a:off x="400051" y="681568"/>
            <a:ext cx="641349" cy="319617"/>
          </a:xfrm>
          <a:custGeom>
            <a:avLst/>
            <a:gdLst>
              <a:gd name="T0" fmla="*/ 2147483646 w 165"/>
              <a:gd name="T1" fmla="*/ 2147483646 h 82"/>
              <a:gd name="T2" fmla="*/ 2147483646 w 165"/>
              <a:gd name="T3" fmla="*/ 2147483646 h 82"/>
              <a:gd name="T4" fmla="*/ 2147483646 w 165"/>
              <a:gd name="T5" fmla="*/ 2147483646 h 82"/>
              <a:gd name="T6" fmla="*/ 2147483646 w 165"/>
              <a:gd name="T7" fmla="*/ 2147483646 h 82"/>
              <a:gd name="T8" fmla="*/ 2147483646 w 165"/>
              <a:gd name="T9" fmla="*/ 2147483646 h 82"/>
              <a:gd name="T10" fmla="*/ 2147483646 w 165"/>
              <a:gd name="T11" fmla="*/ 2147483646 h 82"/>
              <a:gd name="T12" fmla="*/ 2147483646 w 165"/>
              <a:gd name="T13" fmla="*/ 2147483646 h 82"/>
              <a:gd name="T14" fmla="*/ 2147483646 w 165"/>
              <a:gd name="T15" fmla="*/ 2147483646 h 82"/>
              <a:gd name="T16" fmla="*/ 2147483646 w 165"/>
              <a:gd name="T17" fmla="*/ 2147483646 h 82"/>
              <a:gd name="T18" fmla="*/ 2147483646 w 165"/>
              <a:gd name="T19" fmla="*/ 2147483646 h 82"/>
              <a:gd name="T20" fmla="*/ 2147483646 w 165"/>
              <a:gd name="T21" fmla="*/ 2147483646 h 82"/>
              <a:gd name="T22" fmla="*/ 2147483646 w 165"/>
              <a:gd name="T23" fmla="*/ 2147483646 h 82"/>
              <a:gd name="T24" fmla="*/ 2147483646 w 165"/>
              <a:gd name="T25" fmla="*/ 2147483646 h 82"/>
              <a:gd name="T26" fmla="*/ 2147483646 w 165"/>
              <a:gd name="T27" fmla="*/ 2147483646 h 82"/>
              <a:gd name="T28" fmla="*/ 2147483646 w 165"/>
              <a:gd name="T29" fmla="*/ 0 h 82"/>
              <a:gd name="T30" fmla="*/ 2147483646 w 165"/>
              <a:gd name="T31" fmla="*/ 2147483646 h 82"/>
              <a:gd name="T32" fmla="*/ 2147483646 w 165"/>
              <a:gd name="T33" fmla="*/ 2147483646 h 82"/>
              <a:gd name="T34" fmla="*/ 2147483646 w 165"/>
              <a:gd name="T35" fmla="*/ 2147483646 h 82"/>
              <a:gd name="T36" fmla="*/ 2147483646 w 165"/>
              <a:gd name="T37" fmla="*/ 2147483646 h 82"/>
              <a:gd name="T38" fmla="*/ 2147483646 w 165"/>
              <a:gd name="T39" fmla="*/ 2147483646 h 82"/>
              <a:gd name="T40" fmla="*/ 2147483646 w 165"/>
              <a:gd name="T41" fmla="*/ 2147483646 h 82"/>
              <a:gd name="T42" fmla="*/ 2147483646 w 165"/>
              <a:gd name="T43" fmla="*/ 2147483646 h 82"/>
              <a:gd name="T44" fmla="*/ 2147483646 w 165"/>
              <a:gd name="T45" fmla="*/ 2147483646 h 82"/>
              <a:gd name="T46" fmla="*/ 2147483646 w 165"/>
              <a:gd name="T47" fmla="*/ 2147483646 h 82"/>
              <a:gd name="T48" fmla="*/ 2147483646 w 165"/>
              <a:gd name="T49" fmla="*/ 2147483646 h 82"/>
              <a:gd name="T50" fmla="*/ 2147483646 w 165"/>
              <a:gd name="T51" fmla="*/ 2147483646 h 82"/>
              <a:gd name="T52" fmla="*/ 0 w 165"/>
              <a:gd name="T53" fmla="*/ 2147483646 h 82"/>
              <a:gd name="T54" fmla="*/ 2147483646 w 165"/>
              <a:gd name="T55" fmla="*/ 2147483646 h 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5"/>
              <a:gd name="T85" fmla="*/ 0 h 82"/>
              <a:gd name="T86" fmla="*/ 165 w 165"/>
              <a:gd name="T87" fmla="*/ 82 h 8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5" h="82">
                <a:moveTo>
                  <a:pt x="17" y="74"/>
                </a:moveTo>
                <a:cubicBezTo>
                  <a:pt x="26" y="74"/>
                  <a:pt x="34" y="66"/>
                  <a:pt x="34" y="57"/>
                </a:cubicBezTo>
                <a:cubicBezTo>
                  <a:pt x="34" y="56"/>
                  <a:pt x="34" y="56"/>
                  <a:pt x="34" y="55"/>
                </a:cubicBezTo>
                <a:cubicBezTo>
                  <a:pt x="52" y="48"/>
                  <a:pt x="52" y="48"/>
                  <a:pt x="52" y="48"/>
                </a:cubicBezTo>
                <a:cubicBezTo>
                  <a:pt x="55" y="52"/>
                  <a:pt x="59" y="54"/>
                  <a:pt x="64" y="54"/>
                </a:cubicBezTo>
                <a:cubicBezTo>
                  <a:pt x="72" y="54"/>
                  <a:pt x="78" y="50"/>
                  <a:pt x="80" y="4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3" y="59"/>
                  <a:pt x="102" y="62"/>
                  <a:pt x="102" y="65"/>
                </a:cubicBezTo>
                <a:cubicBezTo>
                  <a:pt x="102" y="74"/>
                  <a:pt x="110" y="82"/>
                  <a:pt x="119" y="82"/>
                </a:cubicBezTo>
                <a:cubicBezTo>
                  <a:pt x="128" y="82"/>
                  <a:pt x="136" y="74"/>
                  <a:pt x="136" y="65"/>
                </a:cubicBezTo>
                <a:cubicBezTo>
                  <a:pt x="136" y="61"/>
                  <a:pt x="134" y="57"/>
                  <a:pt x="132" y="54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7" y="33"/>
                  <a:pt x="147" y="33"/>
                  <a:pt x="148" y="33"/>
                </a:cubicBezTo>
                <a:cubicBezTo>
                  <a:pt x="157" y="33"/>
                  <a:pt x="165" y="26"/>
                  <a:pt x="165" y="16"/>
                </a:cubicBezTo>
                <a:cubicBezTo>
                  <a:pt x="165" y="7"/>
                  <a:pt x="157" y="0"/>
                  <a:pt x="148" y="0"/>
                </a:cubicBezTo>
                <a:cubicBezTo>
                  <a:pt x="139" y="0"/>
                  <a:pt x="131" y="7"/>
                  <a:pt x="131" y="16"/>
                </a:cubicBezTo>
                <a:cubicBezTo>
                  <a:pt x="131" y="22"/>
                  <a:pt x="134" y="27"/>
                  <a:pt x="138" y="30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24" y="48"/>
                  <a:pt x="121" y="48"/>
                  <a:pt x="119" y="48"/>
                </a:cubicBezTo>
                <a:cubicBezTo>
                  <a:pt x="116" y="48"/>
                  <a:pt x="112" y="49"/>
                  <a:pt x="110" y="51"/>
                </a:cubicBezTo>
                <a:cubicBezTo>
                  <a:pt x="81" y="35"/>
                  <a:pt x="81" y="35"/>
                  <a:pt x="81" y="35"/>
                </a:cubicBezTo>
                <a:cubicBezTo>
                  <a:pt x="80" y="27"/>
                  <a:pt x="73" y="21"/>
                  <a:pt x="64" y="21"/>
                </a:cubicBezTo>
                <a:cubicBezTo>
                  <a:pt x="55" y="21"/>
                  <a:pt x="48" y="28"/>
                  <a:pt x="48" y="37"/>
                </a:cubicBezTo>
                <a:cubicBezTo>
                  <a:pt x="48" y="39"/>
                  <a:pt x="48" y="40"/>
                  <a:pt x="48" y="42"/>
                </a:cubicBezTo>
                <a:cubicBezTo>
                  <a:pt x="31" y="48"/>
                  <a:pt x="31" y="48"/>
                  <a:pt x="31" y="48"/>
                </a:cubicBezTo>
                <a:cubicBezTo>
                  <a:pt x="28" y="43"/>
                  <a:pt x="23" y="40"/>
                  <a:pt x="17" y="40"/>
                </a:cubicBezTo>
                <a:cubicBezTo>
                  <a:pt x="8" y="40"/>
                  <a:pt x="0" y="48"/>
                  <a:pt x="0" y="57"/>
                </a:cubicBezTo>
                <a:cubicBezTo>
                  <a:pt x="0" y="66"/>
                  <a:pt x="8" y="74"/>
                  <a:pt x="17" y="74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1" name="Freeform 62"/>
          <p:cNvSpPr/>
          <p:nvPr/>
        </p:nvSpPr>
        <p:spPr bwMode="auto">
          <a:xfrm>
            <a:off x="334433" y="345018"/>
            <a:ext cx="745067" cy="740833"/>
          </a:xfrm>
          <a:custGeom>
            <a:avLst/>
            <a:gdLst>
              <a:gd name="T0" fmla="*/ 2147483646 w 192"/>
              <a:gd name="T1" fmla="*/ 2147483646 h 191"/>
              <a:gd name="T2" fmla="*/ 2147483646 w 192"/>
              <a:gd name="T3" fmla="*/ 2147483646 h 191"/>
              <a:gd name="T4" fmla="*/ 2147483646 w 192"/>
              <a:gd name="T5" fmla="*/ 2147483646 h 191"/>
              <a:gd name="T6" fmla="*/ 2147483646 w 192"/>
              <a:gd name="T7" fmla="*/ 0 h 191"/>
              <a:gd name="T8" fmla="*/ 0 w 192"/>
              <a:gd name="T9" fmla="*/ 2147483646 h 191"/>
              <a:gd name="T10" fmla="*/ 0 w 192"/>
              <a:gd name="T11" fmla="*/ 2147483646 h 191"/>
              <a:gd name="T12" fmla="*/ 2147483646 w 192"/>
              <a:gd name="T13" fmla="*/ 2147483646 h 191"/>
              <a:gd name="T14" fmla="*/ 2147483646 w 192"/>
              <a:gd name="T15" fmla="*/ 2147483646 h 191"/>
              <a:gd name="T16" fmla="*/ 2147483646 w 192"/>
              <a:gd name="T17" fmla="*/ 2147483646 h 191"/>
              <a:gd name="T18" fmla="*/ 2147483646 w 192"/>
              <a:gd name="T19" fmla="*/ 2147483646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191"/>
              <a:gd name="T32" fmla="*/ 192 w 192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191">
                <a:moveTo>
                  <a:pt x="186" y="180"/>
                </a:moveTo>
                <a:cubicBezTo>
                  <a:pt x="11" y="180"/>
                  <a:pt x="11" y="180"/>
                  <a:pt x="11" y="180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9"/>
                  <a:pt x="2" y="191"/>
                  <a:pt x="5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89" y="191"/>
                  <a:pt x="192" y="189"/>
                  <a:pt x="192" y="185"/>
                </a:cubicBezTo>
                <a:cubicBezTo>
                  <a:pt x="192" y="182"/>
                  <a:pt x="189" y="180"/>
                  <a:pt x="186" y="180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6392" name="Freeform 63"/>
          <p:cNvSpPr/>
          <p:nvPr/>
        </p:nvSpPr>
        <p:spPr bwMode="auto">
          <a:xfrm>
            <a:off x="357019" y="386077"/>
            <a:ext cx="656167" cy="277284"/>
          </a:xfrm>
          <a:custGeom>
            <a:avLst/>
            <a:gdLst>
              <a:gd name="T0" fmla="*/ 2147483646 w 169"/>
              <a:gd name="T1" fmla="*/ 2147483646 h 71"/>
              <a:gd name="T2" fmla="*/ 2147483646 w 169"/>
              <a:gd name="T3" fmla="*/ 2147483646 h 71"/>
              <a:gd name="T4" fmla="*/ 2147483646 w 169"/>
              <a:gd name="T5" fmla="*/ 2147483646 h 71"/>
              <a:gd name="T6" fmla="*/ 2147483646 w 169"/>
              <a:gd name="T7" fmla="*/ 2147483646 h 71"/>
              <a:gd name="T8" fmla="*/ 2147483646 w 169"/>
              <a:gd name="T9" fmla="*/ 2147483646 h 71"/>
              <a:gd name="T10" fmla="*/ 2147483646 w 169"/>
              <a:gd name="T11" fmla="*/ 2147483646 h 71"/>
              <a:gd name="T12" fmla="*/ 2147483646 w 169"/>
              <a:gd name="T13" fmla="*/ 2147483646 h 71"/>
              <a:gd name="T14" fmla="*/ 2147483646 w 169"/>
              <a:gd name="T15" fmla="*/ 2147483646 h 71"/>
              <a:gd name="T16" fmla="*/ 2147483646 w 169"/>
              <a:gd name="T17" fmla="*/ 2147483646 h 71"/>
              <a:gd name="T18" fmla="*/ 2147483646 w 169"/>
              <a:gd name="T19" fmla="*/ 2147483646 h 71"/>
              <a:gd name="T20" fmla="*/ 2147483646 w 169"/>
              <a:gd name="T21" fmla="*/ 2147483646 h 71"/>
              <a:gd name="T22" fmla="*/ 2147483646 w 169"/>
              <a:gd name="T23" fmla="*/ 2147483646 h 71"/>
              <a:gd name="T24" fmla="*/ 2147483646 w 169"/>
              <a:gd name="T25" fmla="*/ 2147483646 h 71"/>
              <a:gd name="T26" fmla="*/ 2147483646 w 169"/>
              <a:gd name="T27" fmla="*/ 2147483646 h 71"/>
              <a:gd name="T28" fmla="*/ 2147483646 w 169"/>
              <a:gd name="T29" fmla="*/ 0 h 71"/>
              <a:gd name="T30" fmla="*/ 2147483646 w 169"/>
              <a:gd name="T31" fmla="*/ 2147483646 h 71"/>
              <a:gd name="T32" fmla="*/ 2147483646 w 169"/>
              <a:gd name="T33" fmla="*/ 2147483646 h 71"/>
              <a:gd name="T34" fmla="*/ 2147483646 w 169"/>
              <a:gd name="T35" fmla="*/ 2147483646 h 71"/>
              <a:gd name="T36" fmla="*/ 2147483646 w 169"/>
              <a:gd name="T37" fmla="*/ 2147483646 h 71"/>
              <a:gd name="T38" fmla="*/ 2147483646 w 169"/>
              <a:gd name="T39" fmla="*/ 2147483646 h 71"/>
              <a:gd name="T40" fmla="*/ 2147483646 w 169"/>
              <a:gd name="T41" fmla="*/ 2147483646 h 71"/>
              <a:gd name="T42" fmla="*/ 2147483646 w 169"/>
              <a:gd name="T43" fmla="*/ 2147483646 h 71"/>
              <a:gd name="T44" fmla="*/ 2147483646 w 169"/>
              <a:gd name="T45" fmla="*/ 2147483646 h 71"/>
              <a:gd name="T46" fmla="*/ 2147483646 w 169"/>
              <a:gd name="T47" fmla="*/ 2147483646 h 71"/>
              <a:gd name="T48" fmla="*/ 2147483646 w 169"/>
              <a:gd name="T49" fmla="*/ 2147483646 h 71"/>
              <a:gd name="T50" fmla="*/ 2147483646 w 169"/>
              <a:gd name="T51" fmla="*/ 2147483646 h 71"/>
              <a:gd name="T52" fmla="*/ 0 w 169"/>
              <a:gd name="T53" fmla="*/ 2147483646 h 71"/>
              <a:gd name="T54" fmla="*/ 2147483646 w 169"/>
              <a:gd name="T55" fmla="*/ 2147483646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9"/>
              <a:gd name="T85" fmla="*/ 0 h 71"/>
              <a:gd name="T86" fmla="*/ 169 w 16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9" h="71">
                <a:moveTo>
                  <a:pt x="17" y="67"/>
                </a:moveTo>
                <a:cubicBezTo>
                  <a:pt x="26" y="67"/>
                  <a:pt x="34" y="59"/>
                  <a:pt x="34" y="50"/>
                </a:cubicBezTo>
                <a:cubicBezTo>
                  <a:pt x="34" y="49"/>
                  <a:pt x="34" y="48"/>
                  <a:pt x="34" y="48"/>
                </a:cubicBezTo>
                <a:cubicBezTo>
                  <a:pt x="51" y="40"/>
                  <a:pt x="51" y="40"/>
                  <a:pt x="51" y="40"/>
                </a:cubicBezTo>
                <a:cubicBezTo>
                  <a:pt x="54" y="44"/>
                  <a:pt x="59" y="47"/>
                  <a:pt x="64" y="47"/>
                </a:cubicBezTo>
                <a:cubicBezTo>
                  <a:pt x="71" y="47"/>
                  <a:pt x="77" y="43"/>
                  <a:pt x="80" y="3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9"/>
                  <a:pt x="91" y="51"/>
                  <a:pt x="91" y="54"/>
                </a:cubicBezTo>
                <a:cubicBezTo>
                  <a:pt x="91" y="63"/>
                  <a:pt x="98" y="71"/>
                  <a:pt x="107" y="71"/>
                </a:cubicBezTo>
                <a:cubicBezTo>
                  <a:pt x="117" y="71"/>
                  <a:pt x="124" y="63"/>
                  <a:pt x="124" y="54"/>
                </a:cubicBezTo>
                <a:cubicBezTo>
                  <a:pt x="124" y="52"/>
                  <a:pt x="124" y="50"/>
                  <a:pt x="123" y="48"/>
                </a:cubicBezTo>
                <a:cubicBezTo>
                  <a:pt x="143" y="31"/>
                  <a:pt x="143" y="31"/>
                  <a:pt x="143" y="31"/>
                </a:cubicBezTo>
                <a:cubicBezTo>
                  <a:pt x="145" y="33"/>
                  <a:pt x="149" y="34"/>
                  <a:pt x="152" y="34"/>
                </a:cubicBezTo>
                <a:cubicBezTo>
                  <a:pt x="161" y="34"/>
                  <a:pt x="169" y="26"/>
                  <a:pt x="169" y="17"/>
                </a:cubicBezTo>
                <a:cubicBezTo>
                  <a:pt x="169" y="8"/>
                  <a:pt x="161" y="0"/>
                  <a:pt x="152" y="0"/>
                </a:cubicBezTo>
                <a:cubicBezTo>
                  <a:pt x="143" y="0"/>
                  <a:pt x="135" y="8"/>
                  <a:pt x="135" y="17"/>
                </a:cubicBezTo>
                <a:cubicBezTo>
                  <a:pt x="135" y="20"/>
                  <a:pt x="136" y="23"/>
                  <a:pt x="137" y="26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6" y="39"/>
                  <a:pt x="112" y="37"/>
                  <a:pt x="107" y="37"/>
                </a:cubicBezTo>
                <a:cubicBezTo>
                  <a:pt x="103" y="37"/>
                  <a:pt x="100" y="39"/>
                  <a:pt x="97" y="41"/>
                </a:cubicBezTo>
                <a:cubicBezTo>
                  <a:pt x="81" y="28"/>
                  <a:pt x="81" y="28"/>
                  <a:pt x="81" y="28"/>
                </a:cubicBezTo>
                <a:cubicBezTo>
                  <a:pt x="80" y="20"/>
                  <a:pt x="73" y="13"/>
                  <a:pt x="64" y="13"/>
                </a:cubicBezTo>
                <a:cubicBezTo>
                  <a:pt x="55" y="13"/>
                  <a:pt x="48" y="21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31" y="40"/>
                  <a:pt x="31" y="40"/>
                  <a:pt x="31" y="40"/>
                </a:cubicBezTo>
                <a:cubicBezTo>
                  <a:pt x="28" y="36"/>
                  <a:pt x="23" y="33"/>
                  <a:pt x="17" y="33"/>
                </a:cubicBezTo>
                <a:cubicBezTo>
                  <a:pt x="8" y="33"/>
                  <a:pt x="0" y="41"/>
                  <a:pt x="0" y="50"/>
                </a:cubicBezTo>
                <a:cubicBezTo>
                  <a:pt x="0" y="59"/>
                  <a:pt x="8" y="67"/>
                  <a:pt x="17" y="67"/>
                </a:cubicBezTo>
                <a:close/>
              </a:path>
            </a:pathLst>
          </a:custGeom>
          <a:solidFill>
            <a:srgbClr val="0A4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823" tIns="60912" rIns="121823" bIns="60912"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356" y="315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A46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负载均衡模块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89F87F-9DA7-80A1-4DF1-C36A4147E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9" y="1143423"/>
            <a:ext cx="5904712" cy="47004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6CA683D-DCB2-B36D-B2FA-E74F3E7712AE}"/>
              </a:ext>
            </a:extLst>
          </p:cNvPr>
          <p:cNvSpPr txBox="1"/>
          <p:nvPr/>
        </p:nvSpPr>
        <p:spPr>
          <a:xfrm>
            <a:off x="7091194" y="1523256"/>
            <a:ext cx="331182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在接收到完整的客户端请求（如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1GB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的文件）后，才会与上游服务器建立连接转发请求，由于是内网，所以这个转发过程会执行得很快。这样，一个客户端请求占用上游服务器的连接时间就会非常短，也就是说，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的这种反向代理方案主要是为了降低上游服务器的并发压力</a:t>
            </a:r>
          </a:p>
        </p:txBody>
      </p:sp>
    </p:spTree>
    <p:extLst>
      <p:ext uri="{BB962C8B-B14F-4D97-AF65-F5344CB8AC3E}">
        <p14:creationId xmlns:p14="http://schemas.microsoft.com/office/powerpoint/2010/main" val="114330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132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B132">
      <a:majorFont>
        <a:latin typeface="-쉬리B"/>
        <a:ea typeface="-쉬리B"/>
        <a:cs typeface=""/>
      </a:majorFont>
      <a:minorFont>
        <a:latin typeface="-쉬리M"/>
        <a:ea typeface="-쉬리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lnDef>
  </a:objectDefaults>
  <a:extraClrSchemeLst>
    <a:extraClrScheme>
      <a:clrScheme name="B13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3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1846</Words>
  <Application>Microsoft Office PowerPoint</Application>
  <PresentationFormat>宽屏</PresentationFormat>
  <Paragraphs>142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Gulim</vt:lpstr>
      <vt:lpstr>等线</vt:lpstr>
      <vt:lpstr>等线 Light</vt:lpstr>
      <vt:lpstr>方正姚体</vt:lpstr>
      <vt:lpstr>黑体</vt:lpstr>
      <vt:lpstr>楷体</vt:lpstr>
      <vt:lpstr>宋体</vt:lpstr>
      <vt:lpstr>微软雅黑</vt:lpstr>
      <vt:lpstr>-쉬리B</vt:lpstr>
      <vt:lpstr>-쉬리M</vt:lpstr>
      <vt:lpstr>Arial</vt:lpstr>
      <vt:lpstr>Arial Black</vt:lpstr>
      <vt:lpstr>Office 主题​​</vt:lpstr>
      <vt:lpstr>B132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屋大维</dc:creator>
  <cp:lastModifiedBy>邬 宇祺</cp:lastModifiedBy>
  <cp:revision>94</cp:revision>
  <dcterms:created xsi:type="dcterms:W3CDTF">2022-11-30T10:45:04Z</dcterms:created>
  <dcterms:modified xsi:type="dcterms:W3CDTF">2023-06-29T12:44:38Z</dcterms:modified>
</cp:coreProperties>
</file>