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0" r:id="rId3"/>
    <p:sldId id="361" r:id="rId4"/>
    <p:sldId id="363" r:id="rId5"/>
    <p:sldId id="366" r:id="rId6"/>
    <p:sldId id="384" r:id="rId7"/>
    <p:sldId id="385" r:id="rId8"/>
    <p:sldId id="368" r:id="rId9"/>
    <p:sldId id="364" r:id="rId10"/>
    <p:sldId id="365" r:id="rId11"/>
    <p:sldId id="367" r:id="rId12"/>
    <p:sldId id="380" r:id="rId13"/>
    <p:sldId id="369" r:id="rId14"/>
    <p:sldId id="382" r:id="rId15"/>
    <p:sldId id="383" r:id="rId16"/>
    <p:sldId id="370" r:id="rId17"/>
    <p:sldId id="371" r:id="rId18"/>
    <p:sldId id="372" r:id="rId19"/>
    <p:sldId id="377" r:id="rId20"/>
    <p:sldId id="378" r:id="rId21"/>
    <p:sldId id="379" r:id="rId22"/>
    <p:sldId id="374" r:id="rId23"/>
    <p:sldId id="375" r:id="rId24"/>
    <p:sldId id="376" r:id="rId25"/>
    <p:sldId id="362" r:id="rId26"/>
    <p:sldId id="26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5322" autoAdjust="0"/>
  </p:normalViewPr>
  <p:slideViewPr>
    <p:cSldViewPr snapToGrid="0">
      <p:cViewPr varScale="1">
        <p:scale>
          <a:sx n="105" d="100"/>
          <a:sy n="105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E3CEA58-CEF4-4ED7-9772-11E713B9A7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82231B0-50BE-45FB-ABDE-39533CC1D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2E3C24C-3AE8-408B-8C1D-369BEABC51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3DF83103-D8C2-4311-93DB-230571E4FE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7425692A-79EC-4287-94FD-9BD35F8F49C3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3A2801-01B4-4C11-B9D8-816F5365D8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70D4740-2226-466B-8404-AAED358087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3293EFE-5DB3-4BFB-A214-8DB0F831AE2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D0579C9-26F6-4875-BF65-2A518CA707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noProof="0"/>
              <a:t>Textmasterformate durch Klicken bearbeiten</a:t>
            </a:r>
          </a:p>
          <a:p>
            <a:pPr lvl="1"/>
            <a:r>
              <a:rPr lang="de-DE" altLang="en-US" noProof="0"/>
              <a:t>Zweite Ebene</a:t>
            </a:r>
          </a:p>
          <a:p>
            <a:pPr lvl="2"/>
            <a:r>
              <a:rPr lang="de-DE" altLang="en-US" noProof="0"/>
              <a:t>Dritte Ebene</a:t>
            </a:r>
          </a:p>
          <a:p>
            <a:pPr lvl="3"/>
            <a:r>
              <a:rPr lang="de-DE" altLang="en-US" noProof="0"/>
              <a:t>Vierte Ebene</a:t>
            </a:r>
          </a:p>
          <a:p>
            <a:pPr lvl="4"/>
            <a:r>
              <a:rPr lang="de-DE" altLang="en-US" noProof="0"/>
              <a:t>Fünfte Ebene</a:t>
            </a:r>
            <a:endParaRPr lang="en-US" noProof="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56B5BB5-3725-46F7-A726-523B85D2ED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6BFDEA2-5F79-4AF0-93B9-D6AA9CF0A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E0CFA8F-2EA8-412F-A574-AC8FF9B0AB1F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de-DE" noProof="1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CN" altLang="en-US" noProof="1"/>
              <a:t>单击此处编辑母版副标题样式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0180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271D64CC-6038-4C0E-AD10-55BCE4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37D4-5A81-45CD-9FAF-8A7EDDABEFF2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1A1E61F4-B627-4661-B040-4668E7092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4F18-8768-452F-8E27-06F2429EDC8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D4651A2E-A271-4795-8390-6EFB0F8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D4C6-3D1F-49F0-AA6A-2B8876B81A3C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FDF3CBDD-3082-4B28-B176-46E4E2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C32-71D7-4BEF-AFDC-5FF16B65BAFA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162FCDF5-747F-4C9E-BCCD-C8FC139A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B186-2FBC-4272-955E-83A5E83A4BB4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10AC686B-89C7-4FE2-9852-FEEB9B870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4E0C1-7A86-440D-B273-E1260DC6727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CE705DC0-F19D-4579-8BB9-170F567E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63F43-9DA8-4998-9E44-A15C93571D1A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灯片编号占位符 10">
            <a:extLst>
              <a:ext uri="{FF2B5EF4-FFF2-40B4-BE49-F238E27FC236}">
                <a16:creationId xmlns:a16="http://schemas.microsoft.com/office/drawing/2014/main" id="{7C06C795-3653-429C-8417-A61D32F22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8CCF-53F7-401E-A4C3-6930986B1C7B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8AB327E5-3969-4EA3-9781-C7B2D243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B1FC-250A-42F0-81BC-CC709D4DCD3D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灯片编号占位符 10">
            <a:extLst>
              <a:ext uri="{FF2B5EF4-FFF2-40B4-BE49-F238E27FC236}">
                <a16:creationId xmlns:a16="http://schemas.microsoft.com/office/drawing/2014/main" id="{C2BCA1FB-F984-4BB8-874F-C05B722FB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061F-C7F1-436A-AA48-30B7FACA5130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8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">
            <a:extLst>
              <a:ext uri="{FF2B5EF4-FFF2-40B4-BE49-F238E27FC236}">
                <a16:creationId xmlns:a16="http://schemas.microsoft.com/office/drawing/2014/main" id="{4DB016D9-6303-426C-BE25-E4E9991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6908-E171-4381-84F2-1CACDDB82F03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9F4AD91C-5426-4D24-9C15-ED78B86F2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512C-9344-4072-BA5D-2E93A15166F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">
            <a:extLst>
              <a:ext uri="{FF2B5EF4-FFF2-40B4-BE49-F238E27FC236}">
                <a16:creationId xmlns:a16="http://schemas.microsoft.com/office/drawing/2014/main" id="{9CCAC06A-D9BE-43DC-A871-AE8E49E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09C7-117D-4CDC-A043-7148777F7C95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4" name="灯片编号占位符 10">
            <a:extLst>
              <a:ext uri="{FF2B5EF4-FFF2-40B4-BE49-F238E27FC236}">
                <a16:creationId xmlns:a16="http://schemas.microsoft.com/office/drawing/2014/main" id="{5F5D143C-234F-4C6F-BD52-6314DF4FB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580F-3680-427F-B7AF-5459E3A210E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018FDB3B-27CD-4485-BA30-220F1C9E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DCD7-0611-47E0-9923-20B6328EB769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3" name="灯片编号占位符 10">
            <a:extLst>
              <a:ext uri="{FF2B5EF4-FFF2-40B4-BE49-F238E27FC236}">
                <a16:creationId xmlns:a16="http://schemas.microsoft.com/office/drawing/2014/main" id="{BE0BE699-3A73-421D-8E9D-B167F6A10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B92D-97A5-4AFC-BCD8-5FF711ABE5D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68B569C4-1044-47DA-A1D4-B61B358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0A33F-4012-437D-846B-B20117006E68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灯片编号占位符 10">
            <a:extLst>
              <a:ext uri="{FF2B5EF4-FFF2-40B4-BE49-F238E27FC236}">
                <a16:creationId xmlns:a16="http://schemas.microsoft.com/office/drawing/2014/main" id="{7FB4D184-2E76-4246-8A63-61B39BBD5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05174-EECA-4C51-B619-EAD7097C2140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8E72FDDD-8E2A-4336-9AEE-BF8E1218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0F51-4AF9-4655-B1A0-B5B9A72F537E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灯片编号占位符 10">
            <a:extLst>
              <a:ext uri="{FF2B5EF4-FFF2-40B4-BE49-F238E27FC236}">
                <a16:creationId xmlns:a16="http://schemas.microsoft.com/office/drawing/2014/main" id="{17341C93-1B84-433F-94A3-C62C68A98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5F60-5DF2-443C-9E2B-4793EE3C92BA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1098270-A17C-4CC2-857B-182424C3A4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Textmasterformate durch Klicken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F8C21871-9AC7-45EA-8DA9-0E5FD3E95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Klicken Sie, um das Titelformat zu bearbeiten</a:t>
            </a:r>
          </a:p>
        </p:txBody>
      </p:sp>
      <p:pic>
        <p:nvPicPr>
          <p:cNvPr id="1028" name="图片 6">
            <a:extLst>
              <a:ext uri="{FF2B5EF4-FFF2-40B4-BE49-F238E27FC236}">
                <a16:creationId xmlns:a16="http://schemas.microsoft.com/office/drawing/2014/main" id="{E81ED9CC-4DB6-40E0-967D-F3DCD7A54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5986463"/>
            <a:ext cx="8905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7">
            <a:extLst>
              <a:ext uri="{FF2B5EF4-FFF2-40B4-BE49-F238E27FC236}">
                <a16:creationId xmlns:a16="http://schemas.microsoft.com/office/drawing/2014/main" id="{25113307-E410-4074-8973-6A16CB82FF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248400"/>
            <a:ext cx="1271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EF4F638-85D9-480E-89B9-4A745737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300">
                <a:solidFill>
                  <a:srgbClr val="898989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585A2C83-E2F2-4221-BD5B-18F3A5DA2AC8}" type="datetime1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B361BDE-31E1-45DD-95F5-082E3A6C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46363" y="6345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11FC1F-D8FF-4124-83DE-584F0802763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61620135?from=search&amp;seid=11618914343644501215" TargetMode="External"/><Relationship Id="rId2" Type="http://schemas.openxmlformats.org/officeDocument/2006/relationships/hyperlink" Target="https://study.163.com/course/courseMain.htm?courseId=10032230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zergtant/pytorch-handbook" TargetMode="External"/><Relationship Id="rId4" Type="http://schemas.openxmlformats.org/officeDocument/2006/relationships/hyperlink" Target="https://www.jetbrains.com/pycharm/download/#section=window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PyTorch/24269838?fr=aladdin" TargetMode="External"/><Relationship Id="rId2" Type="http://schemas.openxmlformats.org/officeDocument/2006/relationships/hyperlink" Target="https://baike.baidu.com/item/anaconda/20407441?fr=aladd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hihu.com/question/58033789" TargetMode="External"/><Relationship Id="rId5" Type="http://schemas.openxmlformats.org/officeDocument/2006/relationships/hyperlink" Target="https://mirror.tuna.tsinghua.edu.cn/help/anaconda/" TargetMode="External"/><Relationship Id="rId4" Type="http://schemas.openxmlformats.org/officeDocument/2006/relationships/hyperlink" Target="https://pytorch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irror.tuna.tsinghua.edu.cn/help/anacond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580337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76EEB37-F8D1-4915-AD28-149AA4CC6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15613" y="3619725"/>
            <a:ext cx="4814887" cy="773113"/>
          </a:xfrm>
        </p:spPr>
        <p:txBody>
          <a:bodyPr/>
          <a:lstStyle/>
          <a:p>
            <a:r>
              <a:rPr lang="zh-CN" altLang="en-US" sz="4000">
                <a:ea typeface="宋体" panose="02010600030101010101" pitchFamily="2" charset="-122"/>
              </a:rPr>
              <a:t>实验环境配置教程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10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717277" cy="227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2.Pytorch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从</a:t>
            </a:r>
            <a:r>
              <a:rPr lang="en-US" altLang="zh-CN">
                <a:hlinkClick r:id="rId2"/>
              </a:rPr>
              <a:t>https://pytorch.org/</a:t>
            </a:r>
            <a:r>
              <a:rPr lang="en-US" altLang="zh-CN"/>
              <a:t> </a:t>
            </a:r>
            <a:r>
              <a:rPr lang="zh-CN" altLang="en-US"/>
              <a:t>我们可以看到安装教程如下图，根据我们的需要选择，官网就可以提供给我们安装命令，但是很可惜，因为某些原因，直接使用官网的命令无法正常安装，所以我们提供下面的安装方式（见下一页）：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F49CE-2B37-4161-BCCD-2A5472AB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03510"/>
            <a:ext cx="7088400" cy="2941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73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11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935951" cy="41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2.Pytorch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我们可以采用</a:t>
            </a:r>
            <a:r>
              <a:rPr lang="en-US" altLang="zh-CN"/>
              <a:t>conda</a:t>
            </a:r>
            <a:r>
              <a:rPr lang="zh-CN" altLang="en-US"/>
              <a:t>安装或者</a:t>
            </a:r>
            <a:r>
              <a:rPr lang="en-US" altLang="zh-CN"/>
              <a:t>pip</a:t>
            </a:r>
            <a:r>
              <a:rPr lang="zh-CN" altLang="en-US"/>
              <a:t>安装，对于使用</a:t>
            </a:r>
            <a:r>
              <a:rPr lang="en-US" altLang="zh-CN"/>
              <a:t>Ubuntu</a:t>
            </a:r>
            <a:r>
              <a:rPr lang="zh-CN" altLang="en-US"/>
              <a:t>系统并且已经修改了清华源的同学，直接使用以下两个任意一个命令即可：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conda install pytorch torchvision cpuonly</a:t>
            </a:r>
            <a:r>
              <a:rPr lang="zh-CN" altLang="en-US"/>
              <a:t>或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pip install torch==1.4.0+cpu torchvision==0.5.0+cpu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对于</a:t>
            </a:r>
            <a:r>
              <a:rPr lang="en-US" altLang="zh-CN"/>
              <a:t>window</a:t>
            </a:r>
            <a:r>
              <a:rPr lang="zh-CN" altLang="en-US"/>
              <a:t>系统，我们采用离线安装包的方式安装，我们使用文件夹中的</a:t>
            </a:r>
            <a:r>
              <a:rPr lang="en-US" altLang="zh-CN"/>
              <a:t>torch-1.4.0+cpu-cp37-cp37m-win_amd64.whl</a:t>
            </a:r>
            <a:r>
              <a:rPr lang="zh-CN" altLang="en-US"/>
              <a:t>和</a:t>
            </a:r>
            <a:r>
              <a:rPr lang="en-US" altLang="zh-CN"/>
              <a:t>torchvision-0.5.0+cpu-cp37-cp37m-win_amd64.whl</a:t>
            </a:r>
            <a:r>
              <a:rPr lang="zh-CN" altLang="en-US"/>
              <a:t>两个文件，依次输入下面的两个命令即可（具体的见下页）：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pip install torch-1.4.0+cpu-cp37-cp37m-win_amd64.whl</a:t>
            </a:r>
          </a:p>
          <a:p>
            <a:pPr>
              <a:lnSpc>
                <a:spcPct val="120000"/>
              </a:lnSpc>
            </a:pPr>
            <a:r>
              <a:rPr lang="en-US" altLang="zh-CN"/>
              <a:t>pip install torchvision-0.5.0+cpu-cp37-cp37m-win_amd64.whl</a:t>
            </a:r>
          </a:p>
        </p:txBody>
      </p:sp>
    </p:spTree>
    <p:extLst>
      <p:ext uri="{BB962C8B-B14F-4D97-AF65-F5344CB8AC3E}">
        <p14:creationId xmlns:p14="http://schemas.microsoft.com/office/powerpoint/2010/main" val="312984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12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935951" cy="22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2.Pytorch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 首先打开</a:t>
            </a:r>
            <a:r>
              <a:rPr lang="en-US" altLang="zh-CN"/>
              <a:t>Anaconda Prompt</a:t>
            </a:r>
            <a:r>
              <a:rPr lang="zh-CN" altLang="en-US"/>
              <a:t>，然后我们可以看到打开之后的命令行窗口的路径应该是在</a:t>
            </a:r>
            <a:r>
              <a:rPr lang="en-US" altLang="zh-CN"/>
              <a:t>C:\Users\</a:t>
            </a:r>
            <a:r>
              <a:rPr lang="zh-CN" altLang="en-US"/>
              <a:t>你的计算机名 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然后我们将</a:t>
            </a:r>
            <a:r>
              <a:rPr lang="en-US" altLang="zh-CN"/>
              <a:t>torch-1.4.0+cpu-cp37-cp37m-win_amd64.whl</a:t>
            </a:r>
            <a:r>
              <a:rPr lang="zh-CN" altLang="en-US"/>
              <a:t>和</a:t>
            </a:r>
            <a:r>
              <a:rPr lang="en-US" altLang="zh-CN"/>
              <a:t>torchvision-0.5.0+cpu-cp37-cp37m-win_amd64.whl</a:t>
            </a:r>
            <a:r>
              <a:rPr lang="zh-CN" altLang="en-US"/>
              <a:t>两个文件放到上面的路径下面，然后我们输入上页中的命令：     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F5B42E-DA87-4BA6-BFF4-7F7173A1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0" y="3917833"/>
            <a:ext cx="2705334" cy="10211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58FDD0-1DEF-4948-950A-5B607A06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42" y="4046824"/>
            <a:ext cx="4598252" cy="857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18910E-BF0F-4D65-B5FF-B062E9AA4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85" y="5441023"/>
            <a:ext cx="5471532" cy="128045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B02B514B-6680-4CBD-99A3-48E5D2C1C16F}"/>
              </a:ext>
            </a:extLst>
          </p:cNvPr>
          <p:cNvSpPr/>
          <p:nvPr/>
        </p:nvSpPr>
        <p:spPr bwMode="auto">
          <a:xfrm>
            <a:off x="3187563" y="4385348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5019F51-7542-4D2F-8412-8F5953F414B9}"/>
              </a:ext>
            </a:extLst>
          </p:cNvPr>
          <p:cNvSpPr/>
          <p:nvPr/>
        </p:nvSpPr>
        <p:spPr bwMode="auto">
          <a:xfrm rot="5400000">
            <a:off x="5694994" y="5080263"/>
            <a:ext cx="348936" cy="200313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13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935951" cy="153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2.Pytorch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做完上面的操作，我们直接输入命令</a:t>
            </a:r>
            <a:r>
              <a:rPr lang="en-US" altLang="zh-CN"/>
              <a:t>python</a:t>
            </a:r>
            <a:r>
              <a:rPr lang="zh-CN" altLang="en-US"/>
              <a:t>，进行交互式的</a:t>
            </a:r>
            <a:r>
              <a:rPr lang="en-US" altLang="zh-CN"/>
              <a:t>python</a:t>
            </a:r>
            <a:r>
              <a:rPr lang="zh-CN" altLang="en-US"/>
              <a:t>环境，然后输入</a:t>
            </a:r>
            <a:r>
              <a:rPr lang="en-US" altLang="zh-CN"/>
              <a:t>import torch</a:t>
            </a:r>
            <a:r>
              <a:rPr lang="zh-CN" altLang="en-US"/>
              <a:t>，如果不报错，一般来说是安装成功了（请忽略下图中开头的</a:t>
            </a:r>
            <a:r>
              <a:rPr lang="en-US" altLang="zh-CN"/>
              <a:t>pytorch</a:t>
            </a:r>
            <a:r>
              <a:rPr lang="zh-CN" altLang="en-US"/>
              <a:t>，你们的应该是</a:t>
            </a:r>
            <a:r>
              <a:rPr lang="en-US" altLang="zh-CN"/>
              <a:t>base</a:t>
            </a:r>
            <a:r>
              <a:rPr lang="zh-CN" altLang="en-US"/>
              <a:t>）：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5487BE-1266-4720-BACD-196EBE8A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2" y="3429000"/>
            <a:ext cx="768924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2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14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935951" cy="22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2.Pytorch</a:t>
            </a:r>
            <a:r>
              <a:rPr lang="zh-CN" altLang="en-US"/>
              <a:t>基础教程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打开网页之后，进入到</a:t>
            </a:r>
            <a:r>
              <a:rPr lang="en-US" altLang="zh-CN"/>
              <a:t>chapter1</a:t>
            </a:r>
            <a:r>
              <a:rPr lang="zh-CN" altLang="en-US"/>
              <a:t>文件夹下面，</a:t>
            </a:r>
            <a:r>
              <a:rPr lang="en-US" altLang="zh-CN"/>
              <a:t>ipynb</a:t>
            </a:r>
            <a:r>
              <a:rPr lang="zh-CN" altLang="en-US"/>
              <a:t>结尾的是可以在</a:t>
            </a:r>
            <a:r>
              <a:rPr lang="en-US" altLang="zh-CN"/>
              <a:t>jupyter notebook</a:t>
            </a:r>
            <a:r>
              <a:rPr lang="zh-CN" altLang="en-US"/>
              <a:t>中打开的，</a:t>
            </a:r>
            <a:r>
              <a:rPr lang="en-US" altLang="zh-CN"/>
              <a:t>md</a:t>
            </a:r>
            <a:r>
              <a:rPr lang="zh-CN" altLang="en-US"/>
              <a:t>结尾的是网页版的教程，一般看</a:t>
            </a:r>
            <a:r>
              <a:rPr lang="en-US" altLang="zh-CN"/>
              <a:t>ipynb</a:t>
            </a:r>
            <a:r>
              <a:rPr lang="zh-CN" altLang="en-US"/>
              <a:t>结尾的就可以。你可以选择在线看，也可以下载下来看使用</a:t>
            </a:r>
            <a:r>
              <a:rPr lang="en-US" altLang="zh-CN"/>
              <a:t>jupyter notebook</a:t>
            </a:r>
            <a:r>
              <a:rPr lang="zh-CN" altLang="en-US"/>
              <a:t>看，</a:t>
            </a:r>
            <a:r>
              <a:rPr lang="en-US" altLang="zh-CN"/>
              <a:t>anaconda</a:t>
            </a:r>
            <a:r>
              <a:rPr lang="zh-CN" altLang="en-US"/>
              <a:t>中已经带有</a:t>
            </a:r>
            <a:r>
              <a:rPr lang="en-US" altLang="zh-CN"/>
              <a:t>jupyter</a:t>
            </a:r>
            <a:r>
              <a:rPr lang="zh-CN" altLang="en-US"/>
              <a:t>，使用方法请自行百度。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C62A8-D6C3-4AD3-9C8E-EB2D21AF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54" y="3505096"/>
            <a:ext cx="4940748" cy="32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15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8240400" cy="375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2.Pytorch</a:t>
            </a:r>
            <a:r>
              <a:rPr lang="zh-CN" altLang="en-US"/>
              <a:t>基础教程及</a:t>
            </a:r>
            <a:r>
              <a:rPr lang="en-US" altLang="zh-CN"/>
              <a:t>CNN</a:t>
            </a:r>
            <a:r>
              <a:rPr lang="zh-CN" altLang="en-US"/>
              <a:t>、</a:t>
            </a:r>
            <a:r>
              <a:rPr lang="en-US" altLang="zh-CN"/>
              <a:t>LSTM</a:t>
            </a:r>
            <a:r>
              <a:rPr lang="zh-CN" altLang="en-US"/>
              <a:t>相关部分课程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>
                <a:hlinkClick r:id="rId2"/>
              </a:rPr>
              <a:t>https://study.163.com/course/courseMain.htm?courseId=1003223001</a:t>
            </a:r>
            <a:r>
              <a:rPr lang="zh-CN" altLang="en-US"/>
              <a:t> 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cs231n</a:t>
            </a:r>
            <a:r>
              <a:rPr lang="zh-CN" altLang="en-US"/>
              <a:t>课程：里面介绍了</a:t>
            </a:r>
            <a:r>
              <a:rPr lang="en-US" altLang="zh-CN"/>
              <a:t>CNN</a:t>
            </a:r>
            <a:r>
              <a:rPr lang="zh-CN" altLang="en-US"/>
              <a:t>，</a:t>
            </a:r>
            <a:r>
              <a:rPr lang="en-US" altLang="zh-CN"/>
              <a:t>LSTM</a:t>
            </a:r>
            <a:r>
              <a:rPr lang="zh-CN" altLang="en-US"/>
              <a:t>等一些常用的深度学习算法，可以借鉴一些。 配套</a:t>
            </a:r>
            <a:r>
              <a:rPr lang="en-US" altLang="zh-CN"/>
              <a:t>PPT</a:t>
            </a:r>
            <a:r>
              <a:rPr lang="zh-CN" altLang="en-US"/>
              <a:t>放到了附带的“实验所需软件” 文件夹里面，相关代码可以上网搜索即可获得。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hlinkClick r:id="rId3"/>
              </a:rPr>
              <a:t>https://www.bilibili.com/video/av61620135?from=search&amp;seid=11618914343644501215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cs224n</a:t>
            </a:r>
            <a:r>
              <a:rPr lang="zh-CN" altLang="en-US"/>
              <a:t>课程：介绍了</a:t>
            </a:r>
            <a:r>
              <a:rPr lang="en-US" altLang="zh-CN"/>
              <a:t>nlp</a:t>
            </a:r>
            <a:r>
              <a:rPr lang="zh-CN" altLang="en-US"/>
              <a:t>方面的基础知识</a:t>
            </a:r>
          </a:p>
          <a:p>
            <a:pPr>
              <a:lnSpc>
                <a:spcPct val="12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91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16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8077200" cy="22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1.pycharm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</a:t>
            </a:r>
            <a:r>
              <a:rPr lang="en-US" altLang="zh-CN"/>
              <a:t>pycharm</a:t>
            </a:r>
            <a:r>
              <a:rPr lang="zh-CN" altLang="en-US"/>
              <a:t>对于电脑的要求比一般的</a:t>
            </a:r>
            <a:r>
              <a:rPr lang="en-US" altLang="zh-CN"/>
              <a:t>IDE</a:t>
            </a:r>
            <a:r>
              <a:rPr lang="zh-CN" altLang="en-US"/>
              <a:t>高，内存一般需要</a:t>
            </a:r>
            <a:r>
              <a:rPr lang="en-US" altLang="zh-CN"/>
              <a:t>8G</a:t>
            </a:r>
            <a:r>
              <a:rPr lang="zh-CN" altLang="en-US"/>
              <a:t>的电脑才能比较流畅的运行，建议大家使用社区版本，比专业版也轻便很多。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使用文件夹中的</a:t>
            </a:r>
            <a:r>
              <a:rPr lang="en-US" altLang="zh-CN"/>
              <a:t>pycharm-community-2019.3.2.exe</a:t>
            </a:r>
            <a:r>
              <a:rPr lang="zh-CN" altLang="en-US"/>
              <a:t>文件，一般来说，直接一直点击</a:t>
            </a:r>
            <a:r>
              <a:rPr lang="en-US" altLang="zh-CN"/>
              <a:t>next</a:t>
            </a:r>
            <a:r>
              <a:rPr lang="zh-CN" altLang="en-US"/>
              <a:t>（下一步）即可，安装完后就可以打开了。打开之前会需要你配置一些主题颜色之类的，全部默认即可。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87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17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903962"/>
            <a:ext cx="8077200" cy="153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1.pycharm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双击文件</a:t>
            </a:r>
            <a:r>
              <a:rPr lang="en-US" altLang="zh-CN"/>
              <a:t>pycharm-community-2019.3.2.exe</a:t>
            </a:r>
            <a:r>
              <a:rPr lang="zh-CN" altLang="en-US"/>
              <a:t>，然后基本就是一路</a:t>
            </a:r>
            <a:r>
              <a:rPr lang="en-US" altLang="zh-CN"/>
              <a:t>next</a:t>
            </a:r>
            <a:r>
              <a:rPr lang="zh-CN" altLang="en-US"/>
              <a:t>下去安装，安装完之后，我们启动</a:t>
            </a:r>
            <a:r>
              <a:rPr lang="en-US" altLang="zh-CN"/>
              <a:t>pycharm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0A66F-69D0-46EC-AD39-D30C115C6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5" y="2121749"/>
            <a:ext cx="2214904" cy="17173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E7D29E-EE5B-4837-BCFC-A5E279BBD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05" y="2116173"/>
            <a:ext cx="2214904" cy="17173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C2F856-847A-4A92-BDFC-90E8037CF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96" y="2120220"/>
            <a:ext cx="2214904" cy="17173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305342-725D-40C7-9A6D-C4E2436C32A9}"/>
              </a:ext>
            </a:extLst>
          </p:cNvPr>
          <p:cNvSpPr txBox="1"/>
          <p:nvPr/>
        </p:nvSpPr>
        <p:spPr>
          <a:xfrm>
            <a:off x="0" y="2560068"/>
            <a:ext cx="936702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安装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DB3C96-7CB9-4D67-8A10-AAF616F0546A}"/>
              </a:ext>
            </a:extLst>
          </p:cNvPr>
          <p:cNvSpPr txBox="1"/>
          <p:nvPr/>
        </p:nvSpPr>
        <p:spPr>
          <a:xfrm>
            <a:off x="43208" y="4279809"/>
            <a:ext cx="936702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启动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FCC8E9-AB05-480C-AB6A-240DB46EA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5" y="4138489"/>
            <a:ext cx="1952022" cy="7229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394010-F454-4C07-9BDA-9F114D109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43" y="3932070"/>
            <a:ext cx="1474240" cy="13320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4FFDF60-ABB4-4990-8D42-4317D61D3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19" y="3970017"/>
            <a:ext cx="2009896" cy="12561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097FF5-CFD9-4EF6-AF4A-999F7C16C8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29" y="3929477"/>
            <a:ext cx="1797895" cy="14956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8694F3-1AAD-4331-90BC-AD79406FB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18" y="5684347"/>
            <a:ext cx="1330364" cy="11067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132E9-73A9-4C33-BE56-8EC6C5332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38" y="5649771"/>
            <a:ext cx="1514733" cy="1106747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2B7C1491-9BB4-4465-A188-29B948C700E2}"/>
              </a:ext>
            </a:extLst>
          </p:cNvPr>
          <p:cNvSpPr/>
          <p:nvPr/>
        </p:nvSpPr>
        <p:spPr bwMode="auto">
          <a:xfrm>
            <a:off x="2976043" y="2857969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5D901831-3BDE-49AE-855C-5C90C0BF9141}"/>
              </a:ext>
            </a:extLst>
          </p:cNvPr>
          <p:cNvSpPr/>
          <p:nvPr/>
        </p:nvSpPr>
        <p:spPr bwMode="auto">
          <a:xfrm>
            <a:off x="5851902" y="2884833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7646001-9711-4E6A-9E9D-4CF1198B6677}"/>
              </a:ext>
            </a:extLst>
          </p:cNvPr>
          <p:cNvSpPr/>
          <p:nvPr/>
        </p:nvSpPr>
        <p:spPr bwMode="auto">
          <a:xfrm>
            <a:off x="2654142" y="4438185"/>
            <a:ext cx="307031" cy="159924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A0AB28B-D18C-4B55-BDBB-6C1DF5EBE290}"/>
              </a:ext>
            </a:extLst>
          </p:cNvPr>
          <p:cNvSpPr/>
          <p:nvPr/>
        </p:nvSpPr>
        <p:spPr bwMode="auto">
          <a:xfrm>
            <a:off x="4391969" y="4438185"/>
            <a:ext cx="307031" cy="159924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ED90708-00E6-40CC-86D3-0A3C543D4D6A}"/>
              </a:ext>
            </a:extLst>
          </p:cNvPr>
          <p:cNvSpPr/>
          <p:nvPr/>
        </p:nvSpPr>
        <p:spPr bwMode="auto">
          <a:xfrm>
            <a:off x="6766856" y="4414777"/>
            <a:ext cx="307031" cy="159924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E3B58A8-CCB6-43B8-B564-B8680AD032AA}"/>
              </a:ext>
            </a:extLst>
          </p:cNvPr>
          <p:cNvSpPr/>
          <p:nvPr/>
        </p:nvSpPr>
        <p:spPr bwMode="auto">
          <a:xfrm>
            <a:off x="2347433" y="5955282"/>
            <a:ext cx="307031" cy="159924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1427444-9301-4782-80B6-76A811F06A87}"/>
              </a:ext>
            </a:extLst>
          </p:cNvPr>
          <p:cNvCxnSpPr>
            <a:stCxn id="19" idx="2"/>
            <a:endCxn id="21" idx="0"/>
          </p:cNvCxnSpPr>
          <p:nvPr/>
        </p:nvCxnSpPr>
        <p:spPr bwMode="auto">
          <a:xfrm rot="5400000">
            <a:off x="4650450" y="2298719"/>
            <a:ext cx="259179" cy="651207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38386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18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8077200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2.pycharm</a:t>
            </a:r>
            <a:r>
              <a:rPr lang="zh-CN" altLang="en-US"/>
              <a:t>的</a:t>
            </a:r>
            <a:r>
              <a:rPr lang="en-US" altLang="zh-CN"/>
              <a:t>python</a:t>
            </a:r>
            <a:r>
              <a:rPr lang="zh-CN" altLang="en-US"/>
              <a:t>环境配置（可以直接尝试第三步，可能</a:t>
            </a:r>
            <a:r>
              <a:rPr lang="en-US" altLang="zh-CN"/>
              <a:t>pycharm</a:t>
            </a:r>
            <a:r>
              <a:rPr lang="zh-CN" altLang="en-US"/>
              <a:t>会自动帮你把环境配置好）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打开</a:t>
            </a:r>
            <a:r>
              <a:rPr lang="en-US" altLang="zh-CN"/>
              <a:t>pycharm</a:t>
            </a:r>
            <a:r>
              <a:rPr lang="zh-CN" altLang="en-US"/>
              <a:t>，一次点击左上角的</a:t>
            </a:r>
            <a:r>
              <a:rPr lang="en-US" altLang="zh-CN"/>
              <a:t>File-&gt;settings</a:t>
            </a:r>
            <a:r>
              <a:rPr lang="zh-CN" altLang="en-US"/>
              <a:t>，弹出设置界面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9D296-2BD3-494E-9D94-668CBC26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8" y="2783544"/>
            <a:ext cx="2823241" cy="3744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F9773B-78B7-409F-A4C5-3401DD76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85" y="2807691"/>
            <a:ext cx="4677938" cy="33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19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8077200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2.pycharm</a:t>
            </a:r>
            <a:r>
              <a:rPr lang="zh-CN" altLang="en-US"/>
              <a:t>的</a:t>
            </a:r>
            <a:r>
              <a:rPr lang="en-US" altLang="zh-CN"/>
              <a:t>python</a:t>
            </a:r>
            <a:r>
              <a:rPr lang="zh-CN" altLang="en-US"/>
              <a:t>环境配置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之后选择</a:t>
            </a:r>
            <a:r>
              <a:rPr lang="en-US" altLang="zh-CN"/>
              <a:t>Project</a:t>
            </a:r>
            <a:r>
              <a:rPr lang="zh-CN" altLang="en-US"/>
              <a:t>开头的选项，然后选择</a:t>
            </a:r>
            <a:r>
              <a:rPr lang="en-US" altLang="zh-CN"/>
              <a:t>project Interpreter</a:t>
            </a:r>
            <a:r>
              <a:rPr lang="zh-CN" altLang="en-US"/>
              <a:t>选项，之后点击齿轮小图标，选择</a:t>
            </a:r>
            <a:r>
              <a:rPr lang="en-US" altLang="zh-CN"/>
              <a:t>Add</a:t>
            </a:r>
            <a:r>
              <a:rPr lang="zh-CN" altLang="en-US"/>
              <a:t>选项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63E457-B51C-4068-9F04-A339919B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7" y="3270982"/>
            <a:ext cx="4308173" cy="309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EDB3E-FD15-433B-8C0F-07F51F30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10" y="3270982"/>
            <a:ext cx="4274050" cy="30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实验基本环境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348573" y="1124148"/>
            <a:ext cx="862982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操作系统：</a:t>
            </a:r>
            <a:endParaRPr lang="en-US" altLang="zh-CN"/>
          </a:p>
          <a:p>
            <a:r>
              <a:rPr lang="zh-CN" altLang="en-US"/>
              <a:t>推荐</a:t>
            </a:r>
            <a:r>
              <a:rPr lang="en-US" altLang="zh-CN"/>
              <a:t>Ubuntu</a:t>
            </a:r>
            <a:r>
              <a:rPr lang="zh-CN" altLang="en-US"/>
              <a:t>，</a:t>
            </a:r>
            <a:r>
              <a:rPr lang="en-US" altLang="zh-CN"/>
              <a:t>windows</a:t>
            </a:r>
            <a:r>
              <a:rPr lang="zh-CN" altLang="en-US"/>
              <a:t>和</a:t>
            </a:r>
            <a:r>
              <a:rPr lang="en-US" altLang="zh-CN"/>
              <a:t>mac</a:t>
            </a:r>
            <a:r>
              <a:rPr lang="zh-CN" altLang="en-US"/>
              <a:t>也可以，不建议虚拟机，虚拟机性能太低。但是考虑到大部分同学都是</a:t>
            </a:r>
            <a:r>
              <a:rPr lang="en-US" altLang="zh-CN"/>
              <a:t>windows</a:t>
            </a:r>
            <a:r>
              <a:rPr lang="zh-CN" altLang="en-US"/>
              <a:t>系统，本次所有演示都基于</a:t>
            </a:r>
            <a:r>
              <a:rPr lang="en-US" altLang="zh-CN"/>
              <a:t>windows</a:t>
            </a:r>
            <a:r>
              <a:rPr lang="zh-CN" altLang="en-US"/>
              <a:t>，其他系统类似。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软件要求：</a:t>
            </a:r>
            <a:endParaRPr lang="en-US" altLang="zh-CN"/>
          </a:p>
          <a:p>
            <a:r>
              <a:rPr lang="en-US" altLang="zh-CN"/>
              <a:t>Anaconda</a:t>
            </a:r>
            <a:r>
              <a:rPr lang="zh-CN" altLang="en-US"/>
              <a:t>最新版本：</a:t>
            </a:r>
            <a:r>
              <a:rPr lang="en-US" altLang="zh-CN">
                <a:hlinkClick r:id="rId2"/>
              </a:rPr>
              <a:t>https://www.anaconda.com/</a:t>
            </a:r>
            <a:endParaRPr lang="en-US" altLang="zh-CN"/>
          </a:p>
          <a:p>
            <a:r>
              <a:rPr lang="en-US" altLang="zh-CN"/>
              <a:t>pytorch-1.4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https://pytorch.org/</a:t>
            </a:r>
            <a:endParaRPr lang="en-US" altLang="zh-CN"/>
          </a:p>
          <a:p>
            <a:r>
              <a:rPr lang="en-US" altLang="zh-CN"/>
              <a:t>pycharm-</a:t>
            </a:r>
            <a:r>
              <a:rPr lang="zh-CN" altLang="en-US"/>
              <a:t>社区版：</a:t>
            </a:r>
            <a:r>
              <a:rPr lang="en-US" altLang="zh-CN" sz="1400">
                <a:hlinkClick r:id="rId4"/>
              </a:rPr>
              <a:t>https://www.jetbrains.com/pycharm/download/#section=windows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/>
              <a:t>NVIDIA</a:t>
            </a:r>
            <a:r>
              <a:rPr lang="zh-CN" altLang="en-US"/>
              <a:t>驱动，</a:t>
            </a:r>
            <a:r>
              <a:rPr lang="en-US" altLang="zh-CN"/>
              <a:t>CUDA</a:t>
            </a:r>
            <a:r>
              <a:rPr lang="zh-CN" altLang="en-US"/>
              <a:t>和</a:t>
            </a:r>
            <a:r>
              <a:rPr lang="en-US" altLang="zh-CN"/>
              <a:t>cuDNN</a:t>
            </a:r>
            <a:r>
              <a:rPr lang="zh-CN" altLang="en-US"/>
              <a:t>（可选）：本次使用</a:t>
            </a:r>
            <a:r>
              <a:rPr lang="en-US" altLang="zh-CN"/>
              <a:t>cpu</a:t>
            </a:r>
            <a:r>
              <a:rPr lang="zh-CN" altLang="en-US"/>
              <a:t>进行训练模型，不涉及显卡加速的内容，感兴趣的同学可以自行学习，显卡可以加快训练速度。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3.pytorch</a:t>
            </a:r>
            <a:r>
              <a:rPr lang="zh-CN" altLang="en-US"/>
              <a:t>基础教程</a:t>
            </a:r>
            <a:endParaRPr lang="en-US" altLang="zh-CN"/>
          </a:p>
          <a:p>
            <a:r>
              <a:rPr lang="zh-CN" altLang="en-US"/>
              <a:t>参考网址</a:t>
            </a:r>
            <a:r>
              <a:rPr lang="en-US" altLang="zh-CN">
                <a:hlinkClick r:id="rId5"/>
              </a:rPr>
              <a:t>https://github.com/zergtant/pytorch-handbook</a:t>
            </a:r>
            <a:r>
              <a:rPr lang="zh-CN" altLang="en-US"/>
              <a:t>，这里介绍了一些</a:t>
            </a:r>
            <a:r>
              <a:rPr lang="en-US" altLang="zh-CN"/>
              <a:t>pytorch</a:t>
            </a:r>
            <a:r>
              <a:rPr lang="zh-CN" altLang="en-US"/>
              <a:t>的基础教程，后期的代码难度会比这个教程稍高一点，请大家好好提前看一下</a:t>
            </a:r>
            <a:r>
              <a:rPr lang="en-US" altLang="zh-CN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1778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20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8077200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2.pycharm</a:t>
            </a:r>
            <a:r>
              <a:rPr lang="zh-CN" altLang="en-US"/>
              <a:t>的</a:t>
            </a:r>
            <a:r>
              <a:rPr lang="en-US" altLang="zh-CN"/>
              <a:t>python</a:t>
            </a:r>
            <a:r>
              <a:rPr lang="zh-CN" altLang="en-US"/>
              <a:t>环境配置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然后按下图顺序选择，选择你的</a:t>
            </a:r>
            <a:r>
              <a:rPr lang="en-US" altLang="zh-CN"/>
              <a:t>anaconda</a:t>
            </a:r>
            <a:r>
              <a:rPr lang="zh-CN" altLang="en-US"/>
              <a:t>的按照路径，然后找到</a:t>
            </a:r>
            <a:r>
              <a:rPr lang="en-US" altLang="zh-CN"/>
              <a:t>Anaconda3</a:t>
            </a:r>
            <a:r>
              <a:rPr lang="zh-CN" altLang="en-US"/>
              <a:t>下面的</a:t>
            </a:r>
            <a:r>
              <a:rPr lang="en-US" altLang="zh-CN"/>
              <a:t>python.exe</a:t>
            </a:r>
            <a:r>
              <a:rPr lang="zh-CN" altLang="en-US"/>
              <a:t>文件，点击</a:t>
            </a:r>
            <a:r>
              <a:rPr lang="en-US" altLang="zh-CN"/>
              <a:t>ok</a:t>
            </a:r>
            <a:r>
              <a:rPr lang="zh-CN" altLang="en-US"/>
              <a:t>即可，然后依次点击</a:t>
            </a:r>
            <a:r>
              <a:rPr lang="en-US" altLang="zh-CN"/>
              <a:t>ok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2FE530-717F-4951-8663-AB3A3A94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" y="3030430"/>
            <a:ext cx="5203902" cy="37430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531AEC-4258-46B0-8589-C6FCFA34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96" y="2980250"/>
            <a:ext cx="2857710" cy="32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21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8077200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2.pycharm</a:t>
            </a:r>
            <a:r>
              <a:rPr lang="zh-CN" altLang="en-US"/>
              <a:t>的</a:t>
            </a:r>
            <a:r>
              <a:rPr lang="en-US" altLang="zh-CN"/>
              <a:t>python</a:t>
            </a:r>
            <a:r>
              <a:rPr lang="zh-CN" altLang="en-US"/>
              <a:t>环境配置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然后记得这里要选择上刚刚配置的那个环境，这个环境配置一次就可以了，下次再打开</a:t>
            </a:r>
            <a:r>
              <a:rPr lang="en-US" altLang="zh-CN"/>
              <a:t>pycharm</a:t>
            </a:r>
            <a:r>
              <a:rPr lang="zh-CN" altLang="en-US"/>
              <a:t>就不需要配置了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DCB945-D685-43CA-A1F7-B52633E9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1405"/>
            <a:ext cx="5426750" cy="39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22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533400" y="1274460"/>
            <a:ext cx="8077200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3.pycharm</a:t>
            </a:r>
            <a:r>
              <a:rPr lang="zh-CN" altLang="en-US"/>
              <a:t>简单使用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打开</a:t>
            </a:r>
            <a:r>
              <a:rPr lang="en-US" altLang="zh-CN"/>
              <a:t>pycharm</a:t>
            </a:r>
            <a:r>
              <a:rPr lang="zh-CN" altLang="en-US"/>
              <a:t>，依次点击</a:t>
            </a:r>
            <a:r>
              <a:rPr lang="en-US" altLang="zh-CN"/>
              <a:t>File-&gt;New Project</a:t>
            </a:r>
            <a:r>
              <a:rPr lang="zh-CN" altLang="en-US"/>
              <a:t>，弹出新建项目窗口，输入你的项目路径，点击右下角的</a:t>
            </a:r>
            <a:r>
              <a:rPr lang="en-US" altLang="zh-CN"/>
              <a:t>create</a:t>
            </a:r>
            <a:r>
              <a:rPr lang="zh-CN" altLang="en-US"/>
              <a:t>即可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01C187-99B2-4D2C-AF99-4AD47208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1" y="2585780"/>
            <a:ext cx="2758275" cy="4124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DE8C63-B771-46FA-831C-07DB5AF3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26" y="2993522"/>
            <a:ext cx="5179413" cy="30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0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23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533400" y="1274460"/>
            <a:ext cx="8077200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3.pycharm</a:t>
            </a:r>
            <a:r>
              <a:rPr lang="zh-CN" altLang="en-US"/>
              <a:t>简单使用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在新建的项目中，右击你的项目名，然后选择</a:t>
            </a:r>
            <a:r>
              <a:rPr lang="en-US" altLang="zh-CN"/>
              <a:t>New</a:t>
            </a:r>
            <a:r>
              <a:rPr lang="zh-CN" altLang="en-US"/>
              <a:t>，再选择</a:t>
            </a:r>
            <a:r>
              <a:rPr lang="en-US" altLang="zh-CN"/>
              <a:t>Python File</a:t>
            </a:r>
            <a:r>
              <a:rPr lang="zh-CN" altLang="en-US"/>
              <a:t>，然后输入文件名，敲键盘回车即可。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947782-6EBE-4C6F-AD73-7C820C25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7" y="2560161"/>
            <a:ext cx="4079056" cy="39787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6F5F33-6363-4E34-9E06-6594B57B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29" y="2647878"/>
            <a:ext cx="3162574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24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pycharm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533400" y="1274460"/>
            <a:ext cx="8077200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3.pycharm</a:t>
            </a:r>
            <a:r>
              <a:rPr lang="zh-CN" altLang="en-US"/>
              <a:t>简单使用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然后就可以写代码了，简单写两句，然后在代码的编辑区右击，选择</a:t>
            </a:r>
            <a:r>
              <a:rPr lang="en-US" altLang="zh-CN"/>
              <a:t>Run</a:t>
            </a:r>
            <a:r>
              <a:rPr lang="zh-CN" altLang="en-US"/>
              <a:t>开头的选项，然后就可以在屏幕下方看到运行结果了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7E5435-E0BB-4C16-BB5F-81BDE6FA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" y="2728331"/>
            <a:ext cx="5427257" cy="4084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C1CD9A-D48A-40EA-B0C7-557E774C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83" y="3367668"/>
            <a:ext cx="3502107" cy="16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0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25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本</a:t>
            </a:r>
            <a:r>
              <a:rPr lang="en-US" altLang="zh-CN" sz="4000">
                <a:solidFill>
                  <a:schemeClr val="bg1"/>
                </a:solidFill>
              </a:rPr>
              <a:t>PPT</a:t>
            </a:r>
            <a:r>
              <a:rPr lang="zh-CN" altLang="en-US" sz="4000">
                <a:solidFill>
                  <a:schemeClr val="bg1"/>
                </a:solidFill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>
                <a:hlinkClick r:id="rId2"/>
              </a:rPr>
              <a:t>https://baike.baidu.com/item/anaconda/20407441?fr=aladdin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>
                <a:hlinkClick r:id="rId3"/>
              </a:rPr>
              <a:t>https://baike.baidu.com/item/PyTorch/24269838?fr=aladdin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>
                <a:hlinkClick r:id="rId4"/>
              </a:rPr>
              <a:t>https://pytorch.org/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>
                <a:hlinkClick r:id="rId5"/>
              </a:rPr>
              <a:t>https://mirror.tuna.tsinghua.edu.cn/help/anaconda/</a:t>
            </a:r>
            <a:r>
              <a:rPr lang="en-US" altLang="zh-CN"/>
              <a:t> </a:t>
            </a:r>
          </a:p>
          <a:p>
            <a:pPr marL="457200" indent="-457200">
              <a:buAutoNum type="arabicPeriod"/>
            </a:pPr>
            <a:r>
              <a:rPr lang="en-US" altLang="zh-CN">
                <a:hlinkClick r:id="rId6"/>
              </a:rPr>
              <a:t>https://www.zhihu.com/question/58033789</a:t>
            </a:r>
            <a:r>
              <a:rPr lang="en-US" altLang="zh-CN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035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占位符 3">
            <a:extLst>
              <a:ext uri="{FF2B5EF4-FFF2-40B4-BE49-F238E27FC236}">
                <a16:creationId xmlns:a16="http://schemas.microsoft.com/office/drawing/2014/main" id="{EC5AE61D-3C5E-4CEB-A215-CAE7B933F8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D9C321E-5979-4F7A-8A48-1EB57EE203BD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95AAD4DA-1F7F-4995-A950-33F56210AF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0980C3-703D-4A1B-91FA-B78FD78D420C}" type="slidenum">
              <a:rPr altLang="en-US" sz="1300" smtClean="0">
                <a:solidFill>
                  <a:srgbClr val="898989"/>
                </a:solidFill>
              </a:rPr>
              <a:pPr/>
              <a:t>26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899A5-4BFA-4C2C-8943-3563DA835951}"/>
              </a:ext>
            </a:extLst>
          </p:cNvPr>
          <p:cNvSpPr txBox="1"/>
          <p:nvPr/>
        </p:nvSpPr>
        <p:spPr>
          <a:xfrm>
            <a:off x="3959419" y="3048559"/>
            <a:ext cx="122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3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Anaconda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1.Anaconda</a:t>
            </a:r>
            <a:r>
              <a:rPr lang="zh-CN" altLang="en-US"/>
              <a:t>简介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Anaconda</a:t>
            </a:r>
            <a:r>
              <a:rPr lang="zh-CN" altLang="en-US"/>
              <a:t>指的是一个开源的</a:t>
            </a:r>
            <a:r>
              <a:rPr lang="en-US" altLang="zh-CN"/>
              <a:t>Python</a:t>
            </a:r>
            <a:r>
              <a:rPr lang="zh-CN" altLang="en-US"/>
              <a:t>发行版本，其包含了</a:t>
            </a:r>
            <a:r>
              <a:rPr lang="en-US" altLang="zh-CN"/>
              <a:t>conda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等</a:t>
            </a:r>
            <a:r>
              <a:rPr lang="en-US" altLang="zh-CN"/>
              <a:t>180</a:t>
            </a:r>
            <a:r>
              <a:rPr lang="zh-CN" altLang="en-US"/>
              <a:t>多个科学包及其依赖项。同时</a:t>
            </a:r>
            <a:r>
              <a:rPr lang="en-US" altLang="zh-CN"/>
              <a:t>Anaconda</a:t>
            </a:r>
            <a:r>
              <a:rPr lang="zh-CN" altLang="en-US"/>
              <a:t>也是一个</a:t>
            </a:r>
            <a:r>
              <a:rPr lang="en-US" altLang="zh-CN"/>
              <a:t>python</a:t>
            </a:r>
            <a:r>
              <a:rPr lang="zh-CN" altLang="en-US"/>
              <a:t>的环境管理软件，可以使用</a:t>
            </a:r>
            <a:r>
              <a:rPr lang="en-US" altLang="zh-CN"/>
              <a:t>Anaconda</a:t>
            </a:r>
            <a:r>
              <a:rPr lang="zh-CN" altLang="en-US"/>
              <a:t>创建多个虚拟的</a:t>
            </a:r>
            <a:r>
              <a:rPr lang="en-US" altLang="zh-CN"/>
              <a:t>python</a:t>
            </a:r>
            <a:r>
              <a:rPr lang="zh-CN" altLang="en-US"/>
              <a:t>环境，本次不涉及</a:t>
            </a:r>
            <a:r>
              <a:rPr lang="en-US" altLang="zh-CN"/>
              <a:t>python</a:t>
            </a:r>
            <a:r>
              <a:rPr lang="zh-CN" altLang="en-US"/>
              <a:t>环境的管理，大家将</a:t>
            </a:r>
            <a:r>
              <a:rPr lang="en-US" altLang="zh-CN"/>
              <a:t>Anaconda</a:t>
            </a:r>
            <a:r>
              <a:rPr lang="zh-CN" altLang="en-US"/>
              <a:t>认为就是</a:t>
            </a:r>
            <a:r>
              <a:rPr lang="en-US" altLang="zh-CN"/>
              <a:t>python</a:t>
            </a:r>
            <a:r>
              <a:rPr lang="zh-CN" altLang="en-US"/>
              <a:t>即可。</a:t>
            </a:r>
            <a:endParaRPr lang="en-US" altLang="zh-CN"/>
          </a:p>
          <a:p>
            <a:r>
              <a:rPr lang="en-US" altLang="zh-CN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27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4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Anaconda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79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2.Anaconda</a:t>
            </a:r>
            <a:r>
              <a:rPr lang="zh-CN" altLang="en-US"/>
              <a:t>安装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          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A7DCF-A663-466B-82CA-C1621594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" y="2022216"/>
            <a:ext cx="2395538" cy="1857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35C314-0C63-4CBA-A6FA-3E5AAFF9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59" y="2022215"/>
            <a:ext cx="2395538" cy="1857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E77205-53DF-410C-9088-C3D287114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88" y="2022216"/>
            <a:ext cx="2395538" cy="1857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616FD2-11C9-419D-A4CC-902DDED5E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" y="4363150"/>
            <a:ext cx="2395538" cy="1857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5C6263-D67B-4F16-A303-3E2F23506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60" y="4363150"/>
            <a:ext cx="2395538" cy="1857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F01612-7325-4098-833E-48228B8BA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689" y="4363151"/>
            <a:ext cx="2395538" cy="1857376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FB14256F-FE46-4FD6-BE37-675045E962C2}"/>
              </a:ext>
            </a:extLst>
          </p:cNvPr>
          <p:cNvSpPr/>
          <p:nvPr/>
        </p:nvSpPr>
        <p:spPr bwMode="auto">
          <a:xfrm>
            <a:off x="2786400" y="2836800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FC5F842-C3B0-4B47-9268-A95FBEDF563A}"/>
              </a:ext>
            </a:extLst>
          </p:cNvPr>
          <p:cNvSpPr/>
          <p:nvPr/>
        </p:nvSpPr>
        <p:spPr bwMode="auto">
          <a:xfrm>
            <a:off x="5943792" y="2846488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6C4C443-D672-42EE-96D5-1C0BA4E80DA2}"/>
              </a:ext>
            </a:extLst>
          </p:cNvPr>
          <p:cNvSpPr/>
          <p:nvPr/>
        </p:nvSpPr>
        <p:spPr bwMode="auto">
          <a:xfrm>
            <a:off x="2787929" y="5169087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ABE182F6-7524-4C5B-A578-153009DCB75A}"/>
              </a:ext>
            </a:extLst>
          </p:cNvPr>
          <p:cNvSpPr/>
          <p:nvPr/>
        </p:nvSpPr>
        <p:spPr bwMode="auto">
          <a:xfrm>
            <a:off x="5940163" y="5201837"/>
            <a:ext cx="525600" cy="1800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6CF29F9D-80B9-4EAC-B0AD-53AEBE6DF62E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403950" y="999642"/>
            <a:ext cx="483559" cy="624345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2122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5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Anaconda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301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3.Anaconda</a:t>
            </a:r>
            <a:r>
              <a:rPr lang="zh-CN" altLang="en-US" dirty="0"/>
              <a:t>及</a:t>
            </a:r>
            <a:r>
              <a:rPr lang="en-US" altLang="zh-CN" dirty="0"/>
              <a:t>pip</a:t>
            </a:r>
            <a:r>
              <a:rPr lang="zh-CN" altLang="en-US" dirty="0"/>
              <a:t>修改清华源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       为了保证国内的下载</a:t>
            </a:r>
            <a:r>
              <a:rPr lang="en-US" altLang="zh-CN" dirty="0"/>
              <a:t>python</a:t>
            </a:r>
            <a:r>
              <a:rPr lang="zh-CN" altLang="en-US" dirty="0"/>
              <a:t>拓展包速度，我们需要修改</a:t>
            </a:r>
            <a:r>
              <a:rPr lang="en-US" altLang="zh-CN" dirty="0"/>
              <a:t>anaconda</a:t>
            </a:r>
            <a:r>
              <a:rPr lang="zh-CN" altLang="en-US" dirty="0"/>
              <a:t>的下载源，修改方法参考：</a:t>
            </a:r>
            <a:r>
              <a:rPr lang="en-US" altLang="zh-CN" dirty="0">
                <a:hlinkClick r:id="rId2"/>
              </a:rPr>
              <a:t>https://mirror.tuna.tsinghua.edu.cn/help/anaconda/</a:t>
            </a:r>
            <a:r>
              <a:rPr lang="en-US" altLang="zh-CN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我们在上一页安装好</a:t>
            </a:r>
            <a:r>
              <a:rPr lang="en-US" altLang="zh-CN" dirty="0"/>
              <a:t>anaconda</a:t>
            </a:r>
            <a:r>
              <a:rPr lang="zh-CN" altLang="en-US" dirty="0"/>
              <a:t>之后，我们使用的时候，按照下图的方式点击</a:t>
            </a:r>
            <a:r>
              <a:rPr lang="en-US" altLang="zh-CN" dirty="0"/>
              <a:t>Anaconda Prompt</a:t>
            </a:r>
            <a:r>
              <a:rPr lang="zh-CN" altLang="en-US" dirty="0"/>
              <a:t>开头的选项，然后弹出一个命令行窗口，之后的修改</a:t>
            </a:r>
            <a:r>
              <a:rPr lang="en-US" altLang="zh-CN" dirty="0"/>
              <a:t>anaconda</a:t>
            </a:r>
            <a:r>
              <a:rPr lang="zh-CN" altLang="en-US" dirty="0"/>
              <a:t>清华源的时候，输入的命令都要在这个命令窗口中执行。</a:t>
            </a:r>
            <a:r>
              <a:rPr lang="en-US" altLang="zh-CN" dirty="0"/>
              <a:t>            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96B2C-108D-455D-AAEB-D0B5E987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247" y="3109912"/>
            <a:ext cx="1285109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391AA0-1510-4E3B-8E4C-42E467AB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025" y="4461137"/>
            <a:ext cx="4460488" cy="233054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7ECC384-0534-4CBF-8BAB-73BB39BCAC6D}"/>
              </a:ext>
            </a:extLst>
          </p:cNvPr>
          <p:cNvSpPr/>
          <p:nvPr/>
        </p:nvSpPr>
        <p:spPr bwMode="auto">
          <a:xfrm rot="9947125">
            <a:off x="6373854" y="4953895"/>
            <a:ext cx="1325493" cy="252703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6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Anaconda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264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3.Anaconda</a:t>
            </a:r>
            <a:r>
              <a:rPr lang="zh-CN" altLang="en-US"/>
              <a:t>及</a:t>
            </a:r>
            <a:r>
              <a:rPr lang="en-US" altLang="zh-CN"/>
              <a:t>pip</a:t>
            </a:r>
            <a:r>
              <a:rPr lang="zh-CN" altLang="en-US"/>
              <a:t>修改清华源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 根据上一页网址中给出的修改方式，我们需要先输入命令：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conda config --set show_channel_urls yes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然后我们可以在</a:t>
            </a:r>
            <a:r>
              <a:rPr lang="en-US" altLang="zh-CN"/>
              <a:t>c</a:t>
            </a:r>
            <a:r>
              <a:rPr lang="zh-CN" altLang="en-US"/>
              <a:t>盘的以下路径中找到</a:t>
            </a:r>
            <a:r>
              <a:rPr lang="en-US" altLang="zh-CN"/>
              <a:t>.condarc</a:t>
            </a:r>
            <a:r>
              <a:rPr lang="zh-CN" altLang="en-US"/>
              <a:t>文件：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C:\Users\</a:t>
            </a:r>
            <a:r>
              <a:rPr lang="zh-CN" altLang="en-US"/>
              <a:t>你的计算机名</a:t>
            </a:r>
            <a:r>
              <a:rPr lang="en-US" altLang="zh-CN"/>
              <a:t>\ .condarc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最后将上一页网址中的内容替换掉原来</a:t>
            </a:r>
            <a:r>
              <a:rPr lang="en-US" altLang="zh-CN"/>
              <a:t>.condarc</a:t>
            </a:r>
            <a:r>
              <a:rPr lang="zh-CN" altLang="en-US"/>
              <a:t>文件的内容即可。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79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7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Anaconda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22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3.Anaconda</a:t>
            </a:r>
            <a:r>
              <a:rPr lang="zh-CN" altLang="en-US"/>
              <a:t>及</a:t>
            </a:r>
            <a:r>
              <a:rPr lang="en-US" altLang="zh-CN"/>
              <a:t>pip</a:t>
            </a:r>
            <a:r>
              <a:rPr lang="zh-CN" altLang="en-US"/>
              <a:t>修改清华源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       之后是</a:t>
            </a:r>
            <a:r>
              <a:rPr lang="en-US" altLang="zh-CN"/>
              <a:t>pip</a:t>
            </a:r>
            <a:r>
              <a:rPr lang="zh-CN" altLang="en-US"/>
              <a:t>的清华源修改方式，虽然</a:t>
            </a:r>
            <a:r>
              <a:rPr lang="en-US" altLang="zh-CN"/>
              <a:t>conda</a:t>
            </a:r>
            <a:r>
              <a:rPr lang="zh-CN" altLang="en-US"/>
              <a:t>可以代替</a:t>
            </a:r>
            <a:r>
              <a:rPr lang="en-US" altLang="zh-CN"/>
              <a:t>pip</a:t>
            </a:r>
            <a:r>
              <a:rPr lang="zh-CN" altLang="en-US"/>
              <a:t>，但是有些时候，</a:t>
            </a:r>
            <a:r>
              <a:rPr lang="en-US" altLang="zh-CN"/>
              <a:t>conda</a:t>
            </a:r>
            <a:r>
              <a:rPr lang="zh-CN" altLang="en-US"/>
              <a:t>的安装速度太慢了，所以这里再修改一下</a:t>
            </a:r>
            <a:r>
              <a:rPr lang="en-US" altLang="zh-CN"/>
              <a:t>pip</a:t>
            </a:r>
            <a:r>
              <a:rPr lang="zh-CN" altLang="en-US"/>
              <a:t>的清华源。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在路径“</a:t>
            </a:r>
            <a:r>
              <a:rPr lang="en-US" altLang="zh-CN"/>
              <a:t>C:\Users\</a:t>
            </a:r>
            <a:r>
              <a:rPr lang="zh-CN" altLang="en-US"/>
              <a:t>你的计算机名字 ”</a:t>
            </a:r>
            <a:r>
              <a:rPr lang="en-US" altLang="zh-CN"/>
              <a:t> </a:t>
            </a:r>
            <a:r>
              <a:rPr lang="zh-CN" altLang="en-US"/>
              <a:t>下面，新建文件夹</a:t>
            </a:r>
            <a:r>
              <a:rPr lang="en-US" altLang="zh-CN"/>
              <a:t>pip</a:t>
            </a:r>
            <a:r>
              <a:rPr lang="zh-CN" altLang="en-US"/>
              <a:t>，然后将文件</a:t>
            </a:r>
            <a:r>
              <a:rPr lang="en-US" altLang="zh-CN"/>
              <a:t>pip.ini</a:t>
            </a:r>
            <a:r>
              <a:rPr lang="zh-CN" altLang="en-US"/>
              <a:t>放到文件夹</a:t>
            </a:r>
            <a:r>
              <a:rPr lang="en-US" altLang="zh-CN"/>
              <a:t>pip</a:t>
            </a:r>
            <a:r>
              <a:rPr lang="zh-CN" altLang="en-US"/>
              <a:t>下面即可：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002AF-A970-456D-BA32-8B015D6F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82" y="4166064"/>
            <a:ext cx="621845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8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Anaconda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500025" cy="301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4.Anaconda</a:t>
            </a:r>
            <a:r>
              <a:rPr lang="zh-CN" altLang="en-US"/>
              <a:t>及</a:t>
            </a:r>
            <a:r>
              <a:rPr lang="en-US" altLang="zh-CN"/>
              <a:t>pip</a:t>
            </a:r>
            <a:r>
              <a:rPr lang="zh-CN" altLang="en-US"/>
              <a:t>的简单使用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首先打开</a:t>
            </a:r>
            <a:r>
              <a:rPr lang="en-US" altLang="zh-CN"/>
              <a:t>Anaconda Prompt</a:t>
            </a:r>
            <a:r>
              <a:rPr lang="zh-CN" altLang="en-US"/>
              <a:t>，然后安装包，我们可以使用以下任意一个命令：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conda install </a:t>
            </a:r>
            <a:r>
              <a:rPr lang="zh-CN" altLang="en-US"/>
              <a:t>包名     或者</a:t>
            </a:r>
            <a:r>
              <a:rPr lang="en-US" altLang="zh-CN"/>
              <a:t>   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pip install </a:t>
            </a:r>
            <a:r>
              <a:rPr lang="zh-CN" altLang="en-US"/>
              <a:t>包名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如果想了解更多</a:t>
            </a:r>
            <a:r>
              <a:rPr lang="en-US" altLang="zh-CN"/>
              <a:t>anaconda</a:t>
            </a:r>
            <a:r>
              <a:rPr lang="zh-CN" altLang="en-US"/>
              <a:t>的用法，参考链接：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hlinkClick r:id="rId2"/>
              </a:rPr>
              <a:t>https://www.zhihu.com/question/58033789</a:t>
            </a:r>
            <a:r>
              <a:rPr lang="en-US" altLang="zh-CN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5439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70E8FD9E-4985-4983-8CAE-A1C6CFE4D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09589-A2A7-4EDB-884F-5F2CE5501853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2021/5/11</a:t>
            </a:fld>
            <a:endParaRPr lang="zh-CN" altLang="en-US" sz="13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6C259175-2352-4EDB-84B9-F8A284BBD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FFF5EE-F41D-4382-8FCD-7F5C966E7116}" type="slidenum">
              <a:rPr altLang="en-US" sz="1300" smtClean="0">
                <a:solidFill>
                  <a:srgbClr val="898989"/>
                </a:solidFill>
              </a:rPr>
              <a:pPr/>
              <a:t>9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0CD2-2A0D-4E94-9CF0-4E6A3C2A5CFE}"/>
              </a:ext>
            </a:extLst>
          </p:cNvPr>
          <p:cNvSpPr txBox="1"/>
          <p:nvPr/>
        </p:nvSpPr>
        <p:spPr>
          <a:xfrm>
            <a:off x="239948" y="220494"/>
            <a:ext cx="771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Pytorch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CE1F2-FFF3-4A8D-A1ED-10F75D71D078}"/>
              </a:ext>
            </a:extLst>
          </p:cNvPr>
          <p:cNvSpPr txBox="1"/>
          <p:nvPr/>
        </p:nvSpPr>
        <p:spPr>
          <a:xfrm>
            <a:off x="457200" y="1503113"/>
            <a:ext cx="7717277" cy="22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1.Pytorch</a:t>
            </a:r>
            <a:r>
              <a:rPr lang="zh-CN" altLang="en-US"/>
              <a:t>简介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pytorch</a:t>
            </a:r>
            <a:r>
              <a:rPr lang="zh-CN" altLang="en-US"/>
              <a:t>是一个基于</a:t>
            </a:r>
            <a:r>
              <a:rPr lang="en-US" altLang="zh-CN"/>
              <a:t>Python</a:t>
            </a:r>
            <a:r>
              <a:rPr lang="zh-CN" altLang="en-US"/>
              <a:t>的可续计算包，提供两个高级功能一个是具有强大的</a:t>
            </a:r>
            <a:r>
              <a:rPr lang="en-US" altLang="zh-CN"/>
              <a:t>GPU</a:t>
            </a:r>
            <a:r>
              <a:rPr lang="zh-CN" altLang="en-US"/>
              <a:t>加速的张量计算。另一个是包含自动求导系统的的深度神经网络。大家可以认为</a:t>
            </a:r>
            <a:r>
              <a:rPr lang="en-US" altLang="zh-CN"/>
              <a:t>pytorch</a:t>
            </a:r>
            <a:r>
              <a:rPr lang="zh-CN" altLang="en-US"/>
              <a:t>是一个可以简化我们代码的框架，它将一些常见的模型和神经网络代码封装好，可以给我们直接调用，让我们专注于模型的设计而不是代码的调试。</a:t>
            </a:r>
            <a:r>
              <a:rPr lang="en-US" altLang="zh-CN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506477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rtlCol="0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17673</TotalTime>
  <Pages>0</Pages>
  <Words>1707</Words>
  <Characters>0</Characters>
  <Application>Microsoft Office PowerPoint</Application>
  <DocSecurity>0</DocSecurity>
  <PresentationFormat>全屏显示(4:3)</PresentationFormat>
  <Lines>0</Lines>
  <Paragraphs>163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Wingdings</vt:lpstr>
      <vt:lpstr>Standarddesign</vt:lpstr>
      <vt:lpstr>实验环境配置教程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小熊猫</dc:creator>
  <dc:description>PresentationLoad.com</dc:description>
  <cp:lastModifiedBy>hihihi</cp:lastModifiedBy>
  <cp:revision>1420</cp:revision>
  <dcterms:created xsi:type="dcterms:W3CDTF">2007-11-27T23:54:21Z</dcterms:created>
  <dcterms:modified xsi:type="dcterms:W3CDTF">2021-05-11T08:14:09Z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