
<file path=[Content_Types].xml><?xml version="1.0" encoding="utf-8"?>
<Types xmlns="http://schemas.openxmlformats.org/package/2006/content-types">
  <Default Extension="emf" ContentType="image/x-emf"/>
  <Default Extension="gif" ContentType="image/gif"/>
  <Default Extension="jpeg" ContentType="image/jpeg"/>
  <Default Extension="jpg" ContentType="image/pn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10.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2" r:id="rId1"/>
  </p:sldMasterIdLst>
  <p:notesMasterIdLst>
    <p:notesMasterId r:id="rId22"/>
  </p:notesMasterIdLst>
  <p:handoutMasterIdLst>
    <p:handoutMasterId r:id="rId23"/>
  </p:handoutMasterIdLst>
  <p:sldIdLst>
    <p:sldId id="256" r:id="rId2"/>
    <p:sldId id="383" r:id="rId3"/>
    <p:sldId id="360" r:id="rId4"/>
    <p:sldId id="363" r:id="rId5"/>
    <p:sldId id="384" r:id="rId6"/>
    <p:sldId id="385" r:id="rId7"/>
    <p:sldId id="386" r:id="rId8"/>
    <p:sldId id="387" r:id="rId9"/>
    <p:sldId id="388" r:id="rId10"/>
    <p:sldId id="389" r:id="rId11"/>
    <p:sldId id="390" r:id="rId12"/>
    <p:sldId id="391" r:id="rId13"/>
    <p:sldId id="392" r:id="rId14"/>
    <p:sldId id="393" r:id="rId15"/>
    <p:sldId id="394" r:id="rId16"/>
    <p:sldId id="395" r:id="rId17"/>
    <p:sldId id="396" r:id="rId18"/>
    <p:sldId id="397" r:id="rId19"/>
    <p:sldId id="362" r:id="rId20"/>
    <p:sldId id="265" r:id="rId21"/>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56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0" autoAdjust="0"/>
    <p:restoredTop sz="95322" autoAdjust="0"/>
  </p:normalViewPr>
  <p:slideViewPr>
    <p:cSldViewPr snapToGrid="0">
      <p:cViewPr varScale="1">
        <p:scale>
          <a:sx n="105" d="100"/>
          <a:sy n="105" d="100"/>
        </p:scale>
        <p:origin x="168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EE3CEA58-CEF4-4ED7-9772-11E713B9A77D}"/>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200">
                <a:latin typeface="Arial" charset="0"/>
                <a:cs typeface="+mn-cs"/>
              </a:defRPr>
            </a:lvl1pPr>
          </a:lstStyle>
          <a:p>
            <a:pPr>
              <a:defRPr/>
            </a:pPr>
            <a:endParaRPr lang="en-US" altLang="zh-CN"/>
          </a:p>
        </p:txBody>
      </p:sp>
      <p:sp>
        <p:nvSpPr>
          <p:cNvPr id="81923" name="Rectangle 3">
            <a:extLst>
              <a:ext uri="{FF2B5EF4-FFF2-40B4-BE49-F238E27FC236}">
                <a16:creationId xmlns:a16="http://schemas.microsoft.com/office/drawing/2014/main" id="{982231B0-50BE-45FB-ABDE-39533CC1DF7D}"/>
              </a:ext>
            </a:extLst>
          </p:cNvPr>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sz="1200">
                <a:latin typeface="Arial" charset="0"/>
                <a:cs typeface="+mn-cs"/>
              </a:defRPr>
            </a:lvl1pPr>
          </a:lstStyle>
          <a:p>
            <a:pPr>
              <a:defRPr/>
            </a:pPr>
            <a:endParaRPr lang="en-US" altLang="zh-CN"/>
          </a:p>
        </p:txBody>
      </p:sp>
      <p:sp>
        <p:nvSpPr>
          <p:cNvPr id="81924" name="Rectangle 4">
            <a:extLst>
              <a:ext uri="{FF2B5EF4-FFF2-40B4-BE49-F238E27FC236}">
                <a16:creationId xmlns:a16="http://schemas.microsoft.com/office/drawing/2014/main" id="{92E3C24C-3AE8-408B-8C1D-369BEABC5138}"/>
              </a:ext>
            </a:extLst>
          </p:cNvPr>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sz="1200">
                <a:latin typeface="Arial" charset="0"/>
                <a:cs typeface="+mn-cs"/>
              </a:defRPr>
            </a:lvl1pPr>
          </a:lstStyle>
          <a:p>
            <a:pPr>
              <a:defRPr/>
            </a:pPr>
            <a:endParaRPr lang="en-US" altLang="zh-CN"/>
          </a:p>
        </p:txBody>
      </p:sp>
      <p:sp>
        <p:nvSpPr>
          <p:cNvPr id="81925" name="Rectangle 5">
            <a:extLst>
              <a:ext uri="{FF2B5EF4-FFF2-40B4-BE49-F238E27FC236}">
                <a16:creationId xmlns:a16="http://schemas.microsoft.com/office/drawing/2014/main" id="{3DF83103-D8C2-4311-93DB-230571E4FE1D}"/>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noProof="1"/>
            </a:lvl1pPr>
          </a:lstStyle>
          <a:p>
            <a:pPr>
              <a:defRPr/>
            </a:pPr>
            <a:fld id="{7425692A-79EC-4287-94FD-9BD35F8F49C3}" type="slidenum">
              <a:rPr altLang="zh-CN"/>
              <a:pPr>
                <a:defRPr/>
              </a:pPr>
              <a:t>‹#›</a:t>
            </a:fld>
            <a:endParaRPr lang="zh-CN"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03A2801-01B4-4C11-B9D8-816F5365D8CB}"/>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200">
                <a:latin typeface="Arial" charset="0"/>
                <a:cs typeface="Arial" charset="0"/>
              </a:defRPr>
            </a:lvl1pPr>
          </a:lstStyle>
          <a:p>
            <a:pPr>
              <a:defRPr/>
            </a:pPr>
            <a:endParaRPr lang="de-DE" altLang="zh-CN"/>
          </a:p>
        </p:txBody>
      </p:sp>
      <p:sp>
        <p:nvSpPr>
          <p:cNvPr id="8195" name="Rectangle 3">
            <a:extLst>
              <a:ext uri="{FF2B5EF4-FFF2-40B4-BE49-F238E27FC236}">
                <a16:creationId xmlns:a16="http://schemas.microsoft.com/office/drawing/2014/main" id="{870D4740-2226-466B-8404-AAED35808793}"/>
              </a:ext>
            </a:extLst>
          </p:cNvPr>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sz="1200">
                <a:latin typeface="Arial" charset="0"/>
                <a:cs typeface="Arial" charset="0"/>
              </a:defRPr>
            </a:lvl1pPr>
          </a:lstStyle>
          <a:p>
            <a:pPr>
              <a:defRPr/>
            </a:pPr>
            <a:endParaRPr lang="de-DE" altLang="zh-CN"/>
          </a:p>
        </p:txBody>
      </p:sp>
      <p:sp>
        <p:nvSpPr>
          <p:cNvPr id="3076" name="Rectangle 4">
            <a:extLst>
              <a:ext uri="{FF2B5EF4-FFF2-40B4-BE49-F238E27FC236}">
                <a16:creationId xmlns:a16="http://schemas.microsoft.com/office/drawing/2014/main" id="{23293EFE-5DB3-4BFB-A214-8DB0F831AE2F}"/>
              </a:ext>
            </a:extLst>
          </p:cNvPr>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a:extLst>
              <a:ext uri="{FF2B5EF4-FFF2-40B4-BE49-F238E27FC236}">
                <a16:creationId xmlns:a16="http://schemas.microsoft.com/office/drawing/2014/main" id="{6D0579C9-26F6-4875-BF65-2A518CA7075F}"/>
              </a:ext>
            </a:extLst>
          </p:cNvPr>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p>
            <a:pPr lvl="0"/>
            <a:r>
              <a:rPr lang="de-DE" altLang="en-US" noProof="0"/>
              <a:t>Textmasterformate durch Klicken bearbeiten</a:t>
            </a:r>
          </a:p>
          <a:p>
            <a:pPr lvl="1"/>
            <a:r>
              <a:rPr lang="de-DE" altLang="en-US" noProof="0"/>
              <a:t>Zweite Ebene</a:t>
            </a:r>
          </a:p>
          <a:p>
            <a:pPr lvl="2"/>
            <a:r>
              <a:rPr lang="de-DE" altLang="en-US" noProof="0"/>
              <a:t>Dritte Ebene</a:t>
            </a:r>
          </a:p>
          <a:p>
            <a:pPr lvl="3"/>
            <a:r>
              <a:rPr lang="de-DE" altLang="en-US" noProof="0"/>
              <a:t>Vierte Ebene</a:t>
            </a:r>
          </a:p>
          <a:p>
            <a:pPr lvl="4"/>
            <a:r>
              <a:rPr lang="de-DE" altLang="en-US" noProof="0"/>
              <a:t>Fünfte Ebene</a:t>
            </a:r>
            <a:endParaRPr lang="en-US" noProof="0"/>
          </a:p>
        </p:txBody>
      </p:sp>
      <p:sp>
        <p:nvSpPr>
          <p:cNvPr id="8198" name="Rectangle 6">
            <a:extLst>
              <a:ext uri="{FF2B5EF4-FFF2-40B4-BE49-F238E27FC236}">
                <a16:creationId xmlns:a16="http://schemas.microsoft.com/office/drawing/2014/main" id="{556B5BB5-3725-46F7-A726-523B85D2ED9D}"/>
              </a:ext>
            </a:extLst>
          </p:cNvPr>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sz="1200">
                <a:latin typeface="Arial" charset="0"/>
                <a:cs typeface="Arial" charset="0"/>
              </a:defRPr>
            </a:lvl1pPr>
          </a:lstStyle>
          <a:p>
            <a:pPr>
              <a:defRPr/>
            </a:pPr>
            <a:endParaRPr lang="de-DE" altLang="zh-CN"/>
          </a:p>
        </p:txBody>
      </p:sp>
      <p:sp>
        <p:nvSpPr>
          <p:cNvPr id="8199" name="Rectangle 7">
            <a:extLst>
              <a:ext uri="{FF2B5EF4-FFF2-40B4-BE49-F238E27FC236}">
                <a16:creationId xmlns:a16="http://schemas.microsoft.com/office/drawing/2014/main" id="{26BFDEA2-5F79-4AF0-93B9-D6AA9CF0AA33}"/>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noProof="1"/>
            </a:lvl1pPr>
          </a:lstStyle>
          <a:p>
            <a:pPr>
              <a:defRPr/>
            </a:pPr>
            <a:fld id="{AE0CFA8F-2EA8-412F-A574-AC8FF9B0AB1F}" type="slidenum">
              <a:rPr altLang="zh-CN"/>
              <a:pPr>
                <a:defRPr/>
              </a:pPr>
              <a:t>‹#›</a:t>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1631" name="Rectangle 7"/>
          <p:cNvSpPr>
            <a:spLocks noGrp="1" noChangeArrowheads="1"/>
          </p:cNvSpPr>
          <p:nvPr>
            <p:ph type="ctrTitle"/>
          </p:nvPr>
        </p:nvSpPr>
        <p:spPr>
          <a:xfrm>
            <a:off x="863600" y="4271963"/>
            <a:ext cx="7485063" cy="1081087"/>
          </a:xfrm>
        </p:spPr>
        <p:txBody>
          <a:bodyPr anchor="b"/>
          <a:lstStyle>
            <a:lvl1pPr>
              <a:lnSpc>
                <a:spcPct val="110000"/>
              </a:lnSpc>
              <a:defRPr sz="3200">
                <a:solidFill>
                  <a:schemeClr val="tx1"/>
                </a:solidFill>
              </a:defRPr>
            </a:lvl1pPr>
          </a:lstStyle>
          <a:p>
            <a:r>
              <a:rPr lang="zh-CN" altLang="en-US" noProof="1"/>
              <a:t>单击此处编辑母版标题样式</a:t>
            </a:r>
            <a:endParaRPr lang="de-DE" noProof="1"/>
          </a:p>
        </p:txBody>
      </p:sp>
      <p:sp>
        <p:nvSpPr>
          <p:cNvPr id="111632" name="Rectangle 12"/>
          <p:cNvSpPr>
            <a:spLocks noGrp="1" noChangeArrowheads="1"/>
          </p:cNvSpPr>
          <p:nvPr>
            <p:ph type="subTitle" idx="1"/>
          </p:nvPr>
        </p:nvSpPr>
        <p:spPr bwMode="gray">
          <a:xfrm>
            <a:off x="863600" y="5284788"/>
            <a:ext cx="7510463" cy="800100"/>
          </a:xfrm>
        </p:spPr>
        <p:txBody>
          <a:bodyPr tIns="45720" bIns="45720"/>
          <a:lstStyle>
            <a:lvl1pPr marL="0" indent="0">
              <a:buFont typeface="Wingdings" pitchFamily="2" charset="2"/>
              <a:buNone/>
              <a:defRPr sz="2400"/>
            </a:lvl1pPr>
          </a:lstStyle>
          <a:p>
            <a:r>
              <a:rPr lang="zh-CN" altLang="en-US" noProof="1"/>
              <a:t>单击此处编辑母版副标题样式</a:t>
            </a:r>
            <a:endParaRPr lang="de-DE" noProof="1"/>
          </a:p>
        </p:txBody>
      </p:sp>
    </p:spTree>
    <p:extLst>
      <p:ext uri="{BB962C8B-B14F-4D97-AF65-F5344CB8AC3E}">
        <p14:creationId xmlns:p14="http://schemas.microsoft.com/office/powerpoint/2010/main" val="2018086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9">
            <a:extLst>
              <a:ext uri="{FF2B5EF4-FFF2-40B4-BE49-F238E27FC236}">
                <a16:creationId xmlns:a16="http://schemas.microsoft.com/office/drawing/2014/main" id="{271D64CC-6038-4C0E-AD10-55BCE43EB702}"/>
              </a:ext>
            </a:extLst>
          </p:cNvPr>
          <p:cNvSpPr>
            <a:spLocks noGrp="1"/>
          </p:cNvSpPr>
          <p:nvPr>
            <p:ph type="dt" sz="half" idx="10"/>
          </p:nvPr>
        </p:nvSpPr>
        <p:spPr/>
        <p:txBody>
          <a:bodyPr/>
          <a:lstStyle>
            <a:lvl1pPr>
              <a:defRPr/>
            </a:lvl1pPr>
          </a:lstStyle>
          <a:p>
            <a:pPr>
              <a:defRPr/>
            </a:pPr>
            <a:fld id="{DF6437D4-5A81-45CD-9FAF-8A7EDDABEFF2}" type="datetime1">
              <a:rPr lang="zh-CN" altLang="en-US"/>
              <a:pPr>
                <a:defRPr/>
              </a:pPr>
              <a:t>2021/5/11</a:t>
            </a:fld>
            <a:endParaRPr lang="zh-CN" altLang="en-US"/>
          </a:p>
        </p:txBody>
      </p:sp>
      <p:sp>
        <p:nvSpPr>
          <p:cNvPr id="5" name="灯片编号占位符 10">
            <a:extLst>
              <a:ext uri="{FF2B5EF4-FFF2-40B4-BE49-F238E27FC236}">
                <a16:creationId xmlns:a16="http://schemas.microsoft.com/office/drawing/2014/main" id="{1A1E61F4-B627-4661-B040-4668E7092BD0}"/>
              </a:ext>
            </a:extLst>
          </p:cNvPr>
          <p:cNvSpPr>
            <a:spLocks noGrp="1"/>
          </p:cNvSpPr>
          <p:nvPr>
            <p:ph type="sldNum" sz="quarter" idx="11"/>
          </p:nvPr>
        </p:nvSpPr>
        <p:spPr/>
        <p:txBody>
          <a:bodyPr/>
          <a:lstStyle>
            <a:lvl1pPr>
              <a:defRPr/>
            </a:lvl1pPr>
          </a:lstStyle>
          <a:p>
            <a:pPr>
              <a:defRPr/>
            </a:pPr>
            <a:fld id="{C8254F18-8768-452F-8E27-06F2429EDC89}" type="slidenum">
              <a:rPr altLang="en-US"/>
              <a:pPr>
                <a:defRPr/>
              </a:pPr>
              <a:t>‹#›</a:t>
            </a:fld>
            <a:endParaRPr lang="zh-CN" altLang="en-US"/>
          </a:p>
        </p:txBody>
      </p:sp>
    </p:spTree>
    <p:extLst>
      <p:ext uri="{BB962C8B-B14F-4D97-AF65-F5344CB8AC3E}">
        <p14:creationId xmlns:p14="http://schemas.microsoft.com/office/powerpoint/2010/main" val="663971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9725" y="252413"/>
            <a:ext cx="2130425" cy="55499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295275" y="252413"/>
            <a:ext cx="6242050" cy="55499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9">
            <a:extLst>
              <a:ext uri="{FF2B5EF4-FFF2-40B4-BE49-F238E27FC236}">
                <a16:creationId xmlns:a16="http://schemas.microsoft.com/office/drawing/2014/main" id="{D4651A2E-A271-4795-8390-6EFB0F8023A0}"/>
              </a:ext>
            </a:extLst>
          </p:cNvPr>
          <p:cNvSpPr>
            <a:spLocks noGrp="1"/>
          </p:cNvSpPr>
          <p:nvPr>
            <p:ph type="dt" sz="half" idx="10"/>
          </p:nvPr>
        </p:nvSpPr>
        <p:spPr/>
        <p:txBody>
          <a:bodyPr/>
          <a:lstStyle>
            <a:lvl1pPr>
              <a:defRPr/>
            </a:lvl1pPr>
          </a:lstStyle>
          <a:p>
            <a:pPr>
              <a:defRPr/>
            </a:pPr>
            <a:fld id="{168ED4C6-3D1F-49F0-AA6A-2B8876B81A3C}" type="datetime1">
              <a:rPr lang="zh-CN" altLang="en-US"/>
              <a:pPr>
                <a:defRPr/>
              </a:pPr>
              <a:t>2021/5/11</a:t>
            </a:fld>
            <a:endParaRPr lang="zh-CN" altLang="en-US"/>
          </a:p>
        </p:txBody>
      </p:sp>
      <p:sp>
        <p:nvSpPr>
          <p:cNvPr id="5" name="灯片编号占位符 10">
            <a:extLst>
              <a:ext uri="{FF2B5EF4-FFF2-40B4-BE49-F238E27FC236}">
                <a16:creationId xmlns:a16="http://schemas.microsoft.com/office/drawing/2014/main" id="{FDF3CBDD-3082-4B28-B176-46E4E2D1961D}"/>
              </a:ext>
            </a:extLst>
          </p:cNvPr>
          <p:cNvSpPr>
            <a:spLocks noGrp="1"/>
          </p:cNvSpPr>
          <p:nvPr>
            <p:ph type="sldNum" sz="quarter" idx="11"/>
          </p:nvPr>
        </p:nvSpPr>
        <p:spPr/>
        <p:txBody>
          <a:bodyPr/>
          <a:lstStyle>
            <a:lvl1pPr>
              <a:defRPr/>
            </a:lvl1pPr>
          </a:lstStyle>
          <a:p>
            <a:pPr>
              <a:defRPr/>
            </a:pPr>
            <a:fld id="{01426C32-71D7-4BEF-AFDC-5FF16B65BAFA}" type="slidenum">
              <a:rPr altLang="en-US"/>
              <a:pPr>
                <a:defRPr/>
              </a:pPr>
              <a:t>‹#›</a:t>
            </a:fld>
            <a:endParaRPr lang="zh-CN" altLang="en-US"/>
          </a:p>
        </p:txBody>
      </p:sp>
    </p:spTree>
    <p:extLst>
      <p:ext uri="{BB962C8B-B14F-4D97-AF65-F5344CB8AC3E}">
        <p14:creationId xmlns:p14="http://schemas.microsoft.com/office/powerpoint/2010/main" val="60133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9">
            <a:extLst>
              <a:ext uri="{FF2B5EF4-FFF2-40B4-BE49-F238E27FC236}">
                <a16:creationId xmlns:a16="http://schemas.microsoft.com/office/drawing/2014/main" id="{162FCDF5-747F-4C9E-BCCD-C8FC139A9AD4}"/>
              </a:ext>
            </a:extLst>
          </p:cNvPr>
          <p:cNvSpPr>
            <a:spLocks noGrp="1"/>
          </p:cNvSpPr>
          <p:nvPr>
            <p:ph type="dt" sz="half" idx="10"/>
          </p:nvPr>
        </p:nvSpPr>
        <p:spPr/>
        <p:txBody>
          <a:bodyPr/>
          <a:lstStyle>
            <a:lvl1pPr>
              <a:defRPr/>
            </a:lvl1pPr>
          </a:lstStyle>
          <a:p>
            <a:pPr>
              <a:defRPr/>
            </a:pPr>
            <a:fld id="{A0EAB186-2FBC-4272-955E-83A5E83A4BB4}" type="datetime1">
              <a:rPr lang="zh-CN" altLang="en-US"/>
              <a:pPr>
                <a:defRPr/>
              </a:pPr>
              <a:t>2021/5/11</a:t>
            </a:fld>
            <a:endParaRPr lang="zh-CN" altLang="en-US"/>
          </a:p>
        </p:txBody>
      </p:sp>
      <p:sp>
        <p:nvSpPr>
          <p:cNvPr id="5" name="灯片编号占位符 10">
            <a:extLst>
              <a:ext uri="{FF2B5EF4-FFF2-40B4-BE49-F238E27FC236}">
                <a16:creationId xmlns:a16="http://schemas.microsoft.com/office/drawing/2014/main" id="{10AC686B-89C7-4FE2-9852-FEEB9B870A34}"/>
              </a:ext>
            </a:extLst>
          </p:cNvPr>
          <p:cNvSpPr>
            <a:spLocks noGrp="1"/>
          </p:cNvSpPr>
          <p:nvPr>
            <p:ph type="sldNum" sz="quarter" idx="11"/>
          </p:nvPr>
        </p:nvSpPr>
        <p:spPr/>
        <p:txBody>
          <a:bodyPr/>
          <a:lstStyle>
            <a:lvl1pPr>
              <a:defRPr/>
            </a:lvl1pPr>
          </a:lstStyle>
          <a:p>
            <a:pPr>
              <a:defRPr/>
            </a:pPr>
            <a:fld id="{DA84E0C1-7A86-440D-B273-E1260DC6727E}" type="slidenum">
              <a:rPr altLang="en-US"/>
              <a:pPr>
                <a:defRPr/>
              </a:pPr>
              <a:t>‹#›</a:t>
            </a:fld>
            <a:endParaRPr lang="zh-CN" altLang="en-US"/>
          </a:p>
        </p:txBody>
      </p:sp>
    </p:spTree>
    <p:extLst>
      <p:ext uri="{BB962C8B-B14F-4D97-AF65-F5344CB8AC3E}">
        <p14:creationId xmlns:p14="http://schemas.microsoft.com/office/powerpoint/2010/main" val="2124923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9">
            <a:extLst>
              <a:ext uri="{FF2B5EF4-FFF2-40B4-BE49-F238E27FC236}">
                <a16:creationId xmlns:a16="http://schemas.microsoft.com/office/drawing/2014/main" id="{CE705DC0-F19D-4579-8BB9-170F567E64BC}"/>
              </a:ext>
            </a:extLst>
          </p:cNvPr>
          <p:cNvSpPr>
            <a:spLocks noGrp="1"/>
          </p:cNvSpPr>
          <p:nvPr>
            <p:ph type="dt" sz="half" idx="10"/>
          </p:nvPr>
        </p:nvSpPr>
        <p:spPr/>
        <p:txBody>
          <a:bodyPr/>
          <a:lstStyle>
            <a:lvl1pPr>
              <a:defRPr/>
            </a:lvl1pPr>
          </a:lstStyle>
          <a:p>
            <a:pPr>
              <a:defRPr/>
            </a:pPr>
            <a:fld id="{B1063F43-9DA8-4998-9E44-A15C93571D1A}" type="datetime1">
              <a:rPr lang="zh-CN" altLang="en-US"/>
              <a:pPr>
                <a:defRPr/>
              </a:pPr>
              <a:t>2021/5/11</a:t>
            </a:fld>
            <a:endParaRPr lang="zh-CN" altLang="en-US"/>
          </a:p>
        </p:txBody>
      </p:sp>
      <p:sp>
        <p:nvSpPr>
          <p:cNvPr id="5" name="灯片编号占位符 10">
            <a:extLst>
              <a:ext uri="{FF2B5EF4-FFF2-40B4-BE49-F238E27FC236}">
                <a16:creationId xmlns:a16="http://schemas.microsoft.com/office/drawing/2014/main" id="{7C06C795-3653-429C-8417-A61D32F22B5B}"/>
              </a:ext>
            </a:extLst>
          </p:cNvPr>
          <p:cNvSpPr>
            <a:spLocks noGrp="1"/>
          </p:cNvSpPr>
          <p:nvPr>
            <p:ph type="sldNum" sz="quarter" idx="11"/>
          </p:nvPr>
        </p:nvSpPr>
        <p:spPr/>
        <p:txBody>
          <a:bodyPr/>
          <a:lstStyle>
            <a:lvl1pPr>
              <a:defRPr/>
            </a:lvl1pPr>
          </a:lstStyle>
          <a:p>
            <a:pPr>
              <a:defRPr/>
            </a:pPr>
            <a:fld id="{69188CCF-53F7-401E-A4C3-6930986B1C7B}" type="slidenum">
              <a:rPr altLang="en-US"/>
              <a:pPr>
                <a:defRPr/>
              </a:pPr>
              <a:t>‹#›</a:t>
            </a:fld>
            <a:endParaRPr lang="zh-CN" altLang="en-US"/>
          </a:p>
        </p:txBody>
      </p:sp>
    </p:spTree>
    <p:extLst>
      <p:ext uri="{BB962C8B-B14F-4D97-AF65-F5344CB8AC3E}">
        <p14:creationId xmlns:p14="http://schemas.microsoft.com/office/powerpoint/2010/main" val="2416789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295275" y="1489075"/>
            <a:ext cx="4186238"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33913" y="1489075"/>
            <a:ext cx="4186237"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9">
            <a:extLst>
              <a:ext uri="{FF2B5EF4-FFF2-40B4-BE49-F238E27FC236}">
                <a16:creationId xmlns:a16="http://schemas.microsoft.com/office/drawing/2014/main" id="{8AB327E5-3969-4EA3-9781-C7B2D243681F}"/>
              </a:ext>
            </a:extLst>
          </p:cNvPr>
          <p:cNvSpPr>
            <a:spLocks noGrp="1"/>
          </p:cNvSpPr>
          <p:nvPr>
            <p:ph type="dt" sz="half" idx="10"/>
          </p:nvPr>
        </p:nvSpPr>
        <p:spPr/>
        <p:txBody>
          <a:bodyPr/>
          <a:lstStyle>
            <a:lvl1pPr>
              <a:defRPr/>
            </a:lvl1pPr>
          </a:lstStyle>
          <a:p>
            <a:pPr>
              <a:defRPr/>
            </a:pPr>
            <a:fld id="{F2EBB1FC-250A-42F0-81BC-CC709D4DCD3D}" type="datetime1">
              <a:rPr lang="zh-CN" altLang="en-US"/>
              <a:pPr>
                <a:defRPr/>
              </a:pPr>
              <a:t>2021/5/11</a:t>
            </a:fld>
            <a:endParaRPr lang="zh-CN" altLang="en-US"/>
          </a:p>
        </p:txBody>
      </p:sp>
      <p:sp>
        <p:nvSpPr>
          <p:cNvPr id="6" name="灯片编号占位符 10">
            <a:extLst>
              <a:ext uri="{FF2B5EF4-FFF2-40B4-BE49-F238E27FC236}">
                <a16:creationId xmlns:a16="http://schemas.microsoft.com/office/drawing/2014/main" id="{C2BCA1FB-F984-4BB8-874F-C05B722FB9EE}"/>
              </a:ext>
            </a:extLst>
          </p:cNvPr>
          <p:cNvSpPr>
            <a:spLocks noGrp="1"/>
          </p:cNvSpPr>
          <p:nvPr>
            <p:ph type="sldNum" sz="quarter" idx="11"/>
          </p:nvPr>
        </p:nvSpPr>
        <p:spPr/>
        <p:txBody>
          <a:bodyPr/>
          <a:lstStyle>
            <a:lvl1pPr>
              <a:defRPr/>
            </a:lvl1pPr>
          </a:lstStyle>
          <a:p>
            <a:pPr>
              <a:defRPr/>
            </a:pPr>
            <a:fld id="{E609061F-C7F1-436A-AA48-30B7FACA5130}" type="slidenum">
              <a:rPr altLang="en-US"/>
              <a:pPr>
                <a:defRPr/>
              </a:pPr>
              <a:t>‹#›</a:t>
            </a:fld>
            <a:endParaRPr lang="zh-CN" altLang="en-US"/>
          </a:p>
        </p:txBody>
      </p:sp>
    </p:spTree>
    <p:extLst>
      <p:ext uri="{BB962C8B-B14F-4D97-AF65-F5344CB8AC3E}">
        <p14:creationId xmlns:p14="http://schemas.microsoft.com/office/powerpoint/2010/main" val="1259385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9">
            <a:extLst>
              <a:ext uri="{FF2B5EF4-FFF2-40B4-BE49-F238E27FC236}">
                <a16:creationId xmlns:a16="http://schemas.microsoft.com/office/drawing/2014/main" id="{4DB016D9-6303-426C-BE25-E4E99918C18B}"/>
              </a:ext>
            </a:extLst>
          </p:cNvPr>
          <p:cNvSpPr>
            <a:spLocks noGrp="1"/>
          </p:cNvSpPr>
          <p:nvPr>
            <p:ph type="dt" sz="half" idx="10"/>
          </p:nvPr>
        </p:nvSpPr>
        <p:spPr/>
        <p:txBody>
          <a:bodyPr/>
          <a:lstStyle>
            <a:lvl1pPr>
              <a:defRPr/>
            </a:lvl1pPr>
          </a:lstStyle>
          <a:p>
            <a:pPr>
              <a:defRPr/>
            </a:pPr>
            <a:fld id="{54B86908-E171-4381-84F2-1CACDDB82F03}" type="datetime1">
              <a:rPr lang="zh-CN" altLang="en-US"/>
              <a:pPr>
                <a:defRPr/>
              </a:pPr>
              <a:t>2021/5/11</a:t>
            </a:fld>
            <a:endParaRPr lang="zh-CN" altLang="en-US"/>
          </a:p>
        </p:txBody>
      </p:sp>
      <p:sp>
        <p:nvSpPr>
          <p:cNvPr id="8" name="灯片编号占位符 10">
            <a:extLst>
              <a:ext uri="{FF2B5EF4-FFF2-40B4-BE49-F238E27FC236}">
                <a16:creationId xmlns:a16="http://schemas.microsoft.com/office/drawing/2014/main" id="{9F4AD91C-5426-4D24-9C15-ED78B86F20B7}"/>
              </a:ext>
            </a:extLst>
          </p:cNvPr>
          <p:cNvSpPr>
            <a:spLocks noGrp="1"/>
          </p:cNvSpPr>
          <p:nvPr>
            <p:ph type="sldNum" sz="quarter" idx="11"/>
          </p:nvPr>
        </p:nvSpPr>
        <p:spPr/>
        <p:txBody>
          <a:bodyPr/>
          <a:lstStyle>
            <a:lvl1pPr>
              <a:defRPr/>
            </a:lvl1pPr>
          </a:lstStyle>
          <a:p>
            <a:pPr>
              <a:defRPr/>
            </a:pPr>
            <a:fld id="{C65F512C-9344-4072-BA5D-2E93A15166F6}" type="slidenum">
              <a:rPr altLang="en-US"/>
              <a:pPr>
                <a:defRPr/>
              </a:pPr>
              <a:t>‹#›</a:t>
            </a:fld>
            <a:endParaRPr lang="zh-CN" altLang="en-US"/>
          </a:p>
        </p:txBody>
      </p:sp>
    </p:spTree>
    <p:extLst>
      <p:ext uri="{BB962C8B-B14F-4D97-AF65-F5344CB8AC3E}">
        <p14:creationId xmlns:p14="http://schemas.microsoft.com/office/powerpoint/2010/main" val="2333708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9">
            <a:extLst>
              <a:ext uri="{FF2B5EF4-FFF2-40B4-BE49-F238E27FC236}">
                <a16:creationId xmlns:a16="http://schemas.microsoft.com/office/drawing/2014/main" id="{9CCAC06A-D9BE-43DC-A871-AE8E49EC5CF8}"/>
              </a:ext>
            </a:extLst>
          </p:cNvPr>
          <p:cNvSpPr>
            <a:spLocks noGrp="1"/>
          </p:cNvSpPr>
          <p:nvPr>
            <p:ph type="dt" sz="half" idx="10"/>
          </p:nvPr>
        </p:nvSpPr>
        <p:spPr/>
        <p:txBody>
          <a:bodyPr/>
          <a:lstStyle>
            <a:lvl1pPr>
              <a:defRPr/>
            </a:lvl1pPr>
          </a:lstStyle>
          <a:p>
            <a:pPr>
              <a:defRPr/>
            </a:pPr>
            <a:fld id="{D86C09C7-117D-4CDC-A043-7148777F7C95}" type="datetime1">
              <a:rPr lang="zh-CN" altLang="en-US"/>
              <a:pPr>
                <a:defRPr/>
              </a:pPr>
              <a:t>2021/5/11</a:t>
            </a:fld>
            <a:endParaRPr lang="zh-CN" altLang="en-US"/>
          </a:p>
        </p:txBody>
      </p:sp>
      <p:sp>
        <p:nvSpPr>
          <p:cNvPr id="4" name="灯片编号占位符 10">
            <a:extLst>
              <a:ext uri="{FF2B5EF4-FFF2-40B4-BE49-F238E27FC236}">
                <a16:creationId xmlns:a16="http://schemas.microsoft.com/office/drawing/2014/main" id="{5F5D143C-234F-4C6F-BD52-6314DF4FB481}"/>
              </a:ext>
            </a:extLst>
          </p:cNvPr>
          <p:cNvSpPr>
            <a:spLocks noGrp="1"/>
          </p:cNvSpPr>
          <p:nvPr>
            <p:ph type="sldNum" sz="quarter" idx="11"/>
          </p:nvPr>
        </p:nvSpPr>
        <p:spPr/>
        <p:txBody>
          <a:bodyPr/>
          <a:lstStyle>
            <a:lvl1pPr>
              <a:defRPr/>
            </a:lvl1pPr>
          </a:lstStyle>
          <a:p>
            <a:pPr>
              <a:defRPr/>
            </a:pPr>
            <a:fld id="{4A25580F-3680-427F-B7AF-5459E3A210E3}" type="slidenum">
              <a:rPr altLang="en-US"/>
              <a:pPr>
                <a:defRPr/>
              </a:pPr>
              <a:t>‹#›</a:t>
            </a:fld>
            <a:endParaRPr lang="zh-CN" altLang="en-US"/>
          </a:p>
        </p:txBody>
      </p:sp>
    </p:spTree>
    <p:extLst>
      <p:ext uri="{BB962C8B-B14F-4D97-AF65-F5344CB8AC3E}">
        <p14:creationId xmlns:p14="http://schemas.microsoft.com/office/powerpoint/2010/main" val="1536750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a:extLst>
              <a:ext uri="{FF2B5EF4-FFF2-40B4-BE49-F238E27FC236}">
                <a16:creationId xmlns:a16="http://schemas.microsoft.com/office/drawing/2014/main" id="{018FDB3B-27CD-4485-BA30-220F1C9EDBDB}"/>
              </a:ext>
            </a:extLst>
          </p:cNvPr>
          <p:cNvSpPr>
            <a:spLocks noGrp="1"/>
          </p:cNvSpPr>
          <p:nvPr>
            <p:ph type="dt" sz="half" idx="10"/>
          </p:nvPr>
        </p:nvSpPr>
        <p:spPr/>
        <p:txBody>
          <a:bodyPr/>
          <a:lstStyle>
            <a:lvl1pPr>
              <a:defRPr/>
            </a:lvl1pPr>
          </a:lstStyle>
          <a:p>
            <a:pPr>
              <a:defRPr/>
            </a:pPr>
            <a:fld id="{C563DCD7-0611-47E0-9923-20B6328EB769}" type="datetime1">
              <a:rPr lang="zh-CN" altLang="en-US"/>
              <a:pPr>
                <a:defRPr/>
              </a:pPr>
              <a:t>2021/5/11</a:t>
            </a:fld>
            <a:endParaRPr lang="zh-CN" altLang="en-US"/>
          </a:p>
        </p:txBody>
      </p:sp>
      <p:sp>
        <p:nvSpPr>
          <p:cNvPr id="3" name="灯片编号占位符 10">
            <a:extLst>
              <a:ext uri="{FF2B5EF4-FFF2-40B4-BE49-F238E27FC236}">
                <a16:creationId xmlns:a16="http://schemas.microsoft.com/office/drawing/2014/main" id="{BE0BE699-3A73-421D-8E9D-B167F6A10899}"/>
              </a:ext>
            </a:extLst>
          </p:cNvPr>
          <p:cNvSpPr>
            <a:spLocks noGrp="1"/>
          </p:cNvSpPr>
          <p:nvPr>
            <p:ph type="sldNum" sz="quarter" idx="11"/>
          </p:nvPr>
        </p:nvSpPr>
        <p:spPr/>
        <p:txBody>
          <a:bodyPr/>
          <a:lstStyle>
            <a:lvl1pPr>
              <a:defRPr/>
            </a:lvl1pPr>
          </a:lstStyle>
          <a:p>
            <a:pPr>
              <a:defRPr/>
            </a:pPr>
            <a:fld id="{74FEB92D-97A5-4AFC-BCD8-5FF711ABE5D6}" type="slidenum">
              <a:rPr altLang="en-US"/>
              <a:pPr>
                <a:defRPr/>
              </a:pPr>
              <a:t>‹#›</a:t>
            </a:fld>
            <a:endParaRPr lang="zh-CN" altLang="en-US"/>
          </a:p>
        </p:txBody>
      </p:sp>
    </p:spTree>
    <p:extLst>
      <p:ext uri="{BB962C8B-B14F-4D97-AF65-F5344CB8AC3E}">
        <p14:creationId xmlns:p14="http://schemas.microsoft.com/office/powerpoint/2010/main" val="1222976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9">
            <a:extLst>
              <a:ext uri="{FF2B5EF4-FFF2-40B4-BE49-F238E27FC236}">
                <a16:creationId xmlns:a16="http://schemas.microsoft.com/office/drawing/2014/main" id="{68B569C4-1044-47DA-A1D4-B61B358D2686}"/>
              </a:ext>
            </a:extLst>
          </p:cNvPr>
          <p:cNvSpPr>
            <a:spLocks noGrp="1"/>
          </p:cNvSpPr>
          <p:nvPr>
            <p:ph type="dt" sz="half" idx="10"/>
          </p:nvPr>
        </p:nvSpPr>
        <p:spPr/>
        <p:txBody>
          <a:bodyPr/>
          <a:lstStyle>
            <a:lvl1pPr>
              <a:defRPr/>
            </a:lvl1pPr>
          </a:lstStyle>
          <a:p>
            <a:pPr>
              <a:defRPr/>
            </a:pPr>
            <a:fld id="{75C0A33F-4012-437D-846B-B20117006E68}" type="datetime1">
              <a:rPr lang="zh-CN" altLang="en-US"/>
              <a:pPr>
                <a:defRPr/>
              </a:pPr>
              <a:t>2021/5/11</a:t>
            </a:fld>
            <a:endParaRPr lang="zh-CN" altLang="en-US"/>
          </a:p>
        </p:txBody>
      </p:sp>
      <p:sp>
        <p:nvSpPr>
          <p:cNvPr id="6" name="灯片编号占位符 10">
            <a:extLst>
              <a:ext uri="{FF2B5EF4-FFF2-40B4-BE49-F238E27FC236}">
                <a16:creationId xmlns:a16="http://schemas.microsoft.com/office/drawing/2014/main" id="{7FB4D184-2E76-4246-8A63-61B39BBD5B48}"/>
              </a:ext>
            </a:extLst>
          </p:cNvPr>
          <p:cNvSpPr>
            <a:spLocks noGrp="1"/>
          </p:cNvSpPr>
          <p:nvPr>
            <p:ph type="sldNum" sz="quarter" idx="11"/>
          </p:nvPr>
        </p:nvSpPr>
        <p:spPr/>
        <p:txBody>
          <a:bodyPr/>
          <a:lstStyle>
            <a:lvl1pPr>
              <a:defRPr/>
            </a:lvl1pPr>
          </a:lstStyle>
          <a:p>
            <a:pPr>
              <a:defRPr/>
            </a:pPr>
            <a:fld id="{9F505174-EECA-4C51-B619-EAD7097C2140}" type="slidenum">
              <a:rPr altLang="en-US"/>
              <a:pPr>
                <a:defRPr/>
              </a:pPr>
              <a:t>‹#›</a:t>
            </a:fld>
            <a:endParaRPr lang="zh-CN" altLang="en-US"/>
          </a:p>
        </p:txBody>
      </p:sp>
    </p:spTree>
    <p:extLst>
      <p:ext uri="{BB962C8B-B14F-4D97-AF65-F5344CB8AC3E}">
        <p14:creationId xmlns:p14="http://schemas.microsoft.com/office/powerpoint/2010/main" val="1712009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9">
            <a:extLst>
              <a:ext uri="{FF2B5EF4-FFF2-40B4-BE49-F238E27FC236}">
                <a16:creationId xmlns:a16="http://schemas.microsoft.com/office/drawing/2014/main" id="{8E72FDDD-8E2A-4336-9AEE-BF8E1218EC8E}"/>
              </a:ext>
            </a:extLst>
          </p:cNvPr>
          <p:cNvSpPr>
            <a:spLocks noGrp="1"/>
          </p:cNvSpPr>
          <p:nvPr>
            <p:ph type="dt" sz="half" idx="10"/>
          </p:nvPr>
        </p:nvSpPr>
        <p:spPr/>
        <p:txBody>
          <a:bodyPr/>
          <a:lstStyle>
            <a:lvl1pPr>
              <a:defRPr/>
            </a:lvl1pPr>
          </a:lstStyle>
          <a:p>
            <a:pPr>
              <a:defRPr/>
            </a:pPr>
            <a:fld id="{DF190F51-4AF9-4655-B1A0-B5B9A72F537E}" type="datetime1">
              <a:rPr lang="zh-CN" altLang="en-US"/>
              <a:pPr>
                <a:defRPr/>
              </a:pPr>
              <a:t>2021/5/11</a:t>
            </a:fld>
            <a:endParaRPr lang="zh-CN" altLang="en-US"/>
          </a:p>
        </p:txBody>
      </p:sp>
      <p:sp>
        <p:nvSpPr>
          <p:cNvPr id="6" name="灯片编号占位符 10">
            <a:extLst>
              <a:ext uri="{FF2B5EF4-FFF2-40B4-BE49-F238E27FC236}">
                <a16:creationId xmlns:a16="http://schemas.microsoft.com/office/drawing/2014/main" id="{17341C93-1B84-433F-94A3-C62C68A98B0A}"/>
              </a:ext>
            </a:extLst>
          </p:cNvPr>
          <p:cNvSpPr>
            <a:spLocks noGrp="1"/>
          </p:cNvSpPr>
          <p:nvPr>
            <p:ph type="sldNum" sz="quarter" idx="11"/>
          </p:nvPr>
        </p:nvSpPr>
        <p:spPr/>
        <p:txBody>
          <a:bodyPr/>
          <a:lstStyle>
            <a:lvl1pPr>
              <a:defRPr/>
            </a:lvl1pPr>
          </a:lstStyle>
          <a:p>
            <a:pPr>
              <a:defRPr/>
            </a:pPr>
            <a:fld id="{28EC5F60-5DF2-443C-9E2B-4793EE3C92BA}" type="slidenum">
              <a:rPr altLang="en-US"/>
              <a:pPr>
                <a:defRPr/>
              </a:pPr>
              <a:t>‹#›</a:t>
            </a:fld>
            <a:endParaRPr lang="zh-CN" altLang="en-US"/>
          </a:p>
        </p:txBody>
      </p:sp>
    </p:spTree>
    <p:extLst>
      <p:ext uri="{BB962C8B-B14F-4D97-AF65-F5344CB8AC3E}">
        <p14:creationId xmlns:p14="http://schemas.microsoft.com/office/powerpoint/2010/main" val="2650259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51098270-A17C-4CC2-857B-182424C3A4F8}"/>
              </a:ext>
            </a:extLst>
          </p:cNvPr>
          <p:cNvSpPr>
            <a:spLocks noGrp="1" noChangeArrowheads="1"/>
          </p:cNvSpPr>
          <p:nvPr>
            <p:ph type="body" idx="4294967295"/>
          </p:nvPr>
        </p:nvSpPr>
        <p:spPr bwMode="auto">
          <a:xfrm>
            <a:off x="295275" y="1489075"/>
            <a:ext cx="8524875"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zh-CN"/>
              <a:t>Textmasterformate durch Klicken bearbeiten</a:t>
            </a:r>
          </a:p>
          <a:p>
            <a:pPr lvl="1"/>
            <a:r>
              <a:rPr lang="de-DE" altLang="zh-CN"/>
              <a:t>Zweite Ebene</a:t>
            </a:r>
          </a:p>
          <a:p>
            <a:pPr lvl="2"/>
            <a:r>
              <a:rPr lang="de-DE" altLang="zh-CN"/>
              <a:t>Dritte Ebene</a:t>
            </a:r>
          </a:p>
          <a:p>
            <a:pPr lvl="3"/>
            <a:r>
              <a:rPr lang="de-DE" altLang="zh-CN"/>
              <a:t>Vierte Ebene</a:t>
            </a:r>
          </a:p>
          <a:p>
            <a:pPr lvl="4"/>
            <a:r>
              <a:rPr lang="de-DE" altLang="zh-CN"/>
              <a:t>Fünfte Ebene</a:t>
            </a:r>
          </a:p>
        </p:txBody>
      </p:sp>
      <p:sp>
        <p:nvSpPr>
          <p:cNvPr id="1027" name="Rectangle 7">
            <a:extLst>
              <a:ext uri="{FF2B5EF4-FFF2-40B4-BE49-F238E27FC236}">
                <a16:creationId xmlns:a16="http://schemas.microsoft.com/office/drawing/2014/main" id="{F8C21871-9AC7-45EA-8DA9-0E5FD3E95388}"/>
              </a:ext>
            </a:extLst>
          </p:cNvPr>
          <p:cNvSpPr>
            <a:spLocks noGrp="1" noChangeArrowheads="1"/>
          </p:cNvSpPr>
          <p:nvPr>
            <p:ph type="title" idx="4294967295"/>
          </p:nvPr>
        </p:nvSpPr>
        <p:spPr bwMode="auto">
          <a:xfrm>
            <a:off x="300038" y="252413"/>
            <a:ext cx="85201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de-DE" altLang="zh-CN"/>
              <a:t>Klicken Sie, um das Titelformat zu bearbeiten</a:t>
            </a:r>
          </a:p>
        </p:txBody>
      </p:sp>
      <p:pic>
        <p:nvPicPr>
          <p:cNvPr id="1028" name="图片 6">
            <a:extLst>
              <a:ext uri="{FF2B5EF4-FFF2-40B4-BE49-F238E27FC236}">
                <a16:creationId xmlns:a16="http://schemas.microsoft.com/office/drawing/2014/main" id="{E81ED9CC-4DB6-40E0-967D-F3DCD7A54766}"/>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815138" y="5986463"/>
            <a:ext cx="890587"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图片 7">
            <a:extLst>
              <a:ext uri="{FF2B5EF4-FFF2-40B4-BE49-F238E27FC236}">
                <a16:creationId xmlns:a16="http://schemas.microsoft.com/office/drawing/2014/main" id="{25113307-E410-4074-8973-6A16CB82FF6B}"/>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731125" y="6248400"/>
            <a:ext cx="12715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日期占位符 9">
            <a:extLst>
              <a:ext uri="{FF2B5EF4-FFF2-40B4-BE49-F238E27FC236}">
                <a16:creationId xmlns:a16="http://schemas.microsoft.com/office/drawing/2014/main" id="{8EF4F638-85D9-480E-89B9-4A7457372884}"/>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eaLnBrk="1" hangingPunct="1">
              <a:buFontTx/>
              <a:buNone/>
              <a:defRPr sz="1300">
                <a:solidFill>
                  <a:srgbClr val="898989"/>
                </a:solidFill>
                <a:latin typeface="Arial" charset="0"/>
                <a:ea typeface="宋体" charset="-122"/>
                <a:cs typeface="Arial" charset="0"/>
              </a:defRPr>
            </a:lvl1pPr>
          </a:lstStyle>
          <a:p>
            <a:pPr>
              <a:defRPr/>
            </a:pPr>
            <a:fld id="{585A2C83-E2F2-4221-BD5B-18F3A5DA2AC8}" type="datetime1">
              <a:rPr lang="zh-CN" altLang="en-US"/>
              <a:pPr>
                <a:defRPr/>
              </a:pPr>
              <a:t>2021/5/11</a:t>
            </a:fld>
            <a:endParaRPr lang="zh-CN" altLang="en-US"/>
          </a:p>
        </p:txBody>
      </p:sp>
      <p:sp>
        <p:nvSpPr>
          <p:cNvPr id="11" name="灯片编号占位符 10">
            <a:extLst>
              <a:ext uri="{FF2B5EF4-FFF2-40B4-BE49-F238E27FC236}">
                <a16:creationId xmlns:a16="http://schemas.microsoft.com/office/drawing/2014/main" id="{BB361BDE-31E1-45DD-95F5-082E3A6CEEC1}"/>
              </a:ext>
            </a:extLst>
          </p:cNvPr>
          <p:cNvSpPr>
            <a:spLocks noGrp="1"/>
          </p:cNvSpPr>
          <p:nvPr>
            <p:ph type="sldNum" sz="quarter" idx="4"/>
          </p:nvPr>
        </p:nvSpPr>
        <p:spPr>
          <a:xfrm>
            <a:off x="2646363" y="6345238"/>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300" noProof="1">
                <a:solidFill>
                  <a:srgbClr val="898989"/>
                </a:solidFill>
                <a:ea typeface="宋体" panose="02010600030101010101" pitchFamily="2" charset="-122"/>
              </a:defRPr>
            </a:lvl1pPr>
          </a:lstStyle>
          <a:p>
            <a:pPr>
              <a:defRPr/>
            </a:pPr>
            <a:fld id="{4311FC1F-D8FF-4124-83DE-584F0802763E}" type="slidenum">
              <a:rPr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122"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Lst>
  <p:txStyles>
    <p:titleStyle>
      <a:lvl1pPr algn="l" rtl="0" eaLnBrk="0" fontAlgn="base" hangingPunct="0">
        <a:lnSpc>
          <a:spcPct val="90000"/>
        </a:lnSpc>
        <a:spcBef>
          <a:spcPct val="0"/>
        </a:spcBef>
        <a:spcAft>
          <a:spcPct val="0"/>
        </a:spcAft>
        <a:defRPr sz="2600" b="1">
          <a:solidFill>
            <a:schemeClr val="bg1"/>
          </a:solidFill>
          <a:latin typeface="+mj-lt"/>
          <a:ea typeface="+mj-ea"/>
          <a:cs typeface="+mj-cs"/>
        </a:defRPr>
      </a:lvl1pPr>
      <a:lvl2pPr algn="l" rtl="0" eaLnBrk="0" fontAlgn="base" hangingPunct="0">
        <a:lnSpc>
          <a:spcPct val="90000"/>
        </a:lnSpc>
        <a:spcBef>
          <a:spcPct val="0"/>
        </a:spcBef>
        <a:spcAft>
          <a:spcPct val="0"/>
        </a:spcAft>
        <a:defRPr sz="2600" b="1">
          <a:solidFill>
            <a:schemeClr val="bg1"/>
          </a:solidFill>
          <a:latin typeface="Arial" charset="0"/>
          <a:cs typeface="Arial" charset="0"/>
        </a:defRPr>
      </a:lvl2pPr>
      <a:lvl3pPr algn="l" rtl="0" eaLnBrk="0" fontAlgn="base" hangingPunct="0">
        <a:lnSpc>
          <a:spcPct val="90000"/>
        </a:lnSpc>
        <a:spcBef>
          <a:spcPct val="0"/>
        </a:spcBef>
        <a:spcAft>
          <a:spcPct val="0"/>
        </a:spcAft>
        <a:defRPr sz="2600" b="1">
          <a:solidFill>
            <a:schemeClr val="bg1"/>
          </a:solidFill>
          <a:latin typeface="Arial" charset="0"/>
          <a:cs typeface="Arial" charset="0"/>
        </a:defRPr>
      </a:lvl3pPr>
      <a:lvl4pPr algn="l" rtl="0" eaLnBrk="0" fontAlgn="base" hangingPunct="0">
        <a:lnSpc>
          <a:spcPct val="90000"/>
        </a:lnSpc>
        <a:spcBef>
          <a:spcPct val="0"/>
        </a:spcBef>
        <a:spcAft>
          <a:spcPct val="0"/>
        </a:spcAft>
        <a:defRPr sz="2600" b="1">
          <a:solidFill>
            <a:schemeClr val="bg1"/>
          </a:solidFill>
          <a:latin typeface="Arial" charset="0"/>
          <a:cs typeface="Arial" charset="0"/>
        </a:defRPr>
      </a:lvl4pPr>
      <a:lvl5pPr algn="l" rtl="0" eaLnBrk="0" fontAlgn="base" hangingPunct="0">
        <a:lnSpc>
          <a:spcPct val="90000"/>
        </a:lnSpc>
        <a:spcBef>
          <a:spcPct val="0"/>
        </a:spcBef>
        <a:spcAft>
          <a:spcPct val="0"/>
        </a:spcAft>
        <a:defRPr sz="2600" b="1">
          <a:solidFill>
            <a:schemeClr val="bg1"/>
          </a:solidFill>
          <a:latin typeface="Arial" charset="0"/>
          <a:cs typeface="Arial" charset="0"/>
        </a:defRPr>
      </a:lvl5pPr>
      <a:lvl6pPr marL="457200" algn="l" rtl="0" fontAlgn="base">
        <a:lnSpc>
          <a:spcPct val="90000"/>
        </a:lnSpc>
        <a:spcBef>
          <a:spcPct val="0"/>
        </a:spcBef>
        <a:spcAft>
          <a:spcPct val="0"/>
        </a:spcAft>
        <a:defRPr sz="2600" b="1">
          <a:solidFill>
            <a:schemeClr val="bg1"/>
          </a:solidFill>
          <a:latin typeface="Arial" charset="0"/>
          <a:cs typeface="Arial" charset="0"/>
        </a:defRPr>
      </a:lvl6pPr>
      <a:lvl7pPr marL="914400" algn="l" rtl="0" fontAlgn="base">
        <a:lnSpc>
          <a:spcPct val="90000"/>
        </a:lnSpc>
        <a:spcBef>
          <a:spcPct val="0"/>
        </a:spcBef>
        <a:spcAft>
          <a:spcPct val="0"/>
        </a:spcAft>
        <a:defRPr sz="2600" b="1">
          <a:solidFill>
            <a:schemeClr val="bg1"/>
          </a:solidFill>
          <a:latin typeface="Arial" charset="0"/>
          <a:cs typeface="Arial" charset="0"/>
        </a:defRPr>
      </a:lvl7pPr>
      <a:lvl8pPr marL="1371600" algn="l" rtl="0" fontAlgn="base">
        <a:lnSpc>
          <a:spcPct val="90000"/>
        </a:lnSpc>
        <a:spcBef>
          <a:spcPct val="0"/>
        </a:spcBef>
        <a:spcAft>
          <a:spcPct val="0"/>
        </a:spcAft>
        <a:defRPr sz="2600" b="1">
          <a:solidFill>
            <a:schemeClr val="bg1"/>
          </a:solidFill>
          <a:latin typeface="Arial" charset="0"/>
          <a:cs typeface="Arial" charset="0"/>
        </a:defRPr>
      </a:lvl8pPr>
      <a:lvl9pPr marL="1828800" algn="l" rtl="0" fontAlgn="base">
        <a:lnSpc>
          <a:spcPct val="90000"/>
        </a:lnSpc>
        <a:spcBef>
          <a:spcPct val="0"/>
        </a:spcBef>
        <a:spcAft>
          <a:spcPct val="0"/>
        </a:spcAft>
        <a:defRPr sz="2600" b="1">
          <a:solidFill>
            <a:schemeClr val="bg1"/>
          </a:solidFill>
          <a:latin typeface="Arial" charset="0"/>
          <a:cs typeface="Arial" charset="0"/>
        </a:defRPr>
      </a:lvl9pPr>
    </p:titleStyle>
    <p:bodyStyle>
      <a:lvl1pPr marL="180975" indent="-180975" algn="l" rtl="0" eaLnBrk="0" fontAlgn="base" hangingPunct="0">
        <a:spcBef>
          <a:spcPct val="0"/>
        </a:spcBef>
        <a:spcAft>
          <a:spcPct val="40000"/>
        </a:spcAft>
        <a:buFont typeface="Wingdings" panose="05000000000000000000" pitchFamily="2" charset="2"/>
        <a:buChar char="§"/>
        <a:defRPr sz="2000">
          <a:solidFill>
            <a:schemeClr val="tx1"/>
          </a:solidFill>
          <a:latin typeface="+mn-lt"/>
          <a:ea typeface="+mn-ea"/>
          <a:cs typeface="+mn-cs"/>
        </a:defRPr>
      </a:lvl1pPr>
      <a:lvl2pPr marL="444500" indent="-261938" algn="l" rtl="0" eaLnBrk="0" fontAlgn="base" hangingPunct="0">
        <a:spcBef>
          <a:spcPct val="0"/>
        </a:spcBef>
        <a:spcAft>
          <a:spcPct val="40000"/>
        </a:spcAft>
        <a:buChar char="–"/>
        <a:defRPr sz="2800">
          <a:solidFill>
            <a:schemeClr val="tx1"/>
          </a:solidFill>
          <a:latin typeface="+mn-lt"/>
          <a:cs typeface="+mn-cs"/>
        </a:defRPr>
      </a:lvl2pPr>
      <a:lvl3pPr marL="720725" indent="-274638" algn="l" rtl="0" eaLnBrk="0" fontAlgn="base" hangingPunct="0">
        <a:spcBef>
          <a:spcPct val="0"/>
        </a:spcBef>
        <a:spcAft>
          <a:spcPct val="40000"/>
        </a:spcAft>
        <a:buChar char="•"/>
        <a:defRPr sz="2400">
          <a:solidFill>
            <a:schemeClr val="tx1"/>
          </a:solidFill>
          <a:latin typeface="+mn-lt"/>
          <a:cs typeface="+mn-cs"/>
        </a:defRPr>
      </a:lvl3pPr>
      <a:lvl4pPr marL="987425" indent="-265113" algn="l" rtl="0" eaLnBrk="0" fontAlgn="base" hangingPunct="0">
        <a:spcBef>
          <a:spcPct val="0"/>
        </a:spcBef>
        <a:spcAft>
          <a:spcPct val="40000"/>
        </a:spcAft>
        <a:buChar char="–"/>
        <a:defRPr sz="2000">
          <a:solidFill>
            <a:schemeClr val="tx1"/>
          </a:solidFill>
          <a:latin typeface="+mn-lt"/>
          <a:cs typeface="+mn-cs"/>
        </a:defRPr>
      </a:lvl4pPr>
      <a:lvl5pPr marL="1254125" indent="-265113" algn="l" rtl="0" eaLnBrk="0" fontAlgn="base" hangingPunct="0">
        <a:spcBef>
          <a:spcPct val="0"/>
        </a:spcBef>
        <a:spcAft>
          <a:spcPct val="40000"/>
        </a:spcAft>
        <a:buChar char="»"/>
        <a:defRPr sz="2000">
          <a:solidFill>
            <a:schemeClr val="tx1"/>
          </a:solidFill>
          <a:latin typeface="+mn-lt"/>
          <a:cs typeface="+mn-cs"/>
        </a:defRPr>
      </a:lvl5pPr>
      <a:lvl6pPr marL="1711325" indent="-265430" algn="l" rtl="0" fontAlgn="base">
        <a:spcBef>
          <a:spcPct val="0"/>
        </a:spcBef>
        <a:spcAft>
          <a:spcPct val="40000"/>
        </a:spcAft>
        <a:buChar char="»"/>
        <a:defRPr>
          <a:solidFill>
            <a:schemeClr val="tx1"/>
          </a:solidFill>
          <a:latin typeface="+mn-lt"/>
          <a:cs typeface="+mn-cs"/>
        </a:defRPr>
      </a:lvl6pPr>
      <a:lvl7pPr marL="2168525" indent="-265430" algn="l" rtl="0" fontAlgn="base">
        <a:spcBef>
          <a:spcPct val="0"/>
        </a:spcBef>
        <a:spcAft>
          <a:spcPct val="40000"/>
        </a:spcAft>
        <a:buChar char="»"/>
        <a:defRPr>
          <a:solidFill>
            <a:schemeClr val="tx1"/>
          </a:solidFill>
          <a:latin typeface="+mn-lt"/>
          <a:cs typeface="+mn-cs"/>
        </a:defRPr>
      </a:lvl7pPr>
      <a:lvl8pPr marL="2625725" indent="-265430" algn="l" rtl="0" fontAlgn="base">
        <a:spcBef>
          <a:spcPct val="0"/>
        </a:spcBef>
        <a:spcAft>
          <a:spcPct val="40000"/>
        </a:spcAft>
        <a:buChar char="»"/>
        <a:defRPr>
          <a:solidFill>
            <a:schemeClr val="tx1"/>
          </a:solidFill>
          <a:latin typeface="+mn-lt"/>
          <a:cs typeface="+mn-cs"/>
        </a:defRPr>
      </a:lvl8pPr>
      <a:lvl9pPr marL="3082925" indent="-265430"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fanyeong.com/2018/02/19/glove-in-detail/" TargetMode="External"/><Relationship Id="rId2" Type="http://schemas.openxmlformats.org/officeDocument/2006/relationships/hyperlink" Target="https://blog.csdn.net/kejizuiqianfang/article/details/99838249"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aRe-Technologies/gensim" TargetMode="External"/><Relationship Id="rId2" Type="http://schemas.openxmlformats.org/officeDocument/2006/relationships/hyperlink" Target="https://github.com/Embedding/Chinese-Word-Vector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blog.csdn.net/kejizuiqianfang/article/details/100825156"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cnblogs.com/ttdeveloping/p/10668621.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hyperlink" Target="https://blog.csdn.net/kejizuiqianfang/article/details/100835528"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github.com/RaRe-Technologies/gensim" TargetMode="External"/><Relationship Id="rId3" Type="http://schemas.openxmlformats.org/officeDocument/2006/relationships/hyperlink" Target="https://baike.baidu.com/item/PyTorch/24269838?fr=aladdin" TargetMode="External"/><Relationship Id="rId7" Type="http://schemas.openxmlformats.org/officeDocument/2006/relationships/hyperlink" Target="https://github.com/Embedding/Chinese-Word-Vectors" TargetMode="External"/><Relationship Id="rId2" Type="http://schemas.openxmlformats.org/officeDocument/2006/relationships/hyperlink" Target="https://baike.baidu.com/item/anaconda/20407441?fr=aladdin" TargetMode="External"/><Relationship Id="rId1" Type="http://schemas.openxmlformats.org/officeDocument/2006/relationships/slideLayout" Target="../slideLayouts/slideLayout2.xml"/><Relationship Id="rId6" Type="http://schemas.openxmlformats.org/officeDocument/2006/relationships/hyperlink" Target="http://www.fanyeong.com/2018/02/19/glove-in-detail/" TargetMode="External"/><Relationship Id="rId11" Type="http://schemas.openxmlformats.org/officeDocument/2006/relationships/hyperlink" Target="https://blog.csdn.net/kejizuiqianfang/article/details/100835528" TargetMode="External"/><Relationship Id="rId5" Type="http://schemas.openxmlformats.org/officeDocument/2006/relationships/hyperlink" Target="https://blog.csdn.net/kejizuiqianfang/article/details/99838249" TargetMode="External"/><Relationship Id="rId10" Type="http://schemas.openxmlformats.org/officeDocument/2006/relationships/hyperlink" Target="https://www.cnblogs.com/ttdeveloping/p/10668621.html" TargetMode="External"/><Relationship Id="rId4" Type="http://schemas.openxmlformats.org/officeDocument/2006/relationships/hyperlink" Target="https://pytorch.org/" TargetMode="External"/><Relationship Id="rId9" Type="http://schemas.openxmlformats.org/officeDocument/2006/relationships/hyperlink" Target="https://blog.csdn.net/kejizuiqianfang/article/details/100825156"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bilibili.com/video/av61620135?from=search&amp;seid=11618914343644501215" TargetMode="External"/><Relationship Id="rId2" Type="http://schemas.openxmlformats.org/officeDocument/2006/relationships/hyperlink" Target="https://study.163.com/course/courseMain.htm?courseId=1003223001"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image" Target="../media/image5.gi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package" Target="../embeddings/Microsoft_Visio_Drawing1.vsdx"/><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package" Target="../embeddings/Microsoft_Visio_Drawing2.vsdx"/><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B76EEB37-F8D1-4915-AD28-149AA4CC63F4}"/>
              </a:ext>
            </a:extLst>
          </p:cNvPr>
          <p:cNvSpPr>
            <a:spLocks noGrp="1" noChangeArrowheads="1"/>
          </p:cNvSpPr>
          <p:nvPr>
            <p:ph type="ctrTitle"/>
          </p:nvPr>
        </p:nvSpPr>
        <p:spPr>
          <a:xfrm>
            <a:off x="2205213" y="3612525"/>
            <a:ext cx="5340387" cy="773113"/>
          </a:xfrm>
        </p:spPr>
        <p:txBody>
          <a:bodyPr/>
          <a:lstStyle/>
          <a:p>
            <a:r>
              <a:rPr lang="zh-CN" altLang="en-US" sz="4000">
                <a:ea typeface="宋体" panose="02010600030101010101" pitchFamily="2" charset="-122"/>
              </a:rPr>
              <a:t>使用</a:t>
            </a:r>
            <a:r>
              <a:rPr lang="en-US" altLang="zh-CN" sz="4000">
                <a:ea typeface="宋体" panose="02010600030101010101" pitchFamily="2" charset="-122"/>
              </a:rPr>
              <a:t>CNN</a:t>
            </a:r>
            <a:r>
              <a:rPr lang="zh-CN" altLang="en-US" sz="4000">
                <a:ea typeface="宋体" panose="02010600030101010101" pitchFamily="2" charset="-122"/>
              </a:rPr>
              <a:t>进行情感分类</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70E8FD9E-4985-4983-8CAE-A1C6CFE4DFD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99109589-A2A7-4EDB-884F-5F2CE5501853}" type="datetime1">
              <a:rPr lang="zh-CN" altLang="en-US" sz="1300" smtClean="0">
                <a:solidFill>
                  <a:srgbClr val="898989"/>
                </a:solidFill>
                <a:ea typeface="宋体" panose="02010600030101010101" pitchFamily="2" charset="-122"/>
              </a:rPr>
              <a:pPr>
                <a:buFont typeface="Arial" panose="020B0604020202020204" pitchFamily="34" charset="0"/>
                <a:buNone/>
              </a:pPr>
              <a:t>2021/5/11</a:t>
            </a:fld>
            <a:endParaRPr lang="zh-CN" altLang="en-US" sz="1300">
              <a:solidFill>
                <a:srgbClr val="898989"/>
              </a:solidFill>
              <a:ea typeface="宋体" panose="02010600030101010101" pitchFamily="2" charset="-122"/>
            </a:endParaRPr>
          </a:p>
        </p:txBody>
      </p:sp>
      <p:sp>
        <p:nvSpPr>
          <p:cNvPr id="6147" name="灯片编号占位符 4">
            <a:extLst>
              <a:ext uri="{FF2B5EF4-FFF2-40B4-BE49-F238E27FC236}">
                <a16:creationId xmlns:a16="http://schemas.microsoft.com/office/drawing/2014/main" id="{6C259175-2352-4EDB-84B9-F8A284BBD641}"/>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8DFFF5EE-F41D-4382-8FCD-7F5C966E7116}" type="slidenum">
              <a:rPr altLang="en-US" sz="1300" smtClean="0">
                <a:solidFill>
                  <a:srgbClr val="898989"/>
                </a:solidFill>
              </a:rPr>
              <a:pPr/>
              <a:t>10</a:t>
            </a:fld>
            <a:endParaRPr lang="zh-CN" altLang="en-US" sz="1300">
              <a:solidFill>
                <a:srgbClr val="898989"/>
              </a:solidFill>
            </a:endParaRPr>
          </a:p>
        </p:txBody>
      </p:sp>
      <p:sp>
        <p:nvSpPr>
          <p:cNvPr id="2" name="文本框 1">
            <a:extLst>
              <a:ext uri="{FF2B5EF4-FFF2-40B4-BE49-F238E27FC236}">
                <a16:creationId xmlns:a16="http://schemas.microsoft.com/office/drawing/2014/main" id="{C3350CD2-2A0D-4E94-9CF0-4E6A3C2A5CFE}"/>
              </a:ext>
            </a:extLst>
          </p:cNvPr>
          <p:cNvSpPr txBox="1"/>
          <p:nvPr/>
        </p:nvSpPr>
        <p:spPr>
          <a:xfrm>
            <a:off x="239948" y="220494"/>
            <a:ext cx="7717277" cy="707886"/>
          </a:xfrm>
          <a:prstGeom prst="rect">
            <a:avLst/>
          </a:prstGeom>
          <a:noFill/>
        </p:spPr>
        <p:txBody>
          <a:bodyPr wrap="square" rtlCol="0">
            <a:spAutoFit/>
          </a:bodyPr>
          <a:lstStyle/>
          <a:p>
            <a:r>
              <a:rPr lang="en-US" altLang="zh-CN" sz="4000">
                <a:solidFill>
                  <a:schemeClr val="bg1"/>
                </a:solidFill>
              </a:rPr>
              <a:t>CNN-</a:t>
            </a:r>
            <a:r>
              <a:rPr lang="zh-CN" altLang="en-US" sz="4000">
                <a:solidFill>
                  <a:schemeClr val="bg1"/>
                </a:solidFill>
              </a:rPr>
              <a:t>词向量</a:t>
            </a:r>
          </a:p>
        </p:txBody>
      </p:sp>
      <p:sp>
        <p:nvSpPr>
          <p:cNvPr id="3" name="文本框 2">
            <a:extLst>
              <a:ext uri="{FF2B5EF4-FFF2-40B4-BE49-F238E27FC236}">
                <a16:creationId xmlns:a16="http://schemas.microsoft.com/office/drawing/2014/main" id="{63FCE1F2-FFF3-4A8D-A1ED-10F75D71D078}"/>
              </a:ext>
            </a:extLst>
          </p:cNvPr>
          <p:cNvSpPr txBox="1"/>
          <p:nvPr/>
        </p:nvSpPr>
        <p:spPr>
          <a:xfrm>
            <a:off x="457200" y="1503113"/>
            <a:ext cx="7500025" cy="400110"/>
          </a:xfrm>
          <a:prstGeom prst="rect">
            <a:avLst/>
          </a:prstGeom>
          <a:noFill/>
        </p:spPr>
        <p:txBody>
          <a:bodyPr wrap="square" rtlCol="0">
            <a:spAutoFit/>
          </a:bodyPr>
          <a:lstStyle/>
          <a:p>
            <a:r>
              <a:rPr lang="en-US" altLang="zh-CN"/>
              <a:t>                     </a:t>
            </a:r>
          </a:p>
        </p:txBody>
      </p:sp>
      <p:sp>
        <p:nvSpPr>
          <p:cNvPr id="5" name="Rectangle 4">
            <a:extLst>
              <a:ext uri="{FF2B5EF4-FFF2-40B4-BE49-F238E27FC236}">
                <a16:creationId xmlns:a16="http://schemas.microsoft.com/office/drawing/2014/main" id="{76AD7D9D-C0BC-4CDE-903E-DEFC4F45D252}"/>
              </a:ext>
            </a:extLst>
          </p:cNvPr>
          <p:cNvSpPr>
            <a:spLocks noChangeArrowheads="1"/>
          </p:cNvSpPr>
          <p:nvPr/>
        </p:nvSpPr>
        <p:spPr bwMode="auto">
          <a:xfrm>
            <a:off x="0" y="4984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文本框 13">
            <a:extLst>
              <a:ext uri="{FF2B5EF4-FFF2-40B4-BE49-F238E27FC236}">
                <a16:creationId xmlns:a16="http://schemas.microsoft.com/office/drawing/2014/main" id="{66B51215-D043-4AB8-9918-3148CB3AD309}"/>
              </a:ext>
            </a:extLst>
          </p:cNvPr>
          <p:cNvSpPr txBox="1"/>
          <p:nvPr/>
        </p:nvSpPr>
        <p:spPr>
          <a:xfrm>
            <a:off x="457200" y="1364054"/>
            <a:ext cx="7646020" cy="3751733"/>
          </a:xfrm>
          <a:prstGeom prst="rect">
            <a:avLst/>
          </a:prstGeom>
          <a:noFill/>
        </p:spPr>
        <p:txBody>
          <a:bodyPr wrap="square" rtlCol="0">
            <a:spAutoFit/>
          </a:bodyPr>
          <a:lstStyle/>
          <a:p>
            <a:pPr>
              <a:lnSpc>
                <a:spcPct val="120000"/>
              </a:lnSpc>
            </a:pPr>
            <a:r>
              <a:rPr lang="en-US" altLang="zh-CN"/>
              <a:t>      </a:t>
            </a:r>
            <a:r>
              <a:rPr lang="zh-CN" altLang="en-US"/>
              <a:t>词向量，指的就是将文本转换成向量，然后再输入到神经网络中进行学习。为什么需要词向量呢？对于图片而言，图片本身存在计算机中的</a:t>
            </a:r>
            <a:r>
              <a:rPr lang="en-US" altLang="zh-CN"/>
              <a:t>RGB</a:t>
            </a:r>
            <a:r>
              <a:rPr lang="zh-CN" altLang="en-US"/>
              <a:t>数值已经包含了图片的特征信息，但是对于文本而言，计算机中存储的并不是类似图片</a:t>
            </a:r>
            <a:r>
              <a:rPr lang="en-US" altLang="zh-CN"/>
              <a:t>RGB</a:t>
            </a:r>
            <a:r>
              <a:rPr lang="zh-CN" altLang="en-US"/>
              <a:t>的数据，所以我们需要将文本转换成包含一些语义信息的向量，才能输入到神经网络中进行学习。</a:t>
            </a:r>
            <a:endParaRPr lang="en-US" altLang="zh-CN"/>
          </a:p>
          <a:p>
            <a:pPr>
              <a:lnSpc>
                <a:spcPct val="120000"/>
              </a:lnSpc>
            </a:pPr>
            <a:r>
              <a:rPr lang="en-US" altLang="zh-CN"/>
              <a:t>       </a:t>
            </a:r>
            <a:r>
              <a:rPr lang="zh-CN" altLang="en-US"/>
              <a:t>如何获取词向量，从最初的独热编码，到后来的</a:t>
            </a:r>
            <a:r>
              <a:rPr lang="en-US" altLang="zh-CN"/>
              <a:t>word2vec</a:t>
            </a:r>
            <a:r>
              <a:rPr lang="zh-CN" altLang="en-US"/>
              <a:t>以及</a:t>
            </a:r>
            <a:r>
              <a:rPr lang="en-US" altLang="zh-CN"/>
              <a:t>glove</a:t>
            </a:r>
            <a:r>
              <a:rPr lang="zh-CN" altLang="en-US"/>
              <a:t>等模型，可以计算出来我们需要的词向量，参考链接：</a:t>
            </a:r>
            <a:endParaRPr lang="en-US" altLang="zh-CN"/>
          </a:p>
          <a:p>
            <a:pPr>
              <a:lnSpc>
                <a:spcPct val="120000"/>
              </a:lnSpc>
            </a:pPr>
            <a:r>
              <a:rPr lang="en-US" altLang="zh-CN">
                <a:hlinkClick r:id="rId2"/>
              </a:rPr>
              <a:t>https://blog.csdn.net/kejizuiqianfang/article/details/99838249</a:t>
            </a:r>
            <a:endParaRPr lang="en-US" altLang="zh-CN"/>
          </a:p>
          <a:p>
            <a:pPr>
              <a:lnSpc>
                <a:spcPct val="120000"/>
              </a:lnSpc>
            </a:pPr>
            <a:r>
              <a:rPr lang="en-US" altLang="zh-CN">
                <a:hlinkClick r:id="rId3"/>
              </a:rPr>
              <a:t>http://www.fanyeong.com/2018/02/19/glove-in-detail/</a:t>
            </a:r>
            <a:r>
              <a:rPr lang="en-US" altLang="zh-CN"/>
              <a:t> </a:t>
            </a:r>
          </a:p>
        </p:txBody>
      </p:sp>
    </p:spTree>
    <p:extLst>
      <p:ext uri="{BB962C8B-B14F-4D97-AF65-F5344CB8AC3E}">
        <p14:creationId xmlns:p14="http://schemas.microsoft.com/office/powerpoint/2010/main" val="3330159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70E8FD9E-4985-4983-8CAE-A1C6CFE4DFD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99109589-A2A7-4EDB-884F-5F2CE5501853}" type="datetime1">
              <a:rPr lang="zh-CN" altLang="en-US" sz="1300" smtClean="0">
                <a:solidFill>
                  <a:srgbClr val="898989"/>
                </a:solidFill>
                <a:ea typeface="宋体" panose="02010600030101010101" pitchFamily="2" charset="-122"/>
              </a:rPr>
              <a:pPr>
                <a:buFont typeface="Arial" panose="020B0604020202020204" pitchFamily="34" charset="0"/>
                <a:buNone/>
              </a:pPr>
              <a:t>2021/5/11</a:t>
            </a:fld>
            <a:endParaRPr lang="zh-CN" altLang="en-US" sz="1300">
              <a:solidFill>
                <a:srgbClr val="898989"/>
              </a:solidFill>
              <a:ea typeface="宋体" panose="02010600030101010101" pitchFamily="2" charset="-122"/>
            </a:endParaRPr>
          </a:p>
        </p:txBody>
      </p:sp>
      <p:sp>
        <p:nvSpPr>
          <p:cNvPr id="6147" name="灯片编号占位符 4">
            <a:extLst>
              <a:ext uri="{FF2B5EF4-FFF2-40B4-BE49-F238E27FC236}">
                <a16:creationId xmlns:a16="http://schemas.microsoft.com/office/drawing/2014/main" id="{6C259175-2352-4EDB-84B9-F8A284BBD641}"/>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8DFFF5EE-F41D-4382-8FCD-7F5C966E7116}" type="slidenum">
              <a:rPr altLang="en-US" sz="1300" smtClean="0">
                <a:solidFill>
                  <a:srgbClr val="898989"/>
                </a:solidFill>
              </a:rPr>
              <a:pPr/>
              <a:t>11</a:t>
            </a:fld>
            <a:endParaRPr lang="zh-CN" altLang="en-US" sz="1300">
              <a:solidFill>
                <a:srgbClr val="898989"/>
              </a:solidFill>
            </a:endParaRPr>
          </a:p>
        </p:txBody>
      </p:sp>
      <p:sp>
        <p:nvSpPr>
          <p:cNvPr id="2" name="文本框 1">
            <a:extLst>
              <a:ext uri="{FF2B5EF4-FFF2-40B4-BE49-F238E27FC236}">
                <a16:creationId xmlns:a16="http://schemas.microsoft.com/office/drawing/2014/main" id="{C3350CD2-2A0D-4E94-9CF0-4E6A3C2A5CFE}"/>
              </a:ext>
            </a:extLst>
          </p:cNvPr>
          <p:cNvSpPr txBox="1"/>
          <p:nvPr/>
        </p:nvSpPr>
        <p:spPr>
          <a:xfrm>
            <a:off x="239948" y="220494"/>
            <a:ext cx="7717277" cy="707886"/>
          </a:xfrm>
          <a:prstGeom prst="rect">
            <a:avLst/>
          </a:prstGeom>
          <a:noFill/>
        </p:spPr>
        <p:txBody>
          <a:bodyPr wrap="square" rtlCol="0">
            <a:spAutoFit/>
          </a:bodyPr>
          <a:lstStyle/>
          <a:p>
            <a:r>
              <a:rPr lang="en-US" altLang="zh-CN" sz="4000">
                <a:solidFill>
                  <a:schemeClr val="bg1"/>
                </a:solidFill>
              </a:rPr>
              <a:t>CNN-</a:t>
            </a:r>
            <a:r>
              <a:rPr lang="zh-CN" altLang="en-US" sz="4000">
                <a:solidFill>
                  <a:schemeClr val="bg1"/>
                </a:solidFill>
              </a:rPr>
              <a:t>词向量</a:t>
            </a:r>
          </a:p>
        </p:txBody>
      </p:sp>
      <p:sp>
        <p:nvSpPr>
          <p:cNvPr id="3" name="文本框 2">
            <a:extLst>
              <a:ext uri="{FF2B5EF4-FFF2-40B4-BE49-F238E27FC236}">
                <a16:creationId xmlns:a16="http://schemas.microsoft.com/office/drawing/2014/main" id="{63FCE1F2-FFF3-4A8D-A1ED-10F75D71D078}"/>
              </a:ext>
            </a:extLst>
          </p:cNvPr>
          <p:cNvSpPr txBox="1"/>
          <p:nvPr/>
        </p:nvSpPr>
        <p:spPr>
          <a:xfrm>
            <a:off x="457200" y="1503113"/>
            <a:ext cx="7500025" cy="400110"/>
          </a:xfrm>
          <a:prstGeom prst="rect">
            <a:avLst/>
          </a:prstGeom>
          <a:noFill/>
        </p:spPr>
        <p:txBody>
          <a:bodyPr wrap="square" rtlCol="0">
            <a:spAutoFit/>
          </a:bodyPr>
          <a:lstStyle/>
          <a:p>
            <a:r>
              <a:rPr lang="en-US" altLang="zh-CN"/>
              <a:t>                     </a:t>
            </a:r>
          </a:p>
        </p:txBody>
      </p:sp>
      <p:sp>
        <p:nvSpPr>
          <p:cNvPr id="5" name="Rectangle 4">
            <a:extLst>
              <a:ext uri="{FF2B5EF4-FFF2-40B4-BE49-F238E27FC236}">
                <a16:creationId xmlns:a16="http://schemas.microsoft.com/office/drawing/2014/main" id="{76AD7D9D-C0BC-4CDE-903E-DEFC4F45D252}"/>
              </a:ext>
            </a:extLst>
          </p:cNvPr>
          <p:cNvSpPr>
            <a:spLocks noChangeArrowheads="1"/>
          </p:cNvSpPr>
          <p:nvPr/>
        </p:nvSpPr>
        <p:spPr bwMode="auto">
          <a:xfrm>
            <a:off x="0" y="4984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文本框 13">
            <a:extLst>
              <a:ext uri="{FF2B5EF4-FFF2-40B4-BE49-F238E27FC236}">
                <a16:creationId xmlns:a16="http://schemas.microsoft.com/office/drawing/2014/main" id="{66B51215-D043-4AB8-9918-3148CB3AD309}"/>
              </a:ext>
            </a:extLst>
          </p:cNvPr>
          <p:cNvSpPr txBox="1"/>
          <p:nvPr/>
        </p:nvSpPr>
        <p:spPr>
          <a:xfrm>
            <a:off x="457200" y="1364054"/>
            <a:ext cx="7646020" cy="4492512"/>
          </a:xfrm>
          <a:prstGeom prst="rect">
            <a:avLst/>
          </a:prstGeom>
          <a:noFill/>
        </p:spPr>
        <p:txBody>
          <a:bodyPr wrap="square" rtlCol="0">
            <a:spAutoFit/>
          </a:bodyPr>
          <a:lstStyle/>
          <a:p>
            <a:pPr>
              <a:lnSpc>
                <a:spcPct val="120000"/>
              </a:lnSpc>
            </a:pPr>
            <a:r>
              <a:rPr lang="zh-CN" altLang="en-US"/>
              <a:t>       但是这些生成词向量的方法都比较复杂，如果要我们自己实现其实比较困难，特别是</a:t>
            </a:r>
            <a:r>
              <a:rPr lang="en-US" altLang="zh-CN"/>
              <a:t>python</a:t>
            </a:r>
            <a:r>
              <a:rPr lang="zh-CN" altLang="en-US"/>
              <a:t>在执行效率方面比</a:t>
            </a:r>
            <a:r>
              <a:rPr lang="en-US" altLang="zh-CN"/>
              <a:t>C</a:t>
            </a:r>
            <a:r>
              <a:rPr lang="zh-CN" altLang="en-US"/>
              <a:t>语言慢了很多，所以如果大家需要使用词向量的话，这里提供两个方法：</a:t>
            </a:r>
            <a:endParaRPr lang="en-US" altLang="zh-CN"/>
          </a:p>
          <a:p>
            <a:pPr marL="342900" indent="-342900">
              <a:lnSpc>
                <a:spcPct val="120000"/>
              </a:lnSpc>
              <a:buFont typeface="Arial" panose="020B0604020202020204" pitchFamily="34" charset="0"/>
              <a:buChar char="•"/>
            </a:pPr>
            <a:r>
              <a:rPr lang="zh-CN" altLang="en-US"/>
              <a:t>可以使用别人训练好的词向量，参考网址：</a:t>
            </a:r>
            <a:r>
              <a:rPr lang="en-US" altLang="zh-CN">
                <a:hlinkClick r:id="rId2"/>
              </a:rPr>
              <a:t>https://github.com/Embedding/Chinese-Word-Vectors</a:t>
            </a:r>
            <a:endParaRPr lang="en-US" altLang="zh-CN"/>
          </a:p>
          <a:p>
            <a:pPr marL="342900" indent="-342900">
              <a:lnSpc>
                <a:spcPct val="120000"/>
              </a:lnSpc>
              <a:buFont typeface="Arial" panose="020B0604020202020204" pitchFamily="34" charset="0"/>
              <a:buChar char="•"/>
            </a:pPr>
            <a:r>
              <a:rPr lang="zh-CN" altLang="en-US"/>
              <a:t>也可以使用</a:t>
            </a:r>
            <a:r>
              <a:rPr lang="en-US" altLang="zh-CN"/>
              <a:t>python</a:t>
            </a:r>
            <a:r>
              <a:rPr lang="zh-CN" altLang="en-US"/>
              <a:t>的扩展包：</a:t>
            </a:r>
            <a:r>
              <a:rPr lang="en-US" altLang="zh-CN"/>
              <a:t> gensim</a:t>
            </a:r>
            <a:r>
              <a:rPr lang="zh-CN" altLang="en-US"/>
              <a:t>，这里是别人实现好的一些训练词向量的模型，我们可以直接调用，参考网址：</a:t>
            </a:r>
            <a:r>
              <a:rPr lang="en-US" altLang="zh-CN">
                <a:hlinkClick r:id="rId3"/>
              </a:rPr>
              <a:t>https://github.com/RaRe-Technologies/gensim</a:t>
            </a:r>
            <a:r>
              <a:rPr lang="en-US" altLang="zh-CN"/>
              <a:t> </a:t>
            </a:r>
          </a:p>
          <a:p>
            <a:pPr>
              <a:lnSpc>
                <a:spcPct val="120000"/>
              </a:lnSpc>
            </a:pPr>
            <a:r>
              <a:rPr lang="zh-CN" altLang="en-US"/>
              <a:t>       这里使用的话会涉及到中文分词，这里直接推荐使用</a:t>
            </a:r>
            <a:r>
              <a:rPr lang="en-US" altLang="zh-CN"/>
              <a:t>python</a:t>
            </a:r>
            <a:r>
              <a:rPr lang="zh-CN" altLang="en-US"/>
              <a:t>的拓展包：</a:t>
            </a:r>
            <a:r>
              <a:rPr lang="en-US" altLang="zh-CN"/>
              <a:t>jieba</a:t>
            </a:r>
            <a:r>
              <a:rPr lang="zh-CN" altLang="en-US"/>
              <a:t>，这个拓展包使用起来非常简单，这里就不过多介绍了。</a:t>
            </a:r>
            <a:r>
              <a:rPr lang="zh-CN" altLang="en-US" b="1"/>
              <a:t>实际上如果我们直接随机生成词向量也是可以使用的，只是效果会比使用词向量要差一些，但是要简单很多了。</a:t>
            </a:r>
            <a:endParaRPr lang="en-US" altLang="zh-CN" b="1"/>
          </a:p>
        </p:txBody>
      </p:sp>
    </p:spTree>
    <p:extLst>
      <p:ext uri="{BB962C8B-B14F-4D97-AF65-F5344CB8AC3E}">
        <p14:creationId xmlns:p14="http://schemas.microsoft.com/office/powerpoint/2010/main" val="2842116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70E8FD9E-4985-4983-8CAE-A1C6CFE4DFD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99109589-A2A7-4EDB-884F-5F2CE5501853}" type="datetime1">
              <a:rPr lang="zh-CN" altLang="en-US" sz="1300" smtClean="0">
                <a:solidFill>
                  <a:srgbClr val="898989"/>
                </a:solidFill>
                <a:ea typeface="宋体" panose="02010600030101010101" pitchFamily="2" charset="-122"/>
              </a:rPr>
              <a:pPr>
                <a:buFont typeface="Arial" panose="020B0604020202020204" pitchFamily="34" charset="0"/>
                <a:buNone/>
              </a:pPr>
              <a:t>2021/5/11</a:t>
            </a:fld>
            <a:endParaRPr lang="zh-CN" altLang="en-US" sz="1300">
              <a:solidFill>
                <a:srgbClr val="898989"/>
              </a:solidFill>
              <a:ea typeface="宋体" panose="02010600030101010101" pitchFamily="2" charset="-122"/>
            </a:endParaRPr>
          </a:p>
        </p:txBody>
      </p:sp>
      <p:sp>
        <p:nvSpPr>
          <p:cNvPr id="6147" name="灯片编号占位符 4">
            <a:extLst>
              <a:ext uri="{FF2B5EF4-FFF2-40B4-BE49-F238E27FC236}">
                <a16:creationId xmlns:a16="http://schemas.microsoft.com/office/drawing/2014/main" id="{6C259175-2352-4EDB-84B9-F8A284BBD641}"/>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8DFFF5EE-F41D-4382-8FCD-7F5C966E7116}" type="slidenum">
              <a:rPr altLang="en-US" sz="1300" smtClean="0">
                <a:solidFill>
                  <a:srgbClr val="898989"/>
                </a:solidFill>
              </a:rPr>
              <a:pPr/>
              <a:t>12</a:t>
            </a:fld>
            <a:endParaRPr lang="zh-CN" altLang="en-US" sz="1300">
              <a:solidFill>
                <a:srgbClr val="898989"/>
              </a:solidFill>
            </a:endParaRPr>
          </a:p>
        </p:txBody>
      </p:sp>
      <p:sp>
        <p:nvSpPr>
          <p:cNvPr id="2" name="文本框 1">
            <a:extLst>
              <a:ext uri="{FF2B5EF4-FFF2-40B4-BE49-F238E27FC236}">
                <a16:creationId xmlns:a16="http://schemas.microsoft.com/office/drawing/2014/main" id="{C3350CD2-2A0D-4E94-9CF0-4E6A3C2A5CFE}"/>
              </a:ext>
            </a:extLst>
          </p:cNvPr>
          <p:cNvSpPr txBox="1"/>
          <p:nvPr/>
        </p:nvSpPr>
        <p:spPr>
          <a:xfrm>
            <a:off x="239948" y="220494"/>
            <a:ext cx="7717277" cy="707886"/>
          </a:xfrm>
          <a:prstGeom prst="rect">
            <a:avLst/>
          </a:prstGeom>
          <a:noFill/>
        </p:spPr>
        <p:txBody>
          <a:bodyPr wrap="square" rtlCol="0">
            <a:spAutoFit/>
          </a:bodyPr>
          <a:lstStyle/>
          <a:p>
            <a:r>
              <a:rPr lang="en-US" altLang="zh-CN" sz="4000">
                <a:solidFill>
                  <a:schemeClr val="bg1"/>
                </a:solidFill>
              </a:rPr>
              <a:t>CNN-</a:t>
            </a:r>
            <a:r>
              <a:rPr lang="zh-CN" altLang="en-US" sz="4000">
                <a:solidFill>
                  <a:schemeClr val="bg1"/>
                </a:solidFill>
              </a:rPr>
              <a:t>词嵌入</a:t>
            </a:r>
          </a:p>
        </p:txBody>
      </p:sp>
      <p:sp>
        <p:nvSpPr>
          <p:cNvPr id="3" name="文本框 2">
            <a:extLst>
              <a:ext uri="{FF2B5EF4-FFF2-40B4-BE49-F238E27FC236}">
                <a16:creationId xmlns:a16="http://schemas.microsoft.com/office/drawing/2014/main" id="{63FCE1F2-FFF3-4A8D-A1ED-10F75D71D078}"/>
              </a:ext>
            </a:extLst>
          </p:cNvPr>
          <p:cNvSpPr txBox="1"/>
          <p:nvPr/>
        </p:nvSpPr>
        <p:spPr>
          <a:xfrm>
            <a:off x="457200" y="1503113"/>
            <a:ext cx="7500025" cy="400110"/>
          </a:xfrm>
          <a:prstGeom prst="rect">
            <a:avLst/>
          </a:prstGeom>
          <a:noFill/>
        </p:spPr>
        <p:txBody>
          <a:bodyPr wrap="square" rtlCol="0">
            <a:spAutoFit/>
          </a:bodyPr>
          <a:lstStyle/>
          <a:p>
            <a:r>
              <a:rPr lang="en-US" altLang="zh-CN"/>
              <a:t>                     </a:t>
            </a:r>
          </a:p>
        </p:txBody>
      </p:sp>
      <p:sp>
        <p:nvSpPr>
          <p:cNvPr id="5" name="Rectangle 4">
            <a:extLst>
              <a:ext uri="{FF2B5EF4-FFF2-40B4-BE49-F238E27FC236}">
                <a16:creationId xmlns:a16="http://schemas.microsoft.com/office/drawing/2014/main" id="{76AD7D9D-C0BC-4CDE-903E-DEFC4F45D252}"/>
              </a:ext>
            </a:extLst>
          </p:cNvPr>
          <p:cNvSpPr>
            <a:spLocks noChangeArrowheads="1"/>
          </p:cNvSpPr>
          <p:nvPr/>
        </p:nvSpPr>
        <p:spPr bwMode="auto">
          <a:xfrm>
            <a:off x="0" y="4984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文本框 13">
            <a:extLst>
              <a:ext uri="{FF2B5EF4-FFF2-40B4-BE49-F238E27FC236}">
                <a16:creationId xmlns:a16="http://schemas.microsoft.com/office/drawing/2014/main" id="{66B51215-D043-4AB8-9918-3148CB3AD309}"/>
              </a:ext>
            </a:extLst>
          </p:cNvPr>
          <p:cNvSpPr txBox="1"/>
          <p:nvPr/>
        </p:nvSpPr>
        <p:spPr>
          <a:xfrm>
            <a:off x="457200" y="1364054"/>
            <a:ext cx="7646020" cy="1907189"/>
          </a:xfrm>
          <a:prstGeom prst="rect">
            <a:avLst/>
          </a:prstGeom>
          <a:noFill/>
        </p:spPr>
        <p:txBody>
          <a:bodyPr wrap="square" rtlCol="0">
            <a:spAutoFit/>
          </a:bodyPr>
          <a:lstStyle/>
          <a:p>
            <a:pPr>
              <a:lnSpc>
                <a:spcPct val="120000"/>
              </a:lnSpc>
            </a:pPr>
            <a:r>
              <a:rPr lang="zh-CN" altLang="en-US"/>
              <a:t>       词嵌入，实际就是将单词映射成我们的词向量，如左下图所示，对应的函数是</a:t>
            </a:r>
            <a:r>
              <a:rPr lang="en-US" altLang="zh-CN"/>
              <a:t>pytorch</a:t>
            </a:r>
            <a:r>
              <a:rPr lang="zh-CN" altLang="en-US"/>
              <a:t>中的</a:t>
            </a:r>
            <a:r>
              <a:rPr lang="en-US" altLang="zh-CN"/>
              <a:t>torch.nn.</a:t>
            </a:r>
            <a:r>
              <a:rPr lang="nl-NL" altLang="zh-CN"/>
              <a:t> Embedding(</a:t>
            </a:r>
            <a:r>
              <a:rPr lang="en-US" altLang="zh-CN"/>
              <a:t>)</a:t>
            </a:r>
            <a:r>
              <a:rPr lang="zh-CN" altLang="en-US"/>
              <a:t>，其中常用的两个参数如右下所示，第一个是我们本次需要的词的数量的大小，第二个参数是我们要将一个词映射成多少维的向量，例如映射成</a:t>
            </a:r>
            <a:r>
              <a:rPr lang="en-US" altLang="zh-CN"/>
              <a:t>200</a:t>
            </a:r>
            <a:r>
              <a:rPr lang="zh-CN" altLang="en-US"/>
              <a:t>维的词向量，那么单词</a:t>
            </a:r>
            <a:r>
              <a:rPr lang="en-US" altLang="zh-CN"/>
              <a:t>w</a:t>
            </a:r>
            <a:r>
              <a:rPr lang="zh-CN" altLang="en-US"/>
              <a:t>映射后就会变成一个</a:t>
            </a:r>
            <a:r>
              <a:rPr lang="en-US" altLang="zh-CN"/>
              <a:t>(1*200)</a:t>
            </a:r>
            <a:r>
              <a:rPr lang="zh-CN" altLang="en-US"/>
              <a:t>的向量</a:t>
            </a:r>
            <a:endParaRPr lang="en-US" altLang="zh-CN"/>
          </a:p>
        </p:txBody>
      </p:sp>
      <p:sp>
        <p:nvSpPr>
          <p:cNvPr id="11" name="文本框 10">
            <a:extLst>
              <a:ext uri="{FF2B5EF4-FFF2-40B4-BE49-F238E27FC236}">
                <a16:creationId xmlns:a16="http://schemas.microsoft.com/office/drawing/2014/main" id="{4622EE2F-98CB-4E13-8885-78D33B9C0552}"/>
              </a:ext>
            </a:extLst>
          </p:cNvPr>
          <p:cNvSpPr txBox="1"/>
          <p:nvPr/>
        </p:nvSpPr>
        <p:spPr>
          <a:xfrm>
            <a:off x="4709274" y="3925742"/>
            <a:ext cx="3896008" cy="1059008"/>
          </a:xfrm>
          <a:prstGeom prst="rect">
            <a:avLst/>
          </a:prstGeom>
          <a:noFill/>
        </p:spPr>
        <p:txBody>
          <a:bodyPr wrap="square" rtlCol="0">
            <a:spAutoFit/>
          </a:bodyPr>
          <a:lstStyle/>
          <a:p>
            <a:pPr>
              <a:lnSpc>
                <a:spcPct val="120000"/>
              </a:lnSpc>
            </a:pPr>
            <a:r>
              <a:rPr lang="en-US" altLang="zh-CN" sz="1800"/>
              <a:t>torch.nn.</a:t>
            </a:r>
            <a:r>
              <a:rPr lang="nl-NL" altLang="zh-CN" sz="1800"/>
              <a:t> Embedding</a:t>
            </a:r>
          </a:p>
          <a:p>
            <a:pPr>
              <a:lnSpc>
                <a:spcPct val="120000"/>
              </a:lnSpc>
            </a:pPr>
            <a:r>
              <a:rPr lang="nl-NL" altLang="zh-CN" sz="1800"/>
              <a:t>(num_embeddings=vocab_size, embedding_dim=embeding_dim)</a:t>
            </a:r>
            <a:endParaRPr lang="en-US" altLang="zh-CN" sz="1800"/>
          </a:p>
        </p:txBody>
      </p:sp>
      <p:pic>
        <p:nvPicPr>
          <p:cNvPr id="9" name="图片 8">
            <a:extLst>
              <a:ext uri="{FF2B5EF4-FFF2-40B4-BE49-F238E27FC236}">
                <a16:creationId xmlns:a16="http://schemas.microsoft.com/office/drawing/2014/main" id="{92D5DFA9-27EA-46B3-8BC4-DDDF87F14279}"/>
              </a:ext>
            </a:extLst>
          </p:cNvPr>
          <p:cNvPicPr>
            <a:picLocks noChangeAspect="1"/>
          </p:cNvPicPr>
          <p:nvPr/>
        </p:nvPicPr>
        <p:blipFill>
          <a:blip r:embed="rId2"/>
          <a:stretch>
            <a:fillRect/>
          </a:stretch>
        </p:blipFill>
        <p:spPr>
          <a:xfrm>
            <a:off x="399674" y="3486006"/>
            <a:ext cx="3770882" cy="3180244"/>
          </a:xfrm>
          <a:prstGeom prst="rect">
            <a:avLst/>
          </a:prstGeom>
        </p:spPr>
      </p:pic>
    </p:spTree>
    <p:extLst>
      <p:ext uri="{BB962C8B-B14F-4D97-AF65-F5344CB8AC3E}">
        <p14:creationId xmlns:p14="http://schemas.microsoft.com/office/powerpoint/2010/main" val="2530291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70E8FD9E-4985-4983-8CAE-A1C6CFE4DFD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99109589-A2A7-4EDB-884F-5F2CE5501853}" type="datetime1">
              <a:rPr lang="zh-CN" altLang="en-US" sz="1300" smtClean="0">
                <a:solidFill>
                  <a:srgbClr val="898989"/>
                </a:solidFill>
                <a:ea typeface="宋体" panose="02010600030101010101" pitchFamily="2" charset="-122"/>
              </a:rPr>
              <a:pPr>
                <a:buFont typeface="Arial" panose="020B0604020202020204" pitchFamily="34" charset="0"/>
                <a:buNone/>
              </a:pPr>
              <a:t>2021/5/11</a:t>
            </a:fld>
            <a:endParaRPr lang="zh-CN" altLang="en-US" sz="1300">
              <a:solidFill>
                <a:srgbClr val="898989"/>
              </a:solidFill>
              <a:ea typeface="宋体" panose="02010600030101010101" pitchFamily="2" charset="-122"/>
            </a:endParaRPr>
          </a:p>
        </p:txBody>
      </p:sp>
      <p:sp>
        <p:nvSpPr>
          <p:cNvPr id="6147" name="灯片编号占位符 4">
            <a:extLst>
              <a:ext uri="{FF2B5EF4-FFF2-40B4-BE49-F238E27FC236}">
                <a16:creationId xmlns:a16="http://schemas.microsoft.com/office/drawing/2014/main" id="{6C259175-2352-4EDB-84B9-F8A284BBD641}"/>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8DFFF5EE-F41D-4382-8FCD-7F5C966E7116}" type="slidenum">
              <a:rPr altLang="en-US" sz="1300" smtClean="0">
                <a:solidFill>
                  <a:srgbClr val="898989"/>
                </a:solidFill>
              </a:rPr>
              <a:pPr/>
              <a:t>13</a:t>
            </a:fld>
            <a:endParaRPr lang="zh-CN" altLang="en-US" sz="1300">
              <a:solidFill>
                <a:srgbClr val="898989"/>
              </a:solidFill>
            </a:endParaRPr>
          </a:p>
        </p:txBody>
      </p:sp>
      <p:sp>
        <p:nvSpPr>
          <p:cNvPr id="2" name="文本框 1">
            <a:extLst>
              <a:ext uri="{FF2B5EF4-FFF2-40B4-BE49-F238E27FC236}">
                <a16:creationId xmlns:a16="http://schemas.microsoft.com/office/drawing/2014/main" id="{C3350CD2-2A0D-4E94-9CF0-4E6A3C2A5CFE}"/>
              </a:ext>
            </a:extLst>
          </p:cNvPr>
          <p:cNvSpPr txBox="1"/>
          <p:nvPr/>
        </p:nvSpPr>
        <p:spPr>
          <a:xfrm>
            <a:off x="239948" y="220494"/>
            <a:ext cx="7717277" cy="707886"/>
          </a:xfrm>
          <a:prstGeom prst="rect">
            <a:avLst/>
          </a:prstGeom>
          <a:noFill/>
        </p:spPr>
        <p:txBody>
          <a:bodyPr wrap="square" rtlCol="0">
            <a:spAutoFit/>
          </a:bodyPr>
          <a:lstStyle/>
          <a:p>
            <a:r>
              <a:rPr lang="en-US" altLang="zh-CN" sz="4000">
                <a:solidFill>
                  <a:schemeClr val="bg1"/>
                </a:solidFill>
              </a:rPr>
              <a:t>CNN-</a:t>
            </a:r>
            <a:r>
              <a:rPr lang="zh-CN" altLang="en-US" sz="4000">
                <a:solidFill>
                  <a:schemeClr val="bg1"/>
                </a:solidFill>
              </a:rPr>
              <a:t>词嵌入</a:t>
            </a:r>
          </a:p>
        </p:txBody>
      </p:sp>
      <p:sp>
        <p:nvSpPr>
          <p:cNvPr id="3" name="文本框 2">
            <a:extLst>
              <a:ext uri="{FF2B5EF4-FFF2-40B4-BE49-F238E27FC236}">
                <a16:creationId xmlns:a16="http://schemas.microsoft.com/office/drawing/2014/main" id="{63FCE1F2-FFF3-4A8D-A1ED-10F75D71D078}"/>
              </a:ext>
            </a:extLst>
          </p:cNvPr>
          <p:cNvSpPr txBox="1"/>
          <p:nvPr/>
        </p:nvSpPr>
        <p:spPr>
          <a:xfrm>
            <a:off x="457200" y="1503113"/>
            <a:ext cx="7500025" cy="400110"/>
          </a:xfrm>
          <a:prstGeom prst="rect">
            <a:avLst/>
          </a:prstGeom>
          <a:noFill/>
        </p:spPr>
        <p:txBody>
          <a:bodyPr wrap="square" rtlCol="0">
            <a:spAutoFit/>
          </a:bodyPr>
          <a:lstStyle/>
          <a:p>
            <a:r>
              <a:rPr lang="en-US" altLang="zh-CN"/>
              <a:t>                     </a:t>
            </a:r>
          </a:p>
        </p:txBody>
      </p:sp>
      <p:sp>
        <p:nvSpPr>
          <p:cNvPr id="5" name="Rectangle 4">
            <a:extLst>
              <a:ext uri="{FF2B5EF4-FFF2-40B4-BE49-F238E27FC236}">
                <a16:creationId xmlns:a16="http://schemas.microsoft.com/office/drawing/2014/main" id="{76AD7D9D-C0BC-4CDE-903E-DEFC4F45D252}"/>
              </a:ext>
            </a:extLst>
          </p:cNvPr>
          <p:cNvSpPr>
            <a:spLocks noChangeArrowheads="1"/>
          </p:cNvSpPr>
          <p:nvPr/>
        </p:nvSpPr>
        <p:spPr bwMode="auto">
          <a:xfrm>
            <a:off x="0" y="4984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文本框 13">
            <a:extLst>
              <a:ext uri="{FF2B5EF4-FFF2-40B4-BE49-F238E27FC236}">
                <a16:creationId xmlns:a16="http://schemas.microsoft.com/office/drawing/2014/main" id="{66B51215-D043-4AB8-9918-3148CB3AD309}"/>
              </a:ext>
            </a:extLst>
          </p:cNvPr>
          <p:cNvSpPr txBox="1"/>
          <p:nvPr/>
        </p:nvSpPr>
        <p:spPr>
          <a:xfrm>
            <a:off x="457200" y="1364054"/>
            <a:ext cx="7646020" cy="1537857"/>
          </a:xfrm>
          <a:prstGeom prst="rect">
            <a:avLst/>
          </a:prstGeom>
          <a:noFill/>
        </p:spPr>
        <p:txBody>
          <a:bodyPr wrap="square" rtlCol="0">
            <a:spAutoFit/>
          </a:bodyPr>
          <a:lstStyle/>
          <a:p>
            <a:pPr>
              <a:lnSpc>
                <a:spcPct val="120000"/>
              </a:lnSpc>
            </a:pPr>
            <a:r>
              <a:rPr lang="zh-CN" altLang="en-US"/>
              <a:t>       对于函数</a:t>
            </a:r>
            <a:r>
              <a:rPr lang="nl-NL" altLang="zh-CN"/>
              <a:t>Embedding(</a:t>
            </a:r>
            <a:r>
              <a:rPr lang="en-US" altLang="zh-CN"/>
              <a:t>)</a:t>
            </a:r>
            <a:r>
              <a:rPr lang="zh-CN" altLang="en-US"/>
              <a:t>而言，如果我们不为这个函数指定预定的词向量，那么这个函数就会为我们随机生成一个词向量表，那么如果我们想要给函数</a:t>
            </a:r>
            <a:r>
              <a:rPr lang="nl-NL" altLang="zh-CN"/>
              <a:t>Embedding(</a:t>
            </a:r>
            <a:r>
              <a:rPr lang="en-US" altLang="zh-CN"/>
              <a:t>)</a:t>
            </a:r>
            <a:r>
              <a:rPr lang="zh-CN" altLang="en-US"/>
              <a:t>指定预定的词向量，那我们需要按照下面的方法做就可以了：</a:t>
            </a:r>
            <a:endParaRPr lang="en-US" altLang="zh-CN"/>
          </a:p>
        </p:txBody>
      </p:sp>
      <p:sp>
        <p:nvSpPr>
          <p:cNvPr id="4" name="矩形 3">
            <a:extLst>
              <a:ext uri="{FF2B5EF4-FFF2-40B4-BE49-F238E27FC236}">
                <a16:creationId xmlns:a16="http://schemas.microsoft.com/office/drawing/2014/main" id="{7F434675-5458-4B6B-8C77-08F63A91B51B}"/>
              </a:ext>
            </a:extLst>
          </p:cNvPr>
          <p:cNvSpPr/>
          <p:nvPr/>
        </p:nvSpPr>
        <p:spPr>
          <a:xfrm>
            <a:off x="495939" y="2901911"/>
            <a:ext cx="8568048" cy="1938992"/>
          </a:xfrm>
          <a:prstGeom prst="rect">
            <a:avLst/>
          </a:prstGeom>
        </p:spPr>
        <p:txBody>
          <a:bodyPr wrap="square">
            <a:spAutoFit/>
          </a:bodyPr>
          <a:lstStyle/>
          <a:p>
            <a:r>
              <a:rPr lang="en-US" altLang="zh-CN"/>
              <a:t>embedding = nn.Embedding(num_embeddings=vocab_size, embedding_dim=embeding_dim)</a:t>
            </a:r>
          </a:p>
          <a:p>
            <a:endParaRPr lang="en-US" altLang="zh-CN"/>
          </a:p>
          <a:p>
            <a:r>
              <a:rPr lang="en-US" altLang="zh-CN"/>
              <a:t>embedding.weight.data.copy_(torch.from_numpy(embeding_vector))</a:t>
            </a:r>
          </a:p>
          <a:p>
            <a:endParaRPr lang="en-US" altLang="zh-CN"/>
          </a:p>
          <a:p>
            <a:r>
              <a:rPr lang="en-US" altLang="zh-CN"/>
              <a:t>embedding.weight.requires_grad = False</a:t>
            </a:r>
            <a:endParaRPr lang="zh-CN" altLang="en-US"/>
          </a:p>
        </p:txBody>
      </p:sp>
      <p:sp>
        <p:nvSpPr>
          <p:cNvPr id="12" name="文本框 11">
            <a:extLst>
              <a:ext uri="{FF2B5EF4-FFF2-40B4-BE49-F238E27FC236}">
                <a16:creationId xmlns:a16="http://schemas.microsoft.com/office/drawing/2014/main" id="{FE9DFA6C-0F5B-46C9-AAA3-D60C49D9CD26}"/>
              </a:ext>
            </a:extLst>
          </p:cNvPr>
          <p:cNvSpPr txBox="1"/>
          <p:nvPr/>
        </p:nvSpPr>
        <p:spPr>
          <a:xfrm>
            <a:off x="495939" y="5040398"/>
            <a:ext cx="7646020" cy="1166410"/>
          </a:xfrm>
          <a:prstGeom prst="rect">
            <a:avLst/>
          </a:prstGeom>
          <a:noFill/>
        </p:spPr>
        <p:txBody>
          <a:bodyPr wrap="square" rtlCol="0">
            <a:spAutoFit/>
          </a:bodyPr>
          <a:lstStyle/>
          <a:p>
            <a:pPr>
              <a:lnSpc>
                <a:spcPct val="120000"/>
              </a:lnSpc>
            </a:pPr>
            <a:r>
              <a:rPr lang="zh-CN" altLang="en-US"/>
              <a:t>       其中</a:t>
            </a:r>
            <a:r>
              <a:rPr lang="en-US" altLang="zh-CN"/>
              <a:t>embeding_vector</a:t>
            </a:r>
            <a:r>
              <a:rPr lang="zh-CN" altLang="en-US"/>
              <a:t>就是我们预训练好的词向量表，它的大小和形状一定是</a:t>
            </a:r>
            <a:r>
              <a:rPr lang="en-US" altLang="zh-CN"/>
              <a:t>vocab_size</a:t>
            </a:r>
            <a:r>
              <a:rPr lang="zh-CN" altLang="en-US"/>
              <a:t>*</a:t>
            </a:r>
            <a:r>
              <a:rPr lang="en-US" altLang="zh-CN"/>
              <a:t> embeding_dim</a:t>
            </a:r>
            <a:r>
              <a:rPr lang="zh-CN" altLang="en-US"/>
              <a:t>的。参考网址：</a:t>
            </a:r>
            <a:r>
              <a:rPr lang="en-US" altLang="zh-CN">
                <a:hlinkClick r:id="rId2"/>
              </a:rPr>
              <a:t>https://blog.csdn.net/kejizuiqianfang/article/details/100825156</a:t>
            </a:r>
            <a:endParaRPr lang="en-US" altLang="zh-CN"/>
          </a:p>
        </p:txBody>
      </p:sp>
    </p:spTree>
    <p:extLst>
      <p:ext uri="{BB962C8B-B14F-4D97-AF65-F5344CB8AC3E}">
        <p14:creationId xmlns:p14="http://schemas.microsoft.com/office/powerpoint/2010/main" val="3069315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70E8FD9E-4985-4983-8CAE-A1C6CFE4DFD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99109589-A2A7-4EDB-884F-5F2CE5501853}" type="datetime1">
              <a:rPr lang="zh-CN" altLang="en-US" sz="1300" smtClean="0">
                <a:solidFill>
                  <a:srgbClr val="898989"/>
                </a:solidFill>
                <a:ea typeface="宋体" panose="02010600030101010101" pitchFamily="2" charset="-122"/>
              </a:rPr>
              <a:pPr>
                <a:buFont typeface="Arial" panose="020B0604020202020204" pitchFamily="34" charset="0"/>
                <a:buNone/>
              </a:pPr>
              <a:t>2021/5/11</a:t>
            </a:fld>
            <a:endParaRPr lang="zh-CN" altLang="en-US" sz="1300">
              <a:solidFill>
                <a:srgbClr val="898989"/>
              </a:solidFill>
              <a:ea typeface="宋体" panose="02010600030101010101" pitchFamily="2" charset="-122"/>
            </a:endParaRPr>
          </a:p>
        </p:txBody>
      </p:sp>
      <p:sp>
        <p:nvSpPr>
          <p:cNvPr id="6147" name="灯片编号占位符 4">
            <a:extLst>
              <a:ext uri="{FF2B5EF4-FFF2-40B4-BE49-F238E27FC236}">
                <a16:creationId xmlns:a16="http://schemas.microsoft.com/office/drawing/2014/main" id="{6C259175-2352-4EDB-84B9-F8A284BBD641}"/>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8DFFF5EE-F41D-4382-8FCD-7F5C966E7116}" type="slidenum">
              <a:rPr altLang="en-US" sz="1300" smtClean="0">
                <a:solidFill>
                  <a:srgbClr val="898989"/>
                </a:solidFill>
              </a:rPr>
              <a:pPr/>
              <a:t>14</a:t>
            </a:fld>
            <a:endParaRPr lang="zh-CN" altLang="en-US" sz="1300">
              <a:solidFill>
                <a:srgbClr val="898989"/>
              </a:solidFill>
            </a:endParaRPr>
          </a:p>
        </p:txBody>
      </p:sp>
      <p:sp>
        <p:nvSpPr>
          <p:cNvPr id="2" name="文本框 1">
            <a:extLst>
              <a:ext uri="{FF2B5EF4-FFF2-40B4-BE49-F238E27FC236}">
                <a16:creationId xmlns:a16="http://schemas.microsoft.com/office/drawing/2014/main" id="{C3350CD2-2A0D-4E94-9CF0-4E6A3C2A5CFE}"/>
              </a:ext>
            </a:extLst>
          </p:cNvPr>
          <p:cNvSpPr txBox="1"/>
          <p:nvPr/>
        </p:nvSpPr>
        <p:spPr>
          <a:xfrm>
            <a:off x="239948" y="220494"/>
            <a:ext cx="7717277" cy="707886"/>
          </a:xfrm>
          <a:prstGeom prst="rect">
            <a:avLst/>
          </a:prstGeom>
          <a:noFill/>
        </p:spPr>
        <p:txBody>
          <a:bodyPr wrap="square" rtlCol="0">
            <a:spAutoFit/>
          </a:bodyPr>
          <a:lstStyle/>
          <a:p>
            <a:r>
              <a:rPr lang="en-US" altLang="zh-CN" sz="4000">
                <a:solidFill>
                  <a:schemeClr val="bg1"/>
                </a:solidFill>
              </a:rPr>
              <a:t>CNN-</a:t>
            </a:r>
            <a:r>
              <a:rPr lang="zh-CN" altLang="en-US" sz="4000">
                <a:solidFill>
                  <a:schemeClr val="bg1"/>
                </a:solidFill>
              </a:rPr>
              <a:t>卷积模型的设计</a:t>
            </a:r>
          </a:p>
        </p:txBody>
      </p:sp>
      <p:sp>
        <p:nvSpPr>
          <p:cNvPr id="3" name="文本框 2">
            <a:extLst>
              <a:ext uri="{FF2B5EF4-FFF2-40B4-BE49-F238E27FC236}">
                <a16:creationId xmlns:a16="http://schemas.microsoft.com/office/drawing/2014/main" id="{63FCE1F2-FFF3-4A8D-A1ED-10F75D71D078}"/>
              </a:ext>
            </a:extLst>
          </p:cNvPr>
          <p:cNvSpPr txBox="1"/>
          <p:nvPr/>
        </p:nvSpPr>
        <p:spPr>
          <a:xfrm>
            <a:off x="457200" y="1503113"/>
            <a:ext cx="7500025" cy="400110"/>
          </a:xfrm>
          <a:prstGeom prst="rect">
            <a:avLst/>
          </a:prstGeom>
          <a:noFill/>
        </p:spPr>
        <p:txBody>
          <a:bodyPr wrap="square" rtlCol="0">
            <a:spAutoFit/>
          </a:bodyPr>
          <a:lstStyle/>
          <a:p>
            <a:r>
              <a:rPr lang="en-US" altLang="zh-CN"/>
              <a:t>                     </a:t>
            </a:r>
          </a:p>
        </p:txBody>
      </p:sp>
      <p:sp>
        <p:nvSpPr>
          <p:cNvPr id="5" name="Rectangle 4">
            <a:extLst>
              <a:ext uri="{FF2B5EF4-FFF2-40B4-BE49-F238E27FC236}">
                <a16:creationId xmlns:a16="http://schemas.microsoft.com/office/drawing/2014/main" id="{76AD7D9D-C0BC-4CDE-903E-DEFC4F45D252}"/>
              </a:ext>
            </a:extLst>
          </p:cNvPr>
          <p:cNvSpPr>
            <a:spLocks noChangeArrowheads="1"/>
          </p:cNvSpPr>
          <p:nvPr/>
        </p:nvSpPr>
        <p:spPr bwMode="auto">
          <a:xfrm>
            <a:off x="0" y="4984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文本框 13">
            <a:extLst>
              <a:ext uri="{FF2B5EF4-FFF2-40B4-BE49-F238E27FC236}">
                <a16:creationId xmlns:a16="http://schemas.microsoft.com/office/drawing/2014/main" id="{66B51215-D043-4AB8-9918-3148CB3AD309}"/>
              </a:ext>
            </a:extLst>
          </p:cNvPr>
          <p:cNvSpPr txBox="1"/>
          <p:nvPr/>
        </p:nvSpPr>
        <p:spPr>
          <a:xfrm>
            <a:off x="457200" y="1364054"/>
            <a:ext cx="7646020" cy="4123180"/>
          </a:xfrm>
          <a:prstGeom prst="rect">
            <a:avLst/>
          </a:prstGeom>
          <a:noFill/>
        </p:spPr>
        <p:txBody>
          <a:bodyPr wrap="square" rtlCol="0">
            <a:spAutoFit/>
          </a:bodyPr>
          <a:lstStyle/>
          <a:p>
            <a:pPr>
              <a:lnSpc>
                <a:spcPct val="120000"/>
              </a:lnSpc>
            </a:pPr>
            <a:r>
              <a:rPr lang="zh-CN" altLang="en-US"/>
              <a:t>         我们现在已经得到了词向量（预训练的或者随机生成的都可以），相对于图片，就相当于得到了图片的</a:t>
            </a:r>
            <a:r>
              <a:rPr lang="en-US" altLang="zh-CN"/>
              <a:t>RGB</a:t>
            </a:r>
            <a:r>
              <a:rPr lang="zh-CN" altLang="en-US"/>
              <a:t>值，那么我们下一步需要做的是设计卷积模型，来提取文本中的重要信息，然后用于分类。我这里提供一个非常简单的模型：</a:t>
            </a:r>
            <a:r>
              <a:rPr lang="en-US" altLang="zh-CN">
                <a:hlinkClick r:id="rId2"/>
              </a:rPr>
              <a:t>https://www.cnblogs.com/ttdeveloping/p/10668621.html</a:t>
            </a:r>
            <a:endParaRPr lang="en-US" altLang="zh-CN"/>
          </a:p>
          <a:p>
            <a:pPr>
              <a:lnSpc>
                <a:spcPct val="120000"/>
              </a:lnSpc>
            </a:pPr>
            <a:r>
              <a:rPr lang="en-US" altLang="zh-CN"/>
              <a:t>         </a:t>
            </a:r>
            <a:r>
              <a:rPr lang="zh-CN" altLang="en-US"/>
              <a:t>当然还有别的模型，大家可以到网上去搜一下看看。针对于上面提到的模型，我们会发现，这里的卷积核不是像我们之前在图片分类中常见的“正方形”卷积核，这里的卷积核是一个“长方形的”，这里的卷积核的大小要满足一定的要求，对于宽</a:t>
            </a:r>
            <a:r>
              <a:rPr lang="en-US" altLang="zh-CN"/>
              <a:t>W</a:t>
            </a:r>
            <a:r>
              <a:rPr lang="zh-CN" altLang="en-US"/>
              <a:t>，不能长于句子的长度。对于长</a:t>
            </a:r>
            <a:r>
              <a:rPr lang="en-US" altLang="zh-CN"/>
              <a:t>L</a:t>
            </a:r>
            <a:r>
              <a:rPr lang="zh-CN" altLang="en-US"/>
              <a:t>，要和词向量的维度相同，也就是前面的</a:t>
            </a:r>
            <a:r>
              <a:rPr lang="nl-NL" altLang="zh-CN"/>
              <a:t>embeding_dim</a:t>
            </a:r>
            <a:r>
              <a:rPr lang="zh-CN" altLang="en-US"/>
              <a:t>参数。这个卷积核的形状就是（</a:t>
            </a:r>
            <a:r>
              <a:rPr lang="en-US" altLang="zh-CN"/>
              <a:t>W,</a:t>
            </a:r>
            <a:r>
              <a:rPr lang="zh-CN" altLang="en-US"/>
              <a:t> </a:t>
            </a:r>
            <a:r>
              <a:rPr lang="en-US" altLang="zh-CN"/>
              <a:t>L</a:t>
            </a:r>
            <a:r>
              <a:rPr lang="zh-CN" altLang="en-US"/>
              <a:t>）。</a:t>
            </a:r>
            <a:endParaRPr lang="en-US" altLang="zh-CN"/>
          </a:p>
        </p:txBody>
      </p:sp>
    </p:spTree>
    <p:extLst>
      <p:ext uri="{BB962C8B-B14F-4D97-AF65-F5344CB8AC3E}">
        <p14:creationId xmlns:p14="http://schemas.microsoft.com/office/powerpoint/2010/main" val="1612000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70E8FD9E-4985-4983-8CAE-A1C6CFE4DFD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99109589-A2A7-4EDB-884F-5F2CE5501853}" type="datetime1">
              <a:rPr lang="zh-CN" altLang="en-US" sz="1300" smtClean="0">
                <a:solidFill>
                  <a:srgbClr val="898989"/>
                </a:solidFill>
                <a:ea typeface="宋体" panose="02010600030101010101" pitchFamily="2" charset="-122"/>
              </a:rPr>
              <a:pPr>
                <a:buFont typeface="Arial" panose="020B0604020202020204" pitchFamily="34" charset="0"/>
                <a:buNone/>
              </a:pPr>
              <a:t>2021/5/11</a:t>
            </a:fld>
            <a:endParaRPr lang="zh-CN" altLang="en-US" sz="1300">
              <a:solidFill>
                <a:srgbClr val="898989"/>
              </a:solidFill>
              <a:ea typeface="宋体" panose="02010600030101010101" pitchFamily="2" charset="-122"/>
            </a:endParaRPr>
          </a:p>
        </p:txBody>
      </p:sp>
      <p:sp>
        <p:nvSpPr>
          <p:cNvPr id="6147" name="灯片编号占位符 4">
            <a:extLst>
              <a:ext uri="{FF2B5EF4-FFF2-40B4-BE49-F238E27FC236}">
                <a16:creationId xmlns:a16="http://schemas.microsoft.com/office/drawing/2014/main" id="{6C259175-2352-4EDB-84B9-F8A284BBD641}"/>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8DFFF5EE-F41D-4382-8FCD-7F5C966E7116}" type="slidenum">
              <a:rPr altLang="en-US" sz="1300" smtClean="0">
                <a:solidFill>
                  <a:srgbClr val="898989"/>
                </a:solidFill>
              </a:rPr>
              <a:pPr/>
              <a:t>15</a:t>
            </a:fld>
            <a:endParaRPr lang="zh-CN" altLang="en-US" sz="1300">
              <a:solidFill>
                <a:srgbClr val="898989"/>
              </a:solidFill>
            </a:endParaRPr>
          </a:p>
        </p:txBody>
      </p:sp>
      <p:sp>
        <p:nvSpPr>
          <p:cNvPr id="2" name="文本框 1">
            <a:extLst>
              <a:ext uri="{FF2B5EF4-FFF2-40B4-BE49-F238E27FC236}">
                <a16:creationId xmlns:a16="http://schemas.microsoft.com/office/drawing/2014/main" id="{C3350CD2-2A0D-4E94-9CF0-4E6A3C2A5CFE}"/>
              </a:ext>
            </a:extLst>
          </p:cNvPr>
          <p:cNvSpPr txBox="1"/>
          <p:nvPr/>
        </p:nvSpPr>
        <p:spPr>
          <a:xfrm>
            <a:off x="239948" y="220494"/>
            <a:ext cx="7717277" cy="707886"/>
          </a:xfrm>
          <a:prstGeom prst="rect">
            <a:avLst/>
          </a:prstGeom>
          <a:noFill/>
        </p:spPr>
        <p:txBody>
          <a:bodyPr wrap="square" rtlCol="0">
            <a:spAutoFit/>
          </a:bodyPr>
          <a:lstStyle/>
          <a:p>
            <a:r>
              <a:rPr lang="en-US" altLang="zh-CN" sz="4000">
                <a:solidFill>
                  <a:schemeClr val="bg1"/>
                </a:solidFill>
              </a:rPr>
              <a:t>CNN-</a:t>
            </a:r>
            <a:r>
              <a:rPr lang="zh-CN" altLang="en-US" sz="4000">
                <a:solidFill>
                  <a:schemeClr val="bg1"/>
                </a:solidFill>
              </a:rPr>
              <a:t>卷积模型的设计</a:t>
            </a:r>
          </a:p>
        </p:txBody>
      </p:sp>
      <p:sp>
        <p:nvSpPr>
          <p:cNvPr id="3" name="文本框 2">
            <a:extLst>
              <a:ext uri="{FF2B5EF4-FFF2-40B4-BE49-F238E27FC236}">
                <a16:creationId xmlns:a16="http://schemas.microsoft.com/office/drawing/2014/main" id="{63FCE1F2-FFF3-4A8D-A1ED-10F75D71D078}"/>
              </a:ext>
            </a:extLst>
          </p:cNvPr>
          <p:cNvSpPr txBox="1"/>
          <p:nvPr/>
        </p:nvSpPr>
        <p:spPr>
          <a:xfrm>
            <a:off x="457200" y="1503113"/>
            <a:ext cx="7500025" cy="400110"/>
          </a:xfrm>
          <a:prstGeom prst="rect">
            <a:avLst/>
          </a:prstGeom>
          <a:noFill/>
        </p:spPr>
        <p:txBody>
          <a:bodyPr wrap="square" rtlCol="0">
            <a:spAutoFit/>
          </a:bodyPr>
          <a:lstStyle/>
          <a:p>
            <a:r>
              <a:rPr lang="en-US" altLang="zh-CN"/>
              <a:t>                     </a:t>
            </a:r>
          </a:p>
        </p:txBody>
      </p:sp>
      <p:sp>
        <p:nvSpPr>
          <p:cNvPr id="5" name="Rectangle 4">
            <a:extLst>
              <a:ext uri="{FF2B5EF4-FFF2-40B4-BE49-F238E27FC236}">
                <a16:creationId xmlns:a16="http://schemas.microsoft.com/office/drawing/2014/main" id="{76AD7D9D-C0BC-4CDE-903E-DEFC4F45D252}"/>
              </a:ext>
            </a:extLst>
          </p:cNvPr>
          <p:cNvSpPr>
            <a:spLocks noChangeArrowheads="1"/>
          </p:cNvSpPr>
          <p:nvPr/>
        </p:nvSpPr>
        <p:spPr bwMode="auto">
          <a:xfrm>
            <a:off x="0" y="4984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文本框 13">
            <a:extLst>
              <a:ext uri="{FF2B5EF4-FFF2-40B4-BE49-F238E27FC236}">
                <a16:creationId xmlns:a16="http://schemas.microsoft.com/office/drawing/2014/main" id="{66B51215-D043-4AB8-9918-3148CB3AD309}"/>
              </a:ext>
            </a:extLst>
          </p:cNvPr>
          <p:cNvSpPr txBox="1"/>
          <p:nvPr/>
        </p:nvSpPr>
        <p:spPr>
          <a:xfrm>
            <a:off x="457200" y="1364054"/>
            <a:ext cx="7646020" cy="799193"/>
          </a:xfrm>
          <a:prstGeom prst="rect">
            <a:avLst/>
          </a:prstGeom>
          <a:noFill/>
        </p:spPr>
        <p:txBody>
          <a:bodyPr wrap="square" rtlCol="0">
            <a:spAutoFit/>
          </a:bodyPr>
          <a:lstStyle/>
          <a:p>
            <a:pPr>
              <a:lnSpc>
                <a:spcPct val="120000"/>
              </a:lnSpc>
            </a:pPr>
            <a:r>
              <a:rPr lang="zh-CN" altLang="en-US"/>
              <a:t>         如果用代码实现，我们可以使用以下的代码就可以实现上一页所说的卷积模型的卷积部分</a:t>
            </a:r>
            <a:endParaRPr lang="en-US" altLang="zh-CN"/>
          </a:p>
        </p:txBody>
      </p:sp>
      <p:sp>
        <p:nvSpPr>
          <p:cNvPr id="4" name="矩形 3">
            <a:extLst>
              <a:ext uri="{FF2B5EF4-FFF2-40B4-BE49-F238E27FC236}">
                <a16:creationId xmlns:a16="http://schemas.microsoft.com/office/drawing/2014/main" id="{3945E255-9CB9-4D8D-9FDF-EEFAFFC5A5D9}"/>
              </a:ext>
            </a:extLst>
          </p:cNvPr>
          <p:cNvSpPr/>
          <p:nvPr/>
        </p:nvSpPr>
        <p:spPr>
          <a:xfrm>
            <a:off x="457200" y="2163247"/>
            <a:ext cx="8025160" cy="1015663"/>
          </a:xfrm>
          <a:prstGeom prst="rect">
            <a:avLst/>
          </a:prstGeom>
        </p:spPr>
        <p:txBody>
          <a:bodyPr wrap="square">
            <a:spAutoFit/>
          </a:bodyPr>
          <a:lstStyle/>
          <a:p>
            <a:r>
              <a:rPr lang="en-US" altLang="zh-CN"/>
              <a:t>conv1 = nn.Conv2d(1, conv_channel, (1, embeding_dim))</a:t>
            </a:r>
          </a:p>
          <a:p>
            <a:r>
              <a:rPr lang="en-US" altLang="zh-CN"/>
              <a:t>conv2 = nn.Conv2d(1, conv_channel, (2, embeding_dim))</a:t>
            </a:r>
          </a:p>
          <a:p>
            <a:r>
              <a:rPr lang="en-US" altLang="zh-CN"/>
              <a:t>conv3 = nn.Conv2d(1, conv_channel, (3, embeding_dim))</a:t>
            </a:r>
            <a:endParaRPr lang="zh-CN" altLang="en-US"/>
          </a:p>
        </p:txBody>
      </p:sp>
      <p:sp>
        <p:nvSpPr>
          <p:cNvPr id="9" name="文本框 8">
            <a:extLst>
              <a:ext uri="{FF2B5EF4-FFF2-40B4-BE49-F238E27FC236}">
                <a16:creationId xmlns:a16="http://schemas.microsoft.com/office/drawing/2014/main" id="{4AC0AFC9-1372-433C-9A46-B0773E5A6D7F}"/>
              </a:ext>
            </a:extLst>
          </p:cNvPr>
          <p:cNvSpPr txBox="1"/>
          <p:nvPr/>
        </p:nvSpPr>
        <p:spPr>
          <a:xfrm>
            <a:off x="457200" y="3210714"/>
            <a:ext cx="7646020" cy="1907189"/>
          </a:xfrm>
          <a:prstGeom prst="rect">
            <a:avLst/>
          </a:prstGeom>
          <a:noFill/>
        </p:spPr>
        <p:txBody>
          <a:bodyPr wrap="square" rtlCol="0">
            <a:spAutoFit/>
          </a:bodyPr>
          <a:lstStyle/>
          <a:p>
            <a:pPr>
              <a:lnSpc>
                <a:spcPct val="120000"/>
              </a:lnSpc>
            </a:pPr>
            <a:r>
              <a:rPr lang="zh-CN" altLang="en-US"/>
              <a:t>         第一个参数指的是输入的词向量的通道数，对应于图片而言的话可以说就是</a:t>
            </a:r>
            <a:r>
              <a:rPr lang="en-US" altLang="zh-CN"/>
              <a:t>RGB</a:t>
            </a:r>
            <a:r>
              <a:rPr lang="zh-CN" altLang="en-US"/>
              <a:t>三通道，但是这里的词向量只有一个通道，所以这里设定为</a:t>
            </a:r>
            <a:r>
              <a:rPr lang="en-US" altLang="zh-CN"/>
              <a:t>1</a:t>
            </a:r>
            <a:r>
              <a:rPr lang="zh-CN" altLang="en-US"/>
              <a:t>即可，第二个就是卷积之后输出的通道，这里不建议特别大，取的长度不要长于大部分的句子长度，这里建议为</a:t>
            </a:r>
            <a:r>
              <a:rPr lang="en-US" altLang="zh-CN"/>
              <a:t>4</a:t>
            </a:r>
            <a:r>
              <a:rPr lang="zh-CN" altLang="en-US"/>
              <a:t>即可，第三个参数就是卷积核的大小了，这里不再赘述。</a:t>
            </a:r>
            <a:endParaRPr lang="en-US" altLang="zh-CN"/>
          </a:p>
        </p:txBody>
      </p:sp>
    </p:spTree>
    <p:extLst>
      <p:ext uri="{BB962C8B-B14F-4D97-AF65-F5344CB8AC3E}">
        <p14:creationId xmlns:p14="http://schemas.microsoft.com/office/powerpoint/2010/main" val="139716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70E8FD9E-4985-4983-8CAE-A1C6CFE4DFD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99109589-A2A7-4EDB-884F-5F2CE5501853}" type="datetime1">
              <a:rPr lang="zh-CN" altLang="en-US" sz="1300" smtClean="0">
                <a:solidFill>
                  <a:srgbClr val="898989"/>
                </a:solidFill>
                <a:ea typeface="宋体" panose="02010600030101010101" pitchFamily="2" charset="-122"/>
              </a:rPr>
              <a:pPr>
                <a:buFont typeface="Arial" panose="020B0604020202020204" pitchFamily="34" charset="0"/>
                <a:buNone/>
              </a:pPr>
              <a:t>2021/5/11</a:t>
            </a:fld>
            <a:endParaRPr lang="zh-CN" altLang="en-US" sz="1300">
              <a:solidFill>
                <a:srgbClr val="898989"/>
              </a:solidFill>
              <a:ea typeface="宋体" panose="02010600030101010101" pitchFamily="2" charset="-122"/>
            </a:endParaRPr>
          </a:p>
        </p:txBody>
      </p:sp>
      <p:sp>
        <p:nvSpPr>
          <p:cNvPr id="6147" name="灯片编号占位符 4">
            <a:extLst>
              <a:ext uri="{FF2B5EF4-FFF2-40B4-BE49-F238E27FC236}">
                <a16:creationId xmlns:a16="http://schemas.microsoft.com/office/drawing/2014/main" id="{6C259175-2352-4EDB-84B9-F8A284BBD641}"/>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8DFFF5EE-F41D-4382-8FCD-7F5C966E7116}" type="slidenum">
              <a:rPr altLang="en-US" sz="1300" smtClean="0">
                <a:solidFill>
                  <a:srgbClr val="898989"/>
                </a:solidFill>
              </a:rPr>
              <a:pPr/>
              <a:t>16</a:t>
            </a:fld>
            <a:endParaRPr lang="zh-CN" altLang="en-US" sz="1300">
              <a:solidFill>
                <a:srgbClr val="898989"/>
              </a:solidFill>
            </a:endParaRPr>
          </a:p>
        </p:txBody>
      </p:sp>
      <p:sp>
        <p:nvSpPr>
          <p:cNvPr id="2" name="文本框 1">
            <a:extLst>
              <a:ext uri="{FF2B5EF4-FFF2-40B4-BE49-F238E27FC236}">
                <a16:creationId xmlns:a16="http://schemas.microsoft.com/office/drawing/2014/main" id="{C3350CD2-2A0D-4E94-9CF0-4E6A3C2A5CFE}"/>
              </a:ext>
            </a:extLst>
          </p:cNvPr>
          <p:cNvSpPr txBox="1"/>
          <p:nvPr/>
        </p:nvSpPr>
        <p:spPr>
          <a:xfrm>
            <a:off x="239948" y="220494"/>
            <a:ext cx="7717277" cy="707886"/>
          </a:xfrm>
          <a:prstGeom prst="rect">
            <a:avLst/>
          </a:prstGeom>
          <a:noFill/>
        </p:spPr>
        <p:txBody>
          <a:bodyPr wrap="square" rtlCol="0">
            <a:spAutoFit/>
          </a:bodyPr>
          <a:lstStyle/>
          <a:p>
            <a:r>
              <a:rPr lang="en-US" altLang="zh-CN" sz="4000">
                <a:solidFill>
                  <a:schemeClr val="bg1"/>
                </a:solidFill>
              </a:rPr>
              <a:t>CNN-</a:t>
            </a:r>
            <a:r>
              <a:rPr lang="zh-CN" altLang="en-US" sz="4000">
                <a:solidFill>
                  <a:schemeClr val="bg1"/>
                </a:solidFill>
              </a:rPr>
              <a:t>卷积模型的设计</a:t>
            </a:r>
          </a:p>
        </p:txBody>
      </p:sp>
      <p:sp>
        <p:nvSpPr>
          <p:cNvPr id="3" name="文本框 2">
            <a:extLst>
              <a:ext uri="{FF2B5EF4-FFF2-40B4-BE49-F238E27FC236}">
                <a16:creationId xmlns:a16="http://schemas.microsoft.com/office/drawing/2014/main" id="{63FCE1F2-FFF3-4A8D-A1ED-10F75D71D078}"/>
              </a:ext>
            </a:extLst>
          </p:cNvPr>
          <p:cNvSpPr txBox="1"/>
          <p:nvPr/>
        </p:nvSpPr>
        <p:spPr>
          <a:xfrm>
            <a:off x="457200" y="1503113"/>
            <a:ext cx="7500025" cy="400110"/>
          </a:xfrm>
          <a:prstGeom prst="rect">
            <a:avLst/>
          </a:prstGeom>
          <a:noFill/>
        </p:spPr>
        <p:txBody>
          <a:bodyPr wrap="square" rtlCol="0">
            <a:spAutoFit/>
          </a:bodyPr>
          <a:lstStyle/>
          <a:p>
            <a:r>
              <a:rPr lang="en-US" altLang="zh-CN"/>
              <a:t>                     </a:t>
            </a:r>
          </a:p>
        </p:txBody>
      </p:sp>
      <p:sp>
        <p:nvSpPr>
          <p:cNvPr id="5" name="Rectangle 4">
            <a:extLst>
              <a:ext uri="{FF2B5EF4-FFF2-40B4-BE49-F238E27FC236}">
                <a16:creationId xmlns:a16="http://schemas.microsoft.com/office/drawing/2014/main" id="{76AD7D9D-C0BC-4CDE-903E-DEFC4F45D252}"/>
              </a:ext>
            </a:extLst>
          </p:cNvPr>
          <p:cNvSpPr>
            <a:spLocks noChangeArrowheads="1"/>
          </p:cNvSpPr>
          <p:nvPr/>
        </p:nvSpPr>
        <p:spPr bwMode="auto">
          <a:xfrm>
            <a:off x="0" y="4984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文本框 13">
            <a:extLst>
              <a:ext uri="{FF2B5EF4-FFF2-40B4-BE49-F238E27FC236}">
                <a16:creationId xmlns:a16="http://schemas.microsoft.com/office/drawing/2014/main" id="{66B51215-D043-4AB8-9918-3148CB3AD309}"/>
              </a:ext>
            </a:extLst>
          </p:cNvPr>
          <p:cNvSpPr txBox="1"/>
          <p:nvPr/>
        </p:nvSpPr>
        <p:spPr>
          <a:xfrm>
            <a:off x="561278" y="924552"/>
            <a:ext cx="7646020" cy="429861"/>
          </a:xfrm>
          <a:prstGeom prst="rect">
            <a:avLst/>
          </a:prstGeom>
          <a:noFill/>
        </p:spPr>
        <p:txBody>
          <a:bodyPr wrap="square" rtlCol="0">
            <a:spAutoFit/>
          </a:bodyPr>
          <a:lstStyle/>
          <a:p>
            <a:pPr>
              <a:lnSpc>
                <a:spcPct val="120000"/>
              </a:lnSpc>
            </a:pPr>
            <a:r>
              <a:rPr lang="zh-CN" altLang="en-US"/>
              <a:t>整个模型的代码如下所示：</a:t>
            </a:r>
            <a:endParaRPr lang="en-US" altLang="zh-CN"/>
          </a:p>
        </p:txBody>
      </p:sp>
      <p:sp>
        <p:nvSpPr>
          <p:cNvPr id="6" name="矩形 5">
            <a:extLst>
              <a:ext uri="{FF2B5EF4-FFF2-40B4-BE49-F238E27FC236}">
                <a16:creationId xmlns:a16="http://schemas.microsoft.com/office/drawing/2014/main" id="{1C54E0C1-A784-4B2F-875D-21B505180A02}"/>
              </a:ext>
            </a:extLst>
          </p:cNvPr>
          <p:cNvSpPr/>
          <p:nvPr/>
        </p:nvSpPr>
        <p:spPr>
          <a:xfrm>
            <a:off x="967728" y="1230381"/>
            <a:ext cx="7310827" cy="5755422"/>
          </a:xfrm>
          <a:prstGeom prst="rect">
            <a:avLst/>
          </a:prstGeom>
        </p:spPr>
        <p:txBody>
          <a:bodyPr wrap="square">
            <a:spAutoFit/>
          </a:bodyPr>
          <a:lstStyle/>
          <a:p>
            <a:endParaRPr lang="en-US" altLang="zh-CN" sz="800"/>
          </a:p>
          <a:p>
            <a:r>
              <a:rPr lang="en-US" altLang="zh-CN" sz="800"/>
              <a:t>class EmotionNet(nn.Module):</a:t>
            </a:r>
          </a:p>
          <a:p>
            <a:r>
              <a:rPr lang="en-US" altLang="zh-CN" sz="800"/>
              <a:t>    def __init__(self, vocab_size, embeding_dim, conv_channel, embeding_vector, droput_rate=0.1):</a:t>
            </a:r>
          </a:p>
          <a:p>
            <a:r>
              <a:rPr lang="en-US" altLang="zh-CN" sz="800"/>
              <a:t>        super(EmotionNet, self).__init__()</a:t>
            </a:r>
          </a:p>
          <a:p>
            <a:endParaRPr lang="en-US" altLang="zh-CN" sz="800"/>
          </a:p>
          <a:p>
            <a:r>
              <a:rPr lang="en-US" altLang="zh-CN" sz="800"/>
              <a:t>        # </a:t>
            </a:r>
            <a:r>
              <a:rPr lang="zh-CN" altLang="en-US" sz="800"/>
              <a:t>词嵌入及预训练词向量的导入</a:t>
            </a:r>
          </a:p>
          <a:p>
            <a:r>
              <a:rPr lang="zh-CN" altLang="en-US" sz="800"/>
              <a:t>        </a:t>
            </a:r>
            <a:r>
              <a:rPr lang="en-US" altLang="zh-CN" sz="800"/>
              <a:t>self.embedding = nn.Embedding(num_embeddings=vocab_size, embedding_dim=embeding_dim)</a:t>
            </a:r>
          </a:p>
          <a:p>
            <a:r>
              <a:rPr lang="en-US" altLang="zh-CN" sz="800"/>
              <a:t>        self.embedding.weight.data.copy_(torch.from_numpy(embeding_vector))</a:t>
            </a:r>
          </a:p>
          <a:p>
            <a:r>
              <a:rPr lang="en-US" altLang="zh-CN" sz="800"/>
              <a:t>        self.embedding.weight.requires_grad = False</a:t>
            </a:r>
          </a:p>
          <a:p>
            <a:endParaRPr lang="en-US" altLang="zh-CN" sz="800"/>
          </a:p>
          <a:p>
            <a:r>
              <a:rPr lang="en-US" altLang="zh-CN" sz="800"/>
              <a:t>        # </a:t>
            </a:r>
            <a:r>
              <a:rPr lang="zh-CN" altLang="en-US" sz="800"/>
              <a:t>卷积神经网络的搭建</a:t>
            </a:r>
          </a:p>
          <a:p>
            <a:r>
              <a:rPr lang="zh-CN" altLang="en-US" sz="800"/>
              <a:t>        </a:t>
            </a:r>
            <a:r>
              <a:rPr lang="en-US" altLang="zh-CN" sz="800"/>
              <a:t>self.conv1 = nn.Conv2d(1, conv_channel, (1, embeding_dim))</a:t>
            </a:r>
          </a:p>
          <a:p>
            <a:r>
              <a:rPr lang="en-US" altLang="zh-CN" sz="800"/>
              <a:t>        self.conv2 = nn.Conv2d(1, conv_channel, (2, embeding_dim))</a:t>
            </a:r>
          </a:p>
          <a:p>
            <a:r>
              <a:rPr lang="en-US" altLang="zh-CN" sz="800"/>
              <a:t>        self.conv3 = nn.Conv2d(1, conv_channel, (3, embeding_dim))</a:t>
            </a:r>
          </a:p>
          <a:p>
            <a:r>
              <a:rPr lang="en-US" altLang="zh-CN" sz="800"/>
              <a:t>        self.conv4 = nn.Conv2d(1, conv_channel, (4, embeding_dim))</a:t>
            </a:r>
          </a:p>
          <a:p>
            <a:endParaRPr lang="en-US" altLang="zh-CN" sz="800"/>
          </a:p>
          <a:p>
            <a:r>
              <a:rPr lang="en-US" altLang="zh-CN" sz="800"/>
              <a:t>        # </a:t>
            </a:r>
            <a:r>
              <a:rPr lang="zh-CN" altLang="en-US" sz="800"/>
              <a:t>最后全连接层进行分类</a:t>
            </a:r>
          </a:p>
          <a:p>
            <a:r>
              <a:rPr lang="zh-CN" altLang="en-US" sz="800"/>
              <a:t>        </a:t>
            </a:r>
            <a:r>
              <a:rPr lang="en-US" altLang="zh-CN" sz="800"/>
              <a:t>self.classifer = nn.Sequential(</a:t>
            </a:r>
          </a:p>
          <a:p>
            <a:r>
              <a:rPr lang="en-US" altLang="zh-CN" sz="800"/>
              <a:t>            nn.Dropout(p=droput_rate),</a:t>
            </a:r>
          </a:p>
          <a:p>
            <a:r>
              <a:rPr lang="en-US" altLang="zh-CN" sz="800"/>
              <a:t>            nn.Linear(conv_channel*4, 2),</a:t>
            </a:r>
          </a:p>
          <a:p>
            <a:r>
              <a:rPr lang="en-US" altLang="zh-CN" sz="800"/>
              <a:t>            nn.Tanh()</a:t>
            </a:r>
          </a:p>
          <a:p>
            <a:r>
              <a:rPr lang="en-US" altLang="zh-CN" sz="800"/>
              <a:t>        )</a:t>
            </a:r>
          </a:p>
          <a:p>
            <a:endParaRPr lang="en-US" altLang="zh-CN" sz="800"/>
          </a:p>
          <a:p>
            <a:r>
              <a:rPr lang="en-US" altLang="zh-CN" sz="800"/>
              <a:t>    def forward(self, input):</a:t>
            </a:r>
          </a:p>
          <a:p>
            <a:endParaRPr lang="en-US" altLang="zh-CN" sz="800"/>
          </a:p>
          <a:p>
            <a:r>
              <a:rPr lang="en-US" altLang="zh-CN" sz="800"/>
              <a:t>        # </a:t>
            </a:r>
            <a:r>
              <a:rPr lang="zh-CN" altLang="en-US" sz="800"/>
              <a:t>词嵌入，输出大小</a:t>
            </a:r>
            <a:r>
              <a:rPr lang="en-US" altLang="zh-CN" sz="800"/>
              <a:t>(batch size, word_number, embedding_dim)</a:t>
            </a:r>
          </a:p>
          <a:p>
            <a:r>
              <a:rPr lang="en-US" altLang="zh-CN" sz="800"/>
              <a:t>        embeds = self.embedding(input)</a:t>
            </a:r>
          </a:p>
          <a:p>
            <a:r>
              <a:rPr lang="en-US" altLang="zh-CN" sz="800"/>
              <a:t>        # </a:t>
            </a:r>
            <a:r>
              <a:rPr lang="zh-CN" altLang="en-US" sz="800"/>
              <a:t>添加一个通道，因为词嵌入输出的是没有通道的</a:t>
            </a:r>
            <a:r>
              <a:rPr lang="en-US" altLang="zh-CN" sz="800"/>
              <a:t>, </a:t>
            </a:r>
            <a:r>
              <a:rPr lang="zh-CN" altLang="en-US" sz="800"/>
              <a:t>输出大小</a:t>
            </a:r>
            <a:r>
              <a:rPr lang="en-US" altLang="zh-CN" sz="800"/>
              <a:t>(batch size, input_channel, word_number, embedding_dim)</a:t>
            </a:r>
          </a:p>
          <a:p>
            <a:r>
              <a:rPr lang="en-US" altLang="zh-CN" sz="800"/>
              <a:t>        embeds = embeds.unsqueeze(1)</a:t>
            </a:r>
          </a:p>
          <a:p>
            <a:endParaRPr lang="en-US" altLang="zh-CN" sz="800"/>
          </a:p>
          <a:p>
            <a:r>
              <a:rPr lang="en-US" altLang="zh-CN" sz="800"/>
              <a:t>        # </a:t>
            </a:r>
            <a:r>
              <a:rPr lang="zh-CN" altLang="en-US" sz="800"/>
              <a:t>让词向量通过每一个卷积神经网络，这里采用最大池化，提取每次输出的最大值，同时剔除多余的维度</a:t>
            </a:r>
          </a:p>
          <a:p>
            <a:r>
              <a:rPr lang="zh-CN" altLang="en-US" sz="800"/>
              <a:t>        </a:t>
            </a:r>
            <a:r>
              <a:rPr lang="en-US" altLang="zh-CN" sz="800"/>
              <a:t># </a:t>
            </a:r>
            <a:r>
              <a:rPr lang="zh-CN" altLang="en-US" sz="800"/>
              <a:t>卷积输出输出大小均为</a:t>
            </a:r>
            <a:r>
              <a:rPr lang="en-US" altLang="zh-CN" sz="800"/>
              <a:t>(batch size, conv_channel, word_number, 1)</a:t>
            </a:r>
          </a:p>
          <a:p>
            <a:r>
              <a:rPr lang="en-US" altLang="zh-CN" sz="800"/>
              <a:t>        # </a:t>
            </a:r>
            <a:r>
              <a:rPr lang="zh-CN" altLang="en-US" sz="800"/>
              <a:t>池化输出输出大小均为</a:t>
            </a:r>
            <a:r>
              <a:rPr lang="en-US" altLang="zh-CN" sz="800"/>
              <a:t>(batch size, conv_channel, 1, 1)</a:t>
            </a:r>
          </a:p>
          <a:p>
            <a:r>
              <a:rPr lang="en-US" altLang="zh-CN" sz="800"/>
              <a:t>        # </a:t>
            </a:r>
            <a:r>
              <a:rPr lang="zh-CN" altLang="en-US" sz="800"/>
              <a:t>剔除多余维度之后的输出输出大小均为</a:t>
            </a:r>
            <a:r>
              <a:rPr lang="en-US" altLang="zh-CN" sz="800"/>
              <a:t>(batch size, conv_channel)</a:t>
            </a:r>
          </a:p>
          <a:p>
            <a:r>
              <a:rPr lang="en-US" altLang="zh-CN" sz="800"/>
              <a:t>        conv1_out = torch.max(self.conv1(embeds), dim=2)[0].squeeze(-1)</a:t>
            </a:r>
          </a:p>
          <a:p>
            <a:r>
              <a:rPr lang="en-US" altLang="zh-CN" sz="800"/>
              <a:t>        conv2_out = torch.max(self.conv2(embeds), dim=2)[0].squeeze(-1)</a:t>
            </a:r>
          </a:p>
          <a:p>
            <a:r>
              <a:rPr lang="en-US" altLang="zh-CN" sz="800"/>
              <a:t>        conv3_out = torch.max(self.conv3(embeds), dim=2)[0].squeeze(-1)</a:t>
            </a:r>
          </a:p>
          <a:p>
            <a:r>
              <a:rPr lang="en-US" altLang="zh-CN" sz="800"/>
              <a:t>        conv4_out = torch.max(self.conv4(embeds), dim=2)[0].squeeze(-1)</a:t>
            </a:r>
          </a:p>
          <a:p>
            <a:endParaRPr lang="en-US" altLang="zh-CN" sz="800"/>
          </a:p>
          <a:p>
            <a:r>
              <a:rPr lang="en-US" altLang="zh-CN" sz="800"/>
              <a:t>        # </a:t>
            </a:r>
            <a:r>
              <a:rPr lang="zh-CN" altLang="en-US" sz="800"/>
              <a:t>对于上面的输出进行拼接， </a:t>
            </a:r>
            <a:r>
              <a:rPr lang="en-US" altLang="zh-CN" sz="800"/>
              <a:t>(batch size, conv_channel*4)</a:t>
            </a:r>
          </a:p>
          <a:p>
            <a:r>
              <a:rPr lang="en-US" altLang="zh-CN" sz="800"/>
              <a:t>        conv_out = torch.cat((conv1_out, conv2_out, conv3_out, conv4_out), dim=1)</a:t>
            </a:r>
          </a:p>
          <a:p>
            <a:endParaRPr lang="en-US" altLang="zh-CN" sz="800"/>
          </a:p>
          <a:p>
            <a:r>
              <a:rPr lang="en-US" altLang="zh-CN" sz="800"/>
              <a:t>        # </a:t>
            </a:r>
            <a:r>
              <a:rPr lang="zh-CN" altLang="en-US" sz="800"/>
              <a:t>因为只有两个类别，所以输出为</a:t>
            </a:r>
            <a:r>
              <a:rPr lang="en-US" altLang="zh-CN" sz="800"/>
              <a:t>(batch size, 2)</a:t>
            </a:r>
          </a:p>
          <a:p>
            <a:r>
              <a:rPr lang="en-US" altLang="zh-CN" sz="800"/>
              <a:t>        output = self.classifer(conv_out)</a:t>
            </a:r>
          </a:p>
          <a:p>
            <a:r>
              <a:rPr lang="en-US" altLang="zh-CN" sz="800"/>
              <a:t>        return output</a:t>
            </a:r>
            <a:endParaRPr lang="zh-CN" altLang="en-US" sz="800"/>
          </a:p>
        </p:txBody>
      </p:sp>
    </p:spTree>
    <p:extLst>
      <p:ext uri="{BB962C8B-B14F-4D97-AF65-F5344CB8AC3E}">
        <p14:creationId xmlns:p14="http://schemas.microsoft.com/office/powerpoint/2010/main" val="546895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70E8FD9E-4985-4983-8CAE-A1C6CFE4DFD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99109589-A2A7-4EDB-884F-5F2CE5501853}" type="datetime1">
              <a:rPr lang="zh-CN" altLang="en-US" sz="1300" smtClean="0">
                <a:solidFill>
                  <a:srgbClr val="898989"/>
                </a:solidFill>
                <a:ea typeface="宋体" panose="02010600030101010101" pitchFamily="2" charset="-122"/>
              </a:rPr>
              <a:pPr>
                <a:buFont typeface="Arial" panose="020B0604020202020204" pitchFamily="34" charset="0"/>
                <a:buNone/>
              </a:pPr>
              <a:t>2021/5/11</a:t>
            </a:fld>
            <a:endParaRPr lang="zh-CN" altLang="en-US" sz="1300">
              <a:solidFill>
                <a:srgbClr val="898989"/>
              </a:solidFill>
              <a:ea typeface="宋体" panose="02010600030101010101" pitchFamily="2" charset="-122"/>
            </a:endParaRPr>
          </a:p>
        </p:txBody>
      </p:sp>
      <p:sp>
        <p:nvSpPr>
          <p:cNvPr id="6147" name="灯片编号占位符 4">
            <a:extLst>
              <a:ext uri="{FF2B5EF4-FFF2-40B4-BE49-F238E27FC236}">
                <a16:creationId xmlns:a16="http://schemas.microsoft.com/office/drawing/2014/main" id="{6C259175-2352-4EDB-84B9-F8A284BBD641}"/>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8DFFF5EE-F41D-4382-8FCD-7F5C966E7116}" type="slidenum">
              <a:rPr altLang="en-US" sz="1300" smtClean="0">
                <a:solidFill>
                  <a:srgbClr val="898989"/>
                </a:solidFill>
              </a:rPr>
              <a:pPr/>
              <a:t>17</a:t>
            </a:fld>
            <a:endParaRPr lang="zh-CN" altLang="en-US" sz="1300">
              <a:solidFill>
                <a:srgbClr val="898989"/>
              </a:solidFill>
            </a:endParaRPr>
          </a:p>
        </p:txBody>
      </p:sp>
      <p:sp>
        <p:nvSpPr>
          <p:cNvPr id="2" name="文本框 1">
            <a:extLst>
              <a:ext uri="{FF2B5EF4-FFF2-40B4-BE49-F238E27FC236}">
                <a16:creationId xmlns:a16="http://schemas.microsoft.com/office/drawing/2014/main" id="{C3350CD2-2A0D-4E94-9CF0-4E6A3C2A5CFE}"/>
              </a:ext>
            </a:extLst>
          </p:cNvPr>
          <p:cNvSpPr txBox="1"/>
          <p:nvPr/>
        </p:nvSpPr>
        <p:spPr>
          <a:xfrm>
            <a:off x="239948" y="220494"/>
            <a:ext cx="7717277" cy="707886"/>
          </a:xfrm>
          <a:prstGeom prst="rect">
            <a:avLst/>
          </a:prstGeom>
          <a:noFill/>
        </p:spPr>
        <p:txBody>
          <a:bodyPr wrap="square" rtlCol="0">
            <a:spAutoFit/>
          </a:bodyPr>
          <a:lstStyle/>
          <a:p>
            <a:r>
              <a:rPr lang="en-US" altLang="zh-CN" sz="4000">
                <a:solidFill>
                  <a:schemeClr val="bg1"/>
                </a:solidFill>
              </a:rPr>
              <a:t>CNN-</a:t>
            </a:r>
            <a:r>
              <a:rPr lang="zh-CN" altLang="en-US" sz="4000">
                <a:solidFill>
                  <a:schemeClr val="bg1"/>
                </a:solidFill>
              </a:rPr>
              <a:t>一些其他问题</a:t>
            </a:r>
          </a:p>
        </p:txBody>
      </p:sp>
      <p:sp>
        <p:nvSpPr>
          <p:cNvPr id="3" name="文本框 2">
            <a:extLst>
              <a:ext uri="{FF2B5EF4-FFF2-40B4-BE49-F238E27FC236}">
                <a16:creationId xmlns:a16="http://schemas.microsoft.com/office/drawing/2014/main" id="{63FCE1F2-FFF3-4A8D-A1ED-10F75D71D078}"/>
              </a:ext>
            </a:extLst>
          </p:cNvPr>
          <p:cNvSpPr txBox="1"/>
          <p:nvPr/>
        </p:nvSpPr>
        <p:spPr>
          <a:xfrm>
            <a:off x="457200" y="1503113"/>
            <a:ext cx="7500025" cy="400110"/>
          </a:xfrm>
          <a:prstGeom prst="rect">
            <a:avLst/>
          </a:prstGeom>
          <a:noFill/>
        </p:spPr>
        <p:txBody>
          <a:bodyPr wrap="square" rtlCol="0">
            <a:spAutoFit/>
          </a:bodyPr>
          <a:lstStyle/>
          <a:p>
            <a:r>
              <a:rPr lang="en-US" altLang="zh-CN"/>
              <a:t>                     </a:t>
            </a:r>
          </a:p>
        </p:txBody>
      </p:sp>
      <p:sp>
        <p:nvSpPr>
          <p:cNvPr id="5" name="Rectangle 4">
            <a:extLst>
              <a:ext uri="{FF2B5EF4-FFF2-40B4-BE49-F238E27FC236}">
                <a16:creationId xmlns:a16="http://schemas.microsoft.com/office/drawing/2014/main" id="{76AD7D9D-C0BC-4CDE-903E-DEFC4F45D252}"/>
              </a:ext>
            </a:extLst>
          </p:cNvPr>
          <p:cNvSpPr>
            <a:spLocks noChangeArrowheads="1"/>
          </p:cNvSpPr>
          <p:nvPr/>
        </p:nvSpPr>
        <p:spPr bwMode="auto">
          <a:xfrm>
            <a:off x="0" y="4984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文本框 13">
            <a:extLst>
              <a:ext uri="{FF2B5EF4-FFF2-40B4-BE49-F238E27FC236}">
                <a16:creationId xmlns:a16="http://schemas.microsoft.com/office/drawing/2014/main" id="{66B51215-D043-4AB8-9918-3148CB3AD309}"/>
              </a:ext>
            </a:extLst>
          </p:cNvPr>
          <p:cNvSpPr txBox="1"/>
          <p:nvPr/>
        </p:nvSpPr>
        <p:spPr>
          <a:xfrm>
            <a:off x="457200" y="1317965"/>
            <a:ext cx="7646020" cy="4492512"/>
          </a:xfrm>
          <a:prstGeom prst="rect">
            <a:avLst/>
          </a:prstGeom>
          <a:noFill/>
        </p:spPr>
        <p:txBody>
          <a:bodyPr wrap="square" rtlCol="0">
            <a:spAutoFit/>
          </a:bodyPr>
          <a:lstStyle/>
          <a:p>
            <a:pPr>
              <a:lnSpc>
                <a:spcPct val="120000"/>
              </a:lnSpc>
            </a:pPr>
            <a:r>
              <a:rPr lang="zh-CN" altLang="en-US"/>
              <a:t>        整个实验最难的其实并不是模型的实现部分，应该是数据处理部分，如果你看了前面的</a:t>
            </a:r>
            <a:r>
              <a:rPr lang="en-US" altLang="zh-CN"/>
              <a:t>pytorch</a:t>
            </a:r>
            <a:r>
              <a:rPr lang="zh-CN" altLang="en-US"/>
              <a:t>教程，应该知道</a:t>
            </a:r>
            <a:r>
              <a:rPr lang="it-IT" altLang="zh-CN"/>
              <a:t>torch.utils.data.Dataset</a:t>
            </a:r>
            <a:r>
              <a:rPr lang="zh-CN" altLang="en-US"/>
              <a:t>和</a:t>
            </a:r>
            <a:r>
              <a:rPr lang="en-US" altLang="zh-CN"/>
              <a:t>torch.utils.data.DataLoader</a:t>
            </a:r>
            <a:r>
              <a:rPr lang="zh-CN" altLang="en-US"/>
              <a:t>这两个类，第一个是用来构建数据集，然后第二个是打包数据集的，同时对数据集进行一些操作，例如多线程加载（</a:t>
            </a:r>
            <a:r>
              <a:rPr lang="en-US" altLang="zh-CN"/>
              <a:t>window</a:t>
            </a:r>
            <a:r>
              <a:rPr lang="zh-CN" altLang="en-US"/>
              <a:t>建议单线程加载，也就是将</a:t>
            </a:r>
            <a:r>
              <a:rPr lang="en-US" altLang="zh-CN"/>
              <a:t>num_workers</a:t>
            </a:r>
            <a:r>
              <a:rPr lang="zh-CN" altLang="en-US"/>
              <a:t>参数设置为</a:t>
            </a:r>
            <a:r>
              <a:rPr lang="en-US" altLang="zh-CN"/>
              <a:t>0</a:t>
            </a:r>
            <a:r>
              <a:rPr lang="zh-CN" altLang="en-US"/>
              <a:t>），将数据加载到内存中，对数据进行二次处理等。</a:t>
            </a:r>
            <a:endParaRPr lang="en-US" altLang="zh-CN"/>
          </a:p>
          <a:p>
            <a:pPr>
              <a:lnSpc>
                <a:spcPct val="120000"/>
              </a:lnSpc>
            </a:pPr>
            <a:r>
              <a:rPr lang="en-US" altLang="zh-CN"/>
              <a:t>         </a:t>
            </a:r>
            <a:r>
              <a:rPr lang="zh-CN" altLang="en-US"/>
              <a:t>这里在进行数据处理的时候需要注意的一个问题是每个句子中单词数量多少的问题，因为我们每次会同时进行</a:t>
            </a:r>
            <a:r>
              <a:rPr lang="en-US" altLang="zh-CN"/>
              <a:t>batch size</a:t>
            </a:r>
            <a:r>
              <a:rPr lang="zh-CN" altLang="en-US"/>
              <a:t>个句子的训练，但是每个句子中单词的数量我们很难保证一致，所以我们就需要以每个</a:t>
            </a:r>
            <a:r>
              <a:rPr lang="en-US" altLang="zh-CN"/>
              <a:t>batch size</a:t>
            </a:r>
            <a:r>
              <a:rPr lang="zh-CN" altLang="en-US"/>
              <a:t>批次中的最多单词的句子为基准，用</a:t>
            </a:r>
            <a:r>
              <a:rPr lang="en-US" altLang="zh-CN"/>
              <a:t>0</a:t>
            </a:r>
            <a:r>
              <a:rPr lang="zh-CN" altLang="en-US"/>
              <a:t>将其他句子的单词数量补充到和最多单词的句子一样多的单词</a:t>
            </a:r>
            <a:endParaRPr lang="en-US" altLang="zh-CN"/>
          </a:p>
        </p:txBody>
      </p:sp>
    </p:spTree>
    <p:extLst>
      <p:ext uri="{BB962C8B-B14F-4D97-AF65-F5344CB8AC3E}">
        <p14:creationId xmlns:p14="http://schemas.microsoft.com/office/powerpoint/2010/main" val="1179275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70E8FD9E-4985-4983-8CAE-A1C6CFE4DFD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99109589-A2A7-4EDB-884F-5F2CE5501853}" type="datetime1">
              <a:rPr lang="zh-CN" altLang="en-US" sz="1300" smtClean="0">
                <a:solidFill>
                  <a:srgbClr val="898989"/>
                </a:solidFill>
                <a:ea typeface="宋体" panose="02010600030101010101" pitchFamily="2" charset="-122"/>
              </a:rPr>
              <a:pPr>
                <a:buFont typeface="Arial" panose="020B0604020202020204" pitchFamily="34" charset="0"/>
                <a:buNone/>
              </a:pPr>
              <a:t>2021/5/11</a:t>
            </a:fld>
            <a:endParaRPr lang="zh-CN" altLang="en-US" sz="1300">
              <a:solidFill>
                <a:srgbClr val="898989"/>
              </a:solidFill>
              <a:ea typeface="宋体" panose="02010600030101010101" pitchFamily="2" charset="-122"/>
            </a:endParaRPr>
          </a:p>
        </p:txBody>
      </p:sp>
      <p:sp>
        <p:nvSpPr>
          <p:cNvPr id="6147" name="灯片编号占位符 4">
            <a:extLst>
              <a:ext uri="{FF2B5EF4-FFF2-40B4-BE49-F238E27FC236}">
                <a16:creationId xmlns:a16="http://schemas.microsoft.com/office/drawing/2014/main" id="{6C259175-2352-4EDB-84B9-F8A284BBD641}"/>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8DFFF5EE-F41D-4382-8FCD-7F5C966E7116}" type="slidenum">
              <a:rPr altLang="en-US" sz="1300" smtClean="0">
                <a:solidFill>
                  <a:srgbClr val="898989"/>
                </a:solidFill>
              </a:rPr>
              <a:pPr/>
              <a:t>18</a:t>
            </a:fld>
            <a:endParaRPr lang="zh-CN" altLang="en-US" sz="1300">
              <a:solidFill>
                <a:srgbClr val="898989"/>
              </a:solidFill>
            </a:endParaRPr>
          </a:p>
        </p:txBody>
      </p:sp>
      <p:sp>
        <p:nvSpPr>
          <p:cNvPr id="2" name="文本框 1">
            <a:extLst>
              <a:ext uri="{FF2B5EF4-FFF2-40B4-BE49-F238E27FC236}">
                <a16:creationId xmlns:a16="http://schemas.microsoft.com/office/drawing/2014/main" id="{C3350CD2-2A0D-4E94-9CF0-4E6A3C2A5CFE}"/>
              </a:ext>
            </a:extLst>
          </p:cNvPr>
          <p:cNvSpPr txBox="1"/>
          <p:nvPr/>
        </p:nvSpPr>
        <p:spPr>
          <a:xfrm>
            <a:off x="239948" y="220494"/>
            <a:ext cx="7717277" cy="707886"/>
          </a:xfrm>
          <a:prstGeom prst="rect">
            <a:avLst/>
          </a:prstGeom>
          <a:noFill/>
        </p:spPr>
        <p:txBody>
          <a:bodyPr wrap="square" rtlCol="0">
            <a:spAutoFit/>
          </a:bodyPr>
          <a:lstStyle/>
          <a:p>
            <a:r>
              <a:rPr lang="en-US" altLang="zh-CN" sz="4000">
                <a:solidFill>
                  <a:schemeClr val="bg1"/>
                </a:solidFill>
              </a:rPr>
              <a:t>CNN-</a:t>
            </a:r>
            <a:r>
              <a:rPr lang="zh-CN" altLang="en-US" sz="4000">
                <a:solidFill>
                  <a:schemeClr val="bg1"/>
                </a:solidFill>
              </a:rPr>
              <a:t>一些其他问题</a:t>
            </a:r>
          </a:p>
        </p:txBody>
      </p:sp>
      <p:sp>
        <p:nvSpPr>
          <p:cNvPr id="3" name="文本框 2">
            <a:extLst>
              <a:ext uri="{FF2B5EF4-FFF2-40B4-BE49-F238E27FC236}">
                <a16:creationId xmlns:a16="http://schemas.microsoft.com/office/drawing/2014/main" id="{63FCE1F2-FFF3-4A8D-A1ED-10F75D71D078}"/>
              </a:ext>
            </a:extLst>
          </p:cNvPr>
          <p:cNvSpPr txBox="1"/>
          <p:nvPr/>
        </p:nvSpPr>
        <p:spPr>
          <a:xfrm>
            <a:off x="457200" y="1503113"/>
            <a:ext cx="7500025" cy="400110"/>
          </a:xfrm>
          <a:prstGeom prst="rect">
            <a:avLst/>
          </a:prstGeom>
          <a:noFill/>
        </p:spPr>
        <p:txBody>
          <a:bodyPr wrap="square" rtlCol="0">
            <a:spAutoFit/>
          </a:bodyPr>
          <a:lstStyle/>
          <a:p>
            <a:r>
              <a:rPr lang="en-US" altLang="zh-CN"/>
              <a:t>                     </a:t>
            </a:r>
          </a:p>
        </p:txBody>
      </p:sp>
      <p:sp>
        <p:nvSpPr>
          <p:cNvPr id="5" name="Rectangle 4">
            <a:extLst>
              <a:ext uri="{FF2B5EF4-FFF2-40B4-BE49-F238E27FC236}">
                <a16:creationId xmlns:a16="http://schemas.microsoft.com/office/drawing/2014/main" id="{76AD7D9D-C0BC-4CDE-903E-DEFC4F45D252}"/>
              </a:ext>
            </a:extLst>
          </p:cNvPr>
          <p:cNvSpPr>
            <a:spLocks noChangeArrowheads="1"/>
          </p:cNvSpPr>
          <p:nvPr/>
        </p:nvSpPr>
        <p:spPr bwMode="auto">
          <a:xfrm>
            <a:off x="0" y="4984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文本框 13">
            <a:extLst>
              <a:ext uri="{FF2B5EF4-FFF2-40B4-BE49-F238E27FC236}">
                <a16:creationId xmlns:a16="http://schemas.microsoft.com/office/drawing/2014/main" id="{66B51215-D043-4AB8-9918-3148CB3AD309}"/>
              </a:ext>
            </a:extLst>
          </p:cNvPr>
          <p:cNvSpPr txBox="1"/>
          <p:nvPr/>
        </p:nvSpPr>
        <p:spPr>
          <a:xfrm>
            <a:off x="457200" y="1317965"/>
            <a:ext cx="7646020" cy="2643737"/>
          </a:xfrm>
          <a:prstGeom prst="rect">
            <a:avLst/>
          </a:prstGeom>
          <a:noFill/>
        </p:spPr>
        <p:txBody>
          <a:bodyPr wrap="square" rtlCol="0">
            <a:spAutoFit/>
          </a:bodyPr>
          <a:lstStyle/>
          <a:p>
            <a:pPr>
              <a:lnSpc>
                <a:spcPct val="120000"/>
              </a:lnSpc>
            </a:pPr>
            <a:r>
              <a:rPr lang="zh-CN" altLang="en-US"/>
              <a:t>        就如同下图，这样我们就可以组成一个大小为</a:t>
            </a:r>
            <a:r>
              <a:rPr lang="en-US" altLang="zh-CN"/>
              <a:t>(batch size=2, 4)</a:t>
            </a:r>
            <a:r>
              <a:rPr lang="zh-CN" altLang="en-US"/>
              <a:t>的向量输入到模型中。如何实现上面的操作，这里需要使用</a:t>
            </a:r>
            <a:r>
              <a:rPr lang="en-US" altLang="zh-CN"/>
              <a:t>DataLoader</a:t>
            </a:r>
            <a:r>
              <a:rPr lang="zh-CN" altLang="en-US"/>
              <a:t>类的一个</a:t>
            </a:r>
            <a:r>
              <a:rPr lang="en-US" altLang="zh-CN"/>
              <a:t>collate_fn</a:t>
            </a:r>
            <a:r>
              <a:rPr lang="zh-CN" altLang="en-US"/>
              <a:t>参数，定义一个</a:t>
            </a:r>
            <a:r>
              <a:rPr lang="en-US" altLang="zh-CN"/>
              <a:t>Collate</a:t>
            </a:r>
            <a:r>
              <a:rPr lang="zh-CN" altLang="en-US"/>
              <a:t>类，然后让</a:t>
            </a:r>
            <a:r>
              <a:rPr lang="en-US" altLang="zh-CN"/>
              <a:t>DataLoader</a:t>
            </a:r>
            <a:r>
              <a:rPr lang="zh-CN" altLang="en-US"/>
              <a:t>调用，然后在</a:t>
            </a:r>
            <a:r>
              <a:rPr lang="en-US" altLang="zh-CN"/>
              <a:t>Collate</a:t>
            </a:r>
            <a:r>
              <a:rPr lang="zh-CN" altLang="en-US"/>
              <a:t>类中对数据进行这些填充操作等，详细的参考</a:t>
            </a:r>
            <a:r>
              <a:rPr lang="en-US" altLang="zh-CN">
                <a:hlinkClick r:id="rId2"/>
              </a:rPr>
              <a:t>https://blog.csdn.net/kejizuiqianfang/article/details/100835528</a:t>
            </a:r>
            <a:endParaRPr lang="en-US" altLang="zh-CN"/>
          </a:p>
          <a:p>
            <a:pPr>
              <a:lnSpc>
                <a:spcPct val="120000"/>
              </a:lnSpc>
            </a:pPr>
            <a:r>
              <a:rPr lang="zh-CN" altLang="en-US"/>
              <a:t>这里有一部分介绍了</a:t>
            </a:r>
            <a:r>
              <a:rPr lang="en-US" altLang="zh-CN"/>
              <a:t>collate_fn</a:t>
            </a:r>
            <a:r>
              <a:rPr lang="zh-CN" altLang="en-US"/>
              <a:t>参数，以及如何补齐较短的句子。</a:t>
            </a:r>
            <a:endParaRPr lang="en-US" altLang="zh-CN"/>
          </a:p>
        </p:txBody>
      </p:sp>
      <p:pic>
        <p:nvPicPr>
          <p:cNvPr id="6" name="图片 5">
            <a:extLst>
              <a:ext uri="{FF2B5EF4-FFF2-40B4-BE49-F238E27FC236}">
                <a16:creationId xmlns:a16="http://schemas.microsoft.com/office/drawing/2014/main" id="{4CE904B4-9202-4FB8-9EC6-AF6624B4A5D4}"/>
              </a:ext>
            </a:extLst>
          </p:cNvPr>
          <p:cNvPicPr>
            <a:picLocks noChangeAspect="1"/>
          </p:cNvPicPr>
          <p:nvPr/>
        </p:nvPicPr>
        <p:blipFill>
          <a:blip r:embed="rId3"/>
          <a:stretch>
            <a:fillRect/>
          </a:stretch>
        </p:blipFill>
        <p:spPr>
          <a:xfrm>
            <a:off x="250902" y="4332927"/>
            <a:ext cx="3049859" cy="2221318"/>
          </a:xfrm>
          <a:prstGeom prst="rect">
            <a:avLst/>
          </a:prstGeom>
        </p:spPr>
      </p:pic>
      <p:sp>
        <p:nvSpPr>
          <p:cNvPr id="8" name="矩形 7">
            <a:extLst>
              <a:ext uri="{FF2B5EF4-FFF2-40B4-BE49-F238E27FC236}">
                <a16:creationId xmlns:a16="http://schemas.microsoft.com/office/drawing/2014/main" id="{68B59B2B-703C-4ACF-B8C4-BD20053CCE81}"/>
              </a:ext>
            </a:extLst>
          </p:cNvPr>
          <p:cNvSpPr/>
          <p:nvPr/>
        </p:nvSpPr>
        <p:spPr>
          <a:xfrm>
            <a:off x="3162301" y="5088306"/>
            <a:ext cx="5907357" cy="523220"/>
          </a:xfrm>
          <a:prstGeom prst="rect">
            <a:avLst/>
          </a:prstGeom>
        </p:spPr>
        <p:txBody>
          <a:bodyPr wrap="square">
            <a:spAutoFit/>
          </a:bodyPr>
          <a:lstStyle/>
          <a:p>
            <a:r>
              <a:rPr lang="en-US" altLang="zh-CN" sz="1400"/>
              <a:t>trainLoader = DataLoader(trainDataset, batch_size=8, shuffle=True, num_workers=0, pin_memory=True, collate_fn=Collate())</a:t>
            </a:r>
            <a:endParaRPr lang="zh-CN" altLang="en-US" sz="1400"/>
          </a:p>
        </p:txBody>
      </p:sp>
    </p:spTree>
    <p:extLst>
      <p:ext uri="{BB962C8B-B14F-4D97-AF65-F5344CB8AC3E}">
        <p14:creationId xmlns:p14="http://schemas.microsoft.com/office/powerpoint/2010/main" val="2039299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70E8FD9E-4985-4983-8CAE-A1C6CFE4DFD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99109589-A2A7-4EDB-884F-5F2CE5501853}" type="datetime1">
              <a:rPr lang="zh-CN" altLang="en-US" sz="1300" smtClean="0">
                <a:solidFill>
                  <a:srgbClr val="898989"/>
                </a:solidFill>
                <a:ea typeface="宋体" panose="02010600030101010101" pitchFamily="2" charset="-122"/>
              </a:rPr>
              <a:pPr>
                <a:buFont typeface="Arial" panose="020B0604020202020204" pitchFamily="34" charset="0"/>
                <a:buNone/>
              </a:pPr>
              <a:t>2021/5/11</a:t>
            </a:fld>
            <a:endParaRPr lang="zh-CN" altLang="en-US" sz="1300">
              <a:solidFill>
                <a:srgbClr val="898989"/>
              </a:solidFill>
              <a:ea typeface="宋体" panose="02010600030101010101" pitchFamily="2" charset="-122"/>
            </a:endParaRPr>
          </a:p>
        </p:txBody>
      </p:sp>
      <p:sp>
        <p:nvSpPr>
          <p:cNvPr id="6147" name="灯片编号占位符 4">
            <a:extLst>
              <a:ext uri="{FF2B5EF4-FFF2-40B4-BE49-F238E27FC236}">
                <a16:creationId xmlns:a16="http://schemas.microsoft.com/office/drawing/2014/main" id="{6C259175-2352-4EDB-84B9-F8A284BBD641}"/>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8DFFF5EE-F41D-4382-8FCD-7F5C966E7116}" type="slidenum">
              <a:rPr altLang="en-US" sz="1300" smtClean="0">
                <a:solidFill>
                  <a:srgbClr val="898989"/>
                </a:solidFill>
              </a:rPr>
              <a:pPr/>
              <a:t>19</a:t>
            </a:fld>
            <a:endParaRPr lang="zh-CN" altLang="en-US" sz="1300">
              <a:solidFill>
                <a:srgbClr val="898989"/>
              </a:solidFill>
            </a:endParaRPr>
          </a:p>
        </p:txBody>
      </p:sp>
      <p:sp>
        <p:nvSpPr>
          <p:cNvPr id="2" name="文本框 1">
            <a:extLst>
              <a:ext uri="{FF2B5EF4-FFF2-40B4-BE49-F238E27FC236}">
                <a16:creationId xmlns:a16="http://schemas.microsoft.com/office/drawing/2014/main" id="{C3350CD2-2A0D-4E94-9CF0-4E6A3C2A5CFE}"/>
              </a:ext>
            </a:extLst>
          </p:cNvPr>
          <p:cNvSpPr txBox="1"/>
          <p:nvPr/>
        </p:nvSpPr>
        <p:spPr>
          <a:xfrm>
            <a:off x="239948" y="220494"/>
            <a:ext cx="7717277" cy="707886"/>
          </a:xfrm>
          <a:prstGeom prst="rect">
            <a:avLst/>
          </a:prstGeom>
          <a:noFill/>
        </p:spPr>
        <p:txBody>
          <a:bodyPr wrap="square" rtlCol="0">
            <a:spAutoFit/>
          </a:bodyPr>
          <a:lstStyle/>
          <a:p>
            <a:r>
              <a:rPr lang="zh-CN" altLang="en-US" sz="4000">
                <a:solidFill>
                  <a:schemeClr val="bg1"/>
                </a:solidFill>
              </a:rPr>
              <a:t>本</a:t>
            </a:r>
            <a:r>
              <a:rPr lang="en-US" altLang="zh-CN" sz="4000">
                <a:solidFill>
                  <a:schemeClr val="bg1"/>
                </a:solidFill>
              </a:rPr>
              <a:t>PPT</a:t>
            </a:r>
            <a:r>
              <a:rPr lang="zh-CN" altLang="en-US" sz="4000">
                <a:solidFill>
                  <a:schemeClr val="bg1"/>
                </a:solidFill>
              </a:rPr>
              <a:t>参考资料</a:t>
            </a:r>
          </a:p>
        </p:txBody>
      </p:sp>
      <p:sp>
        <p:nvSpPr>
          <p:cNvPr id="3" name="文本框 2">
            <a:extLst>
              <a:ext uri="{FF2B5EF4-FFF2-40B4-BE49-F238E27FC236}">
                <a16:creationId xmlns:a16="http://schemas.microsoft.com/office/drawing/2014/main" id="{63FCE1F2-FFF3-4A8D-A1ED-10F75D71D078}"/>
              </a:ext>
            </a:extLst>
          </p:cNvPr>
          <p:cNvSpPr txBox="1"/>
          <p:nvPr/>
        </p:nvSpPr>
        <p:spPr>
          <a:xfrm>
            <a:off x="457200" y="1503113"/>
            <a:ext cx="7500025" cy="3785652"/>
          </a:xfrm>
          <a:prstGeom prst="rect">
            <a:avLst/>
          </a:prstGeom>
          <a:noFill/>
        </p:spPr>
        <p:txBody>
          <a:bodyPr wrap="square" rtlCol="0">
            <a:spAutoFit/>
          </a:bodyPr>
          <a:lstStyle/>
          <a:p>
            <a:pPr marL="457200" indent="-457200">
              <a:buAutoNum type="arabicPeriod"/>
            </a:pPr>
            <a:r>
              <a:rPr lang="en-US" altLang="zh-CN">
                <a:hlinkClick r:id="rId2"/>
              </a:rPr>
              <a:t>https://baike.baidu.com/item/anaconda/20407441?fr=aladdin</a:t>
            </a:r>
            <a:endParaRPr lang="en-US" altLang="zh-CN"/>
          </a:p>
          <a:p>
            <a:pPr marL="457200" indent="-457200">
              <a:buAutoNum type="arabicPeriod"/>
            </a:pPr>
            <a:r>
              <a:rPr lang="en-US" altLang="zh-CN">
                <a:hlinkClick r:id="rId3"/>
              </a:rPr>
              <a:t>https://baike.baidu.com/item/PyTorch/24269838?fr=aladdin</a:t>
            </a:r>
            <a:endParaRPr lang="en-US" altLang="zh-CN"/>
          </a:p>
          <a:p>
            <a:pPr marL="457200" indent="-457200">
              <a:buAutoNum type="arabicPeriod"/>
            </a:pPr>
            <a:r>
              <a:rPr lang="en-US" altLang="zh-CN">
                <a:hlinkClick r:id="rId4"/>
              </a:rPr>
              <a:t>https://pytorch.org/</a:t>
            </a:r>
            <a:endParaRPr lang="en-US" altLang="zh-CN"/>
          </a:p>
          <a:p>
            <a:pPr marL="457200" indent="-457200">
              <a:buAutoNum type="arabicPeriod"/>
            </a:pPr>
            <a:r>
              <a:rPr lang="en-US" altLang="zh-CN">
                <a:hlinkClick r:id="rId5"/>
              </a:rPr>
              <a:t>https://blog.csdn.net/kejizuiqianfang/article/details/99838249</a:t>
            </a:r>
            <a:r>
              <a:rPr lang="en-US" altLang="zh-CN"/>
              <a:t> </a:t>
            </a:r>
          </a:p>
          <a:p>
            <a:pPr marL="457200" indent="-457200">
              <a:buAutoNum type="arabicPeriod"/>
            </a:pPr>
            <a:r>
              <a:rPr lang="en-US" altLang="zh-CN">
                <a:hlinkClick r:id="rId6"/>
              </a:rPr>
              <a:t>http://www.fanyeong.com/2018/02/19/glove-in-detail/</a:t>
            </a:r>
            <a:r>
              <a:rPr lang="en-US" altLang="zh-CN"/>
              <a:t> </a:t>
            </a:r>
          </a:p>
          <a:p>
            <a:pPr marL="457200" indent="-457200">
              <a:buFontTx/>
              <a:buAutoNum type="arabicPeriod"/>
            </a:pPr>
            <a:r>
              <a:rPr lang="en-US" altLang="zh-CN">
                <a:hlinkClick r:id="rId7"/>
              </a:rPr>
              <a:t>https://github.com/Embedding/Chinese-Word-Vectors</a:t>
            </a:r>
            <a:endParaRPr lang="en-US" altLang="zh-CN"/>
          </a:p>
          <a:p>
            <a:pPr marL="457200" indent="-457200">
              <a:buFontTx/>
              <a:buAutoNum type="arabicPeriod"/>
            </a:pPr>
            <a:r>
              <a:rPr lang="en-US" altLang="zh-CN">
                <a:hlinkClick r:id="rId8"/>
              </a:rPr>
              <a:t>https://github.com/RaRe-Technologies/gensim</a:t>
            </a:r>
            <a:r>
              <a:rPr lang="en-US" altLang="zh-CN"/>
              <a:t> </a:t>
            </a:r>
          </a:p>
          <a:p>
            <a:pPr marL="457200" indent="-457200">
              <a:buAutoNum type="arabicPeriod"/>
            </a:pPr>
            <a:r>
              <a:rPr lang="en-US" altLang="zh-CN">
                <a:hlinkClick r:id="rId9"/>
              </a:rPr>
              <a:t>https://blog.csdn.net/kejizuiqianfang/article/details/100825156</a:t>
            </a:r>
            <a:r>
              <a:rPr lang="en-US" altLang="zh-CN"/>
              <a:t>          </a:t>
            </a:r>
          </a:p>
          <a:p>
            <a:pPr marL="457200" indent="-457200">
              <a:buFontTx/>
              <a:buAutoNum type="arabicPeriod"/>
            </a:pPr>
            <a:r>
              <a:rPr lang="en-US" altLang="zh-CN">
                <a:hlinkClick r:id="rId10"/>
              </a:rPr>
              <a:t>https://www.cnblogs.com/ttdeveloping/p/10668621.html</a:t>
            </a:r>
            <a:endParaRPr lang="en-US" altLang="zh-CN"/>
          </a:p>
          <a:p>
            <a:pPr marL="457200" indent="-457200">
              <a:buFontTx/>
              <a:buAutoNum type="arabicPeriod"/>
            </a:pPr>
            <a:r>
              <a:rPr lang="en-US" altLang="zh-CN">
                <a:hlinkClick r:id="rId11"/>
              </a:rPr>
              <a:t>https://blog.csdn.net/kejizuiqianfang/article/details/100835528</a:t>
            </a:r>
            <a:r>
              <a:rPr lang="en-US" altLang="zh-CN"/>
              <a:t>           </a:t>
            </a:r>
          </a:p>
        </p:txBody>
      </p:sp>
    </p:spTree>
    <p:extLst>
      <p:ext uri="{BB962C8B-B14F-4D97-AF65-F5344CB8AC3E}">
        <p14:creationId xmlns:p14="http://schemas.microsoft.com/office/powerpoint/2010/main" val="430357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70E8FD9E-4985-4983-8CAE-A1C6CFE4DFD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99109589-A2A7-4EDB-884F-5F2CE5501853}" type="datetime1">
              <a:rPr lang="zh-CN" altLang="en-US" sz="1300" smtClean="0">
                <a:solidFill>
                  <a:srgbClr val="898989"/>
                </a:solidFill>
                <a:ea typeface="宋体" panose="02010600030101010101" pitchFamily="2" charset="-122"/>
              </a:rPr>
              <a:pPr>
                <a:buFont typeface="Arial" panose="020B0604020202020204" pitchFamily="34" charset="0"/>
                <a:buNone/>
              </a:pPr>
              <a:t>2021/5/11</a:t>
            </a:fld>
            <a:endParaRPr lang="zh-CN" altLang="en-US" sz="1300">
              <a:solidFill>
                <a:srgbClr val="898989"/>
              </a:solidFill>
              <a:ea typeface="宋体" panose="02010600030101010101" pitchFamily="2" charset="-122"/>
            </a:endParaRPr>
          </a:p>
        </p:txBody>
      </p:sp>
      <p:sp>
        <p:nvSpPr>
          <p:cNvPr id="6147" name="灯片编号占位符 4">
            <a:extLst>
              <a:ext uri="{FF2B5EF4-FFF2-40B4-BE49-F238E27FC236}">
                <a16:creationId xmlns:a16="http://schemas.microsoft.com/office/drawing/2014/main" id="{6C259175-2352-4EDB-84B9-F8A284BBD641}"/>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8DFFF5EE-F41D-4382-8FCD-7F5C966E7116}" type="slidenum">
              <a:rPr altLang="en-US" sz="1300" smtClean="0">
                <a:solidFill>
                  <a:srgbClr val="898989"/>
                </a:solidFill>
              </a:rPr>
              <a:pPr/>
              <a:t>2</a:t>
            </a:fld>
            <a:endParaRPr lang="zh-CN" altLang="en-US" sz="1300">
              <a:solidFill>
                <a:srgbClr val="898989"/>
              </a:solidFill>
            </a:endParaRPr>
          </a:p>
        </p:txBody>
      </p:sp>
      <p:sp>
        <p:nvSpPr>
          <p:cNvPr id="2" name="文本框 1">
            <a:extLst>
              <a:ext uri="{FF2B5EF4-FFF2-40B4-BE49-F238E27FC236}">
                <a16:creationId xmlns:a16="http://schemas.microsoft.com/office/drawing/2014/main" id="{C3350CD2-2A0D-4E94-9CF0-4E6A3C2A5CFE}"/>
              </a:ext>
            </a:extLst>
          </p:cNvPr>
          <p:cNvSpPr txBox="1"/>
          <p:nvPr/>
        </p:nvSpPr>
        <p:spPr>
          <a:xfrm>
            <a:off x="239948" y="220494"/>
            <a:ext cx="7717277" cy="707886"/>
          </a:xfrm>
          <a:prstGeom prst="rect">
            <a:avLst/>
          </a:prstGeom>
          <a:noFill/>
        </p:spPr>
        <p:txBody>
          <a:bodyPr wrap="square" rtlCol="0">
            <a:spAutoFit/>
          </a:bodyPr>
          <a:lstStyle/>
          <a:p>
            <a:r>
              <a:rPr lang="zh-CN" altLang="en-US" sz="4000">
                <a:solidFill>
                  <a:schemeClr val="bg1"/>
                </a:solidFill>
              </a:rPr>
              <a:t>相关课程</a:t>
            </a:r>
          </a:p>
        </p:txBody>
      </p:sp>
      <p:sp>
        <p:nvSpPr>
          <p:cNvPr id="3" name="文本框 2">
            <a:extLst>
              <a:ext uri="{FF2B5EF4-FFF2-40B4-BE49-F238E27FC236}">
                <a16:creationId xmlns:a16="http://schemas.microsoft.com/office/drawing/2014/main" id="{63FCE1F2-FFF3-4A8D-A1ED-10F75D71D078}"/>
              </a:ext>
            </a:extLst>
          </p:cNvPr>
          <p:cNvSpPr txBox="1"/>
          <p:nvPr/>
        </p:nvSpPr>
        <p:spPr>
          <a:xfrm>
            <a:off x="457200" y="1503113"/>
            <a:ext cx="8240400" cy="3751733"/>
          </a:xfrm>
          <a:prstGeom prst="rect">
            <a:avLst/>
          </a:prstGeom>
          <a:noFill/>
        </p:spPr>
        <p:txBody>
          <a:bodyPr wrap="square" rtlCol="0">
            <a:spAutoFit/>
          </a:bodyPr>
          <a:lstStyle/>
          <a:p>
            <a:pPr>
              <a:lnSpc>
                <a:spcPct val="120000"/>
              </a:lnSpc>
            </a:pPr>
            <a:r>
              <a:rPr lang="en-US" altLang="zh-CN"/>
              <a:t>CNN</a:t>
            </a:r>
            <a:r>
              <a:rPr lang="zh-CN" altLang="en-US"/>
              <a:t>、</a:t>
            </a:r>
            <a:r>
              <a:rPr lang="en-US" altLang="zh-CN"/>
              <a:t>LSTM</a:t>
            </a:r>
            <a:r>
              <a:rPr lang="zh-CN" altLang="en-US"/>
              <a:t>相关部分课程</a:t>
            </a:r>
            <a:endParaRPr lang="en-US" altLang="zh-CN"/>
          </a:p>
          <a:p>
            <a:pPr>
              <a:lnSpc>
                <a:spcPct val="120000"/>
              </a:lnSpc>
            </a:pPr>
            <a:r>
              <a:rPr lang="zh-CN" altLang="en-US">
                <a:hlinkClick r:id="rId2"/>
              </a:rPr>
              <a:t>https://study.163.com/course/courseMain.htm?courseId=1003223001</a:t>
            </a:r>
            <a:r>
              <a:rPr lang="zh-CN" altLang="en-US"/>
              <a:t> </a:t>
            </a:r>
            <a:endParaRPr lang="en-US" altLang="zh-CN"/>
          </a:p>
          <a:p>
            <a:pPr>
              <a:lnSpc>
                <a:spcPct val="120000"/>
              </a:lnSpc>
            </a:pPr>
            <a:r>
              <a:rPr lang="en-US" altLang="zh-CN"/>
              <a:t>cs231n</a:t>
            </a:r>
            <a:r>
              <a:rPr lang="zh-CN" altLang="en-US"/>
              <a:t>课程：里面介绍了</a:t>
            </a:r>
            <a:r>
              <a:rPr lang="en-US" altLang="zh-CN"/>
              <a:t>CNN</a:t>
            </a:r>
            <a:r>
              <a:rPr lang="zh-CN" altLang="en-US"/>
              <a:t>，</a:t>
            </a:r>
            <a:r>
              <a:rPr lang="en-US" altLang="zh-CN"/>
              <a:t>LSTM</a:t>
            </a:r>
            <a:r>
              <a:rPr lang="zh-CN" altLang="en-US"/>
              <a:t>等一些常用的深度学习算法，可以借鉴一些。 配套</a:t>
            </a:r>
            <a:r>
              <a:rPr lang="en-US" altLang="zh-CN"/>
              <a:t>PPT</a:t>
            </a:r>
            <a:r>
              <a:rPr lang="zh-CN" altLang="en-US"/>
              <a:t>放到了附带的“附件” 文件夹里面，相关代码可以上网搜索即可获得。</a:t>
            </a:r>
            <a:endParaRPr lang="en-US" altLang="zh-CN"/>
          </a:p>
          <a:p>
            <a:pPr>
              <a:lnSpc>
                <a:spcPct val="120000"/>
              </a:lnSpc>
            </a:pPr>
            <a:endParaRPr lang="en-US" altLang="zh-CN"/>
          </a:p>
          <a:p>
            <a:pPr>
              <a:lnSpc>
                <a:spcPct val="120000"/>
              </a:lnSpc>
            </a:pPr>
            <a:r>
              <a:rPr lang="en-US" altLang="zh-CN">
                <a:hlinkClick r:id="rId3"/>
              </a:rPr>
              <a:t>https://www.bilibili.com/video/av61620135?from=search&amp;seid=11618914343644501215</a:t>
            </a:r>
            <a:endParaRPr lang="en-US" altLang="zh-CN"/>
          </a:p>
          <a:p>
            <a:pPr>
              <a:lnSpc>
                <a:spcPct val="120000"/>
              </a:lnSpc>
            </a:pPr>
            <a:r>
              <a:rPr lang="en-US" altLang="zh-CN"/>
              <a:t>cs224n</a:t>
            </a:r>
            <a:r>
              <a:rPr lang="zh-CN" altLang="en-US"/>
              <a:t>课程：介绍了</a:t>
            </a:r>
            <a:r>
              <a:rPr lang="en-US" altLang="zh-CN"/>
              <a:t>nlp</a:t>
            </a:r>
            <a:r>
              <a:rPr lang="zh-CN" altLang="en-US"/>
              <a:t>方面的基础知识</a:t>
            </a:r>
          </a:p>
          <a:p>
            <a:pPr>
              <a:lnSpc>
                <a:spcPct val="120000"/>
              </a:lnSpc>
            </a:pPr>
            <a:endParaRPr lang="en-US" altLang="zh-CN"/>
          </a:p>
        </p:txBody>
      </p:sp>
    </p:spTree>
    <p:extLst>
      <p:ext uri="{BB962C8B-B14F-4D97-AF65-F5344CB8AC3E}">
        <p14:creationId xmlns:p14="http://schemas.microsoft.com/office/powerpoint/2010/main" val="1850913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日期占位符 3">
            <a:extLst>
              <a:ext uri="{FF2B5EF4-FFF2-40B4-BE49-F238E27FC236}">
                <a16:creationId xmlns:a16="http://schemas.microsoft.com/office/drawing/2014/main" id="{EC5AE61D-3C5E-4CEB-A215-CAE7B933F832}"/>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4D9C321E-5979-4F7A-8A48-1EB57EE203BD}" type="datetime1">
              <a:rPr lang="zh-CN" altLang="en-US" sz="1300" smtClean="0">
                <a:solidFill>
                  <a:srgbClr val="898989"/>
                </a:solidFill>
                <a:ea typeface="宋体" panose="02010600030101010101" pitchFamily="2" charset="-122"/>
              </a:rPr>
              <a:pPr>
                <a:buFont typeface="Arial" panose="020B0604020202020204" pitchFamily="34" charset="0"/>
                <a:buNone/>
              </a:pPr>
              <a:t>2021/5/11</a:t>
            </a:fld>
            <a:endParaRPr lang="zh-CN" altLang="en-US" sz="1300">
              <a:solidFill>
                <a:srgbClr val="898989"/>
              </a:solidFill>
              <a:ea typeface="宋体" panose="02010600030101010101" pitchFamily="2" charset="-122"/>
            </a:endParaRPr>
          </a:p>
        </p:txBody>
      </p:sp>
      <p:sp>
        <p:nvSpPr>
          <p:cNvPr id="7172" name="灯片编号占位符 4">
            <a:extLst>
              <a:ext uri="{FF2B5EF4-FFF2-40B4-BE49-F238E27FC236}">
                <a16:creationId xmlns:a16="http://schemas.microsoft.com/office/drawing/2014/main" id="{95AAD4DA-1F7F-4995-A950-33F56210AF34}"/>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F20980C3-703D-4A1B-91FA-B78FD78D420C}" type="slidenum">
              <a:rPr altLang="en-US" sz="1300" smtClean="0">
                <a:solidFill>
                  <a:srgbClr val="898989"/>
                </a:solidFill>
              </a:rPr>
              <a:pPr/>
              <a:t>20</a:t>
            </a:fld>
            <a:endParaRPr lang="zh-CN" altLang="en-US" sz="1300">
              <a:solidFill>
                <a:srgbClr val="898989"/>
              </a:solidFill>
            </a:endParaRPr>
          </a:p>
        </p:txBody>
      </p:sp>
      <p:sp>
        <p:nvSpPr>
          <p:cNvPr id="6" name="文本框 5">
            <a:extLst>
              <a:ext uri="{FF2B5EF4-FFF2-40B4-BE49-F238E27FC236}">
                <a16:creationId xmlns:a16="http://schemas.microsoft.com/office/drawing/2014/main" id="{BFF899A5-4BFA-4C2C-8943-3563DA835951}"/>
              </a:ext>
            </a:extLst>
          </p:cNvPr>
          <p:cNvSpPr txBox="1"/>
          <p:nvPr/>
        </p:nvSpPr>
        <p:spPr>
          <a:xfrm>
            <a:off x="3959419" y="3048559"/>
            <a:ext cx="1225161" cy="646331"/>
          </a:xfrm>
          <a:prstGeom prst="rect">
            <a:avLst/>
          </a:prstGeom>
          <a:noFill/>
        </p:spPr>
        <p:txBody>
          <a:bodyPr wrap="square" rtlCol="0">
            <a:spAutoFit/>
          </a:bodyPr>
          <a:lstStyle/>
          <a:p>
            <a:r>
              <a:rPr lang="en-US" altLang="zh-CN" sz="3600"/>
              <a:t>Q&amp;A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70E8FD9E-4985-4983-8CAE-A1C6CFE4DFD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99109589-A2A7-4EDB-884F-5F2CE5501853}" type="datetime1">
              <a:rPr lang="zh-CN" altLang="en-US" sz="1300" smtClean="0">
                <a:solidFill>
                  <a:srgbClr val="898989"/>
                </a:solidFill>
                <a:ea typeface="宋体" panose="02010600030101010101" pitchFamily="2" charset="-122"/>
              </a:rPr>
              <a:pPr>
                <a:buFont typeface="Arial" panose="020B0604020202020204" pitchFamily="34" charset="0"/>
                <a:buNone/>
              </a:pPr>
              <a:t>2021/5/11</a:t>
            </a:fld>
            <a:endParaRPr lang="zh-CN" altLang="en-US" sz="1300">
              <a:solidFill>
                <a:srgbClr val="898989"/>
              </a:solidFill>
              <a:ea typeface="宋体" panose="02010600030101010101" pitchFamily="2" charset="-122"/>
            </a:endParaRPr>
          </a:p>
        </p:txBody>
      </p:sp>
      <p:sp>
        <p:nvSpPr>
          <p:cNvPr id="6147" name="灯片编号占位符 4">
            <a:extLst>
              <a:ext uri="{FF2B5EF4-FFF2-40B4-BE49-F238E27FC236}">
                <a16:creationId xmlns:a16="http://schemas.microsoft.com/office/drawing/2014/main" id="{6C259175-2352-4EDB-84B9-F8A284BBD641}"/>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8DFFF5EE-F41D-4382-8FCD-7F5C966E7116}" type="slidenum">
              <a:rPr altLang="en-US" sz="1300" smtClean="0">
                <a:solidFill>
                  <a:srgbClr val="898989"/>
                </a:solidFill>
              </a:rPr>
              <a:pPr/>
              <a:t>3</a:t>
            </a:fld>
            <a:endParaRPr lang="zh-CN" altLang="en-US" sz="1300">
              <a:solidFill>
                <a:srgbClr val="898989"/>
              </a:solidFill>
            </a:endParaRPr>
          </a:p>
        </p:txBody>
      </p:sp>
      <p:sp>
        <p:nvSpPr>
          <p:cNvPr id="2" name="文本框 1">
            <a:extLst>
              <a:ext uri="{FF2B5EF4-FFF2-40B4-BE49-F238E27FC236}">
                <a16:creationId xmlns:a16="http://schemas.microsoft.com/office/drawing/2014/main" id="{C3350CD2-2A0D-4E94-9CF0-4E6A3C2A5CFE}"/>
              </a:ext>
            </a:extLst>
          </p:cNvPr>
          <p:cNvSpPr txBox="1"/>
          <p:nvPr/>
        </p:nvSpPr>
        <p:spPr>
          <a:xfrm>
            <a:off x="239948" y="220494"/>
            <a:ext cx="7717277" cy="707886"/>
          </a:xfrm>
          <a:prstGeom prst="rect">
            <a:avLst/>
          </a:prstGeom>
          <a:noFill/>
        </p:spPr>
        <p:txBody>
          <a:bodyPr wrap="square" rtlCol="0">
            <a:spAutoFit/>
          </a:bodyPr>
          <a:lstStyle/>
          <a:p>
            <a:r>
              <a:rPr lang="en-US" altLang="zh-CN" sz="4000">
                <a:solidFill>
                  <a:schemeClr val="bg1"/>
                </a:solidFill>
              </a:rPr>
              <a:t>CNN</a:t>
            </a:r>
            <a:endParaRPr lang="zh-CN" altLang="en-US" sz="4000">
              <a:solidFill>
                <a:schemeClr val="bg1"/>
              </a:solidFill>
            </a:endParaRPr>
          </a:p>
        </p:txBody>
      </p:sp>
      <p:sp>
        <p:nvSpPr>
          <p:cNvPr id="3" name="文本框 2">
            <a:extLst>
              <a:ext uri="{FF2B5EF4-FFF2-40B4-BE49-F238E27FC236}">
                <a16:creationId xmlns:a16="http://schemas.microsoft.com/office/drawing/2014/main" id="{63FCE1F2-FFF3-4A8D-A1ED-10F75D71D078}"/>
              </a:ext>
            </a:extLst>
          </p:cNvPr>
          <p:cNvSpPr txBox="1"/>
          <p:nvPr/>
        </p:nvSpPr>
        <p:spPr>
          <a:xfrm>
            <a:off x="457200" y="1503113"/>
            <a:ext cx="7500025" cy="400110"/>
          </a:xfrm>
          <a:prstGeom prst="rect">
            <a:avLst/>
          </a:prstGeom>
          <a:noFill/>
        </p:spPr>
        <p:txBody>
          <a:bodyPr wrap="square" rtlCol="0">
            <a:spAutoFit/>
          </a:bodyPr>
          <a:lstStyle/>
          <a:p>
            <a:r>
              <a:rPr lang="en-US" altLang="zh-CN"/>
              <a:t>                     </a:t>
            </a:r>
          </a:p>
        </p:txBody>
      </p:sp>
      <p:sp>
        <p:nvSpPr>
          <p:cNvPr id="6" name="文本框 5">
            <a:extLst>
              <a:ext uri="{FF2B5EF4-FFF2-40B4-BE49-F238E27FC236}">
                <a16:creationId xmlns:a16="http://schemas.microsoft.com/office/drawing/2014/main" id="{B9AD4304-2ADE-430F-928D-5AB90EDE55F9}"/>
              </a:ext>
            </a:extLst>
          </p:cNvPr>
          <p:cNvSpPr txBox="1"/>
          <p:nvPr/>
        </p:nvSpPr>
        <p:spPr>
          <a:xfrm>
            <a:off x="457199" y="1229513"/>
            <a:ext cx="7500025" cy="429861"/>
          </a:xfrm>
          <a:prstGeom prst="rect">
            <a:avLst/>
          </a:prstGeom>
          <a:noFill/>
        </p:spPr>
        <p:txBody>
          <a:bodyPr wrap="square" rtlCol="0">
            <a:spAutoFit/>
          </a:bodyPr>
          <a:lstStyle/>
          <a:p>
            <a:pPr>
              <a:lnSpc>
                <a:spcPct val="120000"/>
              </a:lnSpc>
            </a:pPr>
            <a:r>
              <a:rPr lang="en-US" altLang="zh-CN"/>
              <a:t>      </a:t>
            </a:r>
            <a:r>
              <a:rPr lang="zh-CN" altLang="en-US"/>
              <a:t>看过前面自学教程的同学，应该对</a:t>
            </a:r>
            <a:r>
              <a:rPr lang="en-US" altLang="zh-CN"/>
              <a:t>CNN</a:t>
            </a:r>
            <a:r>
              <a:rPr lang="zh-CN" altLang="en-US"/>
              <a:t>有了一定的了解</a:t>
            </a:r>
            <a:r>
              <a:rPr lang="en-US" altLang="zh-CN"/>
              <a:t>                     </a:t>
            </a:r>
          </a:p>
        </p:txBody>
      </p:sp>
      <p:pic>
        <p:nvPicPr>
          <p:cNvPr id="8" name="图片 7">
            <a:extLst>
              <a:ext uri="{FF2B5EF4-FFF2-40B4-BE49-F238E27FC236}">
                <a16:creationId xmlns:a16="http://schemas.microsoft.com/office/drawing/2014/main" id="{BCB51C0E-1E7F-43A2-B8EE-D5BBFF2027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211" y="1960507"/>
            <a:ext cx="3762375" cy="4276725"/>
          </a:xfrm>
          <a:prstGeom prst="rect">
            <a:avLst/>
          </a:prstGeom>
        </p:spPr>
      </p:pic>
      <p:sp>
        <p:nvSpPr>
          <p:cNvPr id="7" name="Rectangle 4">
            <a:extLst>
              <a:ext uri="{FF2B5EF4-FFF2-40B4-BE49-F238E27FC236}">
                <a16:creationId xmlns:a16="http://schemas.microsoft.com/office/drawing/2014/main" id="{6756EB5A-1AB9-4A6E-9E77-A28C27E8E8E9}"/>
              </a:ext>
            </a:extLst>
          </p:cNvPr>
          <p:cNvSpPr>
            <a:spLocks noChangeArrowheads="1"/>
          </p:cNvSpPr>
          <p:nvPr/>
        </p:nvSpPr>
        <p:spPr bwMode="auto">
          <a:xfrm>
            <a:off x="4377600" y="303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a:extLst>
              <a:ext uri="{FF2B5EF4-FFF2-40B4-BE49-F238E27FC236}">
                <a16:creationId xmlns:a16="http://schemas.microsoft.com/office/drawing/2014/main" id="{63A7CBEA-8B44-41D2-920E-111546C7F5EA}"/>
              </a:ext>
            </a:extLst>
          </p:cNvPr>
          <p:cNvGraphicFramePr>
            <a:graphicFrameLocks noChangeAspect="1"/>
          </p:cNvGraphicFramePr>
          <p:nvPr>
            <p:extLst>
              <p:ext uri="{D42A27DB-BD31-4B8C-83A1-F6EECF244321}">
                <p14:modId xmlns:p14="http://schemas.microsoft.com/office/powerpoint/2010/main" val="3766480851"/>
              </p:ext>
            </p:extLst>
          </p:nvPr>
        </p:nvGraphicFramePr>
        <p:xfrm>
          <a:off x="4377600" y="3031200"/>
          <a:ext cx="4664075" cy="1828800"/>
        </p:xfrm>
        <a:graphic>
          <a:graphicData uri="http://schemas.openxmlformats.org/presentationml/2006/ole">
            <mc:AlternateContent xmlns:mc="http://schemas.openxmlformats.org/markup-compatibility/2006">
              <mc:Choice xmlns:v="urn:schemas-microsoft-com:vml" Requires="v">
                <p:oleObj name="Visio" r:id="rId3" imgW="8343900" imgH="3276565" progId="Visio.Drawing.15">
                  <p:embed/>
                </p:oleObj>
              </mc:Choice>
              <mc:Fallback>
                <p:oleObj name="Visio" r:id="rId3" imgW="8343900" imgH="3276565"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7600" y="3031200"/>
                        <a:ext cx="4664075"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文本框 11">
            <a:extLst>
              <a:ext uri="{FF2B5EF4-FFF2-40B4-BE49-F238E27FC236}">
                <a16:creationId xmlns:a16="http://schemas.microsoft.com/office/drawing/2014/main" id="{313139FE-360A-4349-990A-12110EC74B6E}"/>
              </a:ext>
            </a:extLst>
          </p:cNvPr>
          <p:cNvSpPr txBox="1"/>
          <p:nvPr/>
        </p:nvSpPr>
        <p:spPr>
          <a:xfrm>
            <a:off x="4572000" y="5438039"/>
            <a:ext cx="1860001" cy="799193"/>
          </a:xfrm>
          <a:prstGeom prst="rect">
            <a:avLst/>
          </a:prstGeom>
          <a:noFill/>
        </p:spPr>
        <p:txBody>
          <a:bodyPr wrap="square" rtlCol="0">
            <a:spAutoFit/>
          </a:bodyPr>
          <a:lstStyle/>
          <a:p>
            <a:pPr>
              <a:lnSpc>
                <a:spcPct val="120000"/>
              </a:lnSpc>
            </a:pPr>
            <a:r>
              <a:rPr lang="zh-CN" altLang="en-US"/>
              <a:t>播放</a:t>
            </a:r>
            <a:r>
              <a:rPr lang="en-US" altLang="zh-CN"/>
              <a:t>ppt</a:t>
            </a:r>
            <a:r>
              <a:rPr lang="zh-CN" altLang="en-US"/>
              <a:t>可以看到动态效果</a:t>
            </a:r>
            <a:endParaRPr lang="en-US" altLang="zh-CN"/>
          </a:p>
        </p:txBody>
      </p:sp>
      <p:sp>
        <p:nvSpPr>
          <p:cNvPr id="10" name="箭头: 右 9">
            <a:extLst>
              <a:ext uri="{FF2B5EF4-FFF2-40B4-BE49-F238E27FC236}">
                <a16:creationId xmlns:a16="http://schemas.microsoft.com/office/drawing/2014/main" id="{500964C8-6785-45A3-9D2D-A5614CEEF75F}"/>
              </a:ext>
            </a:extLst>
          </p:cNvPr>
          <p:cNvSpPr/>
          <p:nvPr/>
        </p:nvSpPr>
        <p:spPr bwMode="auto">
          <a:xfrm rot="11940710">
            <a:off x="4095114" y="5471146"/>
            <a:ext cx="499912" cy="259187"/>
          </a:xfrm>
          <a:prstGeom prst="rightArrow">
            <a:avLst/>
          </a:prstGeom>
          <a:noFill/>
          <a:ln w="38100" cap="flat" cmpd="sng" algn="ctr">
            <a:solidFill>
              <a:schemeClr val="tx1"/>
            </a:solidFill>
            <a:prstDash val="solid"/>
            <a:round/>
            <a:headEnd type="none" w="med" len="med"/>
            <a:tailEnd type="none" w="med" len="med"/>
          </a:ln>
        </p:spPr>
        <p:txBody>
          <a:bodyPr vert="horz" wrap="none" lIns="90000" tIns="46800" rIns="90000" bIns="46800" numCol="1" rtlCol="0" anchor="ctr" anchorCtr="0" compatLnSpc="1"/>
          <a:lstStyle/>
          <a:p>
            <a:pPr marL="0" marR="0" indent="0" algn="l" defTabSz="914400" rtl="0" eaLnBrk="1" fontAlgn="base" latinLnBrk="0" hangingPunct="1">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117786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70E8FD9E-4985-4983-8CAE-A1C6CFE4DFD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99109589-A2A7-4EDB-884F-5F2CE5501853}" type="datetime1">
              <a:rPr lang="zh-CN" altLang="en-US" sz="1300" smtClean="0">
                <a:solidFill>
                  <a:srgbClr val="898989"/>
                </a:solidFill>
                <a:ea typeface="宋体" panose="02010600030101010101" pitchFamily="2" charset="-122"/>
              </a:rPr>
              <a:pPr>
                <a:buFont typeface="Arial" panose="020B0604020202020204" pitchFamily="34" charset="0"/>
                <a:buNone/>
              </a:pPr>
              <a:t>2021/5/11</a:t>
            </a:fld>
            <a:endParaRPr lang="zh-CN" altLang="en-US" sz="1300">
              <a:solidFill>
                <a:srgbClr val="898989"/>
              </a:solidFill>
              <a:ea typeface="宋体" panose="02010600030101010101" pitchFamily="2" charset="-122"/>
            </a:endParaRPr>
          </a:p>
        </p:txBody>
      </p:sp>
      <p:sp>
        <p:nvSpPr>
          <p:cNvPr id="6147" name="灯片编号占位符 4">
            <a:extLst>
              <a:ext uri="{FF2B5EF4-FFF2-40B4-BE49-F238E27FC236}">
                <a16:creationId xmlns:a16="http://schemas.microsoft.com/office/drawing/2014/main" id="{6C259175-2352-4EDB-84B9-F8A284BBD641}"/>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8DFFF5EE-F41D-4382-8FCD-7F5C966E7116}" type="slidenum">
              <a:rPr altLang="en-US" sz="1300" smtClean="0">
                <a:solidFill>
                  <a:srgbClr val="898989"/>
                </a:solidFill>
              </a:rPr>
              <a:pPr/>
              <a:t>4</a:t>
            </a:fld>
            <a:endParaRPr lang="zh-CN" altLang="en-US" sz="1300">
              <a:solidFill>
                <a:srgbClr val="898989"/>
              </a:solidFill>
            </a:endParaRPr>
          </a:p>
        </p:txBody>
      </p:sp>
      <p:sp>
        <p:nvSpPr>
          <p:cNvPr id="2" name="文本框 1">
            <a:extLst>
              <a:ext uri="{FF2B5EF4-FFF2-40B4-BE49-F238E27FC236}">
                <a16:creationId xmlns:a16="http://schemas.microsoft.com/office/drawing/2014/main" id="{C3350CD2-2A0D-4E94-9CF0-4E6A3C2A5CFE}"/>
              </a:ext>
            </a:extLst>
          </p:cNvPr>
          <p:cNvSpPr txBox="1"/>
          <p:nvPr/>
        </p:nvSpPr>
        <p:spPr>
          <a:xfrm>
            <a:off x="239948" y="220494"/>
            <a:ext cx="7717277" cy="707886"/>
          </a:xfrm>
          <a:prstGeom prst="rect">
            <a:avLst/>
          </a:prstGeom>
          <a:noFill/>
        </p:spPr>
        <p:txBody>
          <a:bodyPr wrap="square" rtlCol="0">
            <a:spAutoFit/>
          </a:bodyPr>
          <a:lstStyle/>
          <a:p>
            <a:r>
              <a:rPr lang="en-US" altLang="zh-CN" sz="4000">
                <a:solidFill>
                  <a:schemeClr val="bg1"/>
                </a:solidFill>
              </a:rPr>
              <a:t>CNN</a:t>
            </a:r>
            <a:endParaRPr lang="zh-CN" altLang="en-US" sz="4000">
              <a:solidFill>
                <a:schemeClr val="bg1"/>
              </a:solidFill>
            </a:endParaRPr>
          </a:p>
        </p:txBody>
      </p:sp>
      <p:sp>
        <p:nvSpPr>
          <p:cNvPr id="3" name="文本框 2">
            <a:extLst>
              <a:ext uri="{FF2B5EF4-FFF2-40B4-BE49-F238E27FC236}">
                <a16:creationId xmlns:a16="http://schemas.microsoft.com/office/drawing/2014/main" id="{63FCE1F2-FFF3-4A8D-A1ED-10F75D71D078}"/>
              </a:ext>
            </a:extLst>
          </p:cNvPr>
          <p:cNvSpPr txBox="1"/>
          <p:nvPr/>
        </p:nvSpPr>
        <p:spPr>
          <a:xfrm>
            <a:off x="457200" y="1503113"/>
            <a:ext cx="7500025" cy="400110"/>
          </a:xfrm>
          <a:prstGeom prst="rect">
            <a:avLst/>
          </a:prstGeom>
          <a:noFill/>
        </p:spPr>
        <p:txBody>
          <a:bodyPr wrap="square" rtlCol="0">
            <a:spAutoFit/>
          </a:bodyPr>
          <a:lstStyle/>
          <a:p>
            <a:r>
              <a:rPr lang="en-US" altLang="zh-CN"/>
              <a:t>                     </a:t>
            </a:r>
          </a:p>
        </p:txBody>
      </p:sp>
      <p:sp>
        <p:nvSpPr>
          <p:cNvPr id="6" name="文本框 5">
            <a:extLst>
              <a:ext uri="{FF2B5EF4-FFF2-40B4-BE49-F238E27FC236}">
                <a16:creationId xmlns:a16="http://schemas.microsoft.com/office/drawing/2014/main" id="{B9AD4304-2ADE-430F-928D-5AB90EDE55F9}"/>
              </a:ext>
            </a:extLst>
          </p:cNvPr>
          <p:cNvSpPr txBox="1"/>
          <p:nvPr/>
        </p:nvSpPr>
        <p:spPr>
          <a:xfrm>
            <a:off x="457199" y="1229513"/>
            <a:ext cx="7500025" cy="3015184"/>
          </a:xfrm>
          <a:prstGeom prst="rect">
            <a:avLst/>
          </a:prstGeom>
          <a:noFill/>
        </p:spPr>
        <p:txBody>
          <a:bodyPr wrap="square" rtlCol="0">
            <a:spAutoFit/>
          </a:bodyPr>
          <a:lstStyle/>
          <a:p>
            <a:pPr>
              <a:lnSpc>
                <a:spcPct val="120000"/>
              </a:lnSpc>
            </a:pPr>
            <a:r>
              <a:rPr lang="en-US" altLang="zh-CN"/>
              <a:t>      CNN</a:t>
            </a:r>
            <a:r>
              <a:rPr lang="zh-CN" altLang="en-US"/>
              <a:t>是最早运用在图像领域的深度学习模型，其计算过程如下图所示，对于一张图片，是由各个像素点组成的，每个像素点都是数字，然后我们使用卷积核，来依次乘以图片上的像素点，通过平移卷积核，我们就可以获得卷积核在图片上面的提取结果，也称为特征图，一般每次我们会使用多个卷积核同时对一个图片（特征图）进行特征的提取，所以每次卷积之后，我们都可以得到很多卷积之后的特征图，然后这些特征图组合在一起进入一下轮的卷积。</a:t>
            </a:r>
            <a:endParaRPr lang="en-US" altLang="zh-CN"/>
          </a:p>
        </p:txBody>
      </p:sp>
      <p:sp>
        <p:nvSpPr>
          <p:cNvPr id="7" name="Rectangle 4">
            <a:extLst>
              <a:ext uri="{FF2B5EF4-FFF2-40B4-BE49-F238E27FC236}">
                <a16:creationId xmlns:a16="http://schemas.microsoft.com/office/drawing/2014/main" id="{6756EB5A-1AB9-4A6E-9E77-A28C27E8E8E9}"/>
              </a:ext>
            </a:extLst>
          </p:cNvPr>
          <p:cNvSpPr>
            <a:spLocks noChangeArrowheads="1"/>
          </p:cNvSpPr>
          <p:nvPr/>
        </p:nvSpPr>
        <p:spPr bwMode="auto">
          <a:xfrm>
            <a:off x="4377600" y="303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a:extLst>
              <a:ext uri="{FF2B5EF4-FFF2-40B4-BE49-F238E27FC236}">
                <a16:creationId xmlns:a16="http://schemas.microsoft.com/office/drawing/2014/main" id="{63A7CBEA-8B44-41D2-920E-111546C7F5EA}"/>
              </a:ext>
            </a:extLst>
          </p:cNvPr>
          <p:cNvGraphicFramePr>
            <a:graphicFrameLocks noChangeAspect="1"/>
          </p:cNvGraphicFramePr>
          <p:nvPr>
            <p:extLst>
              <p:ext uri="{D42A27DB-BD31-4B8C-83A1-F6EECF244321}">
                <p14:modId xmlns:p14="http://schemas.microsoft.com/office/powerpoint/2010/main" val="1454700252"/>
              </p:ext>
            </p:extLst>
          </p:nvPr>
        </p:nvGraphicFramePr>
        <p:xfrm>
          <a:off x="314325" y="4455995"/>
          <a:ext cx="4664075" cy="1828800"/>
        </p:xfrm>
        <a:graphic>
          <a:graphicData uri="http://schemas.openxmlformats.org/presentationml/2006/ole">
            <mc:AlternateContent xmlns:mc="http://schemas.openxmlformats.org/markup-compatibility/2006">
              <mc:Choice xmlns:v="urn:schemas-microsoft-com:vml" Requires="v">
                <p:oleObj name="Visio" r:id="rId2" imgW="8343900" imgH="3276565" progId="Visio.Drawing.15">
                  <p:embed/>
                </p:oleObj>
              </mc:Choice>
              <mc:Fallback>
                <p:oleObj name="Visio" r:id="rId2" imgW="8343900" imgH="3276565" progId="Visio.Drawing.15">
                  <p:embed/>
                  <p:pic>
                    <p:nvPicPr>
                      <p:cNvPr id="9" name="对象 8">
                        <a:extLst>
                          <a:ext uri="{FF2B5EF4-FFF2-40B4-BE49-F238E27FC236}">
                            <a16:creationId xmlns:a16="http://schemas.microsoft.com/office/drawing/2014/main" id="{63A7CBEA-8B44-41D2-920E-111546C7F5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 y="4455995"/>
                        <a:ext cx="4664075"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图片 3">
            <a:extLst>
              <a:ext uri="{FF2B5EF4-FFF2-40B4-BE49-F238E27FC236}">
                <a16:creationId xmlns:a16="http://schemas.microsoft.com/office/drawing/2014/main" id="{5DC6C5A5-BEB0-44CA-AEAA-783AB69235D8}"/>
              </a:ext>
            </a:extLst>
          </p:cNvPr>
          <p:cNvPicPr>
            <a:picLocks noChangeAspect="1"/>
          </p:cNvPicPr>
          <p:nvPr/>
        </p:nvPicPr>
        <p:blipFill>
          <a:blip r:embed="rId4"/>
          <a:stretch>
            <a:fillRect/>
          </a:stretch>
        </p:blipFill>
        <p:spPr>
          <a:xfrm>
            <a:off x="5099728" y="4426058"/>
            <a:ext cx="3849872" cy="1281049"/>
          </a:xfrm>
          <a:prstGeom prst="rect">
            <a:avLst/>
          </a:prstGeom>
        </p:spPr>
      </p:pic>
    </p:spTree>
    <p:extLst>
      <p:ext uri="{BB962C8B-B14F-4D97-AF65-F5344CB8AC3E}">
        <p14:creationId xmlns:p14="http://schemas.microsoft.com/office/powerpoint/2010/main" val="4198553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70E8FD9E-4985-4983-8CAE-A1C6CFE4DFD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99109589-A2A7-4EDB-884F-5F2CE5501853}" type="datetime1">
              <a:rPr lang="zh-CN" altLang="en-US" sz="1300" smtClean="0">
                <a:solidFill>
                  <a:srgbClr val="898989"/>
                </a:solidFill>
                <a:ea typeface="宋体" panose="02010600030101010101" pitchFamily="2" charset="-122"/>
              </a:rPr>
              <a:pPr>
                <a:buFont typeface="Arial" panose="020B0604020202020204" pitchFamily="34" charset="0"/>
                <a:buNone/>
              </a:pPr>
              <a:t>2021/5/11</a:t>
            </a:fld>
            <a:endParaRPr lang="zh-CN" altLang="en-US" sz="1300">
              <a:solidFill>
                <a:srgbClr val="898989"/>
              </a:solidFill>
              <a:ea typeface="宋体" panose="02010600030101010101" pitchFamily="2" charset="-122"/>
            </a:endParaRPr>
          </a:p>
        </p:txBody>
      </p:sp>
      <p:sp>
        <p:nvSpPr>
          <p:cNvPr id="6147" name="灯片编号占位符 4">
            <a:extLst>
              <a:ext uri="{FF2B5EF4-FFF2-40B4-BE49-F238E27FC236}">
                <a16:creationId xmlns:a16="http://schemas.microsoft.com/office/drawing/2014/main" id="{6C259175-2352-4EDB-84B9-F8A284BBD641}"/>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8DFFF5EE-F41D-4382-8FCD-7F5C966E7116}" type="slidenum">
              <a:rPr altLang="en-US" sz="1300" smtClean="0">
                <a:solidFill>
                  <a:srgbClr val="898989"/>
                </a:solidFill>
              </a:rPr>
              <a:pPr/>
              <a:t>5</a:t>
            </a:fld>
            <a:endParaRPr lang="zh-CN" altLang="en-US" sz="1300">
              <a:solidFill>
                <a:srgbClr val="898989"/>
              </a:solidFill>
            </a:endParaRPr>
          </a:p>
        </p:txBody>
      </p:sp>
      <p:sp>
        <p:nvSpPr>
          <p:cNvPr id="2" name="文本框 1">
            <a:extLst>
              <a:ext uri="{FF2B5EF4-FFF2-40B4-BE49-F238E27FC236}">
                <a16:creationId xmlns:a16="http://schemas.microsoft.com/office/drawing/2014/main" id="{C3350CD2-2A0D-4E94-9CF0-4E6A3C2A5CFE}"/>
              </a:ext>
            </a:extLst>
          </p:cNvPr>
          <p:cNvSpPr txBox="1"/>
          <p:nvPr/>
        </p:nvSpPr>
        <p:spPr>
          <a:xfrm>
            <a:off x="239948" y="220494"/>
            <a:ext cx="7717277" cy="707886"/>
          </a:xfrm>
          <a:prstGeom prst="rect">
            <a:avLst/>
          </a:prstGeom>
          <a:noFill/>
        </p:spPr>
        <p:txBody>
          <a:bodyPr wrap="square" rtlCol="0">
            <a:spAutoFit/>
          </a:bodyPr>
          <a:lstStyle/>
          <a:p>
            <a:r>
              <a:rPr lang="en-US" altLang="zh-CN" sz="4000">
                <a:solidFill>
                  <a:schemeClr val="bg1"/>
                </a:solidFill>
              </a:rPr>
              <a:t>CNN</a:t>
            </a:r>
            <a:endParaRPr lang="zh-CN" altLang="en-US" sz="4000">
              <a:solidFill>
                <a:schemeClr val="bg1"/>
              </a:solidFill>
            </a:endParaRPr>
          </a:p>
        </p:txBody>
      </p:sp>
      <p:sp>
        <p:nvSpPr>
          <p:cNvPr id="3" name="文本框 2">
            <a:extLst>
              <a:ext uri="{FF2B5EF4-FFF2-40B4-BE49-F238E27FC236}">
                <a16:creationId xmlns:a16="http://schemas.microsoft.com/office/drawing/2014/main" id="{63FCE1F2-FFF3-4A8D-A1ED-10F75D71D078}"/>
              </a:ext>
            </a:extLst>
          </p:cNvPr>
          <p:cNvSpPr txBox="1"/>
          <p:nvPr/>
        </p:nvSpPr>
        <p:spPr>
          <a:xfrm>
            <a:off x="457200" y="1503113"/>
            <a:ext cx="7500025" cy="400110"/>
          </a:xfrm>
          <a:prstGeom prst="rect">
            <a:avLst/>
          </a:prstGeom>
          <a:noFill/>
        </p:spPr>
        <p:txBody>
          <a:bodyPr wrap="square" rtlCol="0">
            <a:spAutoFit/>
          </a:bodyPr>
          <a:lstStyle/>
          <a:p>
            <a:r>
              <a:rPr lang="en-US" altLang="zh-CN"/>
              <a:t>                     </a:t>
            </a:r>
          </a:p>
        </p:txBody>
      </p:sp>
      <p:sp>
        <p:nvSpPr>
          <p:cNvPr id="6" name="文本框 5">
            <a:extLst>
              <a:ext uri="{FF2B5EF4-FFF2-40B4-BE49-F238E27FC236}">
                <a16:creationId xmlns:a16="http://schemas.microsoft.com/office/drawing/2014/main" id="{B9AD4304-2ADE-430F-928D-5AB90EDE55F9}"/>
              </a:ext>
            </a:extLst>
          </p:cNvPr>
          <p:cNvSpPr txBox="1"/>
          <p:nvPr/>
        </p:nvSpPr>
        <p:spPr>
          <a:xfrm>
            <a:off x="457199" y="1229513"/>
            <a:ext cx="7500025" cy="3384516"/>
          </a:xfrm>
          <a:prstGeom prst="rect">
            <a:avLst/>
          </a:prstGeom>
          <a:noFill/>
        </p:spPr>
        <p:txBody>
          <a:bodyPr wrap="square" rtlCol="0">
            <a:spAutoFit/>
          </a:bodyPr>
          <a:lstStyle/>
          <a:p>
            <a:pPr>
              <a:lnSpc>
                <a:spcPct val="120000"/>
              </a:lnSpc>
            </a:pPr>
            <a:r>
              <a:rPr lang="en-US" altLang="zh-CN"/>
              <a:t>      </a:t>
            </a:r>
            <a:r>
              <a:rPr lang="zh-CN" altLang="en-US"/>
              <a:t>上面的</a:t>
            </a:r>
            <a:r>
              <a:rPr lang="en-US" altLang="zh-CN"/>
              <a:t>CNN</a:t>
            </a:r>
            <a:r>
              <a:rPr lang="zh-CN" altLang="en-US"/>
              <a:t>讲解比较简单，具体的请参考</a:t>
            </a:r>
            <a:r>
              <a:rPr lang="en-US" altLang="zh-CN"/>
              <a:t>cs231n</a:t>
            </a:r>
            <a:r>
              <a:rPr lang="zh-CN" altLang="en-US"/>
              <a:t>课程及一些博客资料。伴随着</a:t>
            </a:r>
            <a:r>
              <a:rPr lang="en-US" altLang="zh-CN"/>
              <a:t>CNN</a:t>
            </a:r>
            <a:r>
              <a:rPr lang="zh-CN" altLang="en-US"/>
              <a:t>出现的，还有池化操作，见下图。池化操作其实原理很简单，对于我们提取出来的特征图，我们为了提取出来里面的有用信息同时降低维度，减少计算量，我们会将</a:t>
            </a:r>
            <a:r>
              <a:rPr lang="en-US" altLang="zh-CN"/>
              <a:t>4</a:t>
            </a:r>
            <a:r>
              <a:rPr lang="zh-CN" altLang="en-US"/>
              <a:t>个单元或者</a:t>
            </a:r>
            <a:r>
              <a:rPr lang="en-US" altLang="zh-CN"/>
              <a:t>9</a:t>
            </a:r>
            <a:r>
              <a:rPr lang="zh-CN" altLang="en-US"/>
              <a:t>个单元或者其他数目的单元，通过一些操作，将它们合成一个单元，比较常见的，包括平均池化，例如下图，如果采用平均池化，池化之后的位置的值应该是（</a:t>
            </a:r>
            <a:r>
              <a:rPr lang="en-US" altLang="zh-CN"/>
              <a:t>1+0+4+5</a:t>
            </a:r>
            <a:r>
              <a:rPr lang="zh-CN" altLang="en-US"/>
              <a:t>）</a:t>
            </a:r>
            <a:r>
              <a:rPr lang="en-US" altLang="zh-CN"/>
              <a:t>/4=2.5 </a:t>
            </a:r>
            <a:r>
              <a:rPr lang="zh-CN" altLang="en-US"/>
              <a:t>。目前常用的是最大池化，也就是下图所示，在选定的单元里面，提出一个最大的作为池化之后的输出。</a:t>
            </a:r>
            <a:endParaRPr lang="en-US" altLang="zh-CN"/>
          </a:p>
        </p:txBody>
      </p:sp>
      <p:sp>
        <p:nvSpPr>
          <p:cNvPr id="7" name="Rectangle 4">
            <a:extLst>
              <a:ext uri="{FF2B5EF4-FFF2-40B4-BE49-F238E27FC236}">
                <a16:creationId xmlns:a16="http://schemas.microsoft.com/office/drawing/2014/main" id="{6756EB5A-1AB9-4A6E-9E77-A28C27E8E8E9}"/>
              </a:ext>
            </a:extLst>
          </p:cNvPr>
          <p:cNvSpPr>
            <a:spLocks noChangeArrowheads="1"/>
          </p:cNvSpPr>
          <p:nvPr/>
        </p:nvSpPr>
        <p:spPr bwMode="auto">
          <a:xfrm>
            <a:off x="4377600" y="303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76AD7D9D-C0BC-4CDE-903E-DEFC4F45D252}"/>
              </a:ext>
            </a:extLst>
          </p:cNvPr>
          <p:cNvSpPr>
            <a:spLocks noChangeArrowheads="1"/>
          </p:cNvSpPr>
          <p:nvPr/>
        </p:nvSpPr>
        <p:spPr bwMode="auto">
          <a:xfrm>
            <a:off x="0" y="4984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a:extLst>
              <a:ext uri="{FF2B5EF4-FFF2-40B4-BE49-F238E27FC236}">
                <a16:creationId xmlns:a16="http://schemas.microsoft.com/office/drawing/2014/main" id="{404DC642-94AA-4ECE-BA26-FDF6A01F7038}"/>
              </a:ext>
            </a:extLst>
          </p:cNvPr>
          <p:cNvGraphicFramePr>
            <a:graphicFrameLocks noChangeAspect="1"/>
          </p:cNvGraphicFramePr>
          <p:nvPr>
            <p:extLst>
              <p:ext uri="{D42A27DB-BD31-4B8C-83A1-F6EECF244321}">
                <p14:modId xmlns:p14="http://schemas.microsoft.com/office/powerpoint/2010/main" val="1528053949"/>
              </p:ext>
            </p:extLst>
          </p:nvPr>
        </p:nvGraphicFramePr>
        <p:xfrm>
          <a:off x="869795" y="4942687"/>
          <a:ext cx="3832225" cy="1371600"/>
        </p:xfrm>
        <a:graphic>
          <a:graphicData uri="http://schemas.openxmlformats.org/presentationml/2006/ole">
            <mc:AlternateContent xmlns:mc="http://schemas.openxmlformats.org/markup-compatibility/2006">
              <mc:Choice xmlns:v="urn:schemas-microsoft-com:vml" Requires="v">
                <p:oleObj name="Visio" r:id="rId2" imgW="5989563" imgH="2194560" progId="Visio.Drawing.15">
                  <p:embed/>
                </p:oleObj>
              </mc:Choice>
              <mc:Fallback>
                <p:oleObj name="Visio" r:id="rId2" imgW="5989563" imgH="2194560" progId="Visio.Drawing.15">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795" y="4942687"/>
                        <a:ext cx="3832225"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80870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70E8FD9E-4985-4983-8CAE-A1C6CFE4DFD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99109589-A2A7-4EDB-884F-5F2CE5501853}" type="datetime1">
              <a:rPr lang="zh-CN" altLang="en-US" sz="1300" smtClean="0">
                <a:solidFill>
                  <a:srgbClr val="898989"/>
                </a:solidFill>
                <a:ea typeface="宋体" panose="02010600030101010101" pitchFamily="2" charset="-122"/>
              </a:rPr>
              <a:pPr>
                <a:buFont typeface="Arial" panose="020B0604020202020204" pitchFamily="34" charset="0"/>
                <a:buNone/>
              </a:pPr>
              <a:t>2021/5/11</a:t>
            </a:fld>
            <a:endParaRPr lang="zh-CN" altLang="en-US" sz="1300">
              <a:solidFill>
                <a:srgbClr val="898989"/>
              </a:solidFill>
              <a:ea typeface="宋体" panose="02010600030101010101" pitchFamily="2" charset="-122"/>
            </a:endParaRPr>
          </a:p>
        </p:txBody>
      </p:sp>
      <p:sp>
        <p:nvSpPr>
          <p:cNvPr id="6147" name="灯片编号占位符 4">
            <a:extLst>
              <a:ext uri="{FF2B5EF4-FFF2-40B4-BE49-F238E27FC236}">
                <a16:creationId xmlns:a16="http://schemas.microsoft.com/office/drawing/2014/main" id="{6C259175-2352-4EDB-84B9-F8A284BBD641}"/>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8DFFF5EE-F41D-4382-8FCD-7F5C966E7116}" type="slidenum">
              <a:rPr altLang="en-US" sz="1300" smtClean="0">
                <a:solidFill>
                  <a:srgbClr val="898989"/>
                </a:solidFill>
              </a:rPr>
              <a:pPr/>
              <a:t>6</a:t>
            </a:fld>
            <a:endParaRPr lang="zh-CN" altLang="en-US" sz="1300">
              <a:solidFill>
                <a:srgbClr val="898989"/>
              </a:solidFill>
            </a:endParaRPr>
          </a:p>
        </p:txBody>
      </p:sp>
      <p:sp>
        <p:nvSpPr>
          <p:cNvPr id="2" name="文本框 1">
            <a:extLst>
              <a:ext uri="{FF2B5EF4-FFF2-40B4-BE49-F238E27FC236}">
                <a16:creationId xmlns:a16="http://schemas.microsoft.com/office/drawing/2014/main" id="{C3350CD2-2A0D-4E94-9CF0-4E6A3C2A5CFE}"/>
              </a:ext>
            </a:extLst>
          </p:cNvPr>
          <p:cNvSpPr txBox="1"/>
          <p:nvPr/>
        </p:nvSpPr>
        <p:spPr>
          <a:xfrm>
            <a:off x="239948" y="220494"/>
            <a:ext cx="7717277" cy="707886"/>
          </a:xfrm>
          <a:prstGeom prst="rect">
            <a:avLst/>
          </a:prstGeom>
          <a:noFill/>
        </p:spPr>
        <p:txBody>
          <a:bodyPr wrap="square" rtlCol="0">
            <a:spAutoFit/>
          </a:bodyPr>
          <a:lstStyle/>
          <a:p>
            <a:r>
              <a:rPr lang="en-US" altLang="zh-CN" sz="4000">
                <a:solidFill>
                  <a:schemeClr val="bg1"/>
                </a:solidFill>
              </a:rPr>
              <a:t>CNN</a:t>
            </a:r>
            <a:endParaRPr lang="zh-CN" altLang="en-US" sz="4000">
              <a:solidFill>
                <a:schemeClr val="bg1"/>
              </a:solidFill>
            </a:endParaRPr>
          </a:p>
        </p:txBody>
      </p:sp>
      <p:sp>
        <p:nvSpPr>
          <p:cNvPr id="3" name="文本框 2">
            <a:extLst>
              <a:ext uri="{FF2B5EF4-FFF2-40B4-BE49-F238E27FC236}">
                <a16:creationId xmlns:a16="http://schemas.microsoft.com/office/drawing/2014/main" id="{63FCE1F2-FFF3-4A8D-A1ED-10F75D71D078}"/>
              </a:ext>
            </a:extLst>
          </p:cNvPr>
          <p:cNvSpPr txBox="1"/>
          <p:nvPr/>
        </p:nvSpPr>
        <p:spPr>
          <a:xfrm>
            <a:off x="457200" y="1503113"/>
            <a:ext cx="7500025" cy="400110"/>
          </a:xfrm>
          <a:prstGeom prst="rect">
            <a:avLst/>
          </a:prstGeom>
          <a:noFill/>
        </p:spPr>
        <p:txBody>
          <a:bodyPr wrap="square" rtlCol="0">
            <a:spAutoFit/>
          </a:bodyPr>
          <a:lstStyle/>
          <a:p>
            <a:r>
              <a:rPr lang="en-US" altLang="zh-CN"/>
              <a:t>                     </a:t>
            </a:r>
          </a:p>
        </p:txBody>
      </p:sp>
      <p:sp>
        <p:nvSpPr>
          <p:cNvPr id="6" name="文本框 5">
            <a:extLst>
              <a:ext uri="{FF2B5EF4-FFF2-40B4-BE49-F238E27FC236}">
                <a16:creationId xmlns:a16="http://schemas.microsoft.com/office/drawing/2014/main" id="{B9AD4304-2ADE-430F-928D-5AB90EDE55F9}"/>
              </a:ext>
            </a:extLst>
          </p:cNvPr>
          <p:cNvSpPr txBox="1"/>
          <p:nvPr/>
        </p:nvSpPr>
        <p:spPr>
          <a:xfrm>
            <a:off x="457200" y="1571861"/>
            <a:ext cx="7500025" cy="1537857"/>
          </a:xfrm>
          <a:prstGeom prst="rect">
            <a:avLst/>
          </a:prstGeom>
          <a:noFill/>
        </p:spPr>
        <p:txBody>
          <a:bodyPr wrap="square" rtlCol="0">
            <a:spAutoFit/>
          </a:bodyPr>
          <a:lstStyle/>
          <a:p>
            <a:pPr>
              <a:lnSpc>
                <a:spcPct val="120000"/>
              </a:lnSpc>
            </a:pPr>
            <a:r>
              <a:rPr lang="en-US" altLang="zh-CN"/>
              <a:t>      </a:t>
            </a:r>
            <a:r>
              <a:rPr lang="zh-CN" altLang="en-US"/>
              <a:t>从神经网络开始，我们就需要激活函数，激活函数有很多，包括比较早的</a:t>
            </a:r>
            <a:r>
              <a:rPr lang="en-US" altLang="zh-CN"/>
              <a:t>sigmod</a:t>
            </a:r>
            <a:r>
              <a:rPr lang="zh-CN" altLang="en-US"/>
              <a:t>激活函数，以及后来的</a:t>
            </a:r>
            <a:r>
              <a:rPr lang="en-US" altLang="zh-CN"/>
              <a:t>tanh</a:t>
            </a:r>
            <a:r>
              <a:rPr lang="zh-CN" altLang="en-US"/>
              <a:t>，</a:t>
            </a:r>
            <a:r>
              <a:rPr lang="en-US" altLang="zh-CN"/>
              <a:t>relu</a:t>
            </a:r>
            <a:r>
              <a:rPr lang="zh-CN" altLang="en-US"/>
              <a:t>等等，还有比较新的</a:t>
            </a:r>
            <a:r>
              <a:rPr lang="en-US" altLang="zh-CN"/>
              <a:t>GELU</a:t>
            </a:r>
            <a:r>
              <a:rPr lang="zh-CN" altLang="en-US"/>
              <a:t>激活函数等。它们的作用是提供非线性变换，具体的可以参考一些博客</a:t>
            </a:r>
            <a:endParaRPr lang="en-US" altLang="zh-CN"/>
          </a:p>
        </p:txBody>
      </p:sp>
      <p:sp>
        <p:nvSpPr>
          <p:cNvPr id="5" name="Rectangle 4">
            <a:extLst>
              <a:ext uri="{FF2B5EF4-FFF2-40B4-BE49-F238E27FC236}">
                <a16:creationId xmlns:a16="http://schemas.microsoft.com/office/drawing/2014/main" id="{76AD7D9D-C0BC-4CDE-903E-DEFC4F45D252}"/>
              </a:ext>
            </a:extLst>
          </p:cNvPr>
          <p:cNvSpPr>
            <a:spLocks noChangeArrowheads="1"/>
          </p:cNvSpPr>
          <p:nvPr/>
        </p:nvSpPr>
        <p:spPr bwMode="auto">
          <a:xfrm>
            <a:off x="0" y="4984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 name="图片 8">
            <a:extLst>
              <a:ext uri="{FF2B5EF4-FFF2-40B4-BE49-F238E27FC236}">
                <a16:creationId xmlns:a16="http://schemas.microsoft.com/office/drawing/2014/main" id="{25F1D0B2-2106-459F-87F0-56E287CBF6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4054901"/>
            <a:ext cx="2290337" cy="2290337"/>
          </a:xfrm>
          <a:prstGeom prst="rect">
            <a:avLst/>
          </a:prstGeom>
        </p:spPr>
      </p:pic>
      <p:pic>
        <p:nvPicPr>
          <p:cNvPr id="11" name="图片 10">
            <a:extLst>
              <a:ext uri="{FF2B5EF4-FFF2-40B4-BE49-F238E27FC236}">
                <a16:creationId xmlns:a16="http://schemas.microsoft.com/office/drawing/2014/main" id="{4118259A-4622-4331-9997-98FD33FCAB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2452" y="4054902"/>
            <a:ext cx="3171234" cy="2290336"/>
          </a:xfrm>
          <a:prstGeom prst="rect">
            <a:avLst/>
          </a:prstGeom>
        </p:spPr>
      </p:pic>
      <p:pic>
        <p:nvPicPr>
          <p:cNvPr id="13" name="图片 12">
            <a:extLst>
              <a:ext uri="{FF2B5EF4-FFF2-40B4-BE49-F238E27FC236}">
                <a16:creationId xmlns:a16="http://schemas.microsoft.com/office/drawing/2014/main" id="{94A0E946-51FA-4174-B5CA-498C076C0D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7493" y="4054901"/>
            <a:ext cx="2552700" cy="2219325"/>
          </a:xfrm>
          <a:prstGeom prst="rect">
            <a:avLst/>
          </a:prstGeom>
        </p:spPr>
      </p:pic>
      <p:sp>
        <p:nvSpPr>
          <p:cNvPr id="16" name="文本框 15">
            <a:extLst>
              <a:ext uri="{FF2B5EF4-FFF2-40B4-BE49-F238E27FC236}">
                <a16:creationId xmlns:a16="http://schemas.microsoft.com/office/drawing/2014/main" id="{EDD5AF46-3D95-49C2-BAFB-A12FFF41A58D}"/>
              </a:ext>
            </a:extLst>
          </p:cNvPr>
          <p:cNvSpPr txBox="1"/>
          <p:nvPr/>
        </p:nvSpPr>
        <p:spPr>
          <a:xfrm>
            <a:off x="7847801" y="5445777"/>
            <a:ext cx="1184295" cy="427746"/>
          </a:xfrm>
          <a:prstGeom prst="rect">
            <a:avLst/>
          </a:prstGeom>
          <a:noFill/>
        </p:spPr>
        <p:txBody>
          <a:bodyPr wrap="square" rtlCol="0">
            <a:spAutoFit/>
          </a:bodyPr>
          <a:lstStyle/>
          <a:p>
            <a:pPr>
              <a:lnSpc>
                <a:spcPct val="120000"/>
              </a:lnSpc>
            </a:pPr>
            <a:r>
              <a:rPr lang="en-US" altLang="zh-CN"/>
              <a:t>relu</a:t>
            </a:r>
          </a:p>
        </p:txBody>
      </p:sp>
    </p:spTree>
    <p:extLst>
      <p:ext uri="{BB962C8B-B14F-4D97-AF65-F5344CB8AC3E}">
        <p14:creationId xmlns:p14="http://schemas.microsoft.com/office/powerpoint/2010/main" val="82685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70E8FD9E-4985-4983-8CAE-A1C6CFE4DFD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99109589-A2A7-4EDB-884F-5F2CE5501853}" type="datetime1">
              <a:rPr lang="zh-CN" altLang="en-US" sz="1300" smtClean="0">
                <a:solidFill>
                  <a:srgbClr val="898989"/>
                </a:solidFill>
                <a:ea typeface="宋体" panose="02010600030101010101" pitchFamily="2" charset="-122"/>
              </a:rPr>
              <a:pPr>
                <a:buFont typeface="Arial" panose="020B0604020202020204" pitchFamily="34" charset="0"/>
                <a:buNone/>
              </a:pPr>
              <a:t>2021/5/11</a:t>
            </a:fld>
            <a:endParaRPr lang="zh-CN" altLang="en-US" sz="1300">
              <a:solidFill>
                <a:srgbClr val="898989"/>
              </a:solidFill>
              <a:ea typeface="宋体" panose="02010600030101010101" pitchFamily="2" charset="-122"/>
            </a:endParaRPr>
          </a:p>
        </p:txBody>
      </p:sp>
      <p:sp>
        <p:nvSpPr>
          <p:cNvPr id="6147" name="灯片编号占位符 4">
            <a:extLst>
              <a:ext uri="{FF2B5EF4-FFF2-40B4-BE49-F238E27FC236}">
                <a16:creationId xmlns:a16="http://schemas.microsoft.com/office/drawing/2014/main" id="{6C259175-2352-4EDB-84B9-F8A284BBD641}"/>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8DFFF5EE-F41D-4382-8FCD-7F5C966E7116}" type="slidenum">
              <a:rPr altLang="en-US" sz="1300" smtClean="0">
                <a:solidFill>
                  <a:srgbClr val="898989"/>
                </a:solidFill>
              </a:rPr>
              <a:pPr/>
              <a:t>7</a:t>
            </a:fld>
            <a:endParaRPr lang="zh-CN" altLang="en-US" sz="1300">
              <a:solidFill>
                <a:srgbClr val="898989"/>
              </a:solidFill>
            </a:endParaRPr>
          </a:p>
        </p:txBody>
      </p:sp>
      <p:sp>
        <p:nvSpPr>
          <p:cNvPr id="2" name="文本框 1">
            <a:extLst>
              <a:ext uri="{FF2B5EF4-FFF2-40B4-BE49-F238E27FC236}">
                <a16:creationId xmlns:a16="http://schemas.microsoft.com/office/drawing/2014/main" id="{C3350CD2-2A0D-4E94-9CF0-4E6A3C2A5CFE}"/>
              </a:ext>
            </a:extLst>
          </p:cNvPr>
          <p:cNvSpPr txBox="1"/>
          <p:nvPr/>
        </p:nvSpPr>
        <p:spPr>
          <a:xfrm>
            <a:off x="239948" y="220494"/>
            <a:ext cx="7717277" cy="707886"/>
          </a:xfrm>
          <a:prstGeom prst="rect">
            <a:avLst/>
          </a:prstGeom>
          <a:noFill/>
        </p:spPr>
        <p:txBody>
          <a:bodyPr wrap="square" rtlCol="0">
            <a:spAutoFit/>
          </a:bodyPr>
          <a:lstStyle/>
          <a:p>
            <a:r>
              <a:rPr lang="en-US" altLang="zh-CN" sz="4000">
                <a:solidFill>
                  <a:schemeClr val="bg1"/>
                </a:solidFill>
              </a:rPr>
              <a:t>CNN</a:t>
            </a:r>
            <a:endParaRPr lang="zh-CN" altLang="en-US" sz="4000">
              <a:solidFill>
                <a:schemeClr val="bg1"/>
              </a:solidFill>
            </a:endParaRPr>
          </a:p>
        </p:txBody>
      </p:sp>
      <p:sp>
        <p:nvSpPr>
          <p:cNvPr id="3" name="文本框 2">
            <a:extLst>
              <a:ext uri="{FF2B5EF4-FFF2-40B4-BE49-F238E27FC236}">
                <a16:creationId xmlns:a16="http://schemas.microsoft.com/office/drawing/2014/main" id="{63FCE1F2-FFF3-4A8D-A1ED-10F75D71D078}"/>
              </a:ext>
            </a:extLst>
          </p:cNvPr>
          <p:cNvSpPr txBox="1"/>
          <p:nvPr/>
        </p:nvSpPr>
        <p:spPr>
          <a:xfrm>
            <a:off x="457200" y="1503113"/>
            <a:ext cx="7500025" cy="400110"/>
          </a:xfrm>
          <a:prstGeom prst="rect">
            <a:avLst/>
          </a:prstGeom>
          <a:noFill/>
        </p:spPr>
        <p:txBody>
          <a:bodyPr wrap="square" rtlCol="0">
            <a:spAutoFit/>
          </a:bodyPr>
          <a:lstStyle/>
          <a:p>
            <a:r>
              <a:rPr lang="en-US" altLang="zh-CN"/>
              <a:t>                     </a:t>
            </a:r>
          </a:p>
        </p:txBody>
      </p:sp>
      <p:sp>
        <p:nvSpPr>
          <p:cNvPr id="6" name="文本框 5">
            <a:extLst>
              <a:ext uri="{FF2B5EF4-FFF2-40B4-BE49-F238E27FC236}">
                <a16:creationId xmlns:a16="http://schemas.microsoft.com/office/drawing/2014/main" id="{B9AD4304-2ADE-430F-928D-5AB90EDE55F9}"/>
              </a:ext>
            </a:extLst>
          </p:cNvPr>
          <p:cNvSpPr txBox="1"/>
          <p:nvPr/>
        </p:nvSpPr>
        <p:spPr>
          <a:xfrm>
            <a:off x="457200" y="1571861"/>
            <a:ext cx="7646020" cy="799193"/>
          </a:xfrm>
          <a:prstGeom prst="rect">
            <a:avLst/>
          </a:prstGeom>
          <a:noFill/>
        </p:spPr>
        <p:txBody>
          <a:bodyPr wrap="square" rtlCol="0">
            <a:spAutoFit/>
          </a:bodyPr>
          <a:lstStyle/>
          <a:p>
            <a:pPr>
              <a:lnSpc>
                <a:spcPct val="120000"/>
              </a:lnSpc>
            </a:pPr>
            <a:r>
              <a:rPr lang="en-US" altLang="zh-CN"/>
              <a:t>      </a:t>
            </a:r>
            <a:r>
              <a:rPr lang="zh-CN" altLang="en-US"/>
              <a:t>全连接层，也称线性层，即比较简单的人工神经网络，一般用在</a:t>
            </a:r>
            <a:r>
              <a:rPr lang="en-US" altLang="zh-CN"/>
              <a:t>CNN</a:t>
            </a:r>
            <a:r>
              <a:rPr lang="zh-CN" altLang="en-US"/>
              <a:t>之后，可以减少维度，然后用于最后的分类等一些操作。</a:t>
            </a:r>
            <a:endParaRPr lang="en-US" altLang="zh-CN"/>
          </a:p>
        </p:txBody>
      </p:sp>
      <p:sp>
        <p:nvSpPr>
          <p:cNvPr id="5" name="Rectangle 4">
            <a:extLst>
              <a:ext uri="{FF2B5EF4-FFF2-40B4-BE49-F238E27FC236}">
                <a16:creationId xmlns:a16="http://schemas.microsoft.com/office/drawing/2014/main" id="{76AD7D9D-C0BC-4CDE-903E-DEFC4F45D252}"/>
              </a:ext>
            </a:extLst>
          </p:cNvPr>
          <p:cNvSpPr>
            <a:spLocks noChangeArrowheads="1"/>
          </p:cNvSpPr>
          <p:nvPr/>
        </p:nvSpPr>
        <p:spPr bwMode="auto">
          <a:xfrm>
            <a:off x="0" y="4984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图片 3">
            <a:extLst>
              <a:ext uri="{FF2B5EF4-FFF2-40B4-BE49-F238E27FC236}">
                <a16:creationId xmlns:a16="http://schemas.microsoft.com/office/drawing/2014/main" id="{5E73C5A8-B446-418C-9680-0F5181B77F06}"/>
              </a:ext>
            </a:extLst>
          </p:cNvPr>
          <p:cNvPicPr>
            <a:picLocks noChangeAspect="1"/>
          </p:cNvPicPr>
          <p:nvPr/>
        </p:nvPicPr>
        <p:blipFill>
          <a:blip r:embed="rId2"/>
          <a:stretch>
            <a:fillRect/>
          </a:stretch>
        </p:blipFill>
        <p:spPr>
          <a:xfrm>
            <a:off x="1603663" y="3369450"/>
            <a:ext cx="5098222" cy="2667231"/>
          </a:xfrm>
          <a:prstGeom prst="rect">
            <a:avLst/>
          </a:prstGeom>
        </p:spPr>
      </p:pic>
    </p:spTree>
    <p:extLst>
      <p:ext uri="{BB962C8B-B14F-4D97-AF65-F5344CB8AC3E}">
        <p14:creationId xmlns:p14="http://schemas.microsoft.com/office/powerpoint/2010/main" val="1028162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70E8FD9E-4985-4983-8CAE-A1C6CFE4DFD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99109589-A2A7-4EDB-884F-5F2CE5501853}" type="datetime1">
              <a:rPr lang="zh-CN" altLang="en-US" sz="1300" smtClean="0">
                <a:solidFill>
                  <a:srgbClr val="898989"/>
                </a:solidFill>
                <a:ea typeface="宋体" panose="02010600030101010101" pitchFamily="2" charset="-122"/>
              </a:rPr>
              <a:pPr>
                <a:buFont typeface="Arial" panose="020B0604020202020204" pitchFamily="34" charset="0"/>
                <a:buNone/>
              </a:pPr>
              <a:t>2021/5/11</a:t>
            </a:fld>
            <a:endParaRPr lang="zh-CN" altLang="en-US" sz="1300">
              <a:solidFill>
                <a:srgbClr val="898989"/>
              </a:solidFill>
              <a:ea typeface="宋体" panose="02010600030101010101" pitchFamily="2" charset="-122"/>
            </a:endParaRPr>
          </a:p>
        </p:txBody>
      </p:sp>
      <p:sp>
        <p:nvSpPr>
          <p:cNvPr id="6147" name="灯片编号占位符 4">
            <a:extLst>
              <a:ext uri="{FF2B5EF4-FFF2-40B4-BE49-F238E27FC236}">
                <a16:creationId xmlns:a16="http://schemas.microsoft.com/office/drawing/2014/main" id="{6C259175-2352-4EDB-84B9-F8A284BBD641}"/>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8DFFF5EE-F41D-4382-8FCD-7F5C966E7116}" type="slidenum">
              <a:rPr altLang="en-US" sz="1300" smtClean="0">
                <a:solidFill>
                  <a:srgbClr val="898989"/>
                </a:solidFill>
              </a:rPr>
              <a:pPr/>
              <a:t>8</a:t>
            </a:fld>
            <a:endParaRPr lang="zh-CN" altLang="en-US" sz="1300">
              <a:solidFill>
                <a:srgbClr val="898989"/>
              </a:solidFill>
            </a:endParaRPr>
          </a:p>
        </p:txBody>
      </p:sp>
      <p:sp>
        <p:nvSpPr>
          <p:cNvPr id="2" name="文本框 1">
            <a:extLst>
              <a:ext uri="{FF2B5EF4-FFF2-40B4-BE49-F238E27FC236}">
                <a16:creationId xmlns:a16="http://schemas.microsoft.com/office/drawing/2014/main" id="{C3350CD2-2A0D-4E94-9CF0-4E6A3C2A5CFE}"/>
              </a:ext>
            </a:extLst>
          </p:cNvPr>
          <p:cNvSpPr txBox="1"/>
          <p:nvPr/>
        </p:nvSpPr>
        <p:spPr>
          <a:xfrm>
            <a:off x="239948" y="220494"/>
            <a:ext cx="7717277" cy="707886"/>
          </a:xfrm>
          <a:prstGeom prst="rect">
            <a:avLst/>
          </a:prstGeom>
          <a:noFill/>
        </p:spPr>
        <p:txBody>
          <a:bodyPr wrap="square" rtlCol="0">
            <a:spAutoFit/>
          </a:bodyPr>
          <a:lstStyle/>
          <a:p>
            <a:r>
              <a:rPr lang="en-US" altLang="zh-CN" sz="4000">
                <a:solidFill>
                  <a:schemeClr val="bg1"/>
                </a:solidFill>
              </a:rPr>
              <a:t>CNN</a:t>
            </a:r>
            <a:endParaRPr lang="zh-CN" altLang="en-US" sz="4000">
              <a:solidFill>
                <a:schemeClr val="bg1"/>
              </a:solidFill>
            </a:endParaRPr>
          </a:p>
        </p:txBody>
      </p:sp>
      <p:sp>
        <p:nvSpPr>
          <p:cNvPr id="3" name="文本框 2">
            <a:extLst>
              <a:ext uri="{FF2B5EF4-FFF2-40B4-BE49-F238E27FC236}">
                <a16:creationId xmlns:a16="http://schemas.microsoft.com/office/drawing/2014/main" id="{63FCE1F2-FFF3-4A8D-A1ED-10F75D71D078}"/>
              </a:ext>
            </a:extLst>
          </p:cNvPr>
          <p:cNvSpPr txBox="1"/>
          <p:nvPr/>
        </p:nvSpPr>
        <p:spPr>
          <a:xfrm>
            <a:off x="457200" y="1503113"/>
            <a:ext cx="7500025" cy="400110"/>
          </a:xfrm>
          <a:prstGeom prst="rect">
            <a:avLst/>
          </a:prstGeom>
          <a:noFill/>
        </p:spPr>
        <p:txBody>
          <a:bodyPr wrap="square" rtlCol="0">
            <a:spAutoFit/>
          </a:bodyPr>
          <a:lstStyle/>
          <a:p>
            <a:r>
              <a:rPr lang="en-US" altLang="zh-CN"/>
              <a:t>                     </a:t>
            </a:r>
          </a:p>
        </p:txBody>
      </p:sp>
      <p:sp>
        <p:nvSpPr>
          <p:cNvPr id="6" name="文本框 5">
            <a:extLst>
              <a:ext uri="{FF2B5EF4-FFF2-40B4-BE49-F238E27FC236}">
                <a16:creationId xmlns:a16="http://schemas.microsoft.com/office/drawing/2014/main" id="{B9AD4304-2ADE-430F-928D-5AB90EDE55F9}"/>
              </a:ext>
            </a:extLst>
          </p:cNvPr>
          <p:cNvSpPr txBox="1"/>
          <p:nvPr/>
        </p:nvSpPr>
        <p:spPr>
          <a:xfrm>
            <a:off x="457200" y="928380"/>
            <a:ext cx="7646020" cy="2645853"/>
          </a:xfrm>
          <a:prstGeom prst="rect">
            <a:avLst/>
          </a:prstGeom>
          <a:noFill/>
        </p:spPr>
        <p:txBody>
          <a:bodyPr wrap="square" rtlCol="0">
            <a:spAutoFit/>
          </a:bodyPr>
          <a:lstStyle/>
          <a:p>
            <a:pPr>
              <a:lnSpc>
                <a:spcPct val="120000"/>
              </a:lnSpc>
            </a:pPr>
            <a:r>
              <a:rPr lang="en-US" altLang="zh-CN"/>
              <a:t>      </a:t>
            </a:r>
            <a:r>
              <a:rPr lang="zh-CN" altLang="en-US"/>
              <a:t>优化函数，即让模型中的参数朝着好的方向更新，这里也可以参考</a:t>
            </a:r>
            <a:r>
              <a:rPr lang="en-US" altLang="zh-CN"/>
              <a:t>cs231n</a:t>
            </a:r>
            <a:r>
              <a:rPr lang="zh-CN" altLang="en-US"/>
              <a:t>课程，优化函数有很多，包括</a:t>
            </a:r>
            <a:r>
              <a:rPr lang="pt-BR" altLang="zh-CN"/>
              <a:t>SGD</a:t>
            </a:r>
            <a:r>
              <a:rPr lang="zh-CN" altLang="en-US"/>
              <a:t>、</a:t>
            </a:r>
            <a:r>
              <a:rPr lang="pt-BR" altLang="zh-CN"/>
              <a:t>SGDM</a:t>
            </a:r>
            <a:r>
              <a:rPr lang="zh-CN" altLang="en-US"/>
              <a:t>、</a:t>
            </a:r>
            <a:r>
              <a:rPr lang="pt-BR" altLang="zh-CN"/>
              <a:t>NAG</a:t>
            </a:r>
            <a:r>
              <a:rPr lang="zh-CN" altLang="en-US"/>
              <a:t>、</a:t>
            </a:r>
            <a:r>
              <a:rPr lang="pt-BR" altLang="zh-CN"/>
              <a:t>AdaGrad </a:t>
            </a:r>
            <a:r>
              <a:rPr lang="zh-CN" altLang="en-US"/>
              <a:t>、</a:t>
            </a:r>
            <a:r>
              <a:rPr lang="pt-BR" altLang="zh-CN"/>
              <a:t>AdaDelta </a:t>
            </a:r>
            <a:r>
              <a:rPr lang="zh-CN" altLang="en-US"/>
              <a:t>、</a:t>
            </a:r>
            <a:r>
              <a:rPr lang="pt-BR" altLang="zh-CN"/>
              <a:t> Adam</a:t>
            </a:r>
            <a:r>
              <a:rPr lang="zh-CN" altLang="en-US"/>
              <a:t>、</a:t>
            </a:r>
            <a:r>
              <a:rPr lang="pt-BR" altLang="zh-CN"/>
              <a:t>Nadam</a:t>
            </a:r>
            <a:r>
              <a:rPr lang="zh-CN" altLang="en-US"/>
              <a:t>等等。具体的原理可以自行百度博客，一般而言，优化函数都是通过模型参数的梯度来对参数进行更新，只是各个优化函数的更新方法不同。下图演示了一个优化函数的一个动态变化过程，帮助模型找到损失值最小的点（也就是山谷的最低点）。</a:t>
            </a:r>
            <a:endParaRPr lang="en-US" altLang="zh-CN"/>
          </a:p>
        </p:txBody>
      </p:sp>
      <p:sp>
        <p:nvSpPr>
          <p:cNvPr id="5" name="Rectangle 4">
            <a:extLst>
              <a:ext uri="{FF2B5EF4-FFF2-40B4-BE49-F238E27FC236}">
                <a16:creationId xmlns:a16="http://schemas.microsoft.com/office/drawing/2014/main" id="{76AD7D9D-C0BC-4CDE-903E-DEFC4F45D252}"/>
              </a:ext>
            </a:extLst>
          </p:cNvPr>
          <p:cNvSpPr>
            <a:spLocks noChangeArrowheads="1"/>
          </p:cNvSpPr>
          <p:nvPr/>
        </p:nvSpPr>
        <p:spPr bwMode="auto">
          <a:xfrm>
            <a:off x="0" y="4984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 name="图片 7">
            <a:extLst>
              <a:ext uri="{FF2B5EF4-FFF2-40B4-BE49-F238E27FC236}">
                <a16:creationId xmlns:a16="http://schemas.microsoft.com/office/drawing/2014/main" id="{FCB179C4-CC27-4395-A6B9-AFF06A8B64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007" y="3558818"/>
            <a:ext cx="3867150" cy="2993923"/>
          </a:xfrm>
          <a:prstGeom prst="rect">
            <a:avLst/>
          </a:prstGeom>
        </p:spPr>
      </p:pic>
      <p:sp>
        <p:nvSpPr>
          <p:cNvPr id="12" name="文本框 11">
            <a:extLst>
              <a:ext uri="{FF2B5EF4-FFF2-40B4-BE49-F238E27FC236}">
                <a16:creationId xmlns:a16="http://schemas.microsoft.com/office/drawing/2014/main" id="{E687DCE9-D308-4F7A-A2C4-FBD70EBD58A8}"/>
              </a:ext>
            </a:extLst>
          </p:cNvPr>
          <p:cNvSpPr txBox="1"/>
          <p:nvPr/>
        </p:nvSpPr>
        <p:spPr>
          <a:xfrm>
            <a:off x="5113188" y="5966211"/>
            <a:ext cx="1860001" cy="799193"/>
          </a:xfrm>
          <a:prstGeom prst="rect">
            <a:avLst/>
          </a:prstGeom>
          <a:noFill/>
        </p:spPr>
        <p:txBody>
          <a:bodyPr wrap="square" rtlCol="0">
            <a:spAutoFit/>
          </a:bodyPr>
          <a:lstStyle/>
          <a:p>
            <a:pPr>
              <a:lnSpc>
                <a:spcPct val="120000"/>
              </a:lnSpc>
            </a:pPr>
            <a:r>
              <a:rPr lang="zh-CN" altLang="en-US"/>
              <a:t>播放</a:t>
            </a:r>
            <a:r>
              <a:rPr lang="en-US" altLang="zh-CN"/>
              <a:t>ppt</a:t>
            </a:r>
            <a:r>
              <a:rPr lang="zh-CN" altLang="en-US"/>
              <a:t>可以看到动态效果</a:t>
            </a:r>
            <a:endParaRPr lang="en-US" altLang="zh-CN"/>
          </a:p>
        </p:txBody>
      </p:sp>
      <p:sp>
        <p:nvSpPr>
          <p:cNvPr id="13" name="箭头: 右 12">
            <a:extLst>
              <a:ext uri="{FF2B5EF4-FFF2-40B4-BE49-F238E27FC236}">
                <a16:creationId xmlns:a16="http://schemas.microsoft.com/office/drawing/2014/main" id="{E6A1A657-7934-4940-915D-D1F6FAA22845}"/>
              </a:ext>
            </a:extLst>
          </p:cNvPr>
          <p:cNvSpPr/>
          <p:nvPr/>
        </p:nvSpPr>
        <p:spPr bwMode="auto">
          <a:xfrm rot="11940710">
            <a:off x="4636302" y="5999318"/>
            <a:ext cx="499912" cy="259187"/>
          </a:xfrm>
          <a:prstGeom prst="rightArrow">
            <a:avLst/>
          </a:prstGeom>
          <a:noFill/>
          <a:ln w="38100" cap="flat" cmpd="sng" algn="ctr">
            <a:solidFill>
              <a:schemeClr val="tx1"/>
            </a:solidFill>
            <a:prstDash val="solid"/>
            <a:round/>
            <a:headEnd type="none" w="med" len="med"/>
            <a:tailEnd type="none" w="med" len="med"/>
          </a:ln>
        </p:spPr>
        <p:txBody>
          <a:bodyPr vert="horz" wrap="none" lIns="90000" tIns="46800" rIns="90000" bIns="46800" numCol="1" rtlCol="0" anchor="ctr" anchorCtr="0" compatLnSpc="1"/>
          <a:lstStyle/>
          <a:p>
            <a:pPr marL="0" marR="0" indent="0" algn="l" defTabSz="914400" rtl="0" eaLnBrk="1" fontAlgn="base" latinLnBrk="0" hangingPunct="1">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charset="0"/>
            </a:endParaRPr>
          </a:p>
        </p:txBody>
      </p:sp>
      <p:pic>
        <p:nvPicPr>
          <p:cNvPr id="10" name="图片 9">
            <a:extLst>
              <a:ext uri="{FF2B5EF4-FFF2-40B4-BE49-F238E27FC236}">
                <a16:creationId xmlns:a16="http://schemas.microsoft.com/office/drawing/2014/main" id="{74FCE00F-AF20-40CD-B7AC-52B49F826A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850" y="3175124"/>
            <a:ext cx="3324457" cy="2573773"/>
          </a:xfrm>
          <a:prstGeom prst="rect">
            <a:avLst/>
          </a:prstGeom>
        </p:spPr>
      </p:pic>
      <p:sp>
        <p:nvSpPr>
          <p:cNvPr id="17" name="箭头: 右 16">
            <a:extLst>
              <a:ext uri="{FF2B5EF4-FFF2-40B4-BE49-F238E27FC236}">
                <a16:creationId xmlns:a16="http://schemas.microsoft.com/office/drawing/2014/main" id="{A7E22C9F-9900-4160-9B22-44E80D004FFC}"/>
              </a:ext>
            </a:extLst>
          </p:cNvPr>
          <p:cNvSpPr/>
          <p:nvPr/>
        </p:nvSpPr>
        <p:spPr bwMode="auto">
          <a:xfrm rot="18193831">
            <a:off x="5420604" y="5705667"/>
            <a:ext cx="499912" cy="259187"/>
          </a:xfrm>
          <a:prstGeom prst="rightArrow">
            <a:avLst/>
          </a:prstGeom>
          <a:noFill/>
          <a:ln w="38100" cap="flat" cmpd="sng" algn="ctr">
            <a:solidFill>
              <a:schemeClr val="tx1"/>
            </a:solidFill>
            <a:prstDash val="solid"/>
            <a:round/>
            <a:headEnd type="none" w="med" len="med"/>
            <a:tailEnd type="none" w="med" len="med"/>
          </a:ln>
        </p:spPr>
        <p:txBody>
          <a:bodyPr vert="horz" wrap="none" lIns="90000" tIns="46800" rIns="90000" bIns="46800" numCol="1" rtlCol="0" anchor="ctr" anchorCtr="0" compatLnSpc="1"/>
          <a:lstStyle/>
          <a:p>
            <a:pPr marL="0" marR="0" indent="0" algn="l" defTabSz="914400" rtl="0" eaLnBrk="1" fontAlgn="base" latinLnBrk="0" hangingPunct="1">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613231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70E8FD9E-4985-4983-8CAE-A1C6CFE4DFD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99109589-A2A7-4EDB-884F-5F2CE5501853}" type="datetime1">
              <a:rPr lang="zh-CN" altLang="en-US" sz="1300" smtClean="0">
                <a:solidFill>
                  <a:srgbClr val="898989"/>
                </a:solidFill>
                <a:ea typeface="宋体" panose="02010600030101010101" pitchFamily="2" charset="-122"/>
              </a:rPr>
              <a:pPr>
                <a:buFont typeface="Arial" panose="020B0604020202020204" pitchFamily="34" charset="0"/>
                <a:buNone/>
              </a:pPr>
              <a:t>2021/5/11</a:t>
            </a:fld>
            <a:endParaRPr lang="zh-CN" altLang="en-US" sz="1300">
              <a:solidFill>
                <a:srgbClr val="898989"/>
              </a:solidFill>
              <a:ea typeface="宋体" panose="02010600030101010101" pitchFamily="2" charset="-122"/>
            </a:endParaRPr>
          </a:p>
        </p:txBody>
      </p:sp>
      <p:sp>
        <p:nvSpPr>
          <p:cNvPr id="6147" name="灯片编号占位符 4">
            <a:extLst>
              <a:ext uri="{FF2B5EF4-FFF2-40B4-BE49-F238E27FC236}">
                <a16:creationId xmlns:a16="http://schemas.microsoft.com/office/drawing/2014/main" id="{6C259175-2352-4EDB-84B9-F8A284BBD641}"/>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8DFFF5EE-F41D-4382-8FCD-7F5C966E7116}" type="slidenum">
              <a:rPr altLang="en-US" sz="1300" smtClean="0">
                <a:solidFill>
                  <a:srgbClr val="898989"/>
                </a:solidFill>
              </a:rPr>
              <a:pPr/>
              <a:t>9</a:t>
            </a:fld>
            <a:endParaRPr lang="zh-CN" altLang="en-US" sz="1300">
              <a:solidFill>
                <a:srgbClr val="898989"/>
              </a:solidFill>
            </a:endParaRPr>
          </a:p>
        </p:txBody>
      </p:sp>
      <p:sp>
        <p:nvSpPr>
          <p:cNvPr id="2" name="文本框 1">
            <a:extLst>
              <a:ext uri="{FF2B5EF4-FFF2-40B4-BE49-F238E27FC236}">
                <a16:creationId xmlns:a16="http://schemas.microsoft.com/office/drawing/2014/main" id="{C3350CD2-2A0D-4E94-9CF0-4E6A3C2A5CFE}"/>
              </a:ext>
            </a:extLst>
          </p:cNvPr>
          <p:cNvSpPr txBox="1"/>
          <p:nvPr/>
        </p:nvSpPr>
        <p:spPr>
          <a:xfrm>
            <a:off x="239948" y="220494"/>
            <a:ext cx="7717277" cy="707886"/>
          </a:xfrm>
          <a:prstGeom prst="rect">
            <a:avLst/>
          </a:prstGeom>
          <a:noFill/>
        </p:spPr>
        <p:txBody>
          <a:bodyPr wrap="square" rtlCol="0">
            <a:spAutoFit/>
          </a:bodyPr>
          <a:lstStyle/>
          <a:p>
            <a:r>
              <a:rPr lang="en-US" altLang="zh-CN" sz="4000">
                <a:solidFill>
                  <a:schemeClr val="bg1"/>
                </a:solidFill>
              </a:rPr>
              <a:t>CNN-</a:t>
            </a:r>
            <a:r>
              <a:rPr lang="zh-CN" altLang="en-US" sz="4000">
                <a:solidFill>
                  <a:schemeClr val="bg1"/>
                </a:solidFill>
              </a:rPr>
              <a:t>情感分类</a:t>
            </a:r>
          </a:p>
        </p:txBody>
      </p:sp>
      <p:sp>
        <p:nvSpPr>
          <p:cNvPr id="3" name="文本框 2">
            <a:extLst>
              <a:ext uri="{FF2B5EF4-FFF2-40B4-BE49-F238E27FC236}">
                <a16:creationId xmlns:a16="http://schemas.microsoft.com/office/drawing/2014/main" id="{63FCE1F2-FFF3-4A8D-A1ED-10F75D71D078}"/>
              </a:ext>
            </a:extLst>
          </p:cNvPr>
          <p:cNvSpPr txBox="1"/>
          <p:nvPr/>
        </p:nvSpPr>
        <p:spPr>
          <a:xfrm>
            <a:off x="457200" y="1503113"/>
            <a:ext cx="7500025" cy="400110"/>
          </a:xfrm>
          <a:prstGeom prst="rect">
            <a:avLst/>
          </a:prstGeom>
          <a:noFill/>
        </p:spPr>
        <p:txBody>
          <a:bodyPr wrap="square" rtlCol="0">
            <a:spAutoFit/>
          </a:bodyPr>
          <a:lstStyle/>
          <a:p>
            <a:r>
              <a:rPr lang="en-US" altLang="zh-CN"/>
              <a:t>                     </a:t>
            </a:r>
          </a:p>
        </p:txBody>
      </p:sp>
      <p:sp>
        <p:nvSpPr>
          <p:cNvPr id="5" name="Rectangle 4">
            <a:extLst>
              <a:ext uri="{FF2B5EF4-FFF2-40B4-BE49-F238E27FC236}">
                <a16:creationId xmlns:a16="http://schemas.microsoft.com/office/drawing/2014/main" id="{76AD7D9D-C0BC-4CDE-903E-DEFC4F45D252}"/>
              </a:ext>
            </a:extLst>
          </p:cNvPr>
          <p:cNvSpPr>
            <a:spLocks noChangeArrowheads="1"/>
          </p:cNvSpPr>
          <p:nvPr/>
        </p:nvSpPr>
        <p:spPr bwMode="auto">
          <a:xfrm>
            <a:off x="0" y="4984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文本框 13">
            <a:extLst>
              <a:ext uri="{FF2B5EF4-FFF2-40B4-BE49-F238E27FC236}">
                <a16:creationId xmlns:a16="http://schemas.microsoft.com/office/drawing/2014/main" id="{66B51215-D043-4AB8-9918-3148CB3AD309}"/>
              </a:ext>
            </a:extLst>
          </p:cNvPr>
          <p:cNvSpPr txBox="1"/>
          <p:nvPr/>
        </p:nvSpPr>
        <p:spPr>
          <a:xfrm>
            <a:off x="1074600" y="1717891"/>
            <a:ext cx="6994800" cy="2643737"/>
          </a:xfrm>
          <a:prstGeom prst="rect">
            <a:avLst/>
          </a:prstGeom>
          <a:noFill/>
        </p:spPr>
        <p:txBody>
          <a:bodyPr wrap="square" rtlCol="0">
            <a:spAutoFit/>
          </a:bodyPr>
          <a:lstStyle/>
          <a:p>
            <a:pPr>
              <a:lnSpc>
                <a:spcPct val="120000"/>
              </a:lnSpc>
            </a:pPr>
            <a:r>
              <a:rPr lang="en-US" altLang="zh-CN"/>
              <a:t>      </a:t>
            </a:r>
            <a:r>
              <a:rPr lang="zh-CN" altLang="en-US"/>
              <a:t>本次实验所采用的数据集已经在文件夹“数据集”中提供，数据集的一些简要说明见“</a:t>
            </a:r>
            <a:r>
              <a:rPr lang="en-US" altLang="zh-CN"/>
              <a:t>readme-</a:t>
            </a:r>
            <a:r>
              <a:rPr lang="zh-CN" altLang="en-US"/>
              <a:t>情感分类系统说明</a:t>
            </a:r>
            <a:r>
              <a:rPr lang="en-US" altLang="zh-CN"/>
              <a:t>.txt</a:t>
            </a:r>
            <a:r>
              <a:rPr lang="zh-CN" altLang="en-US"/>
              <a:t>”。</a:t>
            </a:r>
            <a:endParaRPr lang="en-US" altLang="zh-CN"/>
          </a:p>
          <a:p>
            <a:pPr>
              <a:lnSpc>
                <a:spcPct val="120000"/>
              </a:lnSpc>
            </a:pPr>
            <a:r>
              <a:rPr lang="en-US" altLang="zh-CN"/>
              <a:t>      </a:t>
            </a:r>
            <a:r>
              <a:rPr lang="zh-CN" altLang="en-US"/>
              <a:t>在本次实验中，我们将使用</a:t>
            </a:r>
            <a:r>
              <a:rPr lang="en-US" altLang="zh-CN"/>
              <a:t>CNN</a:t>
            </a:r>
            <a:r>
              <a:rPr lang="zh-CN" altLang="en-US"/>
              <a:t>来对“</a:t>
            </a:r>
            <a:r>
              <a:rPr lang="en-US" altLang="zh-CN"/>
              <a:t>test_label.xml</a:t>
            </a:r>
            <a:r>
              <a:rPr lang="zh-CN" altLang="en-US"/>
              <a:t>”中的中文句子的情感进行分类，在介绍如何分类之前，我们需要了解几个简单的概念：</a:t>
            </a:r>
            <a:endParaRPr lang="en-US" altLang="zh-CN"/>
          </a:p>
          <a:p>
            <a:pPr marL="342900" indent="-342900">
              <a:lnSpc>
                <a:spcPct val="120000"/>
              </a:lnSpc>
              <a:buFont typeface="Wingdings" panose="05000000000000000000" pitchFamily="2" charset="2"/>
              <a:buChar char="l"/>
            </a:pPr>
            <a:r>
              <a:rPr lang="zh-CN" altLang="en-US"/>
              <a:t>词向量</a:t>
            </a:r>
            <a:endParaRPr lang="en-US" altLang="zh-CN"/>
          </a:p>
          <a:p>
            <a:pPr marL="342900" indent="-342900">
              <a:lnSpc>
                <a:spcPct val="120000"/>
              </a:lnSpc>
              <a:buFont typeface="Wingdings" panose="05000000000000000000" pitchFamily="2" charset="2"/>
              <a:buChar char="l"/>
            </a:pPr>
            <a:r>
              <a:rPr lang="zh-CN" altLang="en-US"/>
              <a:t>词嵌入</a:t>
            </a:r>
            <a:endParaRPr lang="en-US" altLang="zh-CN"/>
          </a:p>
        </p:txBody>
      </p:sp>
    </p:spTree>
    <p:extLst>
      <p:ext uri="{BB962C8B-B14F-4D97-AF65-F5344CB8AC3E}">
        <p14:creationId xmlns:p14="http://schemas.microsoft.com/office/powerpoint/2010/main" val="833737242"/>
      </p:ext>
    </p:extLst>
  </p:cSld>
  <p:clrMapOvr>
    <a:masterClrMapping/>
  </p:clrMapOvr>
</p:sld>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cap="flat" cmpd="sng" algn="ctr">
          <a:solidFill>
            <a:srgbClr val="FF0000"/>
          </a:solidFill>
          <a:prstDash val="solid"/>
          <a:round/>
          <a:headEnd type="none" w="med" len="med"/>
          <a:tailEnd type="none" w="med" len="med"/>
        </a:ln>
      </a:spPr>
      <a:bodyPr vert="horz" wrap="none" lIns="90000" tIns="46800" rIns="90000" bIns="46800" numCol="1" rtlCol="0" anchor="ctr" anchorCtr="0" compatLnSpc="1"/>
      <a:lstStyle>
        <a:defPPr marL="0" marR="0" indent="0" algn="l" defTabSz="914400" rtl="0" eaLnBrk="1" fontAlgn="base" latinLnBrk="0" hangingPunct="1">
          <a:spcBef>
            <a:spcPct val="0"/>
          </a:spcBef>
          <a:spcAft>
            <a:spcPct val="0"/>
          </a:spcAft>
          <a:buClrTx/>
          <a:buSzTx/>
          <a:buFontTx/>
          <a:buNone/>
          <a:defRPr kumimoji="0"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18443</TotalTime>
  <Pages>0</Pages>
  <Words>2856</Words>
  <Characters>0</Characters>
  <Application>Microsoft Office PowerPoint</Application>
  <DocSecurity>0</DocSecurity>
  <PresentationFormat>全屏显示(4:3)</PresentationFormat>
  <Lines>0</Lines>
  <Paragraphs>179</Paragraphs>
  <Slides>20</Slides>
  <Notes>0</Notes>
  <HiddenSlides>0</HiddenSlides>
  <MMClips>0</MMClips>
  <ScaleCrop>false</ScaleCrop>
  <HeadingPairs>
    <vt:vector size="8" baseType="variant">
      <vt:variant>
        <vt:lpstr>已用的字体</vt:lpstr>
      </vt:variant>
      <vt:variant>
        <vt:i4>2</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24" baseType="lpstr">
      <vt:lpstr>Arial</vt:lpstr>
      <vt:lpstr>Wingdings</vt:lpstr>
      <vt:lpstr>Standarddesign</vt:lpstr>
      <vt:lpstr>Visio</vt:lpstr>
      <vt:lpstr>使用CNN进行情感分类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小熊猫</dc:creator>
  <dc:description>PresentationLoad.com</dc:description>
  <cp:lastModifiedBy>hihihi</cp:lastModifiedBy>
  <cp:revision>1477</cp:revision>
  <dcterms:created xsi:type="dcterms:W3CDTF">2007-11-27T23:54:21Z</dcterms:created>
  <dcterms:modified xsi:type="dcterms:W3CDTF">2021-05-11T08:17:15Z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