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2" r:id="rId1"/>
  </p:sldMasterIdLst>
  <p:notesMasterIdLst>
    <p:notesMasterId r:id="rId18"/>
  </p:notesMasterIdLst>
  <p:handoutMasterIdLst>
    <p:handoutMasterId r:id="rId19"/>
  </p:handoutMasterIdLst>
  <p:sldIdLst>
    <p:sldId id="256" r:id="rId2"/>
    <p:sldId id="383" r:id="rId3"/>
    <p:sldId id="360" r:id="rId4"/>
    <p:sldId id="386" r:id="rId5"/>
    <p:sldId id="384" r:id="rId6"/>
    <p:sldId id="385" r:id="rId7"/>
    <p:sldId id="387" r:id="rId8"/>
    <p:sldId id="388" r:id="rId9"/>
    <p:sldId id="389" r:id="rId10"/>
    <p:sldId id="390" r:id="rId11"/>
    <p:sldId id="391" r:id="rId12"/>
    <p:sldId id="392" r:id="rId13"/>
    <p:sldId id="394" r:id="rId14"/>
    <p:sldId id="396" r:id="rId15"/>
    <p:sldId id="362" r:id="rId16"/>
    <p:sldId id="265" r:id="rId17"/>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6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5322" autoAdjust="0"/>
  </p:normalViewPr>
  <p:slideViewPr>
    <p:cSldViewPr snapToGrid="0">
      <p:cViewPr varScale="1">
        <p:scale>
          <a:sx n="105" d="100"/>
          <a:sy n="105" d="100"/>
        </p:scale>
        <p:origin x="168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E3CEA58-CEF4-4ED7-9772-11E713B9A77D}"/>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cs typeface="+mn-cs"/>
              </a:defRPr>
            </a:lvl1pPr>
          </a:lstStyle>
          <a:p>
            <a:pPr>
              <a:defRPr/>
            </a:pPr>
            <a:endParaRPr lang="en-US" altLang="zh-CN"/>
          </a:p>
        </p:txBody>
      </p:sp>
      <p:sp>
        <p:nvSpPr>
          <p:cNvPr id="81923" name="Rectangle 3">
            <a:extLst>
              <a:ext uri="{FF2B5EF4-FFF2-40B4-BE49-F238E27FC236}">
                <a16:creationId xmlns:a16="http://schemas.microsoft.com/office/drawing/2014/main" id="{982231B0-50BE-45FB-ABDE-39533CC1DF7D}"/>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cs typeface="+mn-cs"/>
              </a:defRPr>
            </a:lvl1pPr>
          </a:lstStyle>
          <a:p>
            <a:pPr>
              <a:defRPr/>
            </a:pPr>
            <a:endParaRPr lang="en-US" altLang="zh-CN"/>
          </a:p>
        </p:txBody>
      </p:sp>
      <p:sp>
        <p:nvSpPr>
          <p:cNvPr id="81924" name="Rectangle 4">
            <a:extLst>
              <a:ext uri="{FF2B5EF4-FFF2-40B4-BE49-F238E27FC236}">
                <a16:creationId xmlns:a16="http://schemas.microsoft.com/office/drawing/2014/main" id="{92E3C24C-3AE8-408B-8C1D-369BEABC5138}"/>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cs typeface="+mn-cs"/>
              </a:defRPr>
            </a:lvl1pPr>
          </a:lstStyle>
          <a:p>
            <a:pPr>
              <a:defRPr/>
            </a:pPr>
            <a:endParaRPr lang="en-US" altLang="zh-CN"/>
          </a:p>
        </p:txBody>
      </p:sp>
      <p:sp>
        <p:nvSpPr>
          <p:cNvPr id="81925" name="Rectangle 5">
            <a:extLst>
              <a:ext uri="{FF2B5EF4-FFF2-40B4-BE49-F238E27FC236}">
                <a16:creationId xmlns:a16="http://schemas.microsoft.com/office/drawing/2014/main" id="{3DF83103-D8C2-4311-93DB-230571E4FE1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7425692A-79EC-4287-94FD-9BD35F8F49C3}" type="slidenum">
              <a:rPr altLang="zh-CN"/>
              <a:pPr>
                <a:defRPr/>
              </a:pPr>
              <a:t>‹#›</a:t>
            </a:fld>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03A2801-01B4-4C11-B9D8-816F5365D8C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charset="0"/>
                <a:cs typeface="Arial" charset="0"/>
              </a:defRPr>
            </a:lvl1pPr>
          </a:lstStyle>
          <a:p>
            <a:pPr>
              <a:defRPr/>
            </a:pPr>
            <a:endParaRPr lang="de-DE" altLang="zh-CN"/>
          </a:p>
        </p:txBody>
      </p:sp>
      <p:sp>
        <p:nvSpPr>
          <p:cNvPr id="8195" name="Rectangle 3">
            <a:extLst>
              <a:ext uri="{FF2B5EF4-FFF2-40B4-BE49-F238E27FC236}">
                <a16:creationId xmlns:a16="http://schemas.microsoft.com/office/drawing/2014/main" id="{870D4740-2226-466B-8404-AAED35808793}"/>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charset="0"/>
                <a:cs typeface="Arial" charset="0"/>
              </a:defRPr>
            </a:lvl1pPr>
          </a:lstStyle>
          <a:p>
            <a:pPr>
              <a:defRPr/>
            </a:pPr>
            <a:endParaRPr lang="de-DE" altLang="zh-CN"/>
          </a:p>
        </p:txBody>
      </p:sp>
      <p:sp>
        <p:nvSpPr>
          <p:cNvPr id="3076" name="Rectangle 4">
            <a:extLst>
              <a:ext uri="{FF2B5EF4-FFF2-40B4-BE49-F238E27FC236}">
                <a16:creationId xmlns:a16="http://schemas.microsoft.com/office/drawing/2014/main" id="{23293EFE-5DB3-4BFB-A214-8DB0F831AE2F}"/>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D0579C9-26F6-4875-BF65-2A518CA7075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de-DE" altLang="en-US" noProof="0"/>
              <a:t>Textmasterformate durch Klicken bearbeiten</a:t>
            </a:r>
          </a:p>
          <a:p>
            <a:pPr lvl="1"/>
            <a:r>
              <a:rPr lang="de-DE" altLang="en-US" noProof="0"/>
              <a:t>Zweite Ebene</a:t>
            </a:r>
          </a:p>
          <a:p>
            <a:pPr lvl="2"/>
            <a:r>
              <a:rPr lang="de-DE" altLang="en-US" noProof="0"/>
              <a:t>Dritte Ebene</a:t>
            </a:r>
          </a:p>
          <a:p>
            <a:pPr lvl="3"/>
            <a:r>
              <a:rPr lang="de-DE" altLang="en-US" noProof="0"/>
              <a:t>Vierte Ebene</a:t>
            </a:r>
          </a:p>
          <a:p>
            <a:pPr lvl="4"/>
            <a:r>
              <a:rPr lang="de-DE" altLang="en-US" noProof="0"/>
              <a:t>Fünfte Ebene</a:t>
            </a:r>
            <a:endParaRPr lang="en-US" noProof="0"/>
          </a:p>
        </p:txBody>
      </p:sp>
      <p:sp>
        <p:nvSpPr>
          <p:cNvPr id="8198" name="Rectangle 6">
            <a:extLst>
              <a:ext uri="{FF2B5EF4-FFF2-40B4-BE49-F238E27FC236}">
                <a16:creationId xmlns:a16="http://schemas.microsoft.com/office/drawing/2014/main" id="{556B5BB5-3725-46F7-A726-523B85D2ED9D}"/>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charset="0"/>
                <a:cs typeface="Arial" charset="0"/>
              </a:defRPr>
            </a:lvl1pPr>
          </a:lstStyle>
          <a:p>
            <a:pPr>
              <a:defRPr/>
            </a:pPr>
            <a:endParaRPr lang="de-DE" altLang="zh-CN"/>
          </a:p>
        </p:txBody>
      </p:sp>
      <p:sp>
        <p:nvSpPr>
          <p:cNvPr id="8199" name="Rectangle 7">
            <a:extLst>
              <a:ext uri="{FF2B5EF4-FFF2-40B4-BE49-F238E27FC236}">
                <a16:creationId xmlns:a16="http://schemas.microsoft.com/office/drawing/2014/main" id="{26BFDEA2-5F79-4AF0-93B9-D6AA9CF0AA3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pPr>
              <a:defRPr/>
            </a:pPr>
            <a:fld id="{AE0CFA8F-2EA8-412F-A574-AC8FF9B0AB1F}" type="slidenum">
              <a:rPr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zh-CN" altLang="en-US" noProof="1"/>
              <a:t>单击此处编辑母版标题样式</a:t>
            </a:r>
            <a:endParaRPr lang="de-DE" noProof="1"/>
          </a:p>
        </p:txBody>
      </p:sp>
      <p:sp>
        <p:nvSpPr>
          <p:cNvPr id="111632"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pitchFamily="2" charset="2"/>
              <a:buNone/>
              <a:defRPr sz="2400"/>
            </a:lvl1pPr>
          </a:lstStyle>
          <a:p>
            <a:r>
              <a:rPr lang="zh-CN" altLang="en-US" noProof="1"/>
              <a:t>单击此处编辑母版副标题样式</a:t>
            </a:r>
            <a:endParaRPr lang="de-DE" noProof="1"/>
          </a:p>
        </p:txBody>
      </p:sp>
    </p:spTree>
    <p:extLst>
      <p:ext uri="{BB962C8B-B14F-4D97-AF65-F5344CB8AC3E}">
        <p14:creationId xmlns:p14="http://schemas.microsoft.com/office/powerpoint/2010/main" val="201808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271D64CC-6038-4C0E-AD10-55BCE43EB702}"/>
              </a:ext>
            </a:extLst>
          </p:cNvPr>
          <p:cNvSpPr>
            <a:spLocks noGrp="1"/>
          </p:cNvSpPr>
          <p:nvPr>
            <p:ph type="dt" sz="half" idx="10"/>
          </p:nvPr>
        </p:nvSpPr>
        <p:spPr/>
        <p:txBody>
          <a:bodyPr/>
          <a:lstStyle>
            <a:lvl1pPr>
              <a:defRPr/>
            </a:lvl1pPr>
          </a:lstStyle>
          <a:p>
            <a:pPr>
              <a:defRPr/>
            </a:pPr>
            <a:fld id="{DF6437D4-5A81-45CD-9FAF-8A7EDDABEFF2}"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1A1E61F4-B627-4661-B040-4668E7092BD0}"/>
              </a:ext>
            </a:extLst>
          </p:cNvPr>
          <p:cNvSpPr>
            <a:spLocks noGrp="1"/>
          </p:cNvSpPr>
          <p:nvPr>
            <p:ph type="sldNum" sz="quarter" idx="11"/>
          </p:nvPr>
        </p:nvSpPr>
        <p:spPr/>
        <p:txBody>
          <a:bodyPr/>
          <a:lstStyle>
            <a:lvl1pPr>
              <a:defRPr/>
            </a:lvl1pPr>
          </a:lstStyle>
          <a:p>
            <a:pPr>
              <a:defRPr/>
            </a:pPr>
            <a:fld id="{C8254F18-8768-452F-8E27-06F2429EDC89}" type="slidenum">
              <a:rPr altLang="en-US"/>
              <a:pPr>
                <a:defRPr/>
              </a:pPr>
              <a:t>‹#›</a:t>
            </a:fld>
            <a:endParaRPr lang="zh-CN" altLang="en-US"/>
          </a:p>
        </p:txBody>
      </p:sp>
    </p:spTree>
    <p:extLst>
      <p:ext uri="{BB962C8B-B14F-4D97-AF65-F5344CB8AC3E}">
        <p14:creationId xmlns:p14="http://schemas.microsoft.com/office/powerpoint/2010/main" val="66397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D4651A2E-A271-4795-8390-6EFB0F8023A0}"/>
              </a:ext>
            </a:extLst>
          </p:cNvPr>
          <p:cNvSpPr>
            <a:spLocks noGrp="1"/>
          </p:cNvSpPr>
          <p:nvPr>
            <p:ph type="dt" sz="half" idx="10"/>
          </p:nvPr>
        </p:nvSpPr>
        <p:spPr/>
        <p:txBody>
          <a:bodyPr/>
          <a:lstStyle>
            <a:lvl1pPr>
              <a:defRPr/>
            </a:lvl1pPr>
          </a:lstStyle>
          <a:p>
            <a:pPr>
              <a:defRPr/>
            </a:pPr>
            <a:fld id="{168ED4C6-3D1F-49F0-AA6A-2B8876B81A3C}"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FDF3CBDD-3082-4B28-B176-46E4E2D1961D}"/>
              </a:ext>
            </a:extLst>
          </p:cNvPr>
          <p:cNvSpPr>
            <a:spLocks noGrp="1"/>
          </p:cNvSpPr>
          <p:nvPr>
            <p:ph type="sldNum" sz="quarter" idx="11"/>
          </p:nvPr>
        </p:nvSpPr>
        <p:spPr/>
        <p:txBody>
          <a:bodyPr/>
          <a:lstStyle>
            <a:lvl1pPr>
              <a:defRPr/>
            </a:lvl1pPr>
          </a:lstStyle>
          <a:p>
            <a:pPr>
              <a:defRPr/>
            </a:pPr>
            <a:fld id="{01426C32-71D7-4BEF-AFDC-5FF16B65BAFA}" type="slidenum">
              <a:rPr altLang="en-US"/>
              <a:pPr>
                <a:defRPr/>
              </a:pPr>
              <a:t>‹#›</a:t>
            </a:fld>
            <a:endParaRPr lang="zh-CN" altLang="en-US"/>
          </a:p>
        </p:txBody>
      </p:sp>
    </p:spTree>
    <p:extLst>
      <p:ext uri="{BB962C8B-B14F-4D97-AF65-F5344CB8AC3E}">
        <p14:creationId xmlns:p14="http://schemas.microsoft.com/office/powerpoint/2010/main" val="6013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9">
            <a:extLst>
              <a:ext uri="{FF2B5EF4-FFF2-40B4-BE49-F238E27FC236}">
                <a16:creationId xmlns:a16="http://schemas.microsoft.com/office/drawing/2014/main" id="{162FCDF5-747F-4C9E-BCCD-C8FC139A9AD4}"/>
              </a:ext>
            </a:extLst>
          </p:cNvPr>
          <p:cNvSpPr>
            <a:spLocks noGrp="1"/>
          </p:cNvSpPr>
          <p:nvPr>
            <p:ph type="dt" sz="half" idx="10"/>
          </p:nvPr>
        </p:nvSpPr>
        <p:spPr/>
        <p:txBody>
          <a:bodyPr/>
          <a:lstStyle>
            <a:lvl1pPr>
              <a:defRPr/>
            </a:lvl1pPr>
          </a:lstStyle>
          <a:p>
            <a:pPr>
              <a:defRPr/>
            </a:pPr>
            <a:fld id="{A0EAB186-2FBC-4272-955E-83A5E83A4BB4}"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10AC686B-89C7-4FE2-9852-FEEB9B870A34}"/>
              </a:ext>
            </a:extLst>
          </p:cNvPr>
          <p:cNvSpPr>
            <a:spLocks noGrp="1"/>
          </p:cNvSpPr>
          <p:nvPr>
            <p:ph type="sldNum" sz="quarter" idx="11"/>
          </p:nvPr>
        </p:nvSpPr>
        <p:spPr/>
        <p:txBody>
          <a:bodyPr/>
          <a:lstStyle>
            <a:lvl1pPr>
              <a:defRPr/>
            </a:lvl1pPr>
          </a:lstStyle>
          <a:p>
            <a:pPr>
              <a:defRPr/>
            </a:pPr>
            <a:fld id="{DA84E0C1-7A86-440D-B273-E1260DC6727E}" type="slidenum">
              <a:rPr altLang="en-US"/>
              <a:pPr>
                <a:defRPr/>
              </a:pPr>
              <a:t>‹#›</a:t>
            </a:fld>
            <a:endParaRPr lang="zh-CN" altLang="en-US"/>
          </a:p>
        </p:txBody>
      </p:sp>
    </p:spTree>
    <p:extLst>
      <p:ext uri="{BB962C8B-B14F-4D97-AF65-F5344CB8AC3E}">
        <p14:creationId xmlns:p14="http://schemas.microsoft.com/office/powerpoint/2010/main" val="21249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9">
            <a:extLst>
              <a:ext uri="{FF2B5EF4-FFF2-40B4-BE49-F238E27FC236}">
                <a16:creationId xmlns:a16="http://schemas.microsoft.com/office/drawing/2014/main" id="{CE705DC0-F19D-4579-8BB9-170F567E64BC}"/>
              </a:ext>
            </a:extLst>
          </p:cNvPr>
          <p:cNvSpPr>
            <a:spLocks noGrp="1"/>
          </p:cNvSpPr>
          <p:nvPr>
            <p:ph type="dt" sz="half" idx="10"/>
          </p:nvPr>
        </p:nvSpPr>
        <p:spPr/>
        <p:txBody>
          <a:bodyPr/>
          <a:lstStyle>
            <a:lvl1pPr>
              <a:defRPr/>
            </a:lvl1pPr>
          </a:lstStyle>
          <a:p>
            <a:pPr>
              <a:defRPr/>
            </a:pPr>
            <a:fld id="{B1063F43-9DA8-4998-9E44-A15C93571D1A}" type="datetime1">
              <a:rPr lang="zh-CN" altLang="en-US"/>
              <a:pPr>
                <a:defRPr/>
              </a:pPr>
              <a:t>2021/5/11</a:t>
            </a:fld>
            <a:endParaRPr lang="zh-CN" altLang="en-US"/>
          </a:p>
        </p:txBody>
      </p:sp>
      <p:sp>
        <p:nvSpPr>
          <p:cNvPr id="5" name="灯片编号占位符 10">
            <a:extLst>
              <a:ext uri="{FF2B5EF4-FFF2-40B4-BE49-F238E27FC236}">
                <a16:creationId xmlns:a16="http://schemas.microsoft.com/office/drawing/2014/main" id="{7C06C795-3653-429C-8417-A61D32F22B5B}"/>
              </a:ext>
            </a:extLst>
          </p:cNvPr>
          <p:cNvSpPr>
            <a:spLocks noGrp="1"/>
          </p:cNvSpPr>
          <p:nvPr>
            <p:ph type="sldNum" sz="quarter" idx="11"/>
          </p:nvPr>
        </p:nvSpPr>
        <p:spPr/>
        <p:txBody>
          <a:bodyPr/>
          <a:lstStyle>
            <a:lvl1pPr>
              <a:defRPr/>
            </a:lvl1pPr>
          </a:lstStyle>
          <a:p>
            <a:pPr>
              <a:defRPr/>
            </a:pPr>
            <a:fld id="{69188CCF-53F7-401E-A4C3-6930986B1C7B}" type="slidenum">
              <a:rPr altLang="en-US"/>
              <a:pPr>
                <a:defRPr/>
              </a:pPr>
              <a:t>‹#›</a:t>
            </a:fld>
            <a:endParaRPr lang="zh-CN" altLang="en-US"/>
          </a:p>
        </p:txBody>
      </p:sp>
    </p:spTree>
    <p:extLst>
      <p:ext uri="{BB962C8B-B14F-4D97-AF65-F5344CB8AC3E}">
        <p14:creationId xmlns:p14="http://schemas.microsoft.com/office/powerpoint/2010/main" val="241678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9">
            <a:extLst>
              <a:ext uri="{FF2B5EF4-FFF2-40B4-BE49-F238E27FC236}">
                <a16:creationId xmlns:a16="http://schemas.microsoft.com/office/drawing/2014/main" id="{8AB327E5-3969-4EA3-9781-C7B2D243681F}"/>
              </a:ext>
            </a:extLst>
          </p:cNvPr>
          <p:cNvSpPr>
            <a:spLocks noGrp="1"/>
          </p:cNvSpPr>
          <p:nvPr>
            <p:ph type="dt" sz="half" idx="10"/>
          </p:nvPr>
        </p:nvSpPr>
        <p:spPr/>
        <p:txBody>
          <a:bodyPr/>
          <a:lstStyle>
            <a:lvl1pPr>
              <a:defRPr/>
            </a:lvl1pPr>
          </a:lstStyle>
          <a:p>
            <a:pPr>
              <a:defRPr/>
            </a:pPr>
            <a:fld id="{F2EBB1FC-250A-42F0-81BC-CC709D4DCD3D}" type="datetime1">
              <a:rPr lang="zh-CN" altLang="en-US"/>
              <a:pPr>
                <a:defRPr/>
              </a:pPr>
              <a:t>2021/5/11</a:t>
            </a:fld>
            <a:endParaRPr lang="zh-CN" altLang="en-US"/>
          </a:p>
        </p:txBody>
      </p:sp>
      <p:sp>
        <p:nvSpPr>
          <p:cNvPr id="6" name="灯片编号占位符 10">
            <a:extLst>
              <a:ext uri="{FF2B5EF4-FFF2-40B4-BE49-F238E27FC236}">
                <a16:creationId xmlns:a16="http://schemas.microsoft.com/office/drawing/2014/main" id="{C2BCA1FB-F984-4BB8-874F-C05B722FB9EE}"/>
              </a:ext>
            </a:extLst>
          </p:cNvPr>
          <p:cNvSpPr>
            <a:spLocks noGrp="1"/>
          </p:cNvSpPr>
          <p:nvPr>
            <p:ph type="sldNum" sz="quarter" idx="11"/>
          </p:nvPr>
        </p:nvSpPr>
        <p:spPr/>
        <p:txBody>
          <a:bodyPr/>
          <a:lstStyle>
            <a:lvl1pPr>
              <a:defRPr/>
            </a:lvl1pPr>
          </a:lstStyle>
          <a:p>
            <a:pPr>
              <a:defRPr/>
            </a:pPr>
            <a:fld id="{E609061F-C7F1-436A-AA48-30B7FACA5130}" type="slidenum">
              <a:rPr altLang="en-US"/>
              <a:pPr>
                <a:defRPr/>
              </a:pPr>
              <a:t>‹#›</a:t>
            </a:fld>
            <a:endParaRPr lang="zh-CN" altLang="en-US"/>
          </a:p>
        </p:txBody>
      </p:sp>
    </p:spTree>
    <p:extLst>
      <p:ext uri="{BB962C8B-B14F-4D97-AF65-F5344CB8AC3E}">
        <p14:creationId xmlns:p14="http://schemas.microsoft.com/office/powerpoint/2010/main" val="12593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9">
            <a:extLst>
              <a:ext uri="{FF2B5EF4-FFF2-40B4-BE49-F238E27FC236}">
                <a16:creationId xmlns:a16="http://schemas.microsoft.com/office/drawing/2014/main" id="{4DB016D9-6303-426C-BE25-E4E99918C18B}"/>
              </a:ext>
            </a:extLst>
          </p:cNvPr>
          <p:cNvSpPr>
            <a:spLocks noGrp="1"/>
          </p:cNvSpPr>
          <p:nvPr>
            <p:ph type="dt" sz="half" idx="10"/>
          </p:nvPr>
        </p:nvSpPr>
        <p:spPr/>
        <p:txBody>
          <a:bodyPr/>
          <a:lstStyle>
            <a:lvl1pPr>
              <a:defRPr/>
            </a:lvl1pPr>
          </a:lstStyle>
          <a:p>
            <a:pPr>
              <a:defRPr/>
            </a:pPr>
            <a:fld id="{54B86908-E171-4381-84F2-1CACDDB82F03}" type="datetime1">
              <a:rPr lang="zh-CN" altLang="en-US"/>
              <a:pPr>
                <a:defRPr/>
              </a:pPr>
              <a:t>2021/5/11</a:t>
            </a:fld>
            <a:endParaRPr lang="zh-CN" altLang="en-US"/>
          </a:p>
        </p:txBody>
      </p:sp>
      <p:sp>
        <p:nvSpPr>
          <p:cNvPr id="8" name="灯片编号占位符 10">
            <a:extLst>
              <a:ext uri="{FF2B5EF4-FFF2-40B4-BE49-F238E27FC236}">
                <a16:creationId xmlns:a16="http://schemas.microsoft.com/office/drawing/2014/main" id="{9F4AD91C-5426-4D24-9C15-ED78B86F20B7}"/>
              </a:ext>
            </a:extLst>
          </p:cNvPr>
          <p:cNvSpPr>
            <a:spLocks noGrp="1"/>
          </p:cNvSpPr>
          <p:nvPr>
            <p:ph type="sldNum" sz="quarter" idx="11"/>
          </p:nvPr>
        </p:nvSpPr>
        <p:spPr/>
        <p:txBody>
          <a:bodyPr/>
          <a:lstStyle>
            <a:lvl1pPr>
              <a:defRPr/>
            </a:lvl1pPr>
          </a:lstStyle>
          <a:p>
            <a:pPr>
              <a:defRPr/>
            </a:pPr>
            <a:fld id="{C65F512C-9344-4072-BA5D-2E93A15166F6}" type="slidenum">
              <a:rPr altLang="en-US"/>
              <a:pPr>
                <a:defRPr/>
              </a:pPr>
              <a:t>‹#›</a:t>
            </a:fld>
            <a:endParaRPr lang="zh-CN" altLang="en-US"/>
          </a:p>
        </p:txBody>
      </p:sp>
    </p:spTree>
    <p:extLst>
      <p:ext uri="{BB962C8B-B14F-4D97-AF65-F5344CB8AC3E}">
        <p14:creationId xmlns:p14="http://schemas.microsoft.com/office/powerpoint/2010/main" val="233370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9">
            <a:extLst>
              <a:ext uri="{FF2B5EF4-FFF2-40B4-BE49-F238E27FC236}">
                <a16:creationId xmlns:a16="http://schemas.microsoft.com/office/drawing/2014/main" id="{9CCAC06A-D9BE-43DC-A871-AE8E49EC5CF8}"/>
              </a:ext>
            </a:extLst>
          </p:cNvPr>
          <p:cNvSpPr>
            <a:spLocks noGrp="1"/>
          </p:cNvSpPr>
          <p:nvPr>
            <p:ph type="dt" sz="half" idx="10"/>
          </p:nvPr>
        </p:nvSpPr>
        <p:spPr/>
        <p:txBody>
          <a:bodyPr/>
          <a:lstStyle>
            <a:lvl1pPr>
              <a:defRPr/>
            </a:lvl1pPr>
          </a:lstStyle>
          <a:p>
            <a:pPr>
              <a:defRPr/>
            </a:pPr>
            <a:fld id="{D86C09C7-117D-4CDC-A043-7148777F7C95}" type="datetime1">
              <a:rPr lang="zh-CN" altLang="en-US"/>
              <a:pPr>
                <a:defRPr/>
              </a:pPr>
              <a:t>2021/5/11</a:t>
            </a:fld>
            <a:endParaRPr lang="zh-CN" altLang="en-US"/>
          </a:p>
        </p:txBody>
      </p:sp>
      <p:sp>
        <p:nvSpPr>
          <p:cNvPr id="4" name="灯片编号占位符 10">
            <a:extLst>
              <a:ext uri="{FF2B5EF4-FFF2-40B4-BE49-F238E27FC236}">
                <a16:creationId xmlns:a16="http://schemas.microsoft.com/office/drawing/2014/main" id="{5F5D143C-234F-4C6F-BD52-6314DF4FB481}"/>
              </a:ext>
            </a:extLst>
          </p:cNvPr>
          <p:cNvSpPr>
            <a:spLocks noGrp="1"/>
          </p:cNvSpPr>
          <p:nvPr>
            <p:ph type="sldNum" sz="quarter" idx="11"/>
          </p:nvPr>
        </p:nvSpPr>
        <p:spPr/>
        <p:txBody>
          <a:bodyPr/>
          <a:lstStyle>
            <a:lvl1pPr>
              <a:defRPr/>
            </a:lvl1pPr>
          </a:lstStyle>
          <a:p>
            <a:pPr>
              <a:defRPr/>
            </a:pPr>
            <a:fld id="{4A25580F-3680-427F-B7AF-5459E3A210E3}" type="slidenum">
              <a:rPr altLang="en-US"/>
              <a:pPr>
                <a:defRPr/>
              </a:pPr>
              <a:t>‹#›</a:t>
            </a:fld>
            <a:endParaRPr lang="zh-CN" altLang="en-US"/>
          </a:p>
        </p:txBody>
      </p:sp>
    </p:spTree>
    <p:extLst>
      <p:ext uri="{BB962C8B-B14F-4D97-AF65-F5344CB8AC3E}">
        <p14:creationId xmlns:p14="http://schemas.microsoft.com/office/powerpoint/2010/main" val="153675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018FDB3B-27CD-4485-BA30-220F1C9EDBDB}"/>
              </a:ext>
            </a:extLst>
          </p:cNvPr>
          <p:cNvSpPr>
            <a:spLocks noGrp="1"/>
          </p:cNvSpPr>
          <p:nvPr>
            <p:ph type="dt" sz="half" idx="10"/>
          </p:nvPr>
        </p:nvSpPr>
        <p:spPr/>
        <p:txBody>
          <a:bodyPr/>
          <a:lstStyle>
            <a:lvl1pPr>
              <a:defRPr/>
            </a:lvl1pPr>
          </a:lstStyle>
          <a:p>
            <a:pPr>
              <a:defRPr/>
            </a:pPr>
            <a:fld id="{C563DCD7-0611-47E0-9923-20B6328EB769}" type="datetime1">
              <a:rPr lang="zh-CN" altLang="en-US"/>
              <a:pPr>
                <a:defRPr/>
              </a:pPr>
              <a:t>2021/5/11</a:t>
            </a:fld>
            <a:endParaRPr lang="zh-CN" altLang="en-US"/>
          </a:p>
        </p:txBody>
      </p:sp>
      <p:sp>
        <p:nvSpPr>
          <p:cNvPr id="3" name="灯片编号占位符 10">
            <a:extLst>
              <a:ext uri="{FF2B5EF4-FFF2-40B4-BE49-F238E27FC236}">
                <a16:creationId xmlns:a16="http://schemas.microsoft.com/office/drawing/2014/main" id="{BE0BE699-3A73-421D-8E9D-B167F6A10899}"/>
              </a:ext>
            </a:extLst>
          </p:cNvPr>
          <p:cNvSpPr>
            <a:spLocks noGrp="1"/>
          </p:cNvSpPr>
          <p:nvPr>
            <p:ph type="sldNum" sz="quarter" idx="11"/>
          </p:nvPr>
        </p:nvSpPr>
        <p:spPr/>
        <p:txBody>
          <a:bodyPr/>
          <a:lstStyle>
            <a:lvl1pPr>
              <a:defRPr/>
            </a:lvl1pPr>
          </a:lstStyle>
          <a:p>
            <a:pPr>
              <a:defRPr/>
            </a:pPr>
            <a:fld id="{74FEB92D-97A5-4AFC-BCD8-5FF711ABE5D6}" type="slidenum">
              <a:rPr altLang="en-US"/>
              <a:pPr>
                <a:defRPr/>
              </a:pPr>
              <a:t>‹#›</a:t>
            </a:fld>
            <a:endParaRPr lang="zh-CN" altLang="en-US"/>
          </a:p>
        </p:txBody>
      </p:sp>
    </p:spTree>
    <p:extLst>
      <p:ext uri="{BB962C8B-B14F-4D97-AF65-F5344CB8AC3E}">
        <p14:creationId xmlns:p14="http://schemas.microsoft.com/office/powerpoint/2010/main" val="122297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a:extLst>
              <a:ext uri="{FF2B5EF4-FFF2-40B4-BE49-F238E27FC236}">
                <a16:creationId xmlns:a16="http://schemas.microsoft.com/office/drawing/2014/main" id="{68B569C4-1044-47DA-A1D4-B61B358D2686}"/>
              </a:ext>
            </a:extLst>
          </p:cNvPr>
          <p:cNvSpPr>
            <a:spLocks noGrp="1"/>
          </p:cNvSpPr>
          <p:nvPr>
            <p:ph type="dt" sz="half" idx="10"/>
          </p:nvPr>
        </p:nvSpPr>
        <p:spPr/>
        <p:txBody>
          <a:bodyPr/>
          <a:lstStyle>
            <a:lvl1pPr>
              <a:defRPr/>
            </a:lvl1pPr>
          </a:lstStyle>
          <a:p>
            <a:pPr>
              <a:defRPr/>
            </a:pPr>
            <a:fld id="{75C0A33F-4012-437D-846B-B20117006E68}" type="datetime1">
              <a:rPr lang="zh-CN" altLang="en-US"/>
              <a:pPr>
                <a:defRPr/>
              </a:pPr>
              <a:t>2021/5/11</a:t>
            </a:fld>
            <a:endParaRPr lang="zh-CN" altLang="en-US"/>
          </a:p>
        </p:txBody>
      </p:sp>
      <p:sp>
        <p:nvSpPr>
          <p:cNvPr id="6" name="灯片编号占位符 10">
            <a:extLst>
              <a:ext uri="{FF2B5EF4-FFF2-40B4-BE49-F238E27FC236}">
                <a16:creationId xmlns:a16="http://schemas.microsoft.com/office/drawing/2014/main" id="{7FB4D184-2E76-4246-8A63-61B39BBD5B48}"/>
              </a:ext>
            </a:extLst>
          </p:cNvPr>
          <p:cNvSpPr>
            <a:spLocks noGrp="1"/>
          </p:cNvSpPr>
          <p:nvPr>
            <p:ph type="sldNum" sz="quarter" idx="11"/>
          </p:nvPr>
        </p:nvSpPr>
        <p:spPr/>
        <p:txBody>
          <a:bodyPr/>
          <a:lstStyle>
            <a:lvl1pPr>
              <a:defRPr/>
            </a:lvl1pPr>
          </a:lstStyle>
          <a:p>
            <a:pPr>
              <a:defRPr/>
            </a:pPr>
            <a:fld id="{9F505174-EECA-4C51-B619-EAD7097C2140}" type="slidenum">
              <a:rPr altLang="en-US"/>
              <a:pPr>
                <a:defRPr/>
              </a:pPr>
              <a:t>‹#›</a:t>
            </a:fld>
            <a:endParaRPr lang="zh-CN" altLang="en-US"/>
          </a:p>
        </p:txBody>
      </p:sp>
    </p:spTree>
    <p:extLst>
      <p:ext uri="{BB962C8B-B14F-4D97-AF65-F5344CB8AC3E}">
        <p14:creationId xmlns:p14="http://schemas.microsoft.com/office/powerpoint/2010/main" val="171200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9">
            <a:extLst>
              <a:ext uri="{FF2B5EF4-FFF2-40B4-BE49-F238E27FC236}">
                <a16:creationId xmlns:a16="http://schemas.microsoft.com/office/drawing/2014/main" id="{8E72FDDD-8E2A-4336-9AEE-BF8E1218EC8E}"/>
              </a:ext>
            </a:extLst>
          </p:cNvPr>
          <p:cNvSpPr>
            <a:spLocks noGrp="1"/>
          </p:cNvSpPr>
          <p:nvPr>
            <p:ph type="dt" sz="half" idx="10"/>
          </p:nvPr>
        </p:nvSpPr>
        <p:spPr/>
        <p:txBody>
          <a:bodyPr/>
          <a:lstStyle>
            <a:lvl1pPr>
              <a:defRPr/>
            </a:lvl1pPr>
          </a:lstStyle>
          <a:p>
            <a:pPr>
              <a:defRPr/>
            </a:pPr>
            <a:fld id="{DF190F51-4AF9-4655-B1A0-B5B9A72F537E}" type="datetime1">
              <a:rPr lang="zh-CN" altLang="en-US"/>
              <a:pPr>
                <a:defRPr/>
              </a:pPr>
              <a:t>2021/5/11</a:t>
            </a:fld>
            <a:endParaRPr lang="zh-CN" altLang="en-US"/>
          </a:p>
        </p:txBody>
      </p:sp>
      <p:sp>
        <p:nvSpPr>
          <p:cNvPr id="6" name="灯片编号占位符 10">
            <a:extLst>
              <a:ext uri="{FF2B5EF4-FFF2-40B4-BE49-F238E27FC236}">
                <a16:creationId xmlns:a16="http://schemas.microsoft.com/office/drawing/2014/main" id="{17341C93-1B84-433F-94A3-C62C68A98B0A}"/>
              </a:ext>
            </a:extLst>
          </p:cNvPr>
          <p:cNvSpPr>
            <a:spLocks noGrp="1"/>
          </p:cNvSpPr>
          <p:nvPr>
            <p:ph type="sldNum" sz="quarter" idx="11"/>
          </p:nvPr>
        </p:nvSpPr>
        <p:spPr/>
        <p:txBody>
          <a:bodyPr/>
          <a:lstStyle>
            <a:lvl1pPr>
              <a:defRPr/>
            </a:lvl1pPr>
          </a:lstStyle>
          <a:p>
            <a:pPr>
              <a:defRPr/>
            </a:pPr>
            <a:fld id="{28EC5F60-5DF2-443C-9E2B-4793EE3C92BA}" type="slidenum">
              <a:rPr altLang="en-US"/>
              <a:pPr>
                <a:defRPr/>
              </a:pPr>
              <a:t>‹#›</a:t>
            </a:fld>
            <a:endParaRPr lang="zh-CN" altLang="en-US"/>
          </a:p>
        </p:txBody>
      </p:sp>
    </p:spTree>
    <p:extLst>
      <p:ext uri="{BB962C8B-B14F-4D97-AF65-F5344CB8AC3E}">
        <p14:creationId xmlns:p14="http://schemas.microsoft.com/office/powerpoint/2010/main" val="26502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51098270-A17C-4CC2-857B-182424C3A4F8}"/>
              </a:ext>
            </a:extLst>
          </p:cNvPr>
          <p:cNvSpPr>
            <a:spLocks noGrp="1" noChangeArrowheads="1"/>
          </p:cNvSpPr>
          <p:nvPr>
            <p:ph type="body" idx="4294967295"/>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zh-CN"/>
              <a:t>Textmasterformate durch Klicken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27" name="Rectangle 7">
            <a:extLst>
              <a:ext uri="{FF2B5EF4-FFF2-40B4-BE49-F238E27FC236}">
                <a16:creationId xmlns:a16="http://schemas.microsoft.com/office/drawing/2014/main" id="{F8C21871-9AC7-45EA-8DA9-0E5FD3E95388}"/>
              </a:ext>
            </a:extLst>
          </p:cNvPr>
          <p:cNvSpPr>
            <a:spLocks noGrp="1" noChangeArrowheads="1"/>
          </p:cNvSpPr>
          <p:nvPr>
            <p:ph type="title" idx="4294967295"/>
          </p:nvPr>
        </p:nvSpPr>
        <p:spPr bwMode="auto">
          <a:xfrm>
            <a:off x="300038" y="25241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pic>
        <p:nvPicPr>
          <p:cNvPr id="1028" name="图片 6">
            <a:extLst>
              <a:ext uri="{FF2B5EF4-FFF2-40B4-BE49-F238E27FC236}">
                <a16:creationId xmlns:a16="http://schemas.microsoft.com/office/drawing/2014/main" id="{E81ED9CC-4DB6-40E0-967D-F3DCD7A5476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15138" y="5986463"/>
            <a:ext cx="890587"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7">
            <a:extLst>
              <a:ext uri="{FF2B5EF4-FFF2-40B4-BE49-F238E27FC236}">
                <a16:creationId xmlns:a16="http://schemas.microsoft.com/office/drawing/2014/main" id="{25113307-E410-4074-8973-6A16CB82FF6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31125" y="6248400"/>
            <a:ext cx="12715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9">
            <a:extLst>
              <a:ext uri="{FF2B5EF4-FFF2-40B4-BE49-F238E27FC236}">
                <a16:creationId xmlns:a16="http://schemas.microsoft.com/office/drawing/2014/main" id="{8EF4F638-85D9-480E-89B9-4A7457372884}"/>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Tx/>
              <a:buNone/>
              <a:defRPr sz="1300">
                <a:solidFill>
                  <a:srgbClr val="898989"/>
                </a:solidFill>
                <a:latin typeface="Arial" charset="0"/>
                <a:ea typeface="宋体" charset="-122"/>
                <a:cs typeface="Arial" charset="0"/>
              </a:defRPr>
            </a:lvl1pPr>
          </a:lstStyle>
          <a:p>
            <a:pPr>
              <a:defRPr/>
            </a:pPr>
            <a:fld id="{585A2C83-E2F2-4221-BD5B-18F3A5DA2AC8}" type="datetime1">
              <a:rPr lang="zh-CN" altLang="en-US"/>
              <a:pPr>
                <a:defRPr/>
              </a:pPr>
              <a:t>2021/5/11</a:t>
            </a:fld>
            <a:endParaRPr lang="zh-CN" altLang="en-US"/>
          </a:p>
        </p:txBody>
      </p:sp>
      <p:sp>
        <p:nvSpPr>
          <p:cNvPr id="11" name="灯片编号占位符 10">
            <a:extLst>
              <a:ext uri="{FF2B5EF4-FFF2-40B4-BE49-F238E27FC236}">
                <a16:creationId xmlns:a16="http://schemas.microsoft.com/office/drawing/2014/main" id="{BB361BDE-31E1-45DD-95F5-082E3A6CEEC1}"/>
              </a:ext>
            </a:extLst>
          </p:cNvPr>
          <p:cNvSpPr>
            <a:spLocks noGrp="1"/>
          </p:cNvSpPr>
          <p:nvPr>
            <p:ph type="sldNum" sz="quarter" idx="4"/>
          </p:nvPr>
        </p:nvSpPr>
        <p:spPr>
          <a:xfrm>
            <a:off x="2646363" y="634523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300" noProof="1">
                <a:solidFill>
                  <a:srgbClr val="898989"/>
                </a:solidFill>
                <a:ea typeface="宋体" panose="02010600030101010101" pitchFamily="2" charset="-122"/>
              </a:defRPr>
            </a:lvl1pPr>
          </a:lstStyle>
          <a:p>
            <a:pPr>
              <a:defRPr/>
            </a:pPr>
            <a:fld id="{4311FC1F-D8FF-4124-83DE-584F0802763E}"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mj-ea"/>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nblogs.com/wangduo/p/6773601.html?utm_source=itdadao&amp;utm_medium=referral" TargetMode="External"/><Relationship Id="rId2" Type="http://schemas.openxmlformats.org/officeDocument/2006/relationships/hyperlink" Target="https://www.jianshu.com/p/95d5c461924c" TargetMode="External"/><Relationship Id="rId1" Type="http://schemas.openxmlformats.org/officeDocument/2006/relationships/slideLayout" Target="../slideLayouts/slideLayout2.xml"/><Relationship Id="rId4" Type="http://schemas.openxmlformats.org/officeDocument/2006/relationships/hyperlink" Target="https://blog.csdn.net/kejizuiqianfang/article/details/10083552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61620135?from=search&amp;seid=11618914343644501215" TargetMode="External"/><Relationship Id="rId2" Type="http://schemas.openxmlformats.org/officeDocument/2006/relationships/hyperlink" Target="https://study.163.com/course/courseMain.htm?courseId=10032230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nblogs.com/wangduo/p/6773601.html?utm_source=itdadao&amp;utm_medium=referral" TargetMode="External"/><Relationship Id="rId2" Type="http://schemas.openxmlformats.org/officeDocument/2006/relationships/hyperlink" Target="https://www.jianshu.com/p/95d5c461924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csdn.net/kejizuiqianfang/article/details/10083552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76EEB37-F8D1-4915-AD28-149AA4CC63F4}"/>
              </a:ext>
            </a:extLst>
          </p:cNvPr>
          <p:cNvSpPr>
            <a:spLocks noGrp="1" noChangeArrowheads="1"/>
          </p:cNvSpPr>
          <p:nvPr>
            <p:ph type="ctrTitle"/>
          </p:nvPr>
        </p:nvSpPr>
        <p:spPr>
          <a:xfrm>
            <a:off x="2205213" y="3612525"/>
            <a:ext cx="5549187" cy="773113"/>
          </a:xfrm>
        </p:spPr>
        <p:txBody>
          <a:bodyPr/>
          <a:lstStyle/>
          <a:p>
            <a:r>
              <a:rPr lang="zh-CN" altLang="en-US" sz="4000">
                <a:ea typeface="宋体" panose="02010600030101010101" pitchFamily="2" charset="-122"/>
              </a:rPr>
              <a:t>使用</a:t>
            </a:r>
            <a:r>
              <a:rPr lang="en-US" altLang="zh-CN" sz="4000">
                <a:ea typeface="宋体" panose="02010600030101010101" pitchFamily="2" charset="-122"/>
              </a:rPr>
              <a:t>LSTM</a:t>
            </a:r>
            <a:r>
              <a:rPr lang="zh-CN" altLang="en-US" sz="4000">
                <a:ea typeface="宋体" panose="02010600030101010101" pitchFamily="2" charset="-122"/>
              </a:rPr>
              <a:t>进行情感分类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10</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LSTM-Attention</a:t>
            </a:r>
            <a:r>
              <a:rPr lang="zh-CN" altLang="en-US" sz="4000">
                <a:solidFill>
                  <a:schemeClr val="bg1"/>
                </a:solidFill>
              </a:rPr>
              <a:t>机制</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C84604A6-C79D-400F-9B3D-60B5703A3252}"/>
              </a:ext>
            </a:extLst>
          </p:cNvPr>
          <p:cNvPicPr>
            <a:picLocks noChangeAspect="1"/>
          </p:cNvPicPr>
          <p:nvPr/>
        </p:nvPicPr>
        <p:blipFill>
          <a:blip r:embed="rId2"/>
          <a:stretch>
            <a:fillRect/>
          </a:stretch>
        </p:blipFill>
        <p:spPr>
          <a:xfrm>
            <a:off x="645452" y="1903223"/>
            <a:ext cx="7853096" cy="3428255"/>
          </a:xfrm>
          <a:prstGeom prst="rect">
            <a:avLst/>
          </a:prstGeom>
        </p:spPr>
      </p:pic>
    </p:spTree>
    <p:extLst>
      <p:ext uri="{BB962C8B-B14F-4D97-AF65-F5344CB8AC3E}">
        <p14:creationId xmlns:p14="http://schemas.microsoft.com/office/powerpoint/2010/main" val="22972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11</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LSTM-Attention</a:t>
            </a:r>
            <a:r>
              <a:rPr lang="zh-CN" altLang="en-US" sz="4000">
                <a:solidFill>
                  <a:schemeClr val="bg1"/>
                </a:solidFill>
              </a:rPr>
              <a:t>机制</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2C437E15-A700-4FDC-840D-57FCF7940093}"/>
              </a:ext>
            </a:extLst>
          </p:cNvPr>
          <p:cNvPicPr>
            <a:picLocks noChangeAspect="1"/>
          </p:cNvPicPr>
          <p:nvPr/>
        </p:nvPicPr>
        <p:blipFill>
          <a:blip r:embed="rId2"/>
          <a:stretch>
            <a:fillRect/>
          </a:stretch>
        </p:blipFill>
        <p:spPr>
          <a:xfrm>
            <a:off x="927154" y="1303591"/>
            <a:ext cx="6560115" cy="593630"/>
          </a:xfrm>
          <a:prstGeom prst="rect">
            <a:avLst/>
          </a:prstGeom>
        </p:spPr>
      </p:pic>
      <p:pic>
        <p:nvPicPr>
          <p:cNvPr id="9" name="图片 8">
            <a:extLst>
              <a:ext uri="{FF2B5EF4-FFF2-40B4-BE49-F238E27FC236}">
                <a16:creationId xmlns:a16="http://schemas.microsoft.com/office/drawing/2014/main" id="{747970FF-7D0C-4CC8-ACBB-8853AFB59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761" y="2164394"/>
            <a:ext cx="4383649" cy="4481608"/>
          </a:xfrm>
          <a:prstGeom prst="rect">
            <a:avLst/>
          </a:prstGeom>
        </p:spPr>
      </p:pic>
    </p:spTree>
    <p:extLst>
      <p:ext uri="{BB962C8B-B14F-4D97-AF65-F5344CB8AC3E}">
        <p14:creationId xmlns:p14="http://schemas.microsoft.com/office/powerpoint/2010/main" val="184017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12</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LSTM-Attention</a:t>
            </a:r>
            <a:r>
              <a:rPr lang="zh-CN" altLang="en-US" sz="4000">
                <a:solidFill>
                  <a:schemeClr val="bg1"/>
                </a:solidFill>
              </a:rPr>
              <a:t>机制</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786D8638-A5CE-455E-BC0B-5E7AE98DBE89}"/>
              </a:ext>
            </a:extLst>
          </p:cNvPr>
          <p:cNvSpPr txBox="1"/>
          <p:nvPr/>
        </p:nvSpPr>
        <p:spPr>
          <a:xfrm>
            <a:off x="543599" y="1220744"/>
            <a:ext cx="7500025" cy="429861"/>
          </a:xfrm>
          <a:prstGeom prst="rect">
            <a:avLst/>
          </a:prstGeom>
          <a:noFill/>
        </p:spPr>
        <p:txBody>
          <a:bodyPr wrap="square" rtlCol="0">
            <a:spAutoFit/>
          </a:bodyPr>
          <a:lstStyle/>
          <a:p>
            <a:pPr>
              <a:lnSpc>
                <a:spcPct val="120000"/>
              </a:lnSpc>
            </a:pPr>
            <a:r>
              <a:rPr lang="en-US" altLang="zh-CN"/>
              <a:t>      </a:t>
            </a:r>
            <a:r>
              <a:rPr lang="zh-CN" altLang="en-US"/>
              <a:t>代码实现起来其实非常简单，代码如下：</a:t>
            </a:r>
            <a:endParaRPr lang="en-US" altLang="zh-CN"/>
          </a:p>
        </p:txBody>
      </p:sp>
      <p:sp>
        <p:nvSpPr>
          <p:cNvPr id="4" name="矩形 3">
            <a:extLst>
              <a:ext uri="{FF2B5EF4-FFF2-40B4-BE49-F238E27FC236}">
                <a16:creationId xmlns:a16="http://schemas.microsoft.com/office/drawing/2014/main" id="{910E6EAD-F9C5-4484-8CBF-5A59502BBFE1}"/>
              </a:ext>
            </a:extLst>
          </p:cNvPr>
          <p:cNvSpPr/>
          <p:nvPr/>
        </p:nvSpPr>
        <p:spPr>
          <a:xfrm>
            <a:off x="968386" y="1650605"/>
            <a:ext cx="6260400" cy="2631490"/>
          </a:xfrm>
          <a:prstGeom prst="rect">
            <a:avLst/>
          </a:prstGeom>
        </p:spPr>
        <p:txBody>
          <a:bodyPr wrap="square">
            <a:spAutoFit/>
          </a:bodyPr>
          <a:lstStyle/>
          <a:p>
            <a:r>
              <a:rPr lang="en-US" altLang="zh-CN" sz="1100"/>
              <a:t>class SelfAttention(nn.Module):</a:t>
            </a:r>
          </a:p>
          <a:p>
            <a:r>
              <a:rPr lang="en-US" altLang="zh-CN" sz="1100"/>
              <a:t>    def __init__(self, hidden_dim):</a:t>
            </a:r>
          </a:p>
          <a:p>
            <a:r>
              <a:rPr lang="en-US" altLang="zh-CN" sz="1100"/>
              <a:t>        super(SelfAttention, self).__init__()</a:t>
            </a:r>
          </a:p>
          <a:p>
            <a:r>
              <a:rPr lang="en-US" altLang="zh-CN" sz="1100"/>
              <a:t>        self.hidden_dim = hidden_dim</a:t>
            </a:r>
          </a:p>
          <a:p>
            <a:r>
              <a:rPr lang="en-US" altLang="zh-CN" sz="1100"/>
              <a:t>        self.projection = nn.Sequential(</a:t>
            </a:r>
          </a:p>
          <a:p>
            <a:r>
              <a:rPr lang="en-US" altLang="zh-CN" sz="1100"/>
              <a:t>            nn.Linear(hidden_dim, 64),</a:t>
            </a:r>
          </a:p>
          <a:p>
            <a:r>
              <a:rPr lang="en-US" altLang="zh-CN" sz="1100"/>
              <a:t>            nn.ReLU(True),</a:t>
            </a:r>
          </a:p>
          <a:p>
            <a:r>
              <a:rPr lang="en-US" altLang="zh-CN" sz="1100"/>
              <a:t>            nn.Linear(64, 1)</a:t>
            </a:r>
          </a:p>
          <a:p>
            <a:r>
              <a:rPr lang="en-US" altLang="zh-CN" sz="1100"/>
              <a:t>        )</a:t>
            </a:r>
          </a:p>
          <a:p>
            <a:endParaRPr lang="en-US" altLang="zh-CN" sz="1100"/>
          </a:p>
          <a:p>
            <a:r>
              <a:rPr lang="en-US" altLang="zh-CN" sz="1100"/>
              <a:t>    def forward(self, lstm_output):</a:t>
            </a:r>
          </a:p>
          <a:p>
            <a:r>
              <a:rPr lang="en-US" altLang="zh-CN" sz="1100"/>
              <a:t>        output = self.projection(lstm_output) / 8</a:t>
            </a:r>
          </a:p>
          <a:p>
            <a:r>
              <a:rPr lang="en-US" altLang="zh-CN" sz="1100"/>
              <a:t>        weights = F.softmax(output.squeeze(-1), dim=1)</a:t>
            </a:r>
          </a:p>
          <a:p>
            <a:r>
              <a:rPr lang="en-US" altLang="zh-CN" sz="1100"/>
              <a:t>        output = (lstm_output * weights.unsqueeze(-1)).sum(dim=1) * 0.001</a:t>
            </a:r>
          </a:p>
          <a:p>
            <a:r>
              <a:rPr lang="en-US" altLang="zh-CN" sz="1100"/>
              <a:t>        return output</a:t>
            </a:r>
            <a:endParaRPr lang="zh-CN" altLang="en-US" sz="1100"/>
          </a:p>
        </p:txBody>
      </p:sp>
      <p:sp>
        <p:nvSpPr>
          <p:cNvPr id="11" name="文本框 10">
            <a:extLst>
              <a:ext uri="{FF2B5EF4-FFF2-40B4-BE49-F238E27FC236}">
                <a16:creationId xmlns:a16="http://schemas.microsoft.com/office/drawing/2014/main" id="{E4BF6EED-8C7C-4F40-A215-B4CDF9F68FE6}"/>
              </a:ext>
            </a:extLst>
          </p:cNvPr>
          <p:cNvSpPr txBox="1"/>
          <p:nvPr/>
        </p:nvSpPr>
        <p:spPr>
          <a:xfrm>
            <a:off x="543599" y="4388293"/>
            <a:ext cx="7500025" cy="1535741"/>
          </a:xfrm>
          <a:prstGeom prst="rect">
            <a:avLst/>
          </a:prstGeom>
          <a:noFill/>
        </p:spPr>
        <p:txBody>
          <a:bodyPr wrap="square" rtlCol="0">
            <a:spAutoFit/>
          </a:bodyPr>
          <a:lstStyle/>
          <a:p>
            <a:pPr>
              <a:lnSpc>
                <a:spcPct val="120000"/>
              </a:lnSpc>
            </a:pPr>
            <a:r>
              <a:rPr lang="en-US" altLang="zh-CN"/>
              <a:t>      </a:t>
            </a:r>
            <a:r>
              <a:rPr lang="zh-CN" altLang="en-US"/>
              <a:t>我们可以看到，</a:t>
            </a:r>
            <a:r>
              <a:rPr lang="en-US" altLang="zh-CN"/>
              <a:t>Q</a:t>
            </a:r>
            <a:r>
              <a:rPr lang="zh-CN" altLang="en-US"/>
              <a:t>实际上在这里使用线性神经网络代替了，也就是</a:t>
            </a:r>
            <a:r>
              <a:rPr lang="en-US" altLang="zh-CN"/>
              <a:t>nn.Linear()</a:t>
            </a:r>
            <a:r>
              <a:rPr lang="zh-CN" altLang="en-US"/>
              <a:t>中的权重代表了</a:t>
            </a:r>
            <a:r>
              <a:rPr lang="en-US" altLang="zh-CN"/>
              <a:t>Q</a:t>
            </a:r>
            <a:r>
              <a:rPr lang="zh-CN" altLang="en-US"/>
              <a:t>，而</a:t>
            </a:r>
            <a:r>
              <a:rPr lang="en-US" altLang="zh-CN"/>
              <a:t>K</a:t>
            </a:r>
            <a:r>
              <a:rPr lang="zh-CN" altLang="en-US"/>
              <a:t>直接是</a:t>
            </a:r>
            <a:r>
              <a:rPr lang="en-US" altLang="zh-CN"/>
              <a:t>LSTM</a:t>
            </a:r>
            <a:r>
              <a:rPr lang="zh-CN" altLang="en-US"/>
              <a:t>的输出，可以看到就是代码中的</a:t>
            </a:r>
            <a:r>
              <a:rPr lang="en-US" altLang="zh-CN"/>
              <a:t>lstm_output</a:t>
            </a:r>
            <a:r>
              <a:rPr lang="zh-CN" altLang="en-US"/>
              <a:t>，而</a:t>
            </a:r>
            <a:r>
              <a:rPr lang="en-US" altLang="zh-CN"/>
              <a:t>V</a:t>
            </a:r>
            <a:r>
              <a:rPr lang="zh-CN" altLang="en-US"/>
              <a:t>也是</a:t>
            </a:r>
            <a:r>
              <a:rPr lang="en-US" altLang="zh-CN"/>
              <a:t>LSTM</a:t>
            </a:r>
            <a:r>
              <a:rPr lang="zh-CN" altLang="en-US"/>
              <a:t>的输出</a:t>
            </a:r>
            <a:r>
              <a:rPr lang="en-US" altLang="zh-CN"/>
              <a:t>lstm_output</a:t>
            </a:r>
          </a:p>
        </p:txBody>
      </p:sp>
    </p:spTree>
    <p:extLst>
      <p:ext uri="{BB962C8B-B14F-4D97-AF65-F5344CB8AC3E}">
        <p14:creationId xmlns:p14="http://schemas.microsoft.com/office/powerpoint/2010/main" val="343041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13</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r>
              <a:rPr lang="zh-CN" altLang="en-US" sz="4000">
                <a:solidFill>
                  <a:schemeClr val="bg1"/>
                </a:solidFill>
              </a:rPr>
              <a:t>双向</a:t>
            </a:r>
            <a:r>
              <a:rPr lang="en-US" altLang="zh-CN" sz="4000">
                <a:solidFill>
                  <a:schemeClr val="bg1"/>
                </a:solidFill>
              </a:rPr>
              <a:t>LSTM</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786D8638-A5CE-455E-BC0B-5E7AE98DBE89}"/>
              </a:ext>
            </a:extLst>
          </p:cNvPr>
          <p:cNvSpPr txBox="1"/>
          <p:nvPr/>
        </p:nvSpPr>
        <p:spPr>
          <a:xfrm>
            <a:off x="543599" y="1220744"/>
            <a:ext cx="7500025" cy="2276521"/>
          </a:xfrm>
          <a:prstGeom prst="rect">
            <a:avLst/>
          </a:prstGeom>
          <a:noFill/>
        </p:spPr>
        <p:txBody>
          <a:bodyPr wrap="square" rtlCol="0">
            <a:spAutoFit/>
          </a:bodyPr>
          <a:lstStyle/>
          <a:p>
            <a:pPr>
              <a:lnSpc>
                <a:spcPct val="120000"/>
              </a:lnSpc>
            </a:pPr>
            <a:r>
              <a:rPr lang="en-US" altLang="zh-CN"/>
              <a:t>      </a:t>
            </a:r>
            <a:r>
              <a:rPr lang="zh-CN" altLang="en-US"/>
              <a:t>双向</a:t>
            </a:r>
            <a:r>
              <a:rPr lang="en-US" altLang="zh-CN"/>
              <a:t>LSTM</a:t>
            </a:r>
            <a:r>
              <a:rPr lang="zh-CN" altLang="en-US"/>
              <a:t>，是为了弥补单向</a:t>
            </a:r>
            <a:r>
              <a:rPr lang="en-US" altLang="zh-CN"/>
              <a:t>LSTM</a:t>
            </a:r>
            <a:r>
              <a:rPr lang="zh-CN" altLang="en-US"/>
              <a:t>的缺陷。众所周知，对于文本，我们人类的理解方式并不是只是从左到右的顺序，对于一些文本，例如倒装句等，双向</a:t>
            </a:r>
            <a:r>
              <a:rPr lang="en-US" altLang="zh-CN"/>
              <a:t>LSTM</a:t>
            </a:r>
            <a:r>
              <a:rPr lang="zh-CN" altLang="en-US"/>
              <a:t>就是为了解决这个问题，双向</a:t>
            </a:r>
            <a:r>
              <a:rPr lang="en-US" altLang="zh-CN"/>
              <a:t>LSTM</a:t>
            </a:r>
            <a:r>
              <a:rPr lang="zh-CN" altLang="en-US"/>
              <a:t>如下图右图所示，其实很简单，就是在单向</a:t>
            </a:r>
            <a:r>
              <a:rPr lang="en-US" altLang="zh-CN"/>
              <a:t>LSTM</a:t>
            </a:r>
            <a:r>
              <a:rPr lang="zh-CN" altLang="en-US"/>
              <a:t>（蓝色）的基础上再加一个单向</a:t>
            </a:r>
            <a:r>
              <a:rPr lang="en-US" altLang="zh-CN"/>
              <a:t>LSTM</a:t>
            </a:r>
            <a:r>
              <a:rPr lang="zh-CN" altLang="en-US"/>
              <a:t>（黄色），只是这个</a:t>
            </a:r>
            <a:r>
              <a:rPr lang="en-US" altLang="zh-CN"/>
              <a:t>LSTM</a:t>
            </a:r>
            <a:r>
              <a:rPr lang="zh-CN" altLang="en-US"/>
              <a:t>的方向和原来的那个方向相反。</a:t>
            </a:r>
            <a:endParaRPr lang="en-US" altLang="zh-CN"/>
          </a:p>
        </p:txBody>
      </p:sp>
      <p:grpSp>
        <p:nvGrpSpPr>
          <p:cNvPr id="8" name="组合 7">
            <a:extLst>
              <a:ext uri="{FF2B5EF4-FFF2-40B4-BE49-F238E27FC236}">
                <a16:creationId xmlns:a16="http://schemas.microsoft.com/office/drawing/2014/main" id="{FE0BA19E-82D0-4115-9C80-80FC83C6AB88}"/>
              </a:ext>
            </a:extLst>
          </p:cNvPr>
          <p:cNvGrpSpPr/>
          <p:nvPr/>
        </p:nvGrpSpPr>
        <p:grpSpPr>
          <a:xfrm>
            <a:off x="4506231" y="3995458"/>
            <a:ext cx="4104157" cy="2204093"/>
            <a:chOff x="4506231" y="3995458"/>
            <a:chExt cx="4104157" cy="2204093"/>
          </a:xfrm>
        </p:grpSpPr>
        <p:sp>
          <p:nvSpPr>
            <p:cNvPr id="32" name="矩形 31">
              <a:extLst>
                <a:ext uri="{FF2B5EF4-FFF2-40B4-BE49-F238E27FC236}">
                  <a16:creationId xmlns:a16="http://schemas.microsoft.com/office/drawing/2014/main" id="{D3596FCC-7800-439E-998A-A525EE252485}"/>
                </a:ext>
              </a:extLst>
            </p:cNvPr>
            <p:cNvSpPr/>
            <p:nvPr/>
          </p:nvSpPr>
          <p:spPr bwMode="auto">
            <a:xfrm>
              <a:off x="4738006" y="4893038"/>
              <a:ext cx="468312"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33" name="矩形 32">
              <a:extLst>
                <a:ext uri="{FF2B5EF4-FFF2-40B4-BE49-F238E27FC236}">
                  <a16:creationId xmlns:a16="http://schemas.microsoft.com/office/drawing/2014/main" id="{D460F5B4-1546-4138-AAE6-BF99F3B4499A}"/>
                </a:ext>
              </a:extLst>
            </p:cNvPr>
            <p:cNvSpPr/>
            <p:nvPr/>
          </p:nvSpPr>
          <p:spPr bwMode="auto">
            <a:xfrm>
              <a:off x="5480956" y="4893038"/>
              <a:ext cx="466725"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34" name="矩形 33">
              <a:extLst>
                <a:ext uri="{FF2B5EF4-FFF2-40B4-BE49-F238E27FC236}">
                  <a16:creationId xmlns:a16="http://schemas.microsoft.com/office/drawing/2014/main" id="{1D1978EB-269D-4F13-873C-DDF95DEFEFB0}"/>
                </a:ext>
              </a:extLst>
            </p:cNvPr>
            <p:cNvSpPr/>
            <p:nvPr/>
          </p:nvSpPr>
          <p:spPr bwMode="auto">
            <a:xfrm>
              <a:off x="6222318" y="4893038"/>
              <a:ext cx="466725"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35" name="矩形 34">
              <a:extLst>
                <a:ext uri="{FF2B5EF4-FFF2-40B4-BE49-F238E27FC236}">
                  <a16:creationId xmlns:a16="http://schemas.microsoft.com/office/drawing/2014/main" id="{F0E1D5A2-7121-4F76-815F-0B5F520D05C1}"/>
                </a:ext>
              </a:extLst>
            </p:cNvPr>
            <p:cNvSpPr/>
            <p:nvPr/>
          </p:nvSpPr>
          <p:spPr bwMode="auto">
            <a:xfrm>
              <a:off x="6963681" y="4893038"/>
              <a:ext cx="468312"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36" name="矩形 35">
              <a:extLst>
                <a:ext uri="{FF2B5EF4-FFF2-40B4-BE49-F238E27FC236}">
                  <a16:creationId xmlns:a16="http://schemas.microsoft.com/office/drawing/2014/main" id="{C23BB63D-A743-491A-86F7-D3768007A5AC}"/>
                </a:ext>
              </a:extLst>
            </p:cNvPr>
            <p:cNvSpPr/>
            <p:nvPr/>
          </p:nvSpPr>
          <p:spPr bwMode="auto">
            <a:xfrm>
              <a:off x="7705043" y="4893038"/>
              <a:ext cx="468313"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37" name="文本框 2">
              <a:extLst>
                <a:ext uri="{FF2B5EF4-FFF2-40B4-BE49-F238E27FC236}">
                  <a16:creationId xmlns:a16="http://schemas.microsoft.com/office/drawing/2014/main" id="{4A6D7C94-3483-4770-89F8-DEC5F118F56A}"/>
                </a:ext>
              </a:extLst>
            </p:cNvPr>
            <p:cNvSpPr txBox="1">
              <a:spLocks noChangeArrowheads="1"/>
            </p:cNvSpPr>
            <p:nvPr/>
          </p:nvSpPr>
          <p:spPr bwMode="auto">
            <a:xfrm>
              <a:off x="4623661" y="5799405"/>
              <a:ext cx="697564" cy="4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学习</a:t>
              </a:r>
            </a:p>
          </p:txBody>
        </p:sp>
        <p:sp>
          <p:nvSpPr>
            <p:cNvPr id="38" name="文本框 15">
              <a:extLst>
                <a:ext uri="{FF2B5EF4-FFF2-40B4-BE49-F238E27FC236}">
                  <a16:creationId xmlns:a16="http://schemas.microsoft.com/office/drawing/2014/main" id="{F64B8797-7C29-4049-9122-E881398C1FEB}"/>
                </a:ext>
              </a:extLst>
            </p:cNvPr>
            <p:cNvSpPr txBox="1">
              <a:spLocks noChangeArrowheads="1"/>
            </p:cNvSpPr>
            <p:nvPr/>
          </p:nvSpPr>
          <p:spPr bwMode="auto">
            <a:xfrm>
              <a:off x="5493642" y="5799405"/>
              <a:ext cx="441106" cy="4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使</a:t>
              </a:r>
            </a:p>
          </p:txBody>
        </p:sp>
        <p:sp>
          <p:nvSpPr>
            <p:cNvPr id="39" name="文本框 16">
              <a:extLst>
                <a:ext uri="{FF2B5EF4-FFF2-40B4-BE49-F238E27FC236}">
                  <a16:creationId xmlns:a16="http://schemas.microsoft.com/office/drawing/2014/main" id="{1B5C5BA5-7745-4F6D-8B70-FC9B1FABB6B0}"/>
                </a:ext>
              </a:extLst>
            </p:cNvPr>
            <p:cNvSpPr txBox="1">
              <a:spLocks noChangeArrowheads="1"/>
            </p:cNvSpPr>
            <p:nvPr/>
          </p:nvSpPr>
          <p:spPr bwMode="auto">
            <a:xfrm>
              <a:off x="6235392" y="5799405"/>
              <a:ext cx="441106" cy="4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我</a:t>
              </a:r>
            </a:p>
          </p:txBody>
        </p:sp>
        <p:sp>
          <p:nvSpPr>
            <p:cNvPr id="40" name="文本框 17">
              <a:extLst>
                <a:ext uri="{FF2B5EF4-FFF2-40B4-BE49-F238E27FC236}">
                  <a16:creationId xmlns:a16="http://schemas.microsoft.com/office/drawing/2014/main" id="{36037DB1-1B6C-499C-8C24-956230086049}"/>
                </a:ext>
              </a:extLst>
            </p:cNvPr>
            <p:cNvSpPr txBox="1">
              <a:spLocks noChangeArrowheads="1"/>
            </p:cNvSpPr>
            <p:nvPr/>
          </p:nvSpPr>
          <p:spPr bwMode="auto">
            <a:xfrm>
              <a:off x="6842924" y="5799405"/>
              <a:ext cx="697564" cy="4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感到</a:t>
              </a:r>
            </a:p>
          </p:txBody>
        </p:sp>
        <p:sp>
          <p:nvSpPr>
            <p:cNvPr id="41" name="文本框 18">
              <a:extLst>
                <a:ext uri="{FF2B5EF4-FFF2-40B4-BE49-F238E27FC236}">
                  <a16:creationId xmlns:a16="http://schemas.microsoft.com/office/drawing/2014/main" id="{A7E4A7C0-5957-421C-8A6A-1E8843D75F8E}"/>
                </a:ext>
              </a:extLst>
            </p:cNvPr>
            <p:cNvSpPr txBox="1">
              <a:spLocks noChangeArrowheads="1"/>
            </p:cNvSpPr>
            <p:nvPr/>
          </p:nvSpPr>
          <p:spPr bwMode="auto">
            <a:xfrm>
              <a:off x="7590670" y="5799405"/>
              <a:ext cx="697564" cy="40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快乐</a:t>
              </a:r>
            </a:p>
          </p:txBody>
        </p:sp>
        <p:cxnSp>
          <p:nvCxnSpPr>
            <p:cNvPr id="42" name="直接箭头连接符 4">
              <a:extLst>
                <a:ext uri="{FF2B5EF4-FFF2-40B4-BE49-F238E27FC236}">
                  <a16:creationId xmlns:a16="http://schemas.microsoft.com/office/drawing/2014/main" id="{4009D4EA-0AC0-4E8E-A95D-82D47EFE97AA}"/>
                </a:ext>
              </a:extLst>
            </p:cNvPr>
            <p:cNvCxnSpPr>
              <a:cxnSpLocks noChangeShapeType="1"/>
              <a:stCxn id="37" idx="0"/>
              <a:endCxn id="32" idx="2"/>
            </p:cNvCxnSpPr>
            <p:nvPr/>
          </p:nvCxnSpPr>
          <p:spPr bwMode="auto">
            <a:xfrm flipV="1">
              <a:off x="4972444" y="5208176"/>
              <a:ext cx="1" cy="59122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 name="直接箭头连接符 33">
              <a:extLst>
                <a:ext uri="{FF2B5EF4-FFF2-40B4-BE49-F238E27FC236}">
                  <a16:creationId xmlns:a16="http://schemas.microsoft.com/office/drawing/2014/main" id="{8564291E-1F37-4E89-8C11-6F8F8A5DBF93}"/>
                </a:ext>
              </a:extLst>
            </p:cNvPr>
            <p:cNvCxnSpPr>
              <a:cxnSpLocks noChangeShapeType="1"/>
              <a:stCxn id="38" idx="0"/>
              <a:endCxn id="33" idx="2"/>
            </p:cNvCxnSpPr>
            <p:nvPr/>
          </p:nvCxnSpPr>
          <p:spPr bwMode="auto">
            <a:xfrm flipV="1">
              <a:off x="5714195" y="5208176"/>
              <a:ext cx="2" cy="59122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 name="直接箭头连接符 37">
              <a:extLst>
                <a:ext uri="{FF2B5EF4-FFF2-40B4-BE49-F238E27FC236}">
                  <a16:creationId xmlns:a16="http://schemas.microsoft.com/office/drawing/2014/main" id="{9A21D8BE-E095-4144-9C56-821F7008DE53}"/>
                </a:ext>
              </a:extLst>
            </p:cNvPr>
            <p:cNvCxnSpPr>
              <a:cxnSpLocks noChangeShapeType="1"/>
              <a:stCxn id="39" idx="0"/>
              <a:endCxn id="34" idx="2"/>
            </p:cNvCxnSpPr>
            <p:nvPr/>
          </p:nvCxnSpPr>
          <p:spPr bwMode="auto">
            <a:xfrm flipV="1">
              <a:off x="6455945" y="5208176"/>
              <a:ext cx="4" cy="59122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 name="直接箭头连接符 41">
              <a:extLst>
                <a:ext uri="{FF2B5EF4-FFF2-40B4-BE49-F238E27FC236}">
                  <a16:creationId xmlns:a16="http://schemas.microsoft.com/office/drawing/2014/main" id="{9609A2C5-C9A7-43E5-A6E1-F6B60551EA7D}"/>
                </a:ext>
              </a:extLst>
            </p:cNvPr>
            <p:cNvCxnSpPr>
              <a:cxnSpLocks noChangeShapeType="1"/>
              <a:stCxn id="40" idx="0"/>
              <a:endCxn id="35" idx="2"/>
            </p:cNvCxnSpPr>
            <p:nvPr/>
          </p:nvCxnSpPr>
          <p:spPr bwMode="auto">
            <a:xfrm flipV="1">
              <a:off x="7191707" y="5208176"/>
              <a:ext cx="5994" cy="59122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直接箭头连接符 45">
              <a:extLst>
                <a:ext uri="{FF2B5EF4-FFF2-40B4-BE49-F238E27FC236}">
                  <a16:creationId xmlns:a16="http://schemas.microsoft.com/office/drawing/2014/main" id="{DF11CF81-7D2A-4C1B-874F-F7920C678CF1}"/>
                </a:ext>
              </a:extLst>
            </p:cNvPr>
            <p:cNvCxnSpPr>
              <a:cxnSpLocks noChangeShapeType="1"/>
              <a:stCxn id="41" idx="0"/>
              <a:endCxn id="36" idx="2"/>
            </p:cNvCxnSpPr>
            <p:nvPr/>
          </p:nvCxnSpPr>
          <p:spPr bwMode="auto">
            <a:xfrm flipV="1">
              <a:off x="7939452" y="5208176"/>
              <a:ext cx="1" cy="59122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直接箭头连接符 7196">
              <a:extLst>
                <a:ext uri="{FF2B5EF4-FFF2-40B4-BE49-F238E27FC236}">
                  <a16:creationId xmlns:a16="http://schemas.microsoft.com/office/drawing/2014/main" id="{D111A925-0487-49A1-9E0D-AA7AC6D6D2AC}"/>
                </a:ext>
              </a:extLst>
            </p:cNvPr>
            <p:cNvCxnSpPr>
              <a:cxnSpLocks noChangeShapeType="1"/>
              <a:stCxn id="32" idx="3"/>
              <a:endCxn id="33" idx="1"/>
            </p:cNvCxnSpPr>
            <p:nvPr/>
          </p:nvCxnSpPr>
          <p:spPr bwMode="auto">
            <a:xfrm>
              <a:off x="5206243" y="5050325"/>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直接箭头连接符 7198">
              <a:extLst>
                <a:ext uri="{FF2B5EF4-FFF2-40B4-BE49-F238E27FC236}">
                  <a16:creationId xmlns:a16="http://schemas.microsoft.com/office/drawing/2014/main" id="{FD33AB09-C929-4643-9E73-300BEFAD2A28}"/>
                </a:ext>
              </a:extLst>
            </p:cNvPr>
            <p:cNvCxnSpPr>
              <a:cxnSpLocks noChangeShapeType="1"/>
              <a:stCxn id="33" idx="3"/>
              <a:endCxn id="34" idx="1"/>
            </p:cNvCxnSpPr>
            <p:nvPr/>
          </p:nvCxnSpPr>
          <p:spPr bwMode="auto">
            <a:xfrm>
              <a:off x="5947995" y="5050325"/>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 name="直接箭头连接符 7200">
              <a:extLst>
                <a:ext uri="{FF2B5EF4-FFF2-40B4-BE49-F238E27FC236}">
                  <a16:creationId xmlns:a16="http://schemas.microsoft.com/office/drawing/2014/main" id="{2D03CF10-6874-4104-A49F-94BDA01F0B63}"/>
                </a:ext>
              </a:extLst>
            </p:cNvPr>
            <p:cNvCxnSpPr>
              <a:cxnSpLocks noChangeShapeType="1"/>
              <a:stCxn id="34" idx="3"/>
              <a:endCxn id="35" idx="1"/>
            </p:cNvCxnSpPr>
            <p:nvPr/>
          </p:nvCxnSpPr>
          <p:spPr bwMode="auto">
            <a:xfrm>
              <a:off x="6689747" y="5050325"/>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直接箭头连接符 7202">
              <a:extLst>
                <a:ext uri="{FF2B5EF4-FFF2-40B4-BE49-F238E27FC236}">
                  <a16:creationId xmlns:a16="http://schemas.microsoft.com/office/drawing/2014/main" id="{5CBE1F4E-EA2D-4B82-8F89-05B99772E22C}"/>
                </a:ext>
              </a:extLst>
            </p:cNvPr>
            <p:cNvCxnSpPr>
              <a:cxnSpLocks noChangeShapeType="1"/>
              <a:stCxn id="35" idx="3"/>
              <a:endCxn id="36" idx="1"/>
            </p:cNvCxnSpPr>
            <p:nvPr/>
          </p:nvCxnSpPr>
          <p:spPr bwMode="auto">
            <a:xfrm>
              <a:off x="7431499" y="5050325"/>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 name="直接箭头连接符 98">
              <a:extLst>
                <a:ext uri="{FF2B5EF4-FFF2-40B4-BE49-F238E27FC236}">
                  <a16:creationId xmlns:a16="http://schemas.microsoft.com/office/drawing/2014/main" id="{6CDD80B8-B30C-4E41-B07B-5595DACB7DA5}"/>
                </a:ext>
              </a:extLst>
            </p:cNvPr>
            <p:cNvCxnSpPr>
              <a:cxnSpLocks noChangeShapeType="1"/>
              <a:endCxn id="32" idx="1"/>
            </p:cNvCxnSpPr>
            <p:nvPr/>
          </p:nvCxnSpPr>
          <p:spPr bwMode="auto">
            <a:xfrm flipV="1">
              <a:off x="4506231" y="5050325"/>
              <a:ext cx="232415"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 name="矩形 51">
              <a:extLst>
                <a:ext uri="{FF2B5EF4-FFF2-40B4-BE49-F238E27FC236}">
                  <a16:creationId xmlns:a16="http://schemas.microsoft.com/office/drawing/2014/main" id="{4E110ECE-1356-4B86-B0F7-EB69E1F3EA3D}"/>
                </a:ext>
              </a:extLst>
            </p:cNvPr>
            <p:cNvSpPr/>
            <p:nvPr/>
          </p:nvSpPr>
          <p:spPr bwMode="auto">
            <a:xfrm>
              <a:off x="4730068" y="4278676"/>
              <a:ext cx="468313" cy="315912"/>
            </a:xfrm>
            <a:prstGeom prst="rect">
              <a:avLst/>
            </a:prstGeom>
            <a:solidFill>
              <a:schemeClr val="accent1">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3" name="矩形 52">
              <a:extLst>
                <a:ext uri="{FF2B5EF4-FFF2-40B4-BE49-F238E27FC236}">
                  <a16:creationId xmlns:a16="http://schemas.microsoft.com/office/drawing/2014/main" id="{A738C9F1-5C8E-4A5E-9E21-D3CE7B1A5E20}"/>
                </a:ext>
              </a:extLst>
            </p:cNvPr>
            <p:cNvSpPr/>
            <p:nvPr/>
          </p:nvSpPr>
          <p:spPr bwMode="auto">
            <a:xfrm>
              <a:off x="5471431" y="4278676"/>
              <a:ext cx="468312" cy="315912"/>
            </a:xfrm>
            <a:prstGeom prst="rect">
              <a:avLst/>
            </a:prstGeom>
            <a:solidFill>
              <a:schemeClr val="accent1">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4" name="矩形 53">
              <a:extLst>
                <a:ext uri="{FF2B5EF4-FFF2-40B4-BE49-F238E27FC236}">
                  <a16:creationId xmlns:a16="http://schemas.microsoft.com/office/drawing/2014/main" id="{EEAB6C3A-5E4D-4C0C-8BEA-589EC8D0C73B}"/>
                </a:ext>
              </a:extLst>
            </p:cNvPr>
            <p:cNvSpPr/>
            <p:nvPr/>
          </p:nvSpPr>
          <p:spPr bwMode="auto">
            <a:xfrm>
              <a:off x="6214381" y="4278676"/>
              <a:ext cx="466725" cy="315912"/>
            </a:xfrm>
            <a:prstGeom prst="rect">
              <a:avLst/>
            </a:prstGeom>
            <a:solidFill>
              <a:schemeClr val="accent1">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5" name="矩形 54">
              <a:extLst>
                <a:ext uri="{FF2B5EF4-FFF2-40B4-BE49-F238E27FC236}">
                  <a16:creationId xmlns:a16="http://schemas.microsoft.com/office/drawing/2014/main" id="{3846E682-E030-4E18-9CED-8479CC288A6D}"/>
                </a:ext>
              </a:extLst>
            </p:cNvPr>
            <p:cNvSpPr/>
            <p:nvPr/>
          </p:nvSpPr>
          <p:spPr bwMode="auto">
            <a:xfrm>
              <a:off x="6955743" y="4278676"/>
              <a:ext cx="466725" cy="315912"/>
            </a:xfrm>
            <a:prstGeom prst="rect">
              <a:avLst/>
            </a:prstGeom>
            <a:solidFill>
              <a:schemeClr val="accent1">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6" name="矩形 55">
              <a:extLst>
                <a:ext uri="{FF2B5EF4-FFF2-40B4-BE49-F238E27FC236}">
                  <a16:creationId xmlns:a16="http://schemas.microsoft.com/office/drawing/2014/main" id="{41D5C397-EB50-4400-AF90-257B556E06C2}"/>
                </a:ext>
              </a:extLst>
            </p:cNvPr>
            <p:cNvSpPr/>
            <p:nvPr/>
          </p:nvSpPr>
          <p:spPr bwMode="auto">
            <a:xfrm>
              <a:off x="7697106" y="4278676"/>
              <a:ext cx="468312" cy="315912"/>
            </a:xfrm>
            <a:prstGeom prst="rect">
              <a:avLst/>
            </a:prstGeom>
            <a:solidFill>
              <a:schemeClr val="accent1">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cxnSp>
          <p:nvCxnSpPr>
            <p:cNvPr id="57" name="肘形连接符 34">
              <a:extLst>
                <a:ext uri="{FF2B5EF4-FFF2-40B4-BE49-F238E27FC236}">
                  <a16:creationId xmlns:a16="http://schemas.microsoft.com/office/drawing/2014/main" id="{7146289C-5167-4740-B397-BBD086F14305}"/>
                </a:ext>
              </a:extLst>
            </p:cNvPr>
            <p:cNvCxnSpPr>
              <a:cxnSpLocks noChangeShapeType="1"/>
              <a:stCxn id="37" idx="0"/>
            </p:cNvCxnSpPr>
            <p:nvPr/>
          </p:nvCxnSpPr>
          <p:spPr bwMode="auto">
            <a:xfrm rot="5400000" flipH="1" flipV="1">
              <a:off x="4651792" y="5123982"/>
              <a:ext cx="996076" cy="354772"/>
            </a:xfrm>
            <a:prstGeom prst="bentConnector3">
              <a:avLst>
                <a:gd name="adj1" fmla="val 32787"/>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8" name="肘形连接符 38">
              <a:extLst>
                <a:ext uri="{FF2B5EF4-FFF2-40B4-BE49-F238E27FC236}">
                  <a16:creationId xmlns:a16="http://schemas.microsoft.com/office/drawing/2014/main" id="{A39F9B85-DA33-42A2-9703-46E3666FD972}"/>
                </a:ext>
              </a:extLst>
            </p:cNvPr>
            <p:cNvCxnSpPr>
              <a:cxnSpLocks noChangeShapeType="1"/>
              <a:endCxn id="52" idx="2"/>
            </p:cNvCxnSpPr>
            <p:nvPr/>
          </p:nvCxnSpPr>
          <p:spPr bwMode="auto">
            <a:xfrm rot="10800000">
              <a:off x="4964145" y="4594995"/>
              <a:ext cx="363072" cy="208335"/>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肘形连接符 81">
              <a:extLst>
                <a:ext uri="{FF2B5EF4-FFF2-40B4-BE49-F238E27FC236}">
                  <a16:creationId xmlns:a16="http://schemas.microsoft.com/office/drawing/2014/main" id="{32EFA9A2-D9A3-49B4-9A73-1589ABBE25BD}"/>
                </a:ext>
              </a:extLst>
            </p:cNvPr>
            <p:cNvCxnSpPr>
              <a:cxnSpLocks noChangeShapeType="1"/>
            </p:cNvCxnSpPr>
            <p:nvPr/>
          </p:nvCxnSpPr>
          <p:spPr bwMode="auto">
            <a:xfrm rot="5400000" flipH="1" flipV="1">
              <a:off x="5394868" y="5123982"/>
              <a:ext cx="996076" cy="354772"/>
            </a:xfrm>
            <a:prstGeom prst="bentConnector3">
              <a:avLst>
                <a:gd name="adj1" fmla="val 32787"/>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0" name="肘形连接符 83">
              <a:extLst>
                <a:ext uri="{FF2B5EF4-FFF2-40B4-BE49-F238E27FC236}">
                  <a16:creationId xmlns:a16="http://schemas.microsoft.com/office/drawing/2014/main" id="{42AEB2C0-1323-4433-B602-10672ADB8724}"/>
                </a:ext>
              </a:extLst>
            </p:cNvPr>
            <p:cNvCxnSpPr>
              <a:cxnSpLocks noChangeShapeType="1"/>
            </p:cNvCxnSpPr>
            <p:nvPr/>
          </p:nvCxnSpPr>
          <p:spPr bwMode="auto">
            <a:xfrm rot="10800000">
              <a:off x="5707221" y="4594995"/>
              <a:ext cx="363072" cy="208335"/>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肘形连接符 87">
              <a:extLst>
                <a:ext uri="{FF2B5EF4-FFF2-40B4-BE49-F238E27FC236}">
                  <a16:creationId xmlns:a16="http://schemas.microsoft.com/office/drawing/2014/main" id="{3B0F0B90-2E85-42A9-A91E-AD1B4E57B00F}"/>
                </a:ext>
              </a:extLst>
            </p:cNvPr>
            <p:cNvCxnSpPr>
              <a:cxnSpLocks noChangeShapeType="1"/>
            </p:cNvCxnSpPr>
            <p:nvPr/>
          </p:nvCxnSpPr>
          <p:spPr bwMode="auto">
            <a:xfrm rot="5400000" flipH="1" flipV="1">
              <a:off x="6136192" y="5123982"/>
              <a:ext cx="996076" cy="354772"/>
            </a:xfrm>
            <a:prstGeom prst="bentConnector3">
              <a:avLst>
                <a:gd name="adj1" fmla="val 32787"/>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2" name="肘形连接符 88">
              <a:extLst>
                <a:ext uri="{FF2B5EF4-FFF2-40B4-BE49-F238E27FC236}">
                  <a16:creationId xmlns:a16="http://schemas.microsoft.com/office/drawing/2014/main" id="{1E1E5AC1-F540-4EF1-81CD-D7A7EC524E5C}"/>
                </a:ext>
              </a:extLst>
            </p:cNvPr>
            <p:cNvCxnSpPr>
              <a:cxnSpLocks noChangeShapeType="1"/>
            </p:cNvCxnSpPr>
            <p:nvPr/>
          </p:nvCxnSpPr>
          <p:spPr bwMode="auto">
            <a:xfrm rot="10800000">
              <a:off x="6448545" y="4594995"/>
              <a:ext cx="363072" cy="208335"/>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肘形连接符 90">
              <a:extLst>
                <a:ext uri="{FF2B5EF4-FFF2-40B4-BE49-F238E27FC236}">
                  <a16:creationId xmlns:a16="http://schemas.microsoft.com/office/drawing/2014/main" id="{65BB27F2-9423-4820-8F03-BAA0E1347EC1}"/>
                </a:ext>
              </a:extLst>
            </p:cNvPr>
            <p:cNvCxnSpPr>
              <a:cxnSpLocks noChangeShapeType="1"/>
            </p:cNvCxnSpPr>
            <p:nvPr/>
          </p:nvCxnSpPr>
          <p:spPr bwMode="auto">
            <a:xfrm rot="5400000" flipH="1" flipV="1">
              <a:off x="6872061" y="5120958"/>
              <a:ext cx="996076" cy="354772"/>
            </a:xfrm>
            <a:prstGeom prst="bentConnector3">
              <a:avLst>
                <a:gd name="adj1" fmla="val 32787"/>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 name="肘形连接符 91">
              <a:extLst>
                <a:ext uri="{FF2B5EF4-FFF2-40B4-BE49-F238E27FC236}">
                  <a16:creationId xmlns:a16="http://schemas.microsoft.com/office/drawing/2014/main" id="{5C020007-D606-4FE4-A52D-776A43231866}"/>
                </a:ext>
              </a:extLst>
            </p:cNvPr>
            <p:cNvCxnSpPr>
              <a:cxnSpLocks noChangeShapeType="1"/>
            </p:cNvCxnSpPr>
            <p:nvPr/>
          </p:nvCxnSpPr>
          <p:spPr bwMode="auto">
            <a:xfrm rot="10800000">
              <a:off x="7184413" y="4591970"/>
              <a:ext cx="363072" cy="208335"/>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 name="肘形连接符 92">
              <a:extLst>
                <a:ext uri="{FF2B5EF4-FFF2-40B4-BE49-F238E27FC236}">
                  <a16:creationId xmlns:a16="http://schemas.microsoft.com/office/drawing/2014/main" id="{D1439667-8BBE-4CBF-B582-74CA99785FAE}"/>
                </a:ext>
              </a:extLst>
            </p:cNvPr>
            <p:cNvCxnSpPr>
              <a:cxnSpLocks noChangeShapeType="1"/>
            </p:cNvCxnSpPr>
            <p:nvPr/>
          </p:nvCxnSpPr>
          <p:spPr bwMode="auto">
            <a:xfrm rot="5400000" flipH="1" flipV="1">
              <a:off x="7618671" y="5121994"/>
              <a:ext cx="996076" cy="354772"/>
            </a:xfrm>
            <a:prstGeom prst="bentConnector3">
              <a:avLst>
                <a:gd name="adj1" fmla="val 32787"/>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 name="肘形连接符 94">
              <a:extLst>
                <a:ext uri="{FF2B5EF4-FFF2-40B4-BE49-F238E27FC236}">
                  <a16:creationId xmlns:a16="http://schemas.microsoft.com/office/drawing/2014/main" id="{EEDE6E76-3F0A-456A-8A56-4778DA0A597E}"/>
                </a:ext>
              </a:extLst>
            </p:cNvPr>
            <p:cNvCxnSpPr>
              <a:cxnSpLocks noChangeShapeType="1"/>
            </p:cNvCxnSpPr>
            <p:nvPr/>
          </p:nvCxnSpPr>
          <p:spPr bwMode="auto">
            <a:xfrm rot="10800000">
              <a:off x="7931023" y="4593007"/>
              <a:ext cx="363072" cy="208335"/>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 name="直接箭头连接符 95">
              <a:extLst>
                <a:ext uri="{FF2B5EF4-FFF2-40B4-BE49-F238E27FC236}">
                  <a16:creationId xmlns:a16="http://schemas.microsoft.com/office/drawing/2014/main" id="{BF2862F1-A4F9-4860-BD3D-FD17D9670D35}"/>
                </a:ext>
              </a:extLst>
            </p:cNvPr>
            <p:cNvCxnSpPr>
              <a:cxnSpLocks noChangeShapeType="1"/>
              <a:endCxn id="56" idx="3"/>
            </p:cNvCxnSpPr>
            <p:nvPr/>
          </p:nvCxnSpPr>
          <p:spPr bwMode="auto">
            <a:xfrm flipH="1" flipV="1">
              <a:off x="8164950" y="4437144"/>
              <a:ext cx="233797" cy="2836"/>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 name="直接箭头连接符 96">
              <a:extLst>
                <a:ext uri="{FF2B5EF4-FFF2-40B4-BE49-F238E27FC236}">
                  <a16:creationId xmlns:a16="http://schemas.microsoft.com/office/drawing/2014/main" id="{77C2B4A0-C7A4-4E23-8D63-125D5F090099}"/>
                </a:ext>
              </a:extLst>
            </p:cNvPr>
            <p:cNvCxnSpPr>
              <a:cxnSpLocks noChangeShapeType="1"/>
              <a:stCxn id="56" idx="1"/>
              <a:endCxn id="55" idx="3"/>
            </p:cNvCxnSpPr>
            <p:nvPr/>
          </p:nvCxnSpPr>
          <p:spPr bwMode="auto">
            <a:xfrm flipH="1">
              <a:off x="7423198" y="4437144"/>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直接箭头连接符 97">
              <a:extLst>
                <a:ext uri="{FF2B5EF4-FFF2-40B4-BE49-F238E27FC236}">
                  <a16:creationId xmlns:a16="http://schemas.microsoft.com/office/drawing/2014/main" id="{A279ED94-232F-4445-BF78-985F0E75452B}"/>
                </a:ext>
              </a:extLst>
            </p:cNvPr>
            <p:cNvCxnSpPr>
              <a:cxnSpLocks noChangeShapeType="1"/>
              <a:stCxn id="55" idx="1"/>
              <a:endCxn id="54" idx="3"/>
            </p:cNvCxnSpPr>
            <p:nvPr/>
          </p:nvCxnSpPr>
          <p:spPr bwMode="auto">
            <a:xfrm flipH="1">
              <a:off x="6681446" y="4437144"/>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 name="直接箭头连接符 101">
              <a:extLst>
                <a:ext uri="{FF2B5EF4-FFF2-40B4-BE49-F238E27FC236}">
                  <a16:creationId xmlns:a16="http://schemas.microsoft.com/office/drawing/2014/main" id="{A0863927-931F-4B8E-82F6-90D6B9BC509A}"/>
                </a:ext>
              </a:extLst>
            </p:cNvPr>
            <p:cNvCxnSpPr>
              <a:cxnSpLocks noChangeShapeType="1"/>
              <a:stCxn id="54" idx="1"/>
              <a:endCxn id="53" idx="3"/>
            </p:cNvCxnSpPr>
            <p:nvPr/>
          </p:nvCxnSpPr>
          <p:spPr bwMode="auto">
            <a:xfrm flipH="1">
              <a:off x="5939694" y="4437144"/>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直接箭头连接符 104">
              <a:extLst>
                <a:ext uri="{FF2B5EF4-FFF2-40B4-BE49-F238E27FC236}">
                  <a16:creationId xmlns:a16="http://schemas.microsoft.com/office/drawing/2014/main" id="{83170D38-146C-4D88-90DD-EBC2BCDF62A7}"/>
                </a:ext>
              </a:extLst>
            </p:cNvPr>
            <p:cNvCxnSpPr>
              <a:cxnSpLocks noChangeShapeType="1"/>
              <a:stCxn id="53" idx="1"/>
              <a:endCxn id="52" idx="3"/>
            </p:cNvCxnSpPr>
            <p:nvPr/>
          </p:nvCxnSpPr>
          <p:spPr bwMode="auto">
            <a:xfrm flipH="1">
              <a:off x="5197942" y="4437144"/>
              <a:ext cx="27415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6" name="肘形连接符 7177">
              <a:extLst>
                <a:ext uri="{FF2B5EF4-FFF2-40B4-BE49-F238E27FC236}">
                  <a16:creationId xmlns:a16="http://schemas.microsoft.com/office/drawing/2014/main" id="{2EE6678D-111E-47D0-9771-807FB4BBCF87}"/>
                </a:ext>
              </a:extLst>
            </p:cNvPr>
            <p:cNvCxnSpPr>
              <a:cxnSpLocks noChangeShapeType="1"/>
              <a:stCxn id="36" idx="3"/>
              <a:endCxn id="73" idx="4"/>
            </p:cNvCxnSpPr>
            <p:nvPr/>
          </p:nvCxnSpPr>
          <p:spPr bwMode="auto">
            <a:xfrm flipV="1">
              <a:off x="8173251" y="4078537"/>
              <a:ext cx="437137" cy="971789"/>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 name="肘形连接符 117">
              <a:extLst>
                <a:ext uri="{FF2B5EF4-FFF2-40B4-BE49-F238E27FC236}">
                  <a16:creationId xmlns:a16="http://schemas.microsoft.com/office/drawing/2014/main" id="{6615A3AE-6186-4E14-ACD5-5AC95F4BAD97}"/>
                </a:ext>
              </a:extLst>
            </p:cNvPr>
            <p:cNvCxnSpPr>
              <a:cxnSpLocks noChangeShapeType="1"/>
              <a:stCxn id="52" idx="1"/>
              <a:endCxn id="73" idx="2"/>
            </p:cNvCxnSpPr>
            <p:nvPr/>
          </p:nvCxnSpPr>
          <p:spPr bwMode="auto">
            <a:xfrm rot="10800000" flipH="1">
              <a:off x="4730345" y="3995458"/>
              <a:ext cx="3798659" cy="441685"/>
            </a:xfrm>
            <a:prstGeom prst="bentConnector3">
              <a:avLst>
                <a:gd name="adj1" fmla="val -6019"/>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6" name="组合 5">
            <a:extLst>
              <a:ext uri="{FF2B5EF4-FFF2-40B4-BE49-F238E27FC236}">
                <a16:creationId xmlns:a16="http://schemas.microsoft.com/office/drawing/2014/main" id="{936BE3F2-454A-49E5-AE3C-CB62EBA44B37}"/>
              </a:ext>
            </a:extLst>
          </p:cNvPr>
          <p:cNvGrpSpPr/>
          <p:nvPr/>
        </p:nvGrpSpPr>
        <p:grpSpPr>
          <a:xfrm>
            <a:off x="97350" y="4892775"/>
            <a:ext cx="3955222" cy="1306513"/>
            <a:chOff x="97350" y="4892775"/>
            <a:chExt cx="3955222" cy="1306513"/>
          </a:xfrm>
        </p:grpSpPr>
        <p:sp>
          <p:nvSpPr>
            <p:cNvPr id="12" name="矩形 11">
              <a:extLst>
                <a:ext uri="{FF2B5EF4-FFF2-40B4-BE49-F238E27FC236}">
                  <a16:creationId xmlns:a16="http://schemas.microsoft.com/office/drawing/2014/main" id="{606B2088-CFE2-4881-ADB9-B19F778A12A4}"/>
                </a:ext>
              </a:extLst>
            </p:cNvPr>
            <p:cNvSpPr/>
            <p:nvPr/>
          </p:nvSpPr>
          <p:spPr bwMode="auto">
            <a:xfrm>
              <a:off x="329125" y="4892775"/>
              <a:ext cx="468313"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矩形 12">
              <a:extLst>
                <a:ext uri="{FF2B5EF4-FFF2-40B4-BE49-F238E27FC236}">
                  <a16:creationId xmlns:a16="http://schemas.microsoft.com/office/drawing/2014/main" id="{EBD02AF7-4AD6-491F-BC03-A7AEBFAD31D3}"/>
                </a:ext>
              </a:extLst>
            </p:cNvPr>
            <p:cNvSpPr/>
            <p:nvPr/>
          </p:nvSpPr>
          <p:spPr bwMode="auto">
            <a:xfrm>
              <a:off x="1072075" y="4892775"/>
              <a:ext cx="466725"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矩形 13">
              <a:extLst>
                <a:ext uri="{FF2B5EF4-FFF2-40B4-BE49-F238E27FC236}">
                  <a16:creationId xmlns:a16="http://schemas.microsoft.com/office/drawing/2014/main" id="{B715939D-433F-455E-B4B2-5DCCB8CF68C6}"/>
                </a:ext>
              </a:extLst>
            </p:cNvPr>
            <p:cNvSpPr/>
            <p:nvPr/>
          </p:nvSpPr>
          <p:spPr bwMode="auto">
            <a:xfrm>
              <a:off x="1813438" y="4892775"/>
              <a:ext cx="466725"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矩形 14">
              <a:extLst>
                <a:ext uri="{FF2B5EF4-FFF2-40B4-BE49-F238E27FC236}">
                  <a16:creationId xmlns:a16="http://schemas.microsoft.com/office/drawing/2014/main" id="{20CE9425-A9C3-400C-B77A-BB275D0A4726}"/>
                </a:ext>
              </a:extLst>
            </p:cNvPr>
            <p:cNvSpPr/>
            <p:nvPr/>
          </p:nvSpPr>
          <p:spPr bwMode="auto">
            <a:xfrm>
              <a:off x="2554800" y="4892775"/>
              <a:ext cx="468313"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矩形 15">
              <a:extLst>
                <a:ext uri="{FF2B5EF4-FFF2-40B4-BE49-F238E27FC236}">
                  <a16:creationId xmlns:a16="http://schemas.microsoft.com/office/drawing/2014/main" id="{8B419077-C199-454E-B4EC-B0DA17171AE5}"/>
                </a:ext>
              </a:extLst>
            </p:cNvPr>
            <p:cNvSpPr/>
            <p:nvPr/>
          </p:nvSpPr>
          <p:spPr bwMode="auto">
            <a:xfrm>
              <a:off x="3296163" y="4892775"/>
              <a:ext cx="468312" cy="315913"/>
            </a:xfrm>
            <a:prstGeom prst="rect">
              <a:avLst/>
            </a:prstGeom>
            <a:solidFill>
              <a:schemeClr val="bg2">
                <a:lumMod val="40000"/>
                <a:lumOff val="60000"/>
              </a:schemeClr>
            </a:solidFill>
            <a:ln w="6350" cap="flat" cmpd="sng" algn="ctr">
              <a:solidFill>
                <a:schemeClr val="tx1"/>
              </a:solidFill>
              <a:prstDash val="solid"/>
              <a:round/>
              <a:headEnd type="none" w="med" len="med"/>
              <a:tailEnd type="none" w="med" len="med"/>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文本框 2">
              <a:extLst>
                <a:ext uri="{FF2B5EF4-FFF2-40B4-BE49-F238E27FC236}">
                  <a16:creationId xmlns:a16="http://schemas.microsoft.com/office/drawing/2014/main" id="{66BD6C32-B911-4A2A-B8A8-76A3110F003F}"/>
                </a:ext>
              </a:extLst>
            </p:cNvPr>
            <p:cNvSpPr txBox="1">
              <a:spLocks noChangeArrowheads="1"/>
            </p:cNvSpPr>
            <p:nvPr/>
          </p:nvSpPr>
          <p:spPr bwMode="auto">
            <a:xfrm>
              <a:off x="214781" y="5799234"/>
              <a:ext cx="697569" cy="4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学习</a:t>
              </a:r>
            </a:p>
          </p:txBody>
        </p:sp>
        <p:sp>
          <p:nvSpPr>
            <p:cNvPr id="18" name="文本框 15">
              <a:extLst>
                <a:ext uri="{FF2B5EF4-FFF2-40B4-BE49-F238E27FC236}">
                  <a16:creationId xmlns:a16="http://schemas.microsoft.com/office/drawing/2014/main" id="{38BBB0DD-715D-4020-AC46-4028DE94F171}"/>
                </a:ext>
              </a:extLst>
            </p:cNvPr>
            <p:cNvSpPr txBox="1">
              <a:spLocks noChangeArrowheads="1"/>
            </p:cNvSpPr>
            <p:nvPr/>
          </p:nvSpPr>
          <p:spPr bwMode="auto">
            <a:xfrm>
              <a:off x="1084767" y="5799234"/>
              <a:ext cx="441109" cy="4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使</a:t>
              </a:r>
            </a:p>
          </p:txBody>
        </p:sp>
        <p:sp>
          <p:nvSpPr>
            <p:cNvPr id="19" name="文本框 16">
              <a:extLst>
                <a:ext uri="{FF2B5EF4-FFF2-40B4-BE49-F238E27FC236}">
                  <a16:creationId xmlns:a16="http://schemas.microsoft.com/office/drawing/2014/main" id="{D40B3D2E-38C5-4491-A569-51E0FEB979CE}"/>
                </a:ext>
              </a:extLst>
            </p:cNvPr>
            <p:cNvSpPr txBox="1">
              <a:spLocks noChangeArrowheads="1"/>
            </p:cNvSpPr>
            <p:nvPr/>
          </p:nvSpPr>
          <p:spPr bwMode="auto">
            <a:xfrm>
              <a:off x="1826522" y="5799234"/>
              <a:ext cx="441109" cy="4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我</a:t>
              </a:r>
            </a:p>
          </p:txBody>
        </p:sp>
        <p:sp>
          <p:nvSpPr>
            <p:cNvPr id="20" name="文本框 17">
              <a:extLst>
                <a:ext uri="{FF2B5EF4-FFF2-40B4-BE49-F238E27FC236}">
                  <a16:creationId xmlns:a16="http://schemas.microsoft.com/office/drawing/2014/main" id="{D63224E8-E84E-4D5D-BD14-2129D67817A8}"/>
                </a:ext>
              </a:extLst>
            </p:cNvPr>
            <p:cNvSpPr txBox="1">
              <a:spLocks noChangeArrowheads="1"/>
            </p:cNvSpPr>
            <p:nvPr/>
          </p:nvSpPr>
          <p:spPr bwMode="auto">
            <a:xfrm>
              <a:off x="2434058" y="5799234"/>
              <a:ext cx="697569" cy="4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感到</a:t>
              </a:r>
            </a:p>
          </p:txBody>
        </p:sp>
        <p:sp>
          <p:nvSpPr>
            <p:cNvPr id="21" name="文本框 18">
              <a:extLst>
                <a:ext uri="{FF2B5EF4-FFF2-40B4-BE49-F238E27FC236}">
                  <a16:creationId xmlns:a16="http://schemas.microsoft.com/office/drawing/2014/main" id="{6B634D70-A6C7-49C9-843B-8AB797E176E9}"/>
                </a:ext>
              </a:extLst>
            </p:cNvPr>
            <p:cNvSpPr txBox="1">
              <a:spLocks noChangeArrowheads="1"/>
            </p:cNvSpPr>
            <p:nvPr/>
          </p:nvSpPr>
          <p:spPr bwMode="auto">
            <a:xfrm>
              <a:off x="3181809" y="5799234"/>
              <a:ext cx="697569" cy="4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zh-CN" altLang="en-US">
                  <a:ea typeface="宋体" panose="02010600030101010101" pitchFamily="2" charset="-122"/>
                </a:rPr>
                <a:t>快乐</a:t>
              </a:r>
            </a:p>
          </p:txBody>
        </p:sp>
        <p:cxnSp>
          <p:nvCxnSpPr>
            <p:cNvPr id="22" name="直接箭头连接符 4">
              <a:extLst>
                <a:ext uri="{FF2B5EF4-FFF2-40B4-BE49-F238E27FC236}">
                  <a16:creationId xmlns:a16="http://schemas.microsoft.com/office/drawing/2014/main" id="{F3B0BCF0-40C8-4737-A688-FD94A15F80BA}"/>
                </a:ext>
              </a:extLst>
            </p:cNvPr>
            <p:cNvCxnSpPr>
              <a:cxnSpLocks noChangeShapeType="1"/>
              <a:stCxn id="17" idx="0"/>
              <a:endCxn id="12" idx="2"/>
            </p:cNvCxnSpPr>
            <p:nvPr/>
          </p:nvCxnSpPr>
          <p:spPr bwMode="auto">
            <a:xfrm flipV="1">
              <a:off x="563566" y="5208141"/>
              <a:ext cx="1" cy="59109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直接箭头连接符 33">
              <a:extLst>
                <a:ext uri="{FF2B5EF4-FFF2-40B4-BE49-F238E27FC236}">
                  <a16:creationId xmlns:a16="http://schemas.microsoft.com/office/drawing/2014/main" id="{571AAAEF-7272-4592-BF7D-5F566BE19222}"/>
                </a:ext>
              </a:extLst>
            </p:cNvPr>
            <p:cNvCxnSpPr>
              <a:cxnSpLocks noChangeShapeType="1"/>
              <a:stCxn id="18" idx="0"/>
              <a:endCxn id="13" idx="2"/>
            </p:cNvCxnSpPr>
            <p:nvPr/>
          </p:nvCxnSpPr>
          <p:spPr bwMode="auto">
            <a:xfrm flipV="1">
              <a:off x="1305322" y="5208141"/>
              <a:ext cx="2" cy="59109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直接箭头连接符 37">
              <a:extLst>
                <a:ext uri="{FF2B5EF4-FFF2-40B4-BE49-F238E27FC236}">
                  <a16:creationId xmlns:a16="http://schemas.microsoft.com/office/drawing/2014/main" id="{D24800CF-C550-4290-808C-F2D544206F17}"/>
                </a:ext>
              </a:extLst>
            </p:cNvPr>
            <p:cNvCxnSpPr>
              <a:cxnSpLocks noChangeShapeType="1"/>
              <a:stCxn id="19" idx="0"/>
              <a:endCxn id="14" idx="2"/>
            </p:cNvCxnSpPr>
            <p:nvPr/>
          </p:nvCxnSpPr>
          <p:spPr bwMode="auto">
            <a:xfrm flipV="1">
              <a:off x="2047077" y="5208141"/>
              <a:ext cx="4" cy="59109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直接箭头连接符 41">
              <a:extLst>
                <a:ext uri="{FF2B5EF4-FFF2-40B4-BE49-F238E27FC236}">
                  <a16:creationId xmlns:a16="http://schemas.microsoft.com/office/drawing/2014/main" id="{64641DCC-A0D2-45F6-8E81-B9939FBC1E06}"/>
                </a:ext>
              </a:extLst>
            </p:cNvPr>
            <p:cNvCxnSpPr>
              <a:cxnSpLocks noChangeShapeType="1"/>
              <a:stCxn id="20" idx="0"/>
              <a:endCxn id="15" idx="2"/>
            </p:cNvCxnSpPr>
            <p:nvPr/>
          </p:nvCxnSpPr>
          <p:spPr bwMode="auto">
            <a:xfrm flipV="1">
              <a:off x="2782843" y="5208141"/>
              <a:ext cx="5994" cy="59109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直接箭头连接符 45">
              <a:extLst>
                <a:ext uri="{FF2B5EF4-FFF2-40B4-BE49-F238E27FC236}">
                  <a16:creationId xmlns:a16="http://schemas.microsoft.com/office/drawing/2014/main" id="{54EEEA91-36FE-4DFB-B5AA-8B3889B93CD7}"/>
                </a:ext>
              </a:extLst>
            </p:cNvPr>
            <p:cNvCxnSpPr>
              <a:cxnSpLocks noChangeShapeType="1"/>
              <a:stCxn id="21" idx="0"/>
              <a:endCxn id="16" idx="2"/>
            </p:cNvCxnSpPr>
            <p:nvPr/>
          </p:nvCxnSpPr>
          <p:spPr bwMode="auto">
            <a:xfrm flipV="1">
              <a:off x="3530593" y="5208141"/>
              <a:ext cx="1" cy="59109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直接箭头连接符 7196">
              <a:extLst>
                <a:ext uri="{FF2B5EF4-FFF2-40B4-BE49-F238E27FC236}">
                  <a16:creationId xmlns:a16="http://schemas.microsoft.com/office/drawing/2014/main" id="{ADF9444D-D049-47B8-BB4F-3E9CDFC53AD6}"/>
                </a:ext>
              </a:extLst>
            </p:cNvPr>
            <p:cNvCxnSpPr>
              <a:cxnSpLocks noChangeShapeType="1"/>
              <a:stCxn id="12" idx="3"/>
              <a:endCxn id="13" idx="1"/>
            </p:cNvCxnSpPr>
            <p:nvPr/>
          </p:nvCxnSpPr>
          <p:spPr bwMode="auto">
            <a:xfrm>
              <a:off x="797366" y="5050326"/>
              <a:ext cx="27415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直接箭头连接符 7198">
              <a:extLst>
                <a:ext uri="{FF2B5EF4-FFF2-40B4-BE49-F238E27FC236}">
                  <a16:creationId xmlns:a16="http://schemas.microsoft.com/office/drawing/2014/main" id="{7E942704-7C4B-4AB7-8CBD-03B7D992EB59}"/>
                </a:ext>
              </a:extLst>
            </p:cNvPr>
            <p:cNvCxnSpPr>
              <a:cxnSpLocks noChangeShapeType="1"/>
              <a:stCxn id="13" idx="3"/>
              <a:endCxn id="14" idx="1"/>
            </p:cNvCxnSpPr>
            <p:nvPr/>
          </p:nvCxnSpPr>
          <p:spPr bwMode="auto">
            <a:xfrm>
              <a:off x="1539123" y="5050326"/>
              <a:ext cx="27415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直接箭头连接符 7200">
              <a:extLst>
                <a:ext uri="{FF2B5EF4-FFF2-40B4-BE49-F238E27FC236}">
                  <a16:creationId xmlns:a16="http://schemas.microsoft.com/office/drawing/2014/main" id="{2AEC4523-FDC8-4C62-8FD2-7D5C808FF699}"/>
                </a:ext>
              </a:extLst>
            </p:cNvPr>
            <p:cNvCxnSpPr>
              <a:cxnSpLocks noChangeShapeType="1"/>
              <a:stCxn id="14" idx="3"/>
              <a:endCxn id="15" idx="1"/>
            </p:cNvCxnSpPr>
            <p:nvPr/>
          </p:nvCxnSpPr>
          <p:spPr bwMode="auto">
            <a:xfrm>
              <a:off x="2280880" y="5050326"/>
              <a:ext cx="27415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直接箭头连接符 7202">
              <a:extLst>
                <a:ext uri="{FF2B5EF4-FFF2-40B4-BE49-F238E27FC236}">
                  <a16:creationId xmlns:a16="http://schemas.microsoft.com/office/drawing/2014/main" id="{F82DE928-930B-45D5-9081-58C1A52FE784}"/>
                </a:ext>
              </a:extLst>
            </p:cNvPr>
            <p:cNvCxnSpPr>
              <a:cxnSpLocks noChangeShapeType="1"/>
              <a:stCxn id="15" idx="3"/>
              <a:endCxn id="16" idx="1"/>
            </p:cNvCxnSpPr>
            <p:nvPr/>
          </p:nvCxnSpPr>
          <p:spPr bwMode="auto">
            <a:xfrm>
              <a:off x="3022637" y="5050326"/>
              <a:ext cx="27415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直接箭头连接符 98">
              <a:extLst>
                <a:ext uri="{FF2B5EF4-FFF2-40B4-BE49-F238E27FC236}">
                  <a16:creationId xmlns:a16="http://schemas.microsoft.com/office/drawing/2014/main" id="{CDFAC54E-CB8F-46B5-BE00-A82FDA77D709}"/>
                </a:ext>
              </a:extLst>
            </p:cNvPr>
            <p:cNvCxnSpPr>
              <a:cxnSpLocks noChangeShapeType="1"/>
              <a:endCxn id="12" idx="1"/>
            </p:cNvCxnSpPr>
            <p:nvPr/>
          </p:nvCxnSpPr>
          <p:spPr bwMode="auto">
            <a:xfrm flipV="1">
              <a:off x="97350" y="5050326"/>
              <a:ext cx="232417"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8" name="直接箭头连接符 7202">
              <a:extLst>
                <a:ext uri="{FF2B5EF4-FFF2-40B4-BE49-F238E27FC236}">
                  <a16:creationId xmlns:a16="http://schemas.microsoft.com/office/drawing/2014/main" id="{5219A5D0-A63F-470B-AC50-38022EC977F8}"/>
                </a:ext>
              </a:extLst>
            </p:cNvPr>
            <p:cNvCxnSpPr>
              <a:cxnSpLocks noChangeShapeType="1"/>
            </p:cNvCxnSpPr>
            <p:nvPr/>
          </p:nvCxnSpPr>
          <p:spPr bwMode="auto">
            <a:xfrm>
              <a:off x="3778415" y="5050325"/>
              <a:ext cx="27415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5842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14</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r>
              <a:rPr lang="zh-CN" altLang="en-US" sz="4000">
                <a:solidFill>
                  <a:schemeClr val="bg1"/>
                </a:solidFill>
              </a:rPr>
              <a:t>双向</a:t>
            </a:r>
            <a:r>
              <a:rPr lang="en-US" altLang="zh-CN" sz="4000">
                <a:solidFill>
                  <a:schemeClr val="bg1"/>
                </a:solidFill>
              </a:rPr>
              <a:t>LSTM</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786D8638-A5CE-455E-BC0B-5E7AE98DBE89}"/>
              </a:ext>
            </a:extLst>
          </p:cNvPr>
          <p:cNvSpPr txBox="1"/>
          <p:nvPr/>
        </p:nvSpPr>
        <p:spPr>
          <a:xfrm>
            <a:off x="457200" y="1712565"/>
            <a:ext cx="7500025" cy="1166410"/>
          </a:xfrm>
          <a:prstGeom prst="rect">
            <a:avLst/>
          </a:prstGeom>
          <a:noFill/>
        </p:spPr>
        <p:txBody>
          <a:bodyPr wrap="square" rtlCol="0">
            <a:spAutoFit/>
          </a:bodyPr>
          <a:lstStyle/>
          <a:p>
            <a:pPr>
              <a:lnSpc>
                <a:spcPct val="120000"/>
              </a:lnSpc>
            </a:pPr>
            <a:r>
              <a:rPr lang="en-US" altLang="zh-CN"/>
              <a:t>      </a:t>
            </a:r>
            <a:r>
              <a:rPr lang="zh-CN" altLang="en-US"/>
              <a:t>双向</a:t>
            </a:r>
            <a:r>
              <a:rPr lang="en-US" altLang="zh-CN"/>
              <a:t>LSTM</a:t>
            </a:r>
            <a:r>
              <a:rPr lang="zh-CN" altLang="en-US"/>
              <a:t>在</a:t>
            </a:r>
            <a:r>
              <a:rPr lang="en-US" altLang="zh-CN"/>
              <a:t>pytorch</a:t>
            </a:r>
            <a:r>
              <a:rPr lang="zh-CN" altLang="en-US"/>
              <a:t>的实现也很简单，使用的依旧是</a:t>
            </a:r>
            <a:r>
              <a:rPr lang="en-US" altLang="zh-CN"/>
              <a:t>nn.LSTM()</a:t>
            </a:r>
            <a:r>
              <a:rPr lang="zh-CN" altLang="en-US"/>
              <a:t>，其中有一个参数</a:t>
            </a:r>
            <a:r>
              <a:rPr lang="en-US" altLang="zh-CN"/>
              <a:t>bidirectional</a:t>
            </a:r>
            <a:r>
              <a:rPr lang="zh-CN" altLang="en-US"/>
              <a:t>，当把这个参数设置为</a:t>
            </a:r>
            <a:r>
              <a:rPr lang="en-US" altLang="zh-CN"/>
              <a:t>True</a:t>
            </a:r>
            <a:r>
              <a:rPr lang="zh-CN" altLang="en-US"/>
              <a:t>的时候，就是双向</a:t>
            </a:r>
            <a:r>
              <a:rPr lang="en-US" altLang="zh-CN"/>
              <a:t>LSTM</a:t>
            </a:r>
            <a:r>
              <a:rPr lang="zh-CN" altLang="en-US"/>
              <a:t>了。具体的请百度或者谷歌学习。</a:t>
            </a:r>
            <a:endParaRPr lang="en-US" altLang="zh-CN"/>
          </a:p>
        </p:txBody>
      </p:sp>
      <p:sp>
        <p:nvSpPr>
          <p:cNvPr id="4" name="矩形 3">
            <a:extLst>
              <a:ext uri="{FF2B5EF4-FFF2-40B4-BE49-F238E27FC236}">
                <a16:creationId xmlns:a16="http://schemas.microsoft.com/office/drawing/2014/main" id="{18DCD72C-BABC-4415-8421-90CE9227D54B}"/>
              </a:ext>
            </a:extLst>
          </p:cNvPr>
          <p:cNvSpPr/>
          <p:nvPr/>
        </p:nvSpPr>
        <p:spPr>
          <a:xfrm>
            <a:off x="239948" y="3410789"/>
            <a:ext cx="8536852" cy="707886"/>
          </a:xfrm>
          <a:prstGeom prst="rect">
            <a:avLst/>
          </a:prstGeom>
        </p:spPr>
        <p:txBody>
          <a:bodyPr wrap="square">
            <a:spAutoFit/>
          </a:bodyPr>
          <a:lstStyle/>
          <a:p>
            <a:r>
              <a:rPr lang="en-US" altLang="zh-CN"/>
              <a:t>nn.LSTM(embeding_dim, hidden_dim1, batch_first=True, num_layers=2, bidirectional=True, dropout=0.5)</a:t>
            </a:r>
            <a:endParaRPr lang="zh-CN" altLang="en-US"/>
          </a:p>
        </p:txBody>
      </p:sp>
    </p:spTree>
    <p:extLst>
      <p:ext uri="{BB962C8B-B14F-4D97-AF65-F5344CB8AC3E}">
        <p14:creationId xmlns:p14="http://schemas.microsoft.com/office/powerpoint/2010/main" val="4274768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15</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zh-CN" altLang="en-US" sz="4000">
                <a:solidFill>
                  <a:schemeClr val="bg1"/>
                </a:solidFill>
              </a:rPr>
              <a:t>本</a:t>
            </a:r>
            <a:r>
              <a:rPr lang="en-US" altLang="zh-CN" sz="4000">
                <a:solidFill>
                  <a:schemeClr val="bg1"/>
                </a:solidFill>
              </a:rPr>
              <a:t>PPT</a:t>
            </a:r>
            <a:r>
              <a:rPr lang="zh-CN" altLang="en-US" sz="4000">
                <a:solidFill>
                  <a:schemeClr val="bg1"/>
                </a:solidFill>
              </a:rPr>
              <a:t>参考资料</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1631216"/>
          </a:xfrm>
          <a:prstGeom prst="rect">
            <a:avLst/>
          </a:prstGeom>
          <a:noFill/>
        </p:spPr>
        <p:txBody>
          <a:bodyPr wrap="square" rtlCol="0">
            <a:spAutoFit/>
          </a:bodyPr>
          <a:lstStyle/>
          <a:p>
            <a:pPr marL="457200" indent="-457200">
              <a:buFontTx/>
              <a:buAutoNum type="arabicPeriod"/>
            </a:pPr>
            <a:r>
              <a:rPr lang="en-US" altLang="zh-CN">
                <a:hlinkClick r:id="rId2"/>
              </a:rPr>
              <a:t>https://www.jianshu.com/p/95d5c461924c</a:t>
            </a:r>
            <a:endParaRPr lang="en-US" altLang="zh-CN"/>
          </a:p>
          <a:p>
            <a:pPr marL="457200" indent="-457200">
              <a:buFontTx/>
              <a:buAutoNum type="arabicPeriod"/>
            </a:pPr>
            <a:r>
              <a:rPr lang="en-US" altLang="zh-CN">
                <a:hlinkClick r:id="rId3"/>
              </a:rPr>
              <a:t>https://www.cnblogs.com/wangduo/p/6773601.html?utm_source=itdadao&amp;utm_medium=referral</a:t>
            </a:r>
            <a:endParaRPr lang="en-US" altLang="zh-CN"/>
          </a:p>
          <a:p>
            <a:pPr marL="457200" indent="-457200">
              <a:buAutoNum type="arabicPeriod"/>
            </a:pPr>
            <a:r>
              <a:rPr lang="en-US" altLang="zh-CN">
                <a:hlinkClick r:id="rId4"/>
              </a:rPr>
              <a:t>https://blog.csdn.net/kejizuiqianfang/article/details/100835528</a:t>
            </a:r>
            <a:r>
              <a:rPr lang="en-US" altLang="zh-CN"/>
              <a:t>                     </a:t>
            </a:r>
          </a:p>
        </p:txBody>
      </p:sp>
    </p:spTree>
    <p:extLst>
      <p:ext uri="{BB962C8B-B14F-4D97-AF65-F5344CB8AC3E}">
        <p14:creationId xmlns:p14="http://schemas.microsoft.com/office/powerpoint/2010/main" val="43035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3">
            <a:extLst>
              <a:ext uri="{FF2B5EF4-FFF2-40B4-BE49-F238E27FC236}">
                <a16:creationId xmlns:a16="http://schemas.microsoft.com/office/drawing/2014/main" id="{EC5AE61D-3C5E-4CEB-A215-CAE7B933F8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4D9C321E-5979-4F7A-8A48-1EB57EE203BD}"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7172" name="灯片编号占位符 4">
            <a:extLst>
              <a:ext uri="{FF2B5EF4-FFF2-40B4-BE49-F238E27FC236}">
                <a16:creationId xmlns:a16="http://schemas.microsoft.com/office/drawing/2014/main" id="{95AAD4DA-1F7F-4995-A950-33F56210AF3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F20980C3-703D-4A1B-91FA-B78FD78D420C}" type="slidenum">
              <a:rPr altLang="en-US" sz="1300" smtClean="0">
                <a:solidFill>
                  <a:srgbClr val="898989"/>
                </a:solidFill>
              </a:rPr>
              <a:pPr/>
              <a:t>16</a:t>
            </a:fld>
            <a:endParaRPr lang="zh-CN" altLang="en-US" sz="1300">
              <a:solidFill>
                <a:srgbClr val="898989"/>
              </a:solidFill>
            </a:endParaRPr>
          </a:p>
        </p:txBody>
      </p:sp>
      <p:sp>
        <p:nvSpPr>
          <p:cNvPr id="6" name="文本框 5">
            <a:extLst>
              <a:ext uri="{FF2B5EF4-FFF2-40B4-BE49-F238E27FC236}">
                <a16:creationId xmlns:a16="http://schemas.microsoft.com/office/drawing/2014/main" id="{BFF899A5-4BFA-4C2C-8943-3563DA835951}"/>
              </a:ext>
            </a:extLst>
          </p:cNvPr>
          <p:cNvSpPr txBox="1"/>
          <p:nvPr/>
        </p:nvSpPr>
        <p:spPr>
          <a:xfrm>
            <a:off x="3959419" y="3048559"/>
            <a:ext cx="1225161" cy="646331"/>
          </a:xfrm>
          <a:prstGeom prst="rect">
            <a:avLst/>
          </a:prstGeom>
          <a:noFill/>
        </p:spPr>
        <p:txBody>
          <a:bodyPr wrap="square" rtlCol="0">
            <a:spAutoFit/>
          </a:bodyPr>
          <a:lstStyle/>
          <a:p>
            <a:r>
              <a:rPr lang="en-US" altLang="zh-CN" sz="3600"/>
              <a:t>Q&amp;A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2</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zh-CN" altLang="en-US" sz="4000">
                <a:solidFill>
                  <a:schemeClr val="bg1"/>
                </a:solidFill>
              </a:rPr>
              <a:t>相关课程</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8240400" cy="3751733"/>
          </a:xfrm>
          <a:prstGeom prst="rect">
            <a:avLst/>
          </a:prstGeom>
          <a:noFill/>
        </p:spPr>
        <p:txBody>
          <a:bodyPr wrap="square" rtlCol="0">
            <a:spAutoFit/>
          </a:bodyPr>
          <a:lstStyle/>
          <a:p>
            <a:pPr>
              <a:lnSpc>
                <a:spcPct val="120000"/>
              </a:lnSpc>
            </a:pPr>
            <a:r>
              <a:rPr lang="en-US" altLang="zh-CN"/>
              <a:t>CNN</a:t>
            </a:r>
            <a:r>
              <a:rPr lang="zh-CN" altLang="en-US"/>
              <a:t>、</a:t>
            </a:r>
            <a:r>
              <a:rPr lang="en-US" altLang="zh-CN"/>
              <a:t>LSTM</a:t>
            </a:r>
            <a:r>
              <a:rPr lang="zh-CN" altLang="en-US"/>
              <a:t>相关部分课程</a:t>
            </a:r>
            <a:endParaRPr lang="en-US" altLang="zh-CN"/>
          </a:p>
          <a:p>
            <a:pPr>
              <a:lnSpc>
                <a:spcPct val="120000"/>
              </a:lnSpc>
            </a:pPr>
            <a:r>
              <a:rPr lang="zh-CN" altLang="en-US">
                <a:hlinkClick r:id="rId2"/>
              </a:rPr>
              <a:t>https://study.163.com/course/courseMain.htm?courseId=1003223001</a:t>
            </a:r>
            <a:r>
              <a:rPr lang="zh-CN" altLang="en-US"/>
              <a:t> </a:t>
            </a:r>
            <a:endParaRPr lang="en-US" altLang="zh-CN"/>
          </a:p>
          <a:p>
            <a:pPr>
              <a:lnSpc>
                <a:spcPct val="120000"/>
              </a:lnSpc>
            </a:pPr>
            <a:r>
              <a:rPr lang="en-US" altLang="zh-CN"/>
              <a:t>cs231n</a:t>
            </a:r>
            <a:r>
              <a:rPr lang="zh-CN" altLang="en-US"/>
              <a:t>课程：里面介绍了</a:t>
            </a:r>
            <a:r>
              <a:rPr lang="en-US" altLang="zh-CN"/>
              <a:t>CNN</a:t>
            </a:r>
            <a:r>
              <a:rPr lang="zh-CN" altLang="en-US"/>
              <a:t>，</a:t>
            </a:r>
            <a:r>
              <a:rPr lang="en-US" altLang="zh-CN"/>
              <a:t>LSTM</a:t>
            </a:r>
            <a:r>
              <a:rPr lang="zh-CN" altLang="en-US"/>
              <a:t>等一些常用的深度学习算法，可以借鉴一些。 配套</a:t>
            </a:r>
            <a:r>
              <a:rPr lang="en-US" altLang="zh-CN"/>
              <a:t>PPT</a:t>
            </a:r>
            <a:r>
              <a:rPr lang="zh-CN" altLang="en-US"/>
              <a:t>放到了附带的“附件” 文件夹里面，相关代码可以上网搜索即可获得。</a:t>
            </a:r>
            <a:endParaRPr lang="en-US" altLang="zh-CN"/>
          </a:p>
          <a:p>
            <a:pPr>
              <a:lnSpc>
                <a:spcPct val="120000"/>
              </a:lnSpc>
            </a:pPr>
            <a:endParaRPr lang="en-US" altLang="zh-CN"/>
          </a:p>
          <a:p>
            <a:pPr>
              <a:lnSpc>
                <a:spcPct val="120000"/>
              </a:lnSpc>
            </a:pPr>
            <a:r>
              <a:rPr lang="en-US" altLang="zh-CN">
                <a:hlinkClick r:id="rId3"/>
              </a:rPr>
              <a:t>https://www.bilibili.com/video/av61620135?from=search&amp;seid=11618914343644501215</a:t>
            </a:r>
            <a:endParaRPr lang="en-US" altLang="zh-CN"/>
          </a:p>
          <a:p>
            <a:pPr>
              <a:lnSpc>
                <a:spcPct val="120000"/>
              </a:lnSpc>
            </a:pPr>
            <a:r>
              <a:rPr lang="en-US" altLang="zh-CN"/>
              <a:t>cs224n</a:t>
            </a:r>
            <a:r>
              <a:rPr lang="zh-CN" altLang="en-US"/>
              <a:t>课程：介绍了</a:t>
            </a:r>
            <a:r>
              <a:rPr lang="en-US" altLang="zh-CN"/>
              <a:t>nlp</a:t>
            </a:r>
            <a:r>
              <a:rPr lang="zh-CN" altLang="en-US"/>
              <a:t>方面的基础知识</a:t>
            </a:r>
          </a:p>
          <a:p>
            <a:pPr>
              <a:lnSpc>
                <a:spcPct val="120000"/>
              </a:lnSpc>
            </a:pPr>
            <a:endParaRPr lang="en-US" altLang="zh-CN"/>
          </a:p>
        </p:txBody>
      </p:sp>
    </p:spTree>
    <p:extLst>
      <p:ext uri="{BB962C8B-B14F-4D97-AF65-F5344CB8AC3E}">
        <p14:creationId xmlns:p14="http://schemas.microsoft.com/office/powerpoint/2010/main" val="185091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3</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529199" y="1832744"/>
            <a:ext cx="7500025" cy="3384516"/>
          </a:xfrm>
          <a:prstGeom prst="rect">
            <a:avLst/>
          </a:prstGeom>
          <a:noFill/>
        </p:spPr>
        <p:txBody>
          <a:bodyPr wrap="square" rtlCol="0">
            <a:spAutoFit/>
          </a:bodyPr>
          <a:lstStyle/>
          <a:p>
            <a:pPr>
              <a:lnSpc>
                <a:spcPct val="120000"/>
              </a:lnSpc>
            </a:pPr>
            <a:r>
              <a:rPr lang="en-US" altLang="zh-CN"/>
              <a:t>      LSTM</a:t>
            </a:r>
            <a:r>
              <a:rPr lang="zh-CN" altLang="en-US"/>
              <a:t>是</a:t>
            </a:r>
            <a:r>
              <a:rPr lang="en-US" altLang="zh-CN"/>
              <a:t>RNN</a:t>
            </a:r>
            <a:r>
              <a:rPr lang="zh-CN" altLang="en-US"/>
              <a:t>的一种变种，类似的还有</a:t>
            </a:r>
            <a:r>
              <a:rPr lang="en-US" altLang="zh-CN"/>
              <a:t>GRU</a:t>
            </a:r>
            <a:r>
              <a:rPr lang="zh-CN" altLang="en-US"/>
              <a:t>。</a:t>
            </a:r>
            <a:r>
              <a:rPr lang="en-US" altLang="zh-CN"/>
              <a:t>LSTM</a:t>
            </a:r>
            <a:r>
              <a:rPr lang="zh-CN" altLang="en-US"/>
              <a:t>的出现是为了解决</a:t>
            </a:r>
            <a:r>
              <a:rPr lang="en-US" altLang="zh-CN"/>
              <a:t>RNN</a:t>
            </a:r>
            <a:r>
              <a:rPr lang="zh-CN" altLang="en-US"/>
              <a:t>的一些缺点，例如</a:t>
            </a:r>
            <a:r>
              <a:rPr lang="en-US" altLang="zh-CN"/>
              <a:t>RNN</a:t>
            </a:r>
            <a:r>
              <a:rPr lang="zh-CN" altLang="en-US"/>
              <a:t>的梯度爆炸或者消失问题，以及</a:t>
            </a:r>
            <a:r>
              <a:rPr lang="en-US" altLang="zh-CN"/>
              <a:t>RNN</a:t>
            </a:r>
            <a:r>
              <a:rPr lang="zh-CN" altLang="en-US"/>
              <a:t>的长期依赖性不好等。</a:t>
            </a:r>
            <a:r>
              <a:rPr lang="en-US" altLang="zh-CN"/>
              <a:t>LSTM</a:t>
            </a:r>
            <a:r>
              <a:rPr lang="zh-CN" altLang="en-US"/>
              <a:t>本身结构比较复杂，这里我推荐大家直接看一些博客：</a:t>
            </a:r>
            <a:endParaRPr lang="en-US" altLang="zh-CN"/>
          </a:p>
          <a:p>
            <a:pPr>
              <a:lnSpc>
                <a:spcPct val="120000"/>
              </a:lnSpc>
            </a:pPr>
            <a:r>
              <a:rPr lang="en-US" altLang="zh-CN">
                <a:hlinkClick r:id="rId2"/>
              </a:rPr>
              <a:t>https://www.jianshu.com/p/95d5c461924c</a:t>
            </a:r>
            <a:endParaRPr lang="en-US" altLang="zh-CN"/>
          </a:p>
          <a:p>
            <a:pPr>
              <a:lnSpc>
                <a:spcPct val="120000"/>
              </a:lnSpc>
            </a:pPr>
            <a:r>
              <a:rPr lang="en-US" altLang="zh-CN">
                <a:hlinkClick r:id="rId3"/>
              </a:rPr>
              <a:t>https://www.cnblogs.com/wangduo/p/6773601.html?utm_source=itdadao&amp;utm_medium=referral</a:t>
            </a:r>
            <a:endParaRPr lang="en-US" altLang="zh-CN"/>
          </a:p>
          <a:p>
            <a:pPr>
              <a:lnSpc>
                <a:spcPct val="120000"/>
              </a:lnSpc>
            </a:pPr>
            <a:r>
              <a:rPr lang="en-US" altLang="zh-CN"/>
              <a:t>        </a:t>
            </a:r>
            <a:r>
              <a:rPr lang="zh-CN" altLang="en-US"/>
              <a:t>上面两篇博客几乎一样，讲解的已经比较详细了，这里就不过多的讲解</a:t>
            </a:r>
            <a:r>
              <a:rPr lang="en-US" altLang="zh-CN"/>
              <a:t>LSTM</a:t>
            </a:r>
            <a:r>
              <a:rPr lang="zh-CN" altLang="en-US"/>
              <a:t>的结构了</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1778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4</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endParaRPr lang="zh-CN" altLang="en-US" sz="4000">
              <a:solidFill>
                <a:schemeClr val="bg1"/>
              </a:solidFill>
            </a:endParaRP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627587" y="1321544"/>
            <a:ext cx="7500025" cy="4123180"/>
          </a:xfrm>
          <a:prstGeom prst="rect">
            <a:avLst/>
          </a:prstGeom>
          <a:noFill/>
        </p:spPr>
        <p:txBody>
          <a:bodyPr wrap="square" rtlCol="0">
            <a:spAutoFit/>
          </a:bodyPr>
          <a:lstStyle/>
          <a:p>
            <a:pPr>
              <a:lnSpc>
                <a:spcPct val="120000"/>
              </a:lnSpc>
            </a:pPr>
            <a:r>
              <a:rPr lang="en-US" altLang="zh-CN"/>
              <a:t>      </a:t>
            </a:r>
            <a:r>
              <a:rPr lang="zh-CN" altLang="en-US"/>
              <a:t>我们为什么要使用</a:t>
            </a:r>
            <a:r>
              <a:rPr lang="en-US" altLang="zh-CN"/>
              <a:t>LSTM</a:t>
            </a:r>
            <a:r>
              <a:rPr lang="zh-CN" altLang="en-US"/>
              <a:t>呢？因为相对于卷积神经网络而言，循环神经网络拥有学习序列之间信息的能力。从上次实验我们可以看出，每次卷积之后都会进行一次池化操作，我们采用的是最大池化，也就是挑选出每次卷积之后的最有用的特征，但是对于卷积神经网络，并不能有效的构建文本序列之间的信息，相当于每次经过最大池化都是投票选出最重要的一个或者几个词来进行文本分类。</a:t>
            </a:r>
            <a:endParaRPr lang="en-US" altLang="zh-CN"/>
          </a:p>
          <a:p>
            <a:pPr>
              <a:lnSpc>
                <a:spcPct val="120000"/>
              </a:lnSpc>
            </a:pPr>
            <a:r>
              <a:rPr lang="en-US" altLang="zh-CN"/>
              <a:t>       </a:t>
            </a:r>
            <a:r>
              <a:rPr lang="zh-CN" altLang="en-US"/>
              <a:t>但是文本是有上下文的，也就是序列之间的前后信息，而循环神经网络本身的结构就非常适合获取序列之间的信息，所以</a:t>
            </a:r>
            <a:r>
              <a:rPr lang="en-US" altLang="zh-CN"/>
              <a:t>LSTM</a:t>
            </a:r>
            <a:r>
              <a:rPr lang="zh-CN" altLang="en-US"/>
              <a:t>这类的网络对卷积神经网络在自然语言领域有着一些先天优势。</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6901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5</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r>
              <a:rPr lang="zh-CN" altLang="en-US" sz="4000">
                <a:solidFill>
                  <a:schemeClr val="bg1"/>
                </a:solidFill>
              </a:rPr>
              <a:t>代码实现方面</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543599" y="1220744"/>
            <a:ext cx="7500025" cy="1537857"/>
          </a:xfrm>
          <a:prstGeom prst="rect">
            <a:avLst/>
          </a:prstGeom>
          <a:noFill/>
        </p:spPr>
        <p:txBody>
          <a:bodyPr wrap="square" rtlCol="0">
            <a:spAutoFit/>
          </a:bodyPr>
          <a:lstStyle/>
          <a:p>
            <a:pPr>
              <a:lnSpc>
                <a:spcPct val="120000"/>
              </a:lnSpc>
            </a:pPr>
            <a:r>
              <a:rPr lang="en-US" altLang="zh-CN"/>
              <a:t>      </a:t>
            </a:r>
            <a:r>
              <a:rPr lang="zh-CN" altLang="en-US"/>
              <a:t>如果你仔细看了在</a:t>
            </a:r>
            <a:r>
              <a:rPr lang="en-US" altLang="zh-CN"/>
              <a:t>PPT</a:t>
            </a:r>
            <a:r>
              <a:rPr lang="zh-CN" altLang="en-US"/>
              <a:t>：</a:t>
            </a:r>
            <a:r>
              <a:rPr lang="en-US" altLang="zh-CN"/>
              <a:t>1-</a:t>
            </a:r>
            <a:r>
              <a:rPr lang="zh-CN" altLang="en-US"/>
              <a:t>实验环境配置，你可以在第二页的</a:t>
            </a:r>
            <a:r>
              <a:rPr lang="en-US" altLang="zh-CN"/>
              <a:t>pytorch</a:t>
            </a:r>
            <a:r>
              <a:rPr lang="zh-CN" altLang="en-US"/>
              <a:t>基础教程中学习到一些关于</a:t>
            </a:r>
            <a:r>
              <a:rPr lang="en-US" altLang="zh-CN"/>
              <a:t>RNN</a:t>
            </a:r>
            <a:r>
              <a:rPr lang="zh-CN" altLang="en-US"/>
              <a:t>的代码实现（见下图）。本次实验中使用的代码会比教程中的稍微复杂一些。一些重要的点下面会详细介绍。</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15DFD432-304A-4D91-8BAF-0E9BF3308228}"/>
              </a:ext>
            </a:extLst>
          </p:cNvPr>
          <p:cNvPicPr>
            <a:picLocks noChangeAspect="1"/>
          </p:cNvPicPr>
          <p:nvPr/>
        </p:nvPicPr>
        <p:blipFill>
          <a:blip r:embed="rId2"/>
          <a:stretch>
            <a:fillRect/>
          </a:stretch>
        </p:blipFill>
        <p:spPr>
          <a:xfrm>
            <a:off x="2952000" y="2477956"/>
            <a:ext cx="5464800" cy="2535342"/>
          </a:xfrm>
          <a:prstGeom prst="rect">
            <a:avLst/>
          </a:prstGeom>
        </p:spPr>
      </p:pic>
      <p:pic>
        <p:nvPicPr>
          <p:cNvPr id="5" name="图片 4">
            <a:extLst>
              <a:ext uri="{FF2B5EF4-FFF2-40B4-BE49-F238E27FC236}">
                <a16:creationId xmlns:a16="http://schemas.microsoft.com/office/drawing/2014/main" id="{565D2EE1-5398-4DA0-958D-C2C8F3B34B42}"/>
              </a:ext>
            </a:extLst>
          </p:cNvPr>
          <p:cNvPicPr>
            <a:picLocks noChangeAspect="1"/>
          </p:cNvPicPr>
          <p:nvPr/>
        </p:nvPicPr>
        <p:blipFill>
          <a:blip r:embed="rId3"/>
          <a:stretch>
            <a:fillRect/>
          </a:stretch>
        </p:blipFill>
        <p:spPr>
          <a:xfrm>
            <a:off x="2952000" y="5082458"/>
            <a:ext cx="5395346" cy="1627905"/>
          </a:xfrm>
          <a:prstGeom prst="rect">
            <a:avLst/>
          </a:prstGeom>
        </p:spPr>
      </p:pic>
    </p:spTree>
    <p:extLst>
      <p:ext uri="{BB962C8B-B14F-4D97-AF65-F5344CB8AC3E}">
        <p14:creationId xmlns:p14="http://schemas.microsoft.com/office/powerpoint/2010/main" val="250317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6</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r>
              <a:rPr lang="zh-CN" altLang="en-US" sz="4000">
                <a:solidFill>
                  <a:schemeClr val="bg1"/>
                </a:solidFill>
              </a:rPr>
              <a:t>输入可变长的数据</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543599" y="1220744"/>
            <a:ext cx="7500025" cy="4121065"/>
          </a:xfrm>
          <a:prstGeom prst="rect">
            <a:avLst/>
          </a:prstGeom>
          <a:noFill/>
        </p:spPr>
        <p:txBody>
          <a:bodyPr wrap="square" rtlCol="0">
            <a:spAutoFit/>
          </a:bodyPr>
          <a:lstStyle/>
          <a:p>
            <a:pPr>
              <a:lnSpc>
                <a:spcPct val="120000"/>
              </a:lnSpc>
            </a:pPr>
            <a:r>
              <a:rPr lang="en-US" altLang="zh-CN"/>
              <a:t>      </a:t>
            </a:r>
            <a:r>
              <a:rPr lang="zh-CN" altLang="en-US"/>
              <a:t>对于词向量和词嵌入这里就不过多介绍，如果你认真学习了前面的</a:t>
            </a:r>
            <a:r>
              <a:rPr lang="en-US" altLang="zh-CN"/>
              <a:t>LSTM</a:t>
            </a:r>
            <a:r>
              <a:rPr lang="zh-CN" altLang="en-US"/>
              <a:t>，你会发现对于循环神经网络而言，输入的文本的长度对于模型没有任何影响，简单的说就是</a:t>
            </a:r>
            <a:r>
              <a:rPr lang="en-US" altLang="zh-CN"/>
              <a:t>LSTM</a:t>
            </a:r>
            <a:r>
              <a:rPr lang="zh-CN" altLang="en-US"/>
              <a:t>可以接收任意长度的文本（但是实际上</a:t>
            </a:r>
            <a:r>
              <a:rPr lang="en-US" altLang="zh-CN"/>
              <a:t>LSTM</a:t>
            </a:r>
            <a:r>
              <a:rPr lang="zh-CN" altLang="en-US"/>
              <a:t>的上下文理解能力不是特别强）。这个时候我们就会发现，我们本来的数据就是不一样长的，但是为了组成一个</a:t>
            </a:r>
            <a:r>
              <a:rPr lang="en-US" altLang="zh-CN"/>
              <a:t>batch size</a:t>
            </a:r>
            <a:r>
              <a:rPr lang="zh-CN" altLang="en-US"/>
              <a:t>大小的数据组进行计算，我们将较短的文本进行了填充操作，这样的坏处就是引入了噪声，对于模型理解文本造成了干扰。</a:t>
            </a:r>
            <a:endParaRPr lang="en-US" altLang="zh-CN"/>
          </a:p>
          <a:p>
            <a:pPr>
              <a:lnSpc>
                <a:spcPct val="120000"/>
              </a:lnSpc>
            </a:pPr>
            <a:r>
              <a:rPr lang="en-US" altLang="zh-CN"/>
              <a:t>       </a:t>
            </a:r>
            <a:r>
              <a:rPr lang="zh-CN" altLang="en-US"/>
              <a:t>而</a:t>
            </a:r>
            <a:r>
              <a:rPr lang="en-US" altLang="zh-CN"/>
              <a:t>pytorch</a:t>
            </a:r>
            <a:r>
              <a:rPr lang="zh-CN" altLang="en-US"/>
              <a:t>中已经封装好了一些方法，这里也涉及到上节中讲到的</a:t>
            </a:r>
            <a:r>
              <a:rPr lang="en-US" altLang="zh-CN"/>
              <a:t>collate_fn</a:t>
            </a:r>
            <a:r>
              <a:rPr lang="zh-CN" altLang="en-US"/>
              <a:t>参数，参考的地址是：</a:t>
            </a:r>
            <a:r>
              <a:rPr lang="en-US" altLang="zh-CN">
                <a:hlinkClick r:id="rId2"/>
              </a:rPr>
              <a:t>https://blog.csdn.net/kejizuiqianfang/article/details/100835528</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1808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7</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
            </a:r>
            <a:r>
              <a:rPr lang="zh-CN" altLang="en-US" sz="4000">
                <a:solidFill>
                  <a:schemeClr val="bg1"/>
                </a:solidFill>
              </a:rPr>
              <a:t>输入可变长的数据</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543599" y="1220744"/>
            <a:ext cx="7500025" cy="2276521"/>
          </a:xfrm>
          <a:prstGeom prst="rect">
            <a:avLst/>
          </a:prstGeom>
          <a:noFill/>
        </p:spPr>
        <p:txBody>
          <a:bodyPr wrap="square" rtlCol="0">
            <a:spAutoFit/>
          </a:bodyPr>
          <a:lstStyle/>
          <a:p>
            <a:pPr>
              <a:lnSpc>
                <a:spcPct val="120000"/>
              </a:lnSpc>
            </a:pPr>
            <a:r>
              <a:rPr lang="en-US" altLang="zh-CN"/>
              <a:t>      </a:t>
            </a:r>
            <a:r>
              <a:rPr lang="zh-CN" altLang="en-US"/>
              <a:t>博客中写的已经很详细了，这里就不对如何输入可变长数据不做过多的说明了。对于</a:t>
            </a:r>
            <a:r>
              <a:rPr lang="en-US" altLang="zh-CN"/>
              <a:t>LSTM</a:t>
            </a:r>
            <a:r>
              <a:rPr lang="zh-CN" altLang="en-US"/>
              <a:t>而言，这一步对于性能的影响比较重要，在我做的实验中，如果输入的数据不是可变长的，性能可能会差</a:t>
            </a:r>
            <a:r>
              <a:rPr lang="en-US" altLang="zh-CN"/>
              <a:t>4%-5%</a:t>
            </a:r>
            <a:r>
              <a:rPr lang="zh-CN" altLang="en-US"/>
              <a:t>左右。当然因为本次实验选择的数据集是比较简单的，其中的语义信息简单，还是句子长度较短，数据分布非常均匀，所以你会发现</a:t>
            </a:r>
            <a:r>
              <a:rPr lang="en-US" altLang="zh-CN"/>
              <a:t>CNN</a:t>
            </a:r>
            <a:r>
              <a:rPr lang="zh-CN" altLang="en-US"/>
              <a:t>和</a:t>
            </a:r>
            <a:r>
              <a:rPr lang="en-US" altLang="zh-CN"/>
              <a:t>LSTM</a:t>
            </a:r>
            <a:r>
              <a:rPr lang="zh-CN" altLang="en-US"/>
              <a:t>的性能差距可能不是特别的大。</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0949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8</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LSTM-Attention</a:t>
            </a:r>
            <a:r>
              <a:rPr lang="zh-CN" altLang="en-US" sz="4000">
                <a:solidFill>
                  <a:schemeClr val="bg1"/>
                </a:solidFill>
              </a:rPr>
              <a:t>机制</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543599" y="1220744"/>
            <a:ext cx="7500025" cy="3015184"/>
          </a:xfrm>
          <a:prstGeom prst="rect">
            <a:avLst/>
          </a:prstGeom>
          <a:noFill/>
        </p:spPr>
        <p:txBody>
          <a:bodyPr wrap="square" rtlCol="0">
            <a:spAutoFit/>
          </a:bodyPr>
          <a:lstStyle/>
          <a:p>
            <a:pPr>
              <a:lnSpc>
                <a:spcPct val="120000"/>
              </a:lnSpc>
            </a:pPr>
            <a:r>
              <a:rPr lang="en-US" altLang="zh-CN"/>
              <a:t>      Attention</a:t>
            </a:r>
            <a:r>
              <a:rPr lang="zh-CN" altLang="en-US"/>
              <a:t>机制，顾名思义。对于</a:t>
            </a:r>
            <a:r>
              <a:rPr lang="en-US" altLang="zh-CN"/>
              <a:t>LSTM</a:t>
            </a:r>
            <a:r>
              <a:rPr lang="zh-CN" altLang="en-US"/>
              <a:t>，我们最后会得到很多输出，因为我们的输入就很多嘛。对于一个句子，我们得到很多个输出之后，我们将哪个输出作为分类的依据呢？</a:t>
            </a:r>
            <a:endParaRPr lang="en-US" altLang="zh-CN"/>
          </a:p>
          <a:p>
            <a:pPr>
              <a:lnSpc>
                <a:spcPct val="120000"/>
              </a:lnSpc>
            </a:pPr>
            <a:r>
              <a:rPr lang="en-US" altLang="zh-CN"/>
              <a:t>      </a:t>
            </a:r>
            <a:r>
              <a:rPr lang="zh-CN" altLang="en-US"/>
              <a:t>实际上，有很多选择，例如选择</a:t>
            </a:r>
            <a:r>
              <a:rPr lang="en-US" altLang="zh-CN"/>
              <a:t>LSTM</a:t>
            </a:r>
            <a:r>
              <a:rPr lang="zh-CN" altLang="en-US"/>
              <a:t>最后一个节点的输出作为分类的依据，也可以将所有的输出结果加在一起作为分类的依据。但是一般我们是使用</a:t>
            </a:r>
            <a:r>
              <a:rPr lang="en-US" altLang="zh-CN"/>
              <a:t>Attention</a:t>
            </a:r>
            <a:r>
              <a:rPr lang="zh-CN" altLang="en-US"/>
              <a:t>机制来选择最合适的输出，简单的说，就是为所有节点的输出节点设定一个权重值，然后我们按权重将这些结果加起来作为分类的依据即可。</a:t>
            </a: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073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70E8FD9E-4985-4983-8CAE-A1C6CFE4DFD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fld id="{99109589-A2A7-4EDB-884F-5F2CE5501853}" type="datetime1">
              <a:rPr lang="zh-CN" altLang="en-US" sz="1300" smtClean="0">
                <a:solidFill>
                  <a:srgbClr val="898989"/>
                </a:solidFill>
                <a:ea typeface="宋体" panose="02010600030101010101" pitchFamily="2" charset="-122"/>
              </a:rPr>
              <a:pPr>
                <a:buFont typeface="Arial" panose="020B0604020202020204" pitchFamily="34" charset="0"/>
                <a:buNone/>
              </a:pPr>
              <a:t>2021/5/11</a:t>
            </a:fld>
            <a:endParaRPr lang="zh-CN" altLang="en-US" sz="1300">
              <a:solidFill>
                <a:srgbClr val="898989"/>
              </a:solidFill>
              <a:ea typeface="宋体" panose="02010600030101010101" pitchFamily="2" charset="-122"/>
            </a:endParaRPr>
          </a:p>
        </p:txBody>
      </p:sp>
      <p:sp>
        <p:nvSpPr>
          <p:cNvPr id="6147" name="灯片编号占位符 4">
            <a:extLst>
              <a:ext uri="{FF2B5EF4-FFF2-40B4-BE49-F238E27FC236}">
                <a16:creationId xmlns:a16="http://schemas.microsoft.com/office/drawing/2014/main" id="{6C259175-2352-4EDB-84B9-F8A284BBD641}"/>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8DFFF5EE-F41D-4382-8FCD-7F5C966E7116}" type="slidenum">
              <a:rPr altLang="en-US" sz="1300" smtClean="0">
                <a:solidFill>
                  <a:srgbClr val="898989"/>
                </a:solidFill>
              </a:rPr>
              <a:pPr/>
              <a:t>9</a:t>
            </a:fld>
            <a:endParaRPr lang="zh-CN" altLang="en-US" sz="1300">
              <a:solidFill>
                <a:srgbClr val="898989"/>
              </a:solidFill>
            </a:endParaRPr>
          </a:p>
        </p:txBody>
      </p:sp>
      <p:sp>
        <p:nvSpPr>
          <p:cNvPr id="2" name="文本框 1">
            <a:extLst>
              <a:ext uri="{FF2B5EF4-FFF2-40B4-BE49-F238E27FC236}">
                <a16:creationId xmlns:a16="http://schemas.microsoft.com/office/drawing/2014/main" id="{C3350CD2-2A0D-4E94-9CF0-4E6A3C2A5CFE}"/>
              </a:ext>
            </a:extLst>
          </p:cNvPr>
          <p:cNvSpPr txBox="1"/>
          <p:nvPr/>
        </p:nvSpPr>
        <p:spPr>
          <a:xfrm>
            <a:off x="239948" y="220494"/>
            <a:ext cx="7717277" cy="707886"/>
          </a:xfrm>
          <a:prstGeom prst="rect">
            <a:avLst/>
          </a:prstGeom>
          <a:noFill/>
        </p:spPr>
        <p:txBody>
          <a:bodyPr wrap="square" rtlCol="0">
            <a:spAutoFit/>
          </a:bodyPr>
          <a:lstStyle/>
          <a:p>
            <a:r>
              <a:rPr lang="en-US" altLang="zh-CN" sz="4000">
                <a:solidFill>
                  <a:schemeClr val="bg1"/>
                </a:solidFill>
              </a:rPr>
              <a:t>LSTM-Attention</a:t>
            </a:r>
            <a:r>
              <a:rPr lang="zh-CN" altLang="en-US" sz="4000">
                <a:solidFill>
                  <a:schemeClr val="bg1"/>
                </a:solidFill>
              </a:rPr>
              <a:t>机制</a:t>
            </a:r>
          </a:p>
        </p:txBody>
      </p:sp>
      <p:sp>
        <p:nvSpPr>
          <p:cNvPr id="3" name="文本框 2">
            <a:extLst>
              <a:ext uri="{FF2B5EF4-FFF2-40B4-BE49-F238E27FC236}">
                <a16:creationId xmlns:a16="http://schemas.microsoft.com/office/drawing/2014/main" id="{63FCE1F2-FFF3-4A8D-A1ED-10F75D71D078}"/>
              </a:ext>
            </a:extLst>
          </p:cNvPr>
          <p:cNvSpPr txBox="1"/>
          <p:nvPr/>
        </p:nvSpPr>
        <p:spPr>
          <a:xfrm>
            <a:off x="457200" y="1503113"/>
            <a:ext cx="7500025" cy="400110"/>
          </a:xfrm>
          <a:prstGeom prst="rect">
            <a:avLst/>
          </a:prstGeom>
          <a:noFill/>
        </p:spPr>
        <p:txBody>
          <a:bodyPr wrap="square" rtlCol="0">
            <a:spAutoFit/>
          </a:bodyPr>
          <a:lstStyle/>
          <a:p>
            <a:r>
              <a:rPr lang="en-US" altLang="zh-CN"/>
              <a:t>                     </a:t>
            </a:r>
          </a:p>
        </p:txBody>
      </p:sp>
      <p:sp>
        <p:nvSpPr>
          <p:cNvPr id="6" name="文本框 5">
            <a:extLst>
              <a:ext uri="{FF2B5EF4-FFF2-40B4-BE49-F238E27FC236}">
                <a16:creationId xmlns:a16="http://schemas.microsoft.com/office/drawing/2014/main" id="{B9AD4304-2ADE-430F-928D-5AB90EDE55F9}"/>
              </a:ext>
            </a:extLst>
          </p:cNvPr>
          <p:cNvSpPr txBox="1"/>
          <p:nvPr/>
        </p:nvSpPr>
        <p:spPr>
          <a:xfrm>
            <a:off x="543599" y="1220744"/>
            <a:ext cx="7500025" cy="1166410"/>
          </a:xfrm>
          <a:prstGeom prst="rect">
            <a:avLst/>
          </a:prstGeom>
          <a:noFill/>
        </p:spPr>
        <p:txBody>
          <a:bodyPr wrap="square" rtlCol="0">
            <a:spAutoFit/>
          </a:bodyPr>
          <a:lstStyle/>
          <a:p>
            <a:pPr>
              <a:lnSpc>
                <a:spcPct val="120000"/>
              </a:lnSpc>
            </a:pPr>
            <a:r>
              <a:rPr lang="zh-CN" altLang="en-US"/>
              <a:t>       常用的</a:t>
            </a:r>
            <a:r>
              <a:rPr lang="en-US" altLang="zh-CN"/>
              <a:t>attention</a:t>
            </a:r>
            <a:r>
              <a:rPr lang="zh-CN" altLang="en-US"/>
              <a:t>计算法方法</a:t>
            </a:r>
            <a:r>
              <a:rPr lang="en-US" altLang="zh-CN"/>
              <a:t>, </a:t>
            </a:r>
            <a:r>
              <a:rPr lang="zh-CN" altLang="en-US"/>
              <a:t>是描述成一个查询</a:t>
            </a:r>
            <a:r>
              <a:rPr lang="en-US" altLang="zh-CN"/>
              <a:t>(query)</a:t>
            </a:r>
            <a:r>
              <a:rPr lang="zh-CN" altLang="en-US"/>
              <a:t>和键值对</a:t>
            </a:r>
            <a:r>
              <a:rPr lang="en-US" altLang="zh-CN"/>
              <a:t>(key-value)</a:t>
            </a:r>
            <a:r>
              <a:rPr lang="zh-CN" altLang="en-US"/>
              <a:t>的形式</a:t>
            </a:r>
            <a:r>
              <a:rPr lang="en-US" altLang="zh-CN"/>
              <a:t>, </a:t>
            </a:r>
            <a:r>
              <a:rPr lang="zh-CN" altLang="en-US"/>
              <a:t>如下图所示</a:t>
            </a:r>
          </a:p>
          <a:p>
            <a:pPr>
              <a:lnSpc>
                <a:spcPct val="120000"/>
              </a:lnSpc>
            </a:pPr>
            <a:endParaRPr lang="en-US" altLang="zh-CN"/>
          </a:p>
        </p:txBody>
      </p:sp>
      <p:sp>
        <p:nvSpPr>
          <p:cNvPr id="7" name="Rectangle 4">
            <a:extLst>
              <a:ext uri="{FF2B5EF4-FFF2-40B4-BE49-F238E27FC236}">
                <a16:creationId xmlns:a16="http://schemas.microsoft.com/office/drawing/2014/main" id="{6756EB5A-1AB9-4A6E-9E77-A28C27E8E8E9}"/>
              </a:ext>
            </a:extLst>
          </p:cNvPr>
          <p:cNvSpPr>
            <a:spLocks noChangeArrowheads="1"/>
          </p:cNvSpPr>
          <p:nvPr/>
        </p:nvSpPr>
        <p:spPr bwMode="auto">
          <a:xfrm>
            <a:off x="4377600" y="303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7B9DDB29-3C9D-492B-B493-0B0471701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23" y="2089386"/>
            <a:ext cx="5093126" cy="4564733"/>
          </a:xfrm>
          <a:prstGeom prst="rect">
            <a:avLst/>
          </a:prstGeom>
        </p:spPr>
      </p:pic>
    </p:spTree>
    <p:extLst>
      <p:ext uri="{BB962C8B-B14F-4D97-AF65-F5344CB8AC3E}">
        <p14:creationId xmlns:p14="http://schemas.microsoft.com/office/powerpoint/2010/main" val="510208726"/>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spPr>
      <a:bodyPr vert="horz" wrap="none" lIns="90000" tIns="46800" rIns="90000" bIns="46800" numCol="1" rtlCol="0" anchor="ctr" anchorCtr="0" compatLnSpc="1"/>
      <a:lstStyle>
        <a:defPPr marL="0" marR="0" indent="0" algn="l" defTabSz="914400" rtl="0" eaLnBrk="1" fontAlgn="base" latinLnBrk="0" hangingPunct="1">
          <a:spcBef>
            <a:spcPct val="0"/>
          </a:spcBef>
          <a:spcAft>
            <a:spcPct val="0"/>
          </a:spcAft>
          <a:buClrTx/>
          <a:buSzTx/>
          <a:buFontTx/>
          <a:buNone/>
          <a:defRPr kumimoji="0"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18051</TotalTime>
  <Pages>0</Pages>
  <Words>1401</Words>
  <Characters>0</Characters>
  <Application>Microsoft Office PowerPoint</Application>
  <DocSecurity>0</DocSecurity>
  <PresentationFormat>全屏显示(4:3)</PresentationFormat>
  <Lines>0</Lines>
  <Paragraphs>110</Paragraphs>
  <Slides>16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vt:lpstr>
      <vt:lpstr>Wingdings</vt:lpstr>
      <vt:lpstr>Standarddesign</vt:lpstr>
      <vt:lpstr>使用LSTM进行情感分类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小熊猫</dc:creator>
  <dc:description>PresentationLoad.com</dc:description>
  <cp:lastModifiedBy>hihihi</cp:lastModifiedBy>
  <cp:revision>1469</cp:revision>
  <dcterms:created xsi:type="dcterms:W3CDTF">2007-11-27T23:54:21Z</dcterms:created>
  <dcterms:modified xsi:type="dcterms:W3CDTF">2021-05-11T08:17:37Z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