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290" r:id="rId6"/>
    <p:sldId id="291" r:id="rId7"/>
    <p:sldId id="293" r:id="rId8"/>
    <p:sldId id="294" r:id="rId9"/>
    <p:sldId id="295" r:id="rId10"/>
    <p:sldId id="296" r:id="rId11"/>
    <p:sldId id="297" r:id="rId12"/>
    <p:sldId id="325" r:id="rId13"/>
    <p:sldId id="298" r:id="rId14"/>
    <p:sldId id="299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292" r:id="rId23"/>
    <p:sldId id="272" r:id="rId24"/>
    <p:sldId id="285" r:id="rId2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24ef22aa1ac_0_17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24ef22aa1ac_0_17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/>
          <a:srcRect l="16960" t="24718" r="7121" b="26177"/>
          <a:stretch>
            <a:fillRect/>
          </a:stretch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58" name="Google Shape;1058;p24"/>
          <p:cNvSpPr txBox="1"/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-GB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-GB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/>
            <a:srcRect t="17657" b="17663"/>
            <a:stretch>
              <a:fillRect/>
            </a:stretch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/>
          <p:nvPr>
            <p:ph type="ctrTitle"/>
          </p:nvPr>
        </p:nvSpPr>
        <p:spPr>
          <a:xfrm>
            <a:off x="1044145" y="-92361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2"/>
                </a:solidFill>
              </a:rPr>
              <a:t>AGENT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Agentic Workflow</a:t>
            </a:r>
            <a:endParaRPr lang="en-US"/>
          </a:p>
        </p:txBody>
      </p:sp>
      <p:pic>
        <p:nvPicPr>
          <p:cNvPr id="5" name="Picture 4" descr="这篇 AI Agent 漫游指南，带你建立全面的科技史观-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347470"/>
            <a:ext cx="6334760" cy="32378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99385" y="4732020"/>
            <a:ext cx="4027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Customer discount recommendation</a:t>
            </a:r>
            <a:r>
              <a:rPr lang="en-US" altLang="en-GB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 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</a:rPr>
              <a:t>system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Multi Agent Architecture</a:t>
            </a:r>
            <a:endParaRPr lang="en-US"/>
          </a:p>
        </p:txBody>
      </p:sp>
      <p:pic>
        <p:nvPicPr>
          <p:cNvPr id="3" name="Picture 2" descr="这篇 AI Agent 漫游指南，带你建立全面的科技史观-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95" y="1059180"/>
            <a:ext cx="4801235" cy="3952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Fail Reason</a:t>
            </a:r>
            <a:endParaRPr lang="en-US"/>
          </a:p>
        </p:txBody>
      </p:sp>
      <p:pic>
        <p:nvPicPr>
          <p:cNvPr id="3" name="Picture 2" descr="这篇 AI Agent 漫游指南，带你建立全面的科技史观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419225"/>
            <a:ext cx="6214745" cy="32111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Deepseek R1</a:t>
            </a:r>
            <a:endParaRPr lang="en-US"/>
          </a:p>
        </p:txBody>
      </p:sp>
      <p:pic>
        <p:nvPicPr>
          <p:cNvPr id="4" name="Picture 3" descr="这篇 AI Agent 漫游指南，带你建立全面的科技史观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419225"/>
            <a:ext cx="6459855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Trending</a:t>
            </a:r>
            <a:endParaRPr lang="en-US"/>
          </a:p>
        </p:txBody>
      </p:sp>
      <p:pic>
        <p:nvPicPr>
          <p:cNvPr id="4" name="Picture 3" descr="这篇 AI Agent 漫游指南，带你建立全面的科技史观-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059180"/>
            <a:ext cx="4742815" cy="3869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A2A</a:t>
            </a:r>
            <a:endParaRPr lang="en-US"/>
          </a:p>
        </p:txBody>
      </p:sp>
      <p:pic>
        <p:nvPicPr>
          <p:cNvPr id="4" name="Picture 3" descr="这篇 AI Agent 漫游指南，带你建立全面的科技史观-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440" y="1242695"/>
            <a:ext cx="4944110" cy="36944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BenchMark Evolution</a:t>
            </a:r>
            <a:endParaRPr lang="en-US"/>
          </a:p>
        </p:txBody>
      </p:sp>
      <p:pic>
        <p:nvPicPr>
          <p:cNvPr id="4" name="Picture 3" descr="红杉中国推出 Agent 基准测试「xbench」，双轨评估体系，关注 AI 真实场景的效用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1419860"/>
            <a:ext cx="7571105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Xbench Evaluation</a:t>
            </a:r>
            <a:endParaRPr lang="en-US"/>
          </a:p>
        </p:txBody>
      </p:sp>
      <p:pic>
        <p:nvPicPr>
          <p:cNvPr id="4" name="Picture 3" descr="红杉中国推出 Agent 基准测试「xbench」，双轨评估体系，关注 AI 真实场景的效用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563370"/>
            <a:ext cx="7626985" cy="30156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Agent Capacity</a:t>
            </a:r>
            <a:endParaRPr lang="en-US"/>
          </a:p>
        </p:txBody>
      </p:sp>
      <p:pic>
        <p:nvPicPr>
          <p:cNvPr id="6" name="Picture 5" descr="红杉中国推出 Agent 基准测试「xbench」，双轨评估体系，关注 AI 真实场景的效用-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338580"/>
            <a:ext cx="6551295" cy="36309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Profession Align</a:t>
            </a:r>
            <a:endParaRPr lang="en-US"/>
          </a:p>
        </p:txBody>
      </p:sp>
      <p:pic>
        <p:nvPicPr>
          <p:cNvPr id="4" name="Picture 3" descr="红杉中国推出 Agent 基准测试「xbench」，双轨评估体系，关注 AI 真实场景的效用-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1347470"/>
            <a:ext cx="6857365" cy="3422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history</a:t>
            </a:r>
            <a:endParaRPr lang="en-US"/>
          </a:p>
        </p:txBody>
      </p:sp>
      <p:pic>
        <p:nvPicPr>
          <p:cNvPr id="9" name="Picture 8" descr="这篇 AI Agent 漫游指南，带你建立全面的科技史观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0325" y="1491615"/>
            <a:ext cx="68580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76490" y="445025"/>
            <a:ext cx="7704000" cy="572700"/>
          </a:xfrm>
        </p:spPr>
        <p:txBody>
          <a:bodyPr/>
          <a:p>
            <a:r>
              <a:rPr lang="en-US"/>
              <a:t>MCP</a:t>
            </a:r>
            <a:endParaRPr lang="en-US"/>
          </a:p>
        </p:txBody>
      </p:sp>
      <p:pic>
        <p:nvPicPr>
          <p:cNvPr id="3" name="Picture 2" descr="这篇 AI Agent 漫游指南，带你建立全面的科技史观-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203325"/>
            <a:ext cx="6386195" cy="34474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Practical exercise </a:t>
            </a:r>
            <a:endParaRPr lang="en-GB"/>
          </a:p>
        </p:txBody>
      </p:sp>
      <p:sp>
        <p:nvSpPr>
          <p:cNvPr id="2074" name="Google Shape;2074;p51"/>
          <p:cNvSpPr txBox="1"/>
          <p:nvPr>
            <p:ph type="subTitle" idx="1"/>
          </p:nvPr>
        </p:nvSpPr>
        <p:spPr>
          <a:xfrm>
            <a:off x="755650" y="1275715"/>
            <a:ext cx="6065520" cy="3123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  <a:latin typeface="IBM Plex Mono"/>
                <a:ea typeface="IBM Plex Mono"/>
                <a:cs typeface="IBM Plex Mono"/>
              </a:rPr>
              <a:t>step</a:t>
            </a:r>
            <a:endParaRPr lang="en-GB" sz="2400" b="1">
              <a:solidFill>
                <a:schemeClr val="dk2"/>
              </a:solidFill>
              <a:latin typeface="IBM Plex Mono"/>
              <a:ea typeface="IBM Plex Mono"/>
              <a:cs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1.</a:t>
            </a:r>
            <a:r>
              <a:rPr lang="en-US" b="1"/>
              <a:t> </a:t>
            </a:r>
            <a:r>
              <a:rPr b="1"/>
              <a:t>学习LangGPT仓库，创建一个LangGPT助手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2.</a:t>
            </a:r>
            <a:r>
              <a:rPr lang="en-US" b="1"/>
              <a:t> </a:t>
            </a:r>
            <a:r>
              <a:rPr b="1"/>
              <a:t>让LangGPT助手生成一个MCP专家(学习MCP的文档)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3</a:t>
            </a:r>
            <a:r>
              <a:rPr lang="en-US" b="1"/>
              <a:t>. </a:t>
            </a:r>
            <a:r>
              <a:rPr b="1"/>
              <a:t>让MCP专家帮我们实现一个简单的MCP应用	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2"/>
                </a:solidFill>
                <a:latin typeface="IBM Plex Mono"/>
                <a:ea typeface="IBM Plex Mono"/>
                <a:cs typeface="IBM Plex Mono"/>
              </a:rPr>
              <a:t>case</a:t>
            </a:r>
            <a:endParaRPr lang="en-GB" sz="2400" b="1">
              <a:solidFill>
                <a:schemeClr val="dk2"/>
              </a:solidFill>
              <a:latin typeface="IBM Plex Mono"/>
              <a:ea typeface="IBM Plex Mono"/>
              <a:cs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1</a:t>
            </a:r>
            <a:r>
              <a:rPr b="1">
                <a:sym typeface="+mn-ea"/>
              </a:rPr>
              <a:t>.</a:t>
            </a:r>
            <a:r>
              <a:rPr lang="en-US" b="1">
                <a:sym typeface="+mn-ea"/>
              </a:rPr>
              <a:t> </a:t>
            </a:r>
            <a:r>
              <a:rPr b="1"/>
              <a:t>官方demo	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b="1"/>
              <a:t>2</a:t>
            </a:r>
            <a:r>
              <a:rPr b="1">
                <a:sym typeface="+mn-ea"/>
              </a:rPr>
              <a:t>.</a:t>
            </a:r>
            <a:r>
              <a:rPr lang="en-US" b="1">
                <a:sym typeface="+mn-ea"/>
              </a:rPr>
              <a:t> </a:t>
            </a:r>
            <a:r>
              <a:rPr b="1"/>
              <a:t>HackerNews接口 Hacker News API	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endParaRPr lang="en-GB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0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2413" name="Google Shape;2413;p64"/>
          <p:cNvSpPr txBox="1"/>
          <p:nvPr/>
        </p:nvSpPr>
        <p:spPr>
          <a:xfrm>
            <a:off x="1157300" y="43883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31" name="Google Shape;2431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2" name="Google Shape;2432;p64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3" name="Google Shape;2433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36" name="Google Shape;2436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7" name="Google Shape;2437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8" name="Google Shape;2438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9" name="Google Shape;2439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44" name="Google Shape;2444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5" name="Google Shape;2445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6" name="Google Shape;2446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47" name="Google Shape;2447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48" name="Google Shape;2448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9" name="Google Shape;2449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0" name="Google Shape;2450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1" name="Google Shape;2451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2" name="Google Shape;2452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53" name="Google Shape;2453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54" name="Google Shape;2454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5" name="Google Shape;2455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6" name="Google Shape;2456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7" name="Google Shape;2457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8" name="Google Shape;2458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59" name="Google Shape;2459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0" name="Google Shape;2460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1" name="Google Shape;2461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62" name="Google Shape;2462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63" name="Google Shape;2463;p64"/>
          <p:cNvGrpSpPr/>
          <p:nvPr/>
        </p:nvGrpSpPr>
        <p:grpSpPr>
          <a:xfrm>
            <a:off x="1234025" y="4151751"/>
            <a:ext cx="4558967" cy="134100"/>
            <a:chOff x="796100" y="3019701"/>
            <a:chExt cx="4558967" cy="134100"/>
          </a:xfrm>
        </p:grpSpPr>
        <p:sp>
          <p:nvSpPr>
            <p:cNvPr id="2464" name="Google Shape;2464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465" name="Google Shape;2465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6" name="Google Shape;2466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define</a:t>
            </a:r>
            <a:endParaRPr lang="en-US"/>
          </a:p>
        </p:txBody>
      </p:sp>
      <p:pic>
        <p:nvPicPr>
          <p:cNvPr id="5" name="Picture 4" descr="这篇 AI Agent 漫游指南，带你建立全面的科技史观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059815"/>
            <a:ext cx="6216650" cy="3269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AI Vtuber</a:t>
            </a:r>
            <a:endParaRPr lang="en-US"/>
          </a:p>
        </p:txBody>
      </p:sp>
      <p:pic>
        <p:nvPicPr>
          <p:cNvPr id="5" name="Picture 4" descr="Neuro-sama_V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575" y="1275715"/>
            <a:ext cx="2647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ReAct</a:t>
            </a:r>
            <a:endParaRPr lang="en-US"/>
          </a:p>
        </p:txBody>
      </p:sp>
      <p:pic>
        <p:nvPicPr>
          <p:cNvPr id="3" name="Picture 2" descr="这篇 AI Agent 漫游指南，带你建立全面的科技史观-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1275715"/>
            <a:ext cx="4589780" cy="360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WorkFlow</a:t>
            </a:r>
            <a:endParaRPr lang="en-US"/>
          </a:p>
        </p:txBody>
      </p:sp>
      <p:pic>
        <p:nvPicPr>
          <p:cNvPr id="3" name="Picture 2" descr="这篇 AI Agent 漫游指南，带你建立全面的科技史观-9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1059180"/>
            <a:ext cx="503555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Plan-and-Execute</a:t>
            </a:r>
            <a:endParaRPr lang="en-US"/>
          </a:p>
        </p:txBody>
      </p:sp>
      <p:pic>
        <p:nvPicPr>
          <p:cNvPr id="4" name="Picture 3" descr="这篇 AI Agent 漫游指南，带你建立全面的科技史观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346200"/>
            <a:ext cx="5472430" cy="3658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ReWOO</a:t>
            </a:r>
            <a:endParaRPr lang="en-US"/>
          </a:p>
        </p:txBody>
      </p:sp>
      <p:pic>
        <p:nvPicPr>
          <p:cNvPr id="3" name="Picture 2" descr="这篇 AI Agent 漫游指南，带你建立全面的科技史观-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4515" y="1341120"/>
            <a:ext cx="5532120" cy="36626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/>
              <a:t>LLMCompiler</a:t>
            </a:r>
            <a:endParaRPr lang="en-US"/>
          </a:p>
        </p:txBody>
      </p:sp>
      <p:pic>
        <p:nvPicPr>
          <p:cNvPr id="3" name="Picture 2" descr="这篇 AI Agent 漫游指南，带你建立全面的科技史观-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1203325"/>
            <a:ext cx="5257800" cy="37198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Presentation</Application>
  <PresentationFormat/>
  <Paragraphs>63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SimSun</vt:lpstr>
      <vt:lpstr>Wingdings</vt:lpstr>
      <vt:lpstr>Arial</vt:lpstr>
      <vt:lpstr>IBM Plex Mono</vt:lpstr>
      <vt:lpstr>C059</vt:lpstr>
      <vt:lpstr>Poppins</vt:lpstr>
      <vt:lpstr>Roboto Condensed Light</vt:lpstr>
      <vt:lpstr>Open Sans</vt:lpstr>
      <vt:lpstr>Source Code Pro</vt:lpstr>
      <vt:lpstr>PT Sans</vt:lpstr>
      <vt:lpstr>Microsoft YaHei</vt:lpstr>
      <vt:lpstr>黑体</vt:lpstr>
      <vt:lpstr>Arial Unicode MS</vt:lpstr>
      <vt:lpstr>SimSun</vt:lpstr>
      <vt:lpstr>方正书宋_GBK</vt:lpstr>
      <vt:lpstr>Introduction to Coding Workshop by Slidesgo</vt:lpstr>
      <vt:lpstr>AGENT</vt:lpstr>
      <vt:lpstr>history</vt:lpstr>
      <vt:lpstr>define</vt:lpstr>
      <vt:lpstr>AI Vtuber</vt:lpstr>
      <vt:lpstr>ReAct</vt:lpstr>
      <vt:lpstr>WorkFlow</vt:lpstr>
      <vt:lpstr>Plan-and-Execute</vt:lpstr>
      <vt:lpstr>ReWOO</vt:lpstr>
      <vt:lpstr>LLMCompiler</vt:lpstr>
      <vt:lpstr>Agentic Workflow</vt:lpstr>
      <vt:lpstr>Multi Agent Architecture</vt:lpstr>
      <vt:lpstr>Fail Reason</vt:lpstr>
      <vt:lpstr>Deepseek R1</vt:lpstr>
      <vt:lpstr>Trending</vt:lpstr>
      <vt:lpstr>A2A</vt:lpstr>
      <vt:lpstr>BenchMark Evolution</vt:lpstr>
      <vt:lpstr>Xbench Evaluation</vt:lpstr>
      <vt:lpstr>Agent Capacity</vt:lpstr>
      <vt:lpstr>Profession Align</vt:lpstr>
      <vt:lpstr>MCP</vt:lpstr>
      <vt:lpstr>Practical exercise 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dc:creator/>
  <cp:lastModifiedBy>Yrd</cp:lastModifiedBy>
  <cp:revision>37</cp:revision>
  <dcterms:created xsi:type="dcterms:W3CDTF">2025-05-30T00:00:04Z</dcterms:created>
  <dcterms:modified xsi:type="dcterms:W3CDTF">2025-05-30T00:00:04Z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88488EDB2240E9B9582F2B68B5A75DBB_42</vt:lpwstr>
  </property>
  <property fmtid="{D5CDD505-2E9C-101B-9397-08002B2CF9AE}" pid="3" name="KSOProductBuildVer">
    <vt:lpwstr>1033-12.1.0.17900</vt:lpwstr>
  </property>
</Properties>
</file>