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3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.xml" ContentType="application/vnd.openxmlformats-officedocument.presentationml.notesSlide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2" r:id="rId2"/>
  </p:sldMasterIdLst>
  <p:notesMasterIdLst>
    <p:notesMasterId r:id="rId14"/>
  </p:notesMasterIdLst>
  <p:sldIdLst>
    <p:sldId id="300" r:id="rId3"/>
    <p:sldId id="289" r:id="rId4"/>
    <p:sldId id="299" r:id="rId5"/>
    <p:sldId id="290" r:id="rId6"/>
    <p:sldId id="291" r:id="rId7"/>
    <p:sldId id="292" r:id="rId8"/>
    <p:sldId id="293" r:id="rId9"/>
    <p:sldId id="296" r:id="rId10"/>
    <p:sldId id="297" r:id="rId11"/>
    <p:sldId id="298" r:id="rId12"/>
    <p:sldId id="294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731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74" y="-108"/>
      </p:cViewPr>
      <p:guideLst>
        <p:guide orient="horz" pos="2160"/>
        <p:guide pos="73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4D669-94F9-4D70-8C76-4C2D35D4E5D0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F1FBE-56EB-4949-9CC0-596323F099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0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26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A0010E-9B7C-4109-8B7A-732433805D90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957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13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833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320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7711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449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4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4749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19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8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29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2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18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6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03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blac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4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14" name="Object 1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083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4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6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8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759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2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5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6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42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slideLayout" Target="../slideLayouts/slideLayout8.xml"/><Relationship Id="rId7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0.xml"/><Relationship Id="rId10" Type="http://schemas.openxmlformats.org/officeDocument/2006/relationships/oleObject" Target="../embeddings/oleObject7.bin"/><Relationship Id="rId4" Type="http://schemas.openxmlformats.org/officeDocument/2006/relationships/slideLayout" Target="../slideLayouts/slideLayout9.xml"/><Relationship Id="rId9" Type="http://schemas.openxmlformats.org/officeDocument/2006/relationships/tags" Target="../tags/tag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9352528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0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9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8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1520963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1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0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4.emf"/><Relationship Id="rId2" Type="http://schemas.openxmlformats.org/officeDocument/2006/relationships/tags" Target="../tags/tag19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990" y="186326"/>
            <a:ext cx="1521578" cy="76449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12448" y="5567869"/>
            <a:ext cx="8236916" cy="10185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Dealer Name 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经销商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名称</a:t>
            </a: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宾利</a:t>
            </a:r>
            <a:endParaRPr lang="en-US" altLang="zh-CN" sz="1507" dirty="0" smtClean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altLang="zh-CN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Event Name 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活动名称： （展厅活动，试驾活动，售后活动，交车仪式，易手车活动，新车发布等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  <a:endParaRPr lang="en-US" sz="1507" dirty="0" smtClean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Start </a:t>
            </a: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date/End date 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活动日期</a:t>
            </a: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2022--</a:t>
            </a:r>
            <a:endParaRPr lang="en-US" sz="1507" dirty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Submission date 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提交日期</a:t>
            </a: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2022--</a:t>
            </a:r>
            <a:endParaRPr lang="en-US" sz="1507" dirty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79" b="14440"/>
          <a:stretch/>
        </p:blipFill>
        <p:spPr>
          <a:xfrm>
            <a:off x="290832" y="1205419"/>
            <a:ext cx="11654119" cy="41078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33347" y="5313270"/>
            <a:ext cx="339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封面图片可以自行更换车辆美图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5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Hospitality 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礼仪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4832" y="1684547"/>
            <a:ext cx="5336624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如有其他项目申请特殊定制，</a:t>
            </a:r>
            <a:endParaRPr lang="en-US" altLang="zh-CN" sz="2000" dirty="0" smtClean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请提供相关素材及照片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770" y="1684547"/>
            <a:ext cx="5336624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请提供礼仪照片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70" y="1227173"/>
            <a:ext cx="5336624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Hospitality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礼仪</a:t>
            </a:r>
            <a:endParaRPr lang="en-US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64832" y="1227173"/>
            <a:ext cx="5336624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Others 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其他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32470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87141" y="675516"/>
            <a:ext cx="11032602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Rundown / Agenda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活动流程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9" name="Char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1804723"/>
              </p:ext>
            </p:extLst>
          </p:nvPr>
        </p:nvGraphicFramePr>
        <p:xfrm>
          <a:off x="587141" y="1234463"/>
          <a:ext cx="11032602" cy="4516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2607">
                  <a:extLst>
                    <a:ext uri="{9D8B030D-6E8A-4147-A177-3AD203B41FA5}">
                      <a16:colId xmlns:a16="http://schemas.microsoft.com/office/drawing/2014/main" xmlns="" val="3496894346"/>
                    </a:ext>
                  </a:extLst>
                </a:gridCol>
                <a:gridCol w="22826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36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3694">
                  <a:extLst>
                    <a:ext uri="{9D8B030D-6E8A-4147-A177-3AD203B41FA5}">
                      <a16:colId xmlns:a16="http://schemas.microsoft.com/office/drawing/2014/main" xmlns="" val="610373499"/>
                    </a:ext>
                  </a:extLst>
                </a:gridCol>
              </a:tblGrid>
              <a:tr h="441918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StartTime</a:t>
                      </a: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时间</a:t>
                      </a: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EndTime</a:t>
                      </a: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时间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Content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内容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Responsible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负责人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660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55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252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87373226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9051246"/>
                  </a:ext>
                </a:extLst>
              </a:tr>
              <a:tr h="40426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77553746"/>
                  </a:ext>
                </a:extLst>
              </a:tr>
              <a:tr h="43482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3040112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4687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3354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6" name="think-cell Slide" r:id="rId6" imgW="416" imgH="416" progId="TCLayout.ActiveDocument.1">
                  <p:embed/>
                </p:oleObj>
              </mc:Choice>
              <mc:Fallback>
                <p:oleObj name="think-cell Slide" r:id="rId6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91923"/>
              </p:ext>
            </p:extLst>
          </p:nvPr>
        </p:nvGraphicFramePr>
        <p:xfrm>
          <a:off x="539749" y="1107029"/>
          <a:ext cx="11079991" cy="3442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933">
                  <a:extLst>
                    <a:ext uri="{9D8B030D-6E8A-4147-A177-3AD203B41FA5}">
                      <a16:colId xmlns:a16="http://schemas.microsoft.com/office/drawing/2014/main" xmlns="" val="1357581311"/>
                    </a:ext>
                  </a:extLst>
                </a:gridCol>
                <a:gridCol w="2706957">
                  <a:extLst>
                    <a:ext uri="{9D8B030D-6E8A-4147-A177-3AD203B41FA5}">
                      <a16:colId xmlns:a16="http://schemas.microsoft.com/office/drawing/2014/main" xmlns="" val="1956442140"/>
                    </a:ext>
                  </a:extLst>
                </a:gridCol>
                <a:gridCol w="1378384">
                  <a:extLst>
                    <a:ext uri="{9D8B030D-6E8A-4147-A177-3AD203B41FA5}">
                      <a16:colId xmlns:a16="http://schemas.microsoft.com/office/drawing/2014/main" xmlns="" val="3122743454"/>
                    </a:ext>
                  </a:extLst>
                </a:gridCol>
                <a:gridCol w="1030714">
                  <a:extLst>
                    <a:ext uri="{9D8B030D-6E8A-4147-A177-3AD203B41FA5}">
                      <a16:colId xmlns:a16="http://schemas.microsoft.com/office/drawing/2014/main" xmlns="" val="755301095"/>
                    </a:ext>
                  </a:extLst>
                </a:gridCol>
                <a:gridCol w="2464037">
                  <a:extLst>
                    <a:ext uri="{9D8B030D-6E8A-4147-A177-3AD203B41FA5}">
                      <a16:colId xmlns:a16="http://schemas.microsoft.com/office/drawing/2014/main" xmlns="" val="2056552446"/>
                    </a:ext>
                  </a:extLst>
                </a:gridCol>
                <a:gridCol w="1574966">
                  <a:extLst>
                    <a:ext uri="{9D8B030D-6E8A-4147-A177-3AD203B41FA5}">
                      <a16:colId xmlns:a16="http://schemas.microsoft.com/office/drawing/2014/main" xmlns="" val="1567976445"/>
                    </a:ext>
                  </a:extLst>
                </a:gridCol>
              </a:tblGrid>
              <a:tr h="313200"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活动总览 </a:t>
                      </a:r>
                      <a:r>
                        <a:rPr lang="en-US" altLang="zh-CN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Over</a:t>
                      </a:r>
                      <a:r>
                        <a:rPr lang="en-US" altLang="zh-CN" sz="1200" baseline="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view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3583067"/>
                  </a:ext>
                </a:extLst>
              </a:tr>
              <a:tr h="524437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Event Name &amp; Intent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活动名称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内容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1841494"/>
                  </a:ext>
                </a:extLst>
              </a:tr>
              <a:tr h="486978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日期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685792" rtl="0" eaLnBrk="1" latinLnBrk="0" hangingPunct="1"/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Location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地点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0" marT="54261" marB="54261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37797630"/>
                  </a:ext>
                </a:extLst>
              </a:tr>
              <a:tr h="486978">
                <a:tc rowSpan="4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People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人员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of participants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参与人数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Vehicle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车辆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Usage  (Static/Test drive)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用途（静态展示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试驾）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792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495537"/>
                  </a:ext>
                </a:extLst>
              </a:tr>
              <a:tr h="486978"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of DCPID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DCPID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客户数量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Model</a:t>
                      </a:r>
                    </a:p>
                    <a:p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型号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685792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00042587"/>
                  </a:ext>
                </a:extLst>
              </a:tr>
              <a:tr h="4869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Cost per n</a:t>
                      </a: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ew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leads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*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每条线索成本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69117920"/>
                  </a:ext>
                </a:extLst>
              </a:tr>
              <a:tr h="486978"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of new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leads created in 2022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今年新增线索数量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</a:p>
                    <a:p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数量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792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8740028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67891" y="754312"/>
            <a:ext cx="11051852" cy="364291"/>
          </a:xfrm>
        </p:spPr>
        <p:txBody>
          <a:bodyPr vert="horz"/>
          <a:lstStyle/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Overview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概述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7" name="Group 3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117615396"/>
              </p:ext>
            </p:extLst>
          </p:nvPr>
        </p:nvGraphicFramePr>
        <p:xfrm>
          <a:off x="587372" y="4732273"/>
          <a:ext cx="11032368" cy="871454"/>
        </p:xfrm>
        <a:graphic>
          <a:graphicData uri="http://schemas.openxmlformats.org/drawingml/2006/table">
            <a:tbl>
              <a:tblPr/>
              <a:tblGrid>
                <a:gridCol w="2454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64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54336">
                  <a:extLst>
                    <a:ext uri="{9D8B030D-6E8A-4147-A177-3AD203B41FA5}">
                      <a16:colId xmlns:a16="http://schemas.microsoft.com/office/drawing/2014/main" xmlns="" val="2575180168"/>
                    </a:ext>
                  </a:extLst>
                </a:gridCol>
                <a:gridCol w="23556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6">
                  <a:extLst>
                    <a:ext uri="{9D8B030D-6E8A-4147-A177-3AD203B41FA5}">
                      <a16:colId xmlns:a16="http://schemas.microsoft.com/office/drawing/2014/main" xmlns="" val="1141158204"/>
                    </a:ext>
                  </a:extLst>
                </a:gridCol>
              </a:tblGrid>
              <a:tr h="38413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Invitation Total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邀请计划总数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Car Owner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车主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Depositor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订单客户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Potential Customer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潜在客户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Others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其他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zh-CN" alt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zh-CN" altLang="en-US" sz="120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242880312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750" y="6233954"/>
            <a:ext cx="5121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+mn-ea"/>
                <a:sym typeface="+mn-lt"/>
              </a:rPr>
              <a:t>*</a:t>
            </a:r>
            <a:r>
              <a:rPr lang="zh-CN" altLang="en-US" sz="1000" dirty="0" smtClean="0">
                <a:cs typeface="+mn-ea"/>
                <a:sym typeface="+mn-lt"/>
              </a:rPr>
              <a:t>每</a:t>
            </a:r>
            <a:r>
              <a:rPr lang="zh-CN" altLang="en-US" sz="1000" dirty="0">
                <a:cs typeface="+mn-ea"/>
                <a:sym typeface="+mn-lt"/>
              </a:rPr>
              <a:t>条线索成本</a:t>
            </a:r>
            <a:r>
              <a:rPr lang="en-US" altLang="zh-CN" sz="1000" dirty="0" smtClean="0">
                <a:cs typeface="+mn-ea"/>
                <a:sym typeface="+mn-lt"/>
              </a:rPr>
              <a:t>=</a:t>
            </a:r>
            <a:r>
              <a:rPr lang="zh-CN" altLang="en-US" sz="1000" dirty="0" smtClean="0">
                <a:cs typeface="+mn-ea"/>
                <a:sym typeface="+mn-lt"/>
              </a:rPr>
              <a:t>预算金额总计 </a:t>
            </a:r>
            <a:r>
              <a:rPr lang="en-US" altLang="zh-CN" sz="1000" dirty="0" smtClean="0">
                <a:cs typeface="+mn-ea"/>
                <a:sym typeface="+mn-lt"/>
              </a:rPr>
              <a:t>/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今年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新增线索数量</a:t>
            </a:r>
            <a:endParaRPr lang="en-US" sz="1000" dirty="0"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273357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3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9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362847"/>
              </p:ext>
            </p:extLst>
          </p:nvPr>
        </p:nvGraphicFramePr>
        <p:xfrm>
          <a:off x="404261" y="1162112"/>
          <a:ext cx="11473313" cy="50652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4780">
                  <a:extLst>
                    <a:ext uri="{9D8B030D-6E8A-4147-A177-3AD203B41FA5}">
                      <a16:colId xmlns:a16="http://schemas.microsoft.com/office/drawing/2014/main" xmlns="" val="2715221625"/>
                    </a:ext>
                  </a:extLst>
                </a:gridCol>
                <a:gridCol w="854780">
                  <a:extLst>
                    <a:ext uri="{9D8B030D-6E8A-4147-A177-3AD203B41FA5}">
                      <a16:colId xmlns:a16="http://schemas.microsoft.com/office/drawing/2014/main" xmlns="" val="1722467380"/>
                    </a:ext>
                  </a:extLst>
                </a:gridCol>
                <a:gridCol w="1158769">
                  <a:extLst>
                    <a:ext uri="{9D8B030D-6E8A-4147-A177-3AD203B41FA5}">
                      <a16:colId xmlns:a16="http://schemas.microsoft.com/office/drawing/2014/main" xmlns="" val="8733085"/>
                    </a:ext>
                  </a:extLst>
                </a:gridCol>
                <a:gridCol w="899883">
                  <a:extLst>
                    <a:ext uri="{9D8B030D-6E8A-4147-A177-3AD203B41FA5}">
                      <a16:colId xmlns:a16="http://schemas.microsoft.com/office/drawing/2014/main" xmlns="" val="2034639721"/>
                    </a:ext>
                  </a:extLst>
                </a:gridCol>
                <a:gridCol w="1968445">
                  <a:extLst>
                    <a:ext uri="{9D8B030D-6E8A-4147-A177-3AD203B41FA5}">
                      <a16:colId xmlns:a16="http://schemas.microsoft.com/office/drawing/2014/main" xmlns="" val="984284813"/>
                    </a:ext>
                  </a:extLst>
                </a:gridCol>
                <a:gridCol w="1634194">
                  <a:extLst>
                    <a:ext uri="{9D8B030D-6E8A-4147-A177-3AD203B41FA5}">
                      <a16:colId xmlns:a16="http://schemas.microsoft.com/office/drawing/2014/main" xmlns="" val="610353967"/>
                    </a:ext>
                  </a:extLst>
                </a:gridCol>
                <a:gridCol w="1234134">
                  <a:extLst>
                    <a:ext uri="{9D8B030D-6E8A-4147-A177-3AD203B41FA5}">
                      <a16:colId xmlns:a16="http://schemas.microsoft.com/office/drawing/2014/main" xmlns="" val="2199988680"/>
                    </a:ext>
                  </a:extLst>
                </a:gridCol>
                <a:gridCol w="942636">
                  <a:extLst>
                    <a:ext uri="{9D8B030D-6E8A-4147-A177-3AD203B41FA5}">
                      <a16:colId xmlns:a16="http://schemas.microsoft.com/office/drawing/2014/main" xmlns="" val="1060807198"/>
                    </a:ext>
                  </a:extLst>
                </a:gridCol>
                <a:gridCol w="1925692">
                  <a:extLst>
                    <a:ext uri="{9D8B030D-6E8A-4147-A177-3AD203B41FA5}">
                      <a16:colId xmlns:a16="http://schemas.microsoft.com/office/drawing/2014/main" xmlns="" val="3687281855"/>
                    </a:ext>
                  </a:extLst>
                </a:gridCol>
              </a:tblGrid>
              <a:tr h="313200">
                <a:tc gridSpan="9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Budget Overview </a:t>
                      </a: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260445"/>
                  </a:ext>
                </a:extLst>
              </a:tr>
              <a:tr h="459978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Total Budget Amount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预算金额总计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4925855"/>
                  </a:ext>
                </a:extLst>
              </a:tr>
              <a:tr h="459978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Coop Fund Amount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市场基金金额总计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en-US" sz="1200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5440894"/>
                  </a:ext>
                </a:extLst>
              </a:tr>
              <a:tr h="252000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zh-CN" alt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en-US" sz="1200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899817"/>
                  </a:ext>
                </a:extLst>
              </a:tr>
              <a:tr h="313200">
                <a:tc gridSpan="9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Budget</a:t>
                      </a:r>
                      <a:r>
                        <a:rPr lang="en-US" altLang="zh-CN" sz="1200" b="1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Detail </a:t>
                      </a:r>
                      <a:r>
                        <a:rPr lang="zh-CN" altLang="en-US" sz="1200" b="1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费用详情</a:t>
                      </a:r>
                      <a:endParaRPr lang="en-US" altLang="zh-CN" sz="1200" b="1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8840849"/>
                  </a:ext>
                </a:extLst>
              </a:tr>
              <a:tr h="398648">
                <a:tc gridSpan="2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金额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是否报销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费用说明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（请参考指引填写）</a:t>
                      </a:r>
                      <a:endParaRPr lang="en-US" altLang="zh-CN" sz="8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金额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是否报销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3232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费用说明</a:t>
                      </a:r>
                      <a:endParaRPr kumimoji="0" lang="en-US" altLang="zh-CN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3232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3232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（请参考指引填写）</a:t>
                      </a:r>
                      <a:endParaRPr kumimoji="0" lang="en-US" altLang="zh-CN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3232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41501689"/>
                  </a:ext>
                </a:extLst>
              </a:tr>
              <a:tr h="643969">
                <a:tc gridSpan="2"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Venue Rental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场地租赁</a:t>
                      </a:r>
                    </a:p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zh-CN" altLang="en-US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Photography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摄影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75075753"/>
                  </a:ext>
                </a:extLst>
              </a:tr>
              <a:tr h="944643"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Setup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搭建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792">
                        <a:buFontTx/>
                        <a:buNone/>
                      </a:pPr>
                      <a:r>
                        <a:rPr lang="en-US" sz="1200" b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Performance </a:t>
                      </a:r>
                    </a:p>
                    <a:p>
                      <a:pPr marL="0" indent="0" algn="l" defTabSz="685792">
                        <a:buFontTx/>
                        <a:buNone/>
                      </a:pPr>
                      <a:r>
                        <a:rPr lang="zh-CN" altLang="en-US" sz="1200" b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表演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18738132"/>
                  </a:ext>
                </a:extLst>
              </a:tr>
              <a:tr h="398648">
                <a:tc row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Catering    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餐饮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餐费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l" defTabSz="685792">
                        <a:buFontTx/>
                        <a:buNone/>
                      </a:pPr>
                      <a:r>
                        <a:rPr lang="en-US" sz="1200" b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MC</a:t>
                      </a:r>
                    </a:p>
                    <a:p>
                      <a:pPr marL="0" indent="0" algn="l" defTabSz="685792">
                        <a:buFontTx/>
                        <a:buNone/>
                      </a:pPr>
                      <a:r>
                        <a:rPr lang="zh-CN" altLang="en-US" sz="1200" b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主持人</a:t>
                      </a: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92001067"/>
                  </a:ext>
                </a:extLst>
              </a:tr>
              <a:tr h="398648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酒水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4902271"/>
                  </a:ext>
                </a:extLst>
              </a:tr>
              <a:tr h="459978"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Others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其他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792">
                        <a:buFontTx/>
                        <a:buNone/>
                      </a:pPr>
                      <a:r>
                        <a:rPr lang="en-US" altLang="zh-CN" sz="1200" b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Hospitality</a:t>
                      </a:r>
                    </a:p>
                    <a:p>
                      <a:pPr marL="0" indent="0" algn="l" defTabSz="685792">
                        <a:buFontTx/>
                        <a:buNone/>
                      </a:pPr>
                      <a:r>
                        <a:rPr lang="zh-CN" altLang="en-US" sz="1200" b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礼仪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81176443"/>
                  </a:ext>
                </a:extLst>
              </a:tr>
            </a:tbl>
          </a:graphicData>
        </a:graphic>
      </p:graphicFrame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544315" y="687234"/>
            <a:ext cx="11048532" cy="474878"/>
          </a:xfrm>
        </p:spPr>
        <p:txBody>
          <a:bodyPr/>
          <a:lstStyle/>
          <a:p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Event </a:t>
            </a:r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Budget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费用总览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9184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9015" y="1730367"/>
            <a:ext cx="11080728" cy="4947269"/>
            <a:chOff x="181914" y="1426463"/>
            <a:chExt cx="9940530" cy="3182113"/>
          </a:xfrm>
        </p:grpSpPr>
        <p:sp>
          <p:nvSpPr>
            <p:cNvPr id="10" name="Rectangle 9"/>
            <p:cNvSpPr/>
            <p:nvPr/>
          </p:nvSpPr>
          <p:spPr>
            <a:xfrm>
              <a:off x="181914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6890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430694" y="1838424"/>
            <a:ext cx="4888615" cy="4119614"/>
          </a:xfrm>
          <a:prstGeom prst="rect">
            <a:avLst/>
          </a:prstGeom>
          <a:noFill/>
          <a:ln>
            <a:solidFill>
              <a:srgbClr val="00321F"/>
            </a:solidFill>
            <a:prstDash val="lgDash"/>
          </a:ln>
        </p:spPr>
        <p:txBody>
          <a:bodyPr wrap="square" lIns="85451" rIns="85451" rtlCol="0" anchor="t">
            <a:noAutofit/>
          </a:bodyPr>
          <a:lstStyle/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187" smtClean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LIYOU</a:t>
            </a:r>
            <a:endParaRPr lang="zh-CN" altLang="en-US" sz="1187" dirty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850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场地实景照片</a:t>
            </a: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lvl1pPr defTabSz="685792" eaLnBrk="1" latinLnBrk="0" hangingPunct="1">
              <a:lnSpc>
                <a:spcPct val="85000"/>
              </a:lnSpc>
              <a:buNone/>
              <a:defRPr sz="1600" b="0" i="0" spc="-8" baseline="0"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 fontAlgn="base">
              <a:spcBef>
                <a:spcPct val="0"/>
              </a:spcBef>
              <a:spcAft>
                <a:spcPct val="0"/>
              </a:spcAft>
            </a:pPr>
            <a:r>
              <a:rPr 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Venue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场地简介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1512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Venue basic information: area / capacity / why selection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场地选择理由</a:t>
            </a: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54080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9015" y="1730368"/>
            <a:ext cx="11080728" cy="4728184"/>
            <a:chOff x="181914" y="1426463"/>
            <a:chExt cx="9940530" cy="3182113"/>
          </a:xfrm>
        </p:grpSpPr>
        <p:sp>
          <p:nvSpPr>
            <p:cNvPr id="10" name="Rectangle 9"/>
            <p:cNvSpPr/>
            <p:nvPr/>
          </p:nvSpPr>
          <p:spPr>
            <a:xfrm>
              <a:off x="181914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6890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lvl1pPr defTabSz="685792" eaLnBrk="1" latinLnBrk="0" hangingPunct="1">
              <a:lnSpc>
                <a:spcPct val="85000"/>
              </a:lnSpc>
              <a:buNone/>
              <a:defRPr sz="1600" b="0" i="0" spc="-8" baseline="0"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 fontAlgn="base">
              <a:spcBef>
                <a:spcPct val="0"/>
              </a:spcBef>
              <a:spcAft>
                <a:spcPct val="0"/>
              </a:spcAft>
            </a:pPr>
            <a:r>
              <a:rPr 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Venue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场地简介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51512" y="1123920"/>
            <a:ext cx="548413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Site plan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场地使用计划 （平面图等）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8850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场地内部照片</a:t>
            </a: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236067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26663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7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558263" y="1661020"/>
            <a:ext cx="11061479" cy="50376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algn="l"/>
            <a:endParaRPr lang="zh-CN" altLang="en-US" sz="1187" dirty="0">
              <a:cs typeface="+mn-ea"/>
              <a:sym typeface="+mn-lt"/>
            </a:endParaRP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558264" y="675516"/>
            <a:ext cx="11061479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rand </a:t>
            </a:r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R</a:t>
            </a:r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epresentation – KV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活动主视觉或背板设计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6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77026" y="6297828"/>
            <a:ext cx="3442716" cy="466056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24" dirty="0" smtClean="0">
                <a:solidFill>
                  <a:schemeClr val="bg1"/>
                </a:solidFill>
                <a:cs typeface="+mn-ea"/>
                <a:sym typeface="+mn-lt"/>
              </a:rPr>
              <a:t>请说明主</a:t>
            </a:r>
            <a:r>
              <a:rPr lang="zh-CN" altLang="en-US" sz="1424" dirty="0">
                <a:solidFill>
                  <a:schemeClr val="bg1"/>
                </a:solidFill>
                <a:cs typeface="+mn-ea"/>
                <a:sym typeface="+mn-lt"/>
              </a:rPr>
              <a:t>视觉</a:t>
            </a:r>
            <a:r>
              <a:rPr lang="zh-CN" altLang="en-US" sz="1424" dirty="0" smtClean="0">
                <a:solidFill>
                  <a:schemeClr val="bg1"/>
                </a:solidFill>
                <a:cs typeface="+mn-ea"/>
                <a:sym typeface="+mn-lt"/>
              </a:rPr>
              <a:t>图片是否已经获得批准</a:t>
            </a:r>
            <a:endParaRPr lang="zh-CN" altLang="en-US" sz="1424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  <p:sp>
        <p:nvSpPr>
          <p:cNvPr id="9" name="Rectangle 8"/>
          <p:cNvSpPr/>
          <p:nvPr/>
        </p:nvSpPr>
        <p:spPr>
          <a:xfrm>
            <a:off x="558264" y="1126740"/>
            <a:ext cx="11081395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Brand Representation </a:t>
            </a:r>
            <a:endParaRPr lang="en-US" altLang="zh-CN" sz="1400" b="1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活动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主视觉或背板</a:t>
            </a:r>
          </a:p>
        </p:txBody>
      </p:sp>
    </p:spTree>
    <p:extLst>
      <p:ext uri="{BB962C8B-B14F-4D97-AF65-F5344CB8AC3E}">
        <p14:creationId xmlns:p14="http://schemas.microsoft.com/office/powerpoint/2010/main" val="41931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Event </a:t>
            </a:r>
            <a:r>
              <a:rPr 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Setup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场地布置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4832" y="1684547"/>
            <a:ext cx="5336624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请提供具体搭建效果图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770" y="1684547"/>
            <a:ext cx="5336624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请提供具体搭建方案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70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Construction &amp; Displayed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搭建及布置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64832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Construction &amp; Displayed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搭建及布置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40694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Performance 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表演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4832" y="1684547"/>
            <a:ext cx="5336624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请提供具体效果图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770" y="1684547"/>
            <a:ext cx="5336624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请提供具体方案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70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Performance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表演计划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64832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Performance concept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表演方案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426958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Photography 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摄影摄像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4832" y="1684547"/>
            <a:ext cx="5336624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请提供摄影师作品</a:t>
            </a:r>
            <a:endParaRPr lang="en-US" altLang="zh-CN" sz="2000" dirty="0" smtClean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可以是多幅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770" y="1684547"/>
            <a:ext cx="5336624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请提供摄影师介绍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70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Photography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摄影摄像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64832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Photography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摄影摄像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14738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7QwSDGFEKBDcoj1l7Sd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heme/theme1.xml><?xml version="1.0" encoding="utf-8"?>
<a:theme xmlns:a="http://schemas.openxmlformats.org/drawingml/2006/main" name="3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Bentley template 2021.potx" id="{C9F80F40-B2B1-4DB6-919B-71F3AAFFE5B0}" vid="{F9D38CA0-4F02-4029-A6BC-9642EF690A5C}"/>
    </a:ext>
  </a:extLst>
</a:theme>
</file>

<file path=ppt/theme/theme2.xml><?xml version="1.0" encoding="utf-8"?>
<a:theme xmlns:a="http://schemas.openxmlformats.org/drawingml/2006/main" name="4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Bentley template 2021.potx" id="{C9F80F40-B2B1-4DB6-919B-71F3AAFFE5B0}" vid="{F9D38CA0-4F02-4029-A6BC-9642EF690A5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511</Words>
  <Application>Microsoft Office PowerPoint</Application>
  <PresentationFormat>自定义</PresentationFormat>
  <Paragraphs>158</Paragraphs>
  <Slides>11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3_Office Theme</vt:lpstr>
      <vt:lpstr>4_Office Theme</vt:lpstr>
      <vt:lpstr>think-cell Slide</vt:lpstr>
      <vt:lpstr>PowerPoint 演示文稿</vt:lpstr>
      <vt:lpstr>Overview 概述</vt:lpstr>
      <vt:lpstr>Event Budget 费用总览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Volkswagen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You, Jianxin (Jessy)</dc:creator>
  <cp:lastModifiedBy>Think</cp:lastModifiedBy>
  <cp:revision>56</cp:revision>
  <dcterms:created xsi:type="dcterms:W3CDTF">2022-02-15T07:41:51Z</dcterms:created>
  <dcterms:modified xsi:type="dcterms:W3CDTF">2022-04-24T15:41:36Z</dcterms:modified>
</cp:coreProperties>
</file>