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7"/>
  </p:notesMasterIdLst>
  <p:sldIdLst>
    <p:sldId id="270" r:id="rId4"/>
    <p:sldId id="289" r:id="rId5"/>
    <p:sldId id="301" r:id="rId6"/>
    <p:sldId id="299" r:id="rId7"/>
    <p:sldId id="294" r:id="rId8"/>
    <p:sldId id="290" r:id="rId9"/>
    <p:sldId id="300" r:id="rId10"/>
    <p:sldId id="292" r:id="rId11"/>
    <p:sldId id="293" r:id="rId12"/>
    <p:sldId id="296" r:id="rId13"/>
    <p:sldId id="298" r:id="rId14"/>
    <p:sldId id="297" r:id="rId15"/>
    <p:sldId id="30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0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2" y="1939304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2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2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1" y="3488560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8" y="1945066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8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8" y="271957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7" y="271669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7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4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6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0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4207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think-cell Slide" r:id="rId16" imgW="416" imgH="416" progId="TCLayout.ActiveDocument.1">
                  <p:embed/>
                </p:oleObj>
              </mc:Choice>
              <mc:Fallback>
                <p:oleObj name="think-cell Slide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517-1271-4F8B-9742-ECB8BBF2269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42575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:a16="http://schemas.microsoft.com/office/drawing/2014/main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:a16="http://schemas.microsoft.com/office/drawing/2014/main" id="{A26E02F6-ED45-2E46-B455-D7E64937829D}"/>
              </a:ext>
            </a:extLst>
          </p:cNvPr>
          <p:cNvSpPr/>
          <p:nvPr/>
        </p:nvSpPr>
        <p:spPr>
          <a:xfrm>
            <a:off x="-2373" y="-2251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233793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2392232"/>
            <a:ext cx="6727334" cy="152311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3"/>
            <a:ext cx="3611564" cy="898999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2551" y="2493503"/>
            <a:ext cx="6766034" cy="14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经销商本地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级车展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介绍宾利飞驰，添越，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GT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支持销售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15760" y="1408157"/>
            <a:ext cx="2952181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11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-13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	绍兴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宾利杭州西湖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073022"/>
            <a:ext cx="6731322" cy="208878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69"/>
            <a:ext cx="2961098" cy="901153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96682" y="4134536"/>
            <a:ext cx="6884199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通过新车型沟通健康愉悦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提供目标受众欣赏新车型的机会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调情：客户可以带领儿童前往宾利展台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初次约会：经销商可以邀请潜在客户现场品鉴车辆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分享甜蜜：提供忠实客户车展参观机会作为回馈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重燃爱火：为现有客户提供具有吸引力的产品体验机会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353" y="1416010"/>
            <a:ext cx="4340379" cy="24050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133" y="3916712"/>
            <a:ext cx="4355304" cy="21716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556382" y="1416352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5215" y="1660560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73796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45213" y="14163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16558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8916558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80129" y="166056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品牌粉丝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0473521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5432" y="1915025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8923179" y="2019745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7842" y="2297539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7842" y="3996823"/>
            <a:ext cx="2930099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7" name="Straight Connector 22">
            <a:extLst>
              <a:ext uri="{FF2B5EF4-FFF2-40B4-BE49-F238E27FC236}">
                <a16:creationId xmlns:a16="http://schemas.microsoft.com/office/drawing/2014/main" id="{145705CD-70A8-344F-AEB6-14ED3BCA6F5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">
            <a:extLst>
              <a:ext uri="{FF2B5EF4-FFF2-40B4-BE49-F238E27FC236}">
                <a16:creationId xmlns:a16="http://schemas.microsoft.com/office/drawing/2014/main" id="{2AA0B7C0-B58E-2540-93F4-0E5771E03B19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绍兴车展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Performance </a:t>
            </a:r>
            <a:r>
              <a:rPr lang="en-US" altLang="zh-CN" dirty="0">
                <a:sym typeface="+mn-lt"/>
              </a:rPr>
              <a:t>and Sign-in </a:t>
            </a:r>
            <a:r>
              <a:rPr lang="zh-CN" altLang="en-US" dirty="0">
                <a:sym typeface="+mn-lt"/>
              </a:rPr>
              <a:t>表演及现场互动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3" name="Rectangle 12"/>
          <p:cNvSpPr/>
          <p:nvPr/>
        </p:nvSpPr>
        <p:spPr>
          <a:xfrm>
            <a:off x="6264832" y="1593908"/>
            <a:ext cx="5336624" cy="51172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23" y="1593908"/>
            <a:ext cx="5336624" cy="51172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4023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64832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Sign-in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签到及其他互动环节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Hospitality </a:t>
            </a:r>
            <a:r>
              <a:rPr lang="zh-CN" altLang="en-US" dirty="0">
                <a:sym typeface="+mn-lt"/>
              </a:rPr>
              <a:t>礼仪及其他工作人员</a:t>
            </a:r>
            <a:endParaRPr lang="en-US" dirty="0"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5597" y="1146150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146150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其他工作人员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6264832" y="1609046"/>
            <a:ext cx="5336624" cy="49930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597" y="1609046"/>
            <a:ext cx="5336624" cy="49930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Event Photos – Others </a:t>
            </a:r>
            <a:r>
              <a:rPr lang="zh-CN" altLang="en-US" sz="2000" dirty="0" smtClean="0"/>
              <a:t>其他活动照片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1400" b="1" dirty="0">
                <a:solidFill>
                  <a:srgbClr val="FFFFFF"/>
                </a:solidFill>
                <a:cs typeface="+mn-ea"/>
              </a:rPr>
              <a:t>Others-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其他活动照片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6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5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invoice cannot be provided temporarily due to special cause, please explain accordingly.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3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80361"/>
              </p:ext>
            </p:extLst>
          </p:nvPr>
        </p:nvGraphicFramePr>
        <p:xfrm>
          <a:off x="539750" y="1131428"/>
          <a:ext cx="11064874" cy="38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:a16="http://schemas.microsoft.com/office/drawing/2014/main" val="1228268629"/>
                    </a:ext>
                  </a:extLst>
                </a:gridCol>
                <a:gridCol w="1886015">
                  <a:extLst>
                    <a:ext uri="{9D8B030D-6E8A-4147-A177-3AD203B41FA5}">
                      <a16:colId xmlns:a16="http://schemas.microsoft.com/office/drawing/2014/main" val="4045974056"/>
                    </a:ext>
                  </a:extLst>
                </a:gridCol>
                <a:gridCol w="1428139">
                  <a:extLst>
                    <a:ext uri="{9D8B030D-6E8A-4147-A177-3AD203B41FA5}">
                      <a16:colId xmlns:a16="http://schemas.microsoft.com/office/drawing/2014/main" val="2462729159"/>
                    </a:ext>
                  </a:extLst>
                </a:gridCol>
                <a:gridCol w="2349121">
                  <a:extLst>
                    <a:ext uri="{9D8B030D-6E8A-4147-A177-3AD203B41FA5}">
                      <a16:colId xmlns:a16="http://schemas.microsoft.com/office/drawing/2014/main" val="978489334"/>
                    </a:ext>
                  </a:extLst>
                </a:gridCol>
                <a:gridCol w="3777260">
                  <a:extLst>
                    <a:ext uri="{9D8B030D-6E8A-4147-A177-3AD203B41FA5}">
                      <a16:colId xmlns:a16="http://schemas.microsoft.com/office/drawing/2014/main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64901"/>
                  </a:ext>
                </a:extLst>
              </a:tr>
              <a:tr h="4919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5167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08764"/>
                  </a:ext>
                </a:extLst>
              </a:tr>
              <a:tr h="477915">
                <a:tc row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Participants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实际情况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Plan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计划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58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参与人数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01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9183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37538"/>
                  </a:ext>
                </a:extLst>
              </a:tr>
              <a:tr h="66772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4338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81118153"/>
              </p:ext>
            </p:extLst>
          </p:nvPr>
        </p:nvGraphicFramePr>
        <p:xfrm>
          <a:off x="587375" y="5211029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Actual Arrival 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实际参加人数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其他（如陪同）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88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015" y="1254424"/>
            <a:ext cx="11080728" cy="5069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DCP Campaign ID L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eads Report – DCP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导出活动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下的线索报告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586992"/>
              </p:ext>
            </p:extLst>
          </p:nvPr>
        </p:nvGraphicFramePr>
        <p:xfrm>
          <a:off x="539751" y="1205410"/>
          <a:ext cx="11079992" cy="532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2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5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4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9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0361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客户姓名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活动前是否已有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是否为线索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感兴趣车型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是否成交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成交车型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66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9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49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94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057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5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3755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1495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:a16="http://schemas.microsoft.com/office/drawing/2014/main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14945"/>
              </p:ext>
            </p:extLst>
          </p:nvPr>
        </p:nvGraphicFramePr>
        <p:xfrm>
          <a:off x="544310" y="3164422"/>
          <a:ext cx="11048533" cy="323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07">
                  <a:extLst>
                    <a:ext uri="{9D8B030D-6E8A-4147-A177-3AD203B41FA5}">
                      <a16:colId xmlns:a16="http://schemas.microsoft.com/office/drawing/2014/main" val="4105844897"/>
                    </a:ext>
                  </a:extLst>
                </a:gridCol>
                <a:gridCol w="2547324">
                  <a:extLst>
                    <a:ext uri="{9D8B030D-6E8A-4147-A177-3AD203B41FA5}">
                      <a16:colId xmlns:a16="http://schemas.microsoft.com/office/drawing/2014/main" val="4142034472"/>
                    </a:ext>
                  </a:extLst>
                </a:gridCol>
                <a:gridCol w="2601685">
                  <a:extLst>
                    <a:ext uri="{9D8B030D-6E8A-4147-A177-3AD203B41FA5}">
                      <a16:colId xmlns:a16="http://schemas.microsoft.com/office/drawing/2014/main" val="2076643704"/>
                    </a:ext>
                  </a:extLst>
                </a:gridCol>
                <a:gridCol w="1480110">
                  <a:extLst>
                    <a:ext uri="{9D8B030D-6E8A-4147-A177-3AD203B41FA5}">
                      <a16:colId xmlns:a16="http://schemas.microsoft.com/office/drawing/2014/main" val="3774860856"/>
                    </a:ext>
                  </a:extLst>
                </a:gridCol>
                <a:gridCol w="2209707">
                  <a:extLst>
                    <a:ext uri="{9D8B030D-6E8A-4147-A177-3AD203B41FA5}">
                      <a16:colId xmlns:a16="http://schemas.microsoft.com/office/drawing/2014/main" val="690038618"/>
                    </a:ext>
                  </a:extLst>
                </a:gridCol>
              </a:tblGrid>
              <a:tr h="32954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 Cost</a:t>
                      </a: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Plan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报销项目参考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49425"/>
                  </a:ext>
                </a:extLst>
              </a:tr>
              <a:tr h="4240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Venue Rental 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场地租赁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zh-CN" altLang="en-US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2406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ea"/>
                          <a:sym typeface="+mn-lt"/>
                        </a:rPr>
                        <a:t>Setup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搭建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0563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Photography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719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Performance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9906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MC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79542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Hospitality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2637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Catering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89030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Others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66000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98088"/>
              </p:ext>
            </p:extLst>
          </p:nvPr>
        </p:nvGraphicFramePr>
        <p:xfrm>
          <a:off x="544310" y="2851222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684753"/>
              </p:ext>
            </p:extLst>
          </p:nvPr>
        </p:nvGraphicFramePr>
        <p:xfrm>
          <a:off x="539750" y="1254424"/>
          <a:ext cx="11079992" cy="47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12">
                  <a:extLst>
                    <a:ext uri="{9D8B030D-6E8A-4147-A177-3AD203B41FA5}">
                      <a16:colId xmlns:a16="http://schemas.microsoft.com/office/drawing/2014/main" val="1701192910"/>
                    </a:ext>
                  </a:extLst>
                </a:gridCol>
                <a:gridCol w="2292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StartTime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开始时间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EndTime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结束时间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流程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62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7"/>
            <a:ext cx="11080728" cy="4964047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Venue </a:t>
            </a:r>
            <a:r>
              <a:rPr lang="zh-CN" altLang="en-US" dirty="0">
                <a:sym typeface="+mn-lt"/>
              </a:rPr>
              <a:t>场地照片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Vehicle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-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车辆照片（动态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&amp;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静态）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</a:t>
            </a:r>
            <a:r>
              <a:rPr lang="en-US" altLang="zh-CN" dirty="0">
                <a:sym typeface="+mn-lt"/>
              </a:rPr>
              <a:t>ehicle</a:t>
            </a:r>
            <a:r>
              <a:rPr lang="en-US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车辆照片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53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4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B</a:t>
            </a:r>
            <a:r>
              <a:rPr lang="en-US" dirty="0">
                <a:sym typeface="+mn-lt"/>
              </a:rPr>
              <a:t>rand </a:t>
            </a:r>
            <a:r>
              <a:rPr lang="en-US" altLang="zh-CN" dirty="0">
                <a:sym typeface="+mn-lt"/>
              </a:rPr>
              <a:t>R</a:t>
            </a:r>
            <a:r>
              <a:rPr lang="en-US" dirty="0">
                <a:sym typeface="+mn-lt"/>
              </a:rPr>
              <a:t>epresentation </a:t>
            </a:r>
            <a:r>
              <a:rPr lang="zh-CN" altLang="en-US" dirty="0">
                <a:sym typeface="+mn-lt"/>
              </a:rPr>
              <a:t>活动主视觉或背板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8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活动主视觉或背板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8177026" y="6314606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>
                <a:sym typeface="+mn-lt"/>
              </a:rPr>
              <a:t>Event </a:t>
            </a:r>
            <a:r>
              <a:rPr lang="en-US" dirty="0">
                <a:sym typeface="+mn-lt"/>
              </a:rPr>
              <a:t>Setup </a:t>
            </a:r>
            <a:r>
              <a:rPr lang="zh-CN" altLang="en-US" dirty="0">
                <a:sym typeface="+mn-lt"/>
              </a:rPr>
              <a:t>场地布置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Setup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场地布置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582</Words>
  <Application>Microsoft Office PowerPoint</Application>
  <PresentationFormat>宽屏</PresentationFormat>
  <Paragraphs>150</Paragraphs>
  <Slides>13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Bentley</vt:lpstr>
      <vt:lpstr>Bentley Light</vt:lpstr>
      <vt:lpstr>Bentley SemiBold</vt:lpstr>
      <vt:lpstr>ＭＳ Ｐゴシック</vt:lpstr>
      <vt:lpstr>黑体</vt:lpstr>
      <vt:lpstr>Arial</vt:lpstr>
      <vt:lpstr>Calibri</vt:lpstr>
      <vt:lpstr>Gill Sans MT</vt:lpstr>
      <vt:lpstr>Office Theme</vt:lpstr>
      <vt:lpstr>3_Office Theme</vt:lpstr>
      <vt:lpstr>4_Office Theme</vt:lpstr>
      <vt:lpstr>think-cell Slide</vt:lpstr>
      <vt:lpstr>PowerPoint 演示文稿</vt:lpstr>
      <vt:lpstr>Overview 概述</vt:lpstr>
      <vt:lpstr>PowerPoint 演示文稿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moujunsheng</cp:lastModifiedBy>
  <cp:revision>64</cp:revision>
  <dcterms:created xsi:type="dcterms:W3CDTF">2022-02-15T07:41:51Z</dcterms:created>
  <dcterms:modified xsi:type="dcterms:W3CDTF">2022-04-23T08:48:53Z</dcterms:modified>
</cp:coreProperties>
</file>