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289" r:id="rId3"/>
    <p:sldId id="299" r:id="rId4"/>
    <p:sldId id="301" r:id="rId5"/>
    <p:sldId id="290" r:id="rId6"/>
    <p:sldId id="30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534" y="-96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2570"/>
              </p:ext>
            </p:extLst>
          </p:nvPr>
        </p:nvGraphicFramePr>
        <p:xfrm>
          <a:off x="539750" y="1131428"/>
          <a:ext cx="11064875" cy="461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="" xmlns:a16="http://schemas.microsoft.com/office/drawing/2014/main" val="1228268629"/>
                    </a:ext>
                  </a:extLst>
                </a:gridCol>
                <a:gridCol w="267612">
                  <a:extLst>
                    <a:ext uri="{9D8B030D-6E8A-4147-A177-3AD203B41FA5}">
                      <a16:colId xmlns="" xmlns:a16="http://schemas.microsoft.com/office/drawing/2014/main" val="4045974056"/>
                    </a:ext>
                  </a:extLst>
                </a:gridCol>
                <a:gridCol w="2240783">
                  <a:extLst>
                    <a:ext uri="{9D8B030D-6E8A-4147-A177-3AD203B41FA5}">
                      <a16:colId xmlns="" xmlns:a16="http://schemas.microsoft.com/office/drawing/2014/main" val="2983289087"/>
                    </a:ext>
                  </a:extLst>
                </a:gridCol>
                <a:gridCol w="3154881">
                  <a:extLst>
                    <a:ext uri="{9D8B030D-6E8A-4147-A177-3AD203B41FA5}">
                      <a16:colId xmlns="" xmlns:a16="http://schemas.microsoft.com/office/drawing/2014/main" val="2462729159"/>
                    </a:ext>
                  </a:extLst>
                </a:gridCol>
                <a:gridCol w="3777260">
                  <a:extLst>
                    <a:ext uri="{9D8B030D-6E8A-4147-A177-3AD203B41FA5}">
                      <a16:colId xmlns=""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564901"/>
                  </a:ext>
                </a:extLst>
              </a:tr>
              <a:tr h="67557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95167"/>
                  </a:ext>
                </a:extLst>
              </a:tr>
              <a:tr h="582805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  <a:r>
                        <a:rPr lang="en-US" altLang="zh-CN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0534524"/>
                  </a:ext>
                </a:extLst>
              </a:tr>
              <a:tr h="612949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610406"/>
                  </a:ext>
                </a:extLst>
              </a:tr>
              <a:tr h="653143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2758418"/>
                  </a:ext>
                </a:extLst>
              </a:tr>
              <a:tr h="65100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591838"/>
                  </a:ext>
                </a:extLst>
              </a:tr>
              <a:tr h="5447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5137538"/>
                  </a:ext>
                </a:extLst>
              </a:tr>
              <a:tr h="582804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4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2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=""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76793"/>
              </p:ext>
            </p:extLst>
          </p:nvPr>
        </p:nvGraphicFramePr>
        <p:xfrm>
          <a:off x="544313" y="3308923"/>
          <a:ext cx="11049752" cy="317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610">
                  <a:extLst>
                    <a:ext uri="{9D8B030D-6E8A-4147-A177-3AD203B41FA5}">
                      <a16:colId xmlns="" xmlns:a16="http://schemas.microsoft.com/office/drawing/2014/main" val="4105844897"/>
                    </a:ext>
                  </a:extLst>
                </a:gridCol>
                <a:gridCol w="1105271">
                  <a:extLst>
                    <a:ext uri="{9D8B030D-6E8A-4147-A177-3AD203B41FA5}">
                      <a16:colId xmlns="" xmlns:a16="http://schemas.microsoft.com/office/drawing/2014/main" val="4142034472"/>
                    </a:ext>
                  </a:extLst>
                </a:gridCol>
                <a:gridCol w="1154475">
                  <a:extLst>
                    <a:ext uri="{9D8B030D-6E8A-4147-A177-3AD203B41FA5}">
                      <a16:colId xmlns="" xmlns:a16="http://schemas.microsoft.com/office/drawing/2014/main" val="2076643704"/>
                    </a:ext>
                  </a:extLst>
                </a:gridCol>
                <a:gridCol w="845952">
                  <a:extLst>
                    <a:ext uri="{9D8B030D-6E8A-4147-A177-3AD203B41FA5}">
                      <a16:colId xmlns="" xmlns:a16="http://schemas.microsoft.com/office/drawing/2014/main" val="3774860856"/>
                    </a:ext>
                  </a:extLst>
                </a:gridCol>
                <a:gridCol w="1374309">
                  <a:extLst>
                    <a:ext uri="{9D8B030D-6E8A-4147-A177-3AD203B41FA5}">
                      <a16:colId xmlns="" xmlns:a16="http://schemas.microsoft.com/office/drawing/2014/main" val="690038618"/>
                    </a:ext>
                  </a:extLst>
                </a:gridCol>
                <a:gridCol w="1342239">
                  <a:extLst>
                    <a:ext uri="{9D8B030D-6E8A-4147-A177-3AD203B41FA5}">
                      <a16:colId xmlns="" xmlns:a16="http://schemas.microsoft.com/office/drawing/2014/main" val="1887439424"/>
                    </a:ext>
                  </a:extLst>
                </a:gridCol>
                <a:gridCol w="934509">
                  <a:extLst>
                    <a:ext uri="{9D8B030D-6E8A-4147-A177-3AD203B41FA5}">
                      <a16:colId xmlns="" xmlns:a16="http://schemas.microsoft.com/office/drawing/2014/main" val="2633607910"/>
                    </a:ext>
                  </a:extLst>
                </a:gridCol>
                <a:gridCol w="214783">
                  <a:extLst>
                    <a:ext uri="{9D8B030D-6E8A-4147-A177-3AD203B41FA5}">
                      <a16:colId xmlns="" xmlns:a16="http://schemas.microsoft.com/office/drawing/2014/main" val="127337333"/>
                    </a:ext>
                  </a:extLst>
                </a:gridCol>
                <a:gridCol w="1124604">
                  <a:extLst>
                    <a:ext uri="{9D8B030D-6E8A-4147-A177-3AD203B41FA5}">
                      <a16:colId xmlns="" xmlns:a16="http://schemas.microsoft.com/office/drawing/2014/main" val="270941094"/>
                    </a:ext>
                  </a:extLst>
                </a:gridCol>
              </a:tblGrid>
              <a:tr h="5411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7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实际</a:t>
                      </a: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投放天数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实际每日费用</a:t>
                      </a:r>
                      <a:endParaRPr lang="en-US" altLang="zh-CN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3049425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1824064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6205638"/>
                  </a:ext>
                </a:extLst>
              </a:tr>
              <a:tr h="87669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9071906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08992"/>
              </p:ext>
            </p:extLst>
          </p:nvPr>
        </p:nvGraphicFramePr>
        <p:xfrm>
          <a:off x="544309" y="2979993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12560"/>
              </p:ext>
            </p:extLst>
          </p:nvPr>
        </p:nvGraphicFramePr>
        <p:xfrm>
          <a:off x="539751" y="1205410"/>
          <a:ext cx="11079992" cy="532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8766"/>
                <a:gridCol w="210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741"/>
                <a:gridCol w="1685234"/>
                <a:gridCol w="1194929"/>
                <a:gridCol w="1769560"/>
              </a:tblGrid>
              <a:tr h="650361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8850" y="1730368"/>
            <a:ext cx="11080893" cy="4593430"/>
            <a:chOff x="181766" y="1426463"/>
            <a:chExt cx="9940678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766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开始日期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cs typeface="+mn-ea"/>
                  <a:sym typeface="+mn-lt"/>
                </a:rPr>
                <a:t>百度关键词及线上线索获取提供任意一日网页截屏）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投放</a:t>
              </a:r>
              <a:r>
                <a:rPr lang="zh-CN" altLang="en-US" sz="2400" b="1" u="sng" dirty="0">
                  <a:cs typeface="+mn-ea"/>
                  <a:sym typeface="+mn-lt"/>
                </a:rPr>
                <a:t>结束日期</a:t>
              </a:r>
              <a:r>
                <a:rPr lang="zh-CN" altLang="en-US" dirty="0">
                  <a:cs typeface="+mn-ea"/>
                  <a:sym typeface="+mn-lt"/>
                </a:rPr>
                <a:t>截</a:t>
              </a:r>
              <a:r>
                <a:rPr lang="zh-CN" altLang="en-US" dirty="0" smtClean="0">
                  <a:cs typeface="+mn-ea"/>
                  <a:sym typeface="+mn-lt"/>
                </a:rPr>
                <a:t>图</a:t>
              </a:r>
              <a:endParaRPr lang="en-US" altLang="zh-CN" dirty="0" smtClean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（户外广告请提供与当日报纸合影；</a:t>
              </a:r>
              <a:endParaRPr lang="en-US" altLang="zh-CN" dirty="0">
                <a:cs typeface="+mn-ea"/>
                <a:sym typeface="+mn-lt"/>
              </a:endParaRPr>
            </a:p>
            <a:p>
              <a:pPr algn="ctr" defTabSz="81389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cs typeface="+mn-ea"/>
                  <a:sym typeface="+mn-lt"/>
                </a:rPr>
                <a:t>百度关键词及线上线索获取提供任意一日网页截屏</a:t>
              </a:r>
              <a:r>
                <a:rPr lang="zh-CN" altLang="en-US" dirty="0" smtClean="0">
                  <a:cs typeface="+mn-ea"/>
                  <a:sym typeface="+mn-lt"/>
                </a:rPr>
                <a:t>）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Event </a:t>
            </a:r>
            <a:r>
              <a:rPr lang="en-US" sz="2000" dirty="0" smtClean="0"/>
              <a:t>Photo </a:t>
            </a:r>
            <a:r>
              <a:rPr lang="zh-CN" altLang="en-US" sz="2000" dirty="0" smtClean="0"/>
              <a:t>实际投放截图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Photo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实际投放截图 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/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313</Words>
  <Application>Microsoft Office PowerPoint</Application>
  <PresentationFormat>自定义</PresentationFormat>
  <Paragraphs>76</Paragraphs>
  <Slides>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3_Office Theme</vt:lpstr>
      <vt:lpstr>4_Office Theme</vt:lpstr>
      <vt:lpstr>think-cell Slide</vt:lpstr>
      <vt:lpstr>Overview 概述</vt:lpstr>
      <vt:lpstr>Event Budget 费用总览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Administrator</cp:lastModifiedBy>
  <cp:revision>57</cp:revision>
  <dcterms:created xsi:type="dcterms:W3CDTF">2022-02-15T07:41:51Z</dcterms:created>
  <dcterms:modified xsi:type="dcterms:W3CDTF">2022-04-16T04:01:02Z</dcterms:modified>
</cp:coreProperties>
</file>