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4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2" r:id="rId3"/>
  </p:sldMasterIdLst>
  <p:notesMasterIdLst>
    <p:notesMasterId r:id="rId14"/>
  </p:notesMasterIdLst>
  <p:sldIdLst>
    <p:sldId id="270" r:id="rId4"/>
    <p:sldId id="289" r:id="rId5"/>
    <p:sldId id="299" r:id="rId6"/>
    <p:sldId id="303" r:id="rId7"/>
    <p:sldId id="290" r:id="rId8"/>
    <p:sldId id="300" r:id="rId9"/>
    <p:sldId id="292" r:id="rId10"/>
    <p:sldId id="293" r:id="rId11"/>
    <p:sldId id="297" r:id="rId12"/>
    <p:sldId id="302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2160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673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28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74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2" y="1939304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2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2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1" y="3488560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0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8" y="1945066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8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8" y="271957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7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6" y="349432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6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7" y="271669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7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4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4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6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838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5" b="0" i="0">
                <a:solidFill>
                  <a:schemeClr val="tx1"/>
                </a:solidFill>
                <a:latin typeface="Bentley Light" panose="020B0304040201020103" pitchFamily="34" charset="0"/>
              </a:defRPr>
            </a:lvl1pPr>
          </a:lstStyle>
          <a:p>
            <a:r>
              <a:rPr lang="en-US" dirty="0"/>
              <a:t>CLICK TO INSERT DOCUMENT / SECTION TITLE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304040201020103" pitchFamily="34" charset="0"/>
              </a:defRPr>
            </a:lvl1pPr>
          </a:lstStyle>
          <a:p>
            <a:fld id="{BB1AD9A7-13C2-8C4C-A126-3658DA8EF69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 userDrawn="1"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08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7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9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7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0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4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15.xml"/><Relationship Id="rId7" Type="http://schemas.openxmlformats.org/officeDocument/2006/relationships/vmlDrawing" Target="../drawings/vmlDrawing3.v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7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6.xml"/><Relationship Id="rId9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20.xml"/><Relationship Id="rId7" Type="http://schemas.openxmlformats.org/officeDocument/2006/relationships/vmlDrawing" Target="../drawings/vmlDrawing8.v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22.xml"/><Relationship Id="rId10" Type="http://schemas.openxmlformats.org/officeDocument/2006/relationships/oleObject" Target="../embeddings/oleObject8.bin"/><Relationship Id="rId4" Type="http://schemas.openxmlformats.org/officeDocument/2006/relationships/slideLayout" Target="../slideLayouts/slideLayout21.xml"/><Relationship Id="rId9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42072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think-cell Slide" r:id="rId16" imgW="416" imgH="416" progId="TCLayout.ActiveDocument.1">
                  <p:embed/>
                </p:oleObj>
              </mc:Choice>
              <mc:Fallback>
                <p:oleObj name="think-cell Slide" r:id="rId1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F8517-1271-4F8B-9742-ECB8BBF22693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7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xmlns="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1.xml"/><Relationship Id="rId7" Type="http://schemas.openxmlformats.org/officeDocument/2006/relationships/image" Target="../media/image4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.emf"/><Relationship Id="rId2" Type="http://schemas.openxmlformats.org/officeDocument/2006/relationships/tags" Target="../tags/tag2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7425751"/>
              </p:ext>
            </p:extLst>
          </p:nvPr>
        </p:nvGraphicFramePr>
        <p:xfrm>
          <a:off x="1693" y="164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think-cell Slide" r:id="rId5" imgW="396" imgH="396" progId="TCLayout.ActiveDocument.1">
                  <p:embed/>
                </p:oleObj>
              </mc:Choice>
              <mc:Fallback>
                <p:oleObj name="think-cell Slide" r:id="rId5" imgW="396" imgH="396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3" y="164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" name="图片 2">
            <a:extLst>
              <a:ext uri="{FF2B5EF4-FFF2-40B4-BE49-F238E27FC236}">
                <a16:creationId xmlns:a16="http://schemas.microsoft.com/office/drawing/2014/main" xmlns="" id="{321341A2-5A29-6A47-A5DC-E1207142435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3" y="60"/>
            <a:ext cx="12282082" cy="6857883"/>
          </a:xfrm>
          <a:prstGeom prst="rect">
            <a:avLst/>
          </a:prstGeom>
        </p:spPr>
      </p:pic>
      <p:sp>
        <p:nvSpPr>
          <p:cNvPr id="69" name="矩形 197">
            <a:extLst>
              <a:ext uri="{FF2B5EF4-FFF2-40B4-BE49-F238E27FC236}">
                <a16:creationId xmlns:a16="http://schemas.microsoft.com/office/drawing/2014/main" xmlns="" id="{A26E02F6-ED45-2E46-B455-D7E64937829D}"/>
              </a:ext>
            </a:extLst>
          </p:cNvPr>
          <p:cNvSpPr/>
          <p:nvPr/>
        </p:nvSpPr>
        <p:spPr>
          <a:xfrm>
            <a:off x="-2373" y="-22518"/>
            <a:ext cx="12286148" cy="685788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7">
              <a:defRPr/>
            </a:pPr>
            <a:endParaRPr kumimoji="1"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Rectangle 26" hidden="1"/>
          <p:cNvSpPr/>
          <p:nvPr>
            <p:custDataLst>
              <p:tags r:id="rId3"/>
            </p:custDataLst>
          </p:nvPr>
        </p:nvSpPr>
        <p:spPr>
          <a:xfrm>
            <a:off x="106" y="60"/>
            <a:ext cx="158747" cy="1587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 defTabSz="914397">
              <a:defRPr/>
            </a:pPr>
            <a:endParaRPr 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29716" y="1140994"/>
            <a:ext cx="1730902" cy="179373"/>
          </a:xfrm>
          <a:prstGeom prst="roundRect">
            <a:avLst/>
          </a:prstGeom>
          <a:solidFill>
            <a:srgbClr val="A6A6A6"/>
          </a:solidFill>
          <a:ln w="6350" cmpd="sng">
            <a:noFill/>
            <a:miter lim="800000"/>
            <a:headEnd/>
            <a:tailEnd/>
          </a:ln>
        </p:spPr>
        <p:txBody>
          <a:bodyPr wrap="square" lIns="85449" rIns="85449" rtlCol="0" anchor="ctr" anchorCtr="0">
            <a:prstTxWarp prst="textNoShape">
              <a:avLst/>
            </a:prstTxWarp>
            <a:noAutofit/>
          </a:bodyPr>
          <a:lstStyle/>
          <a:p>
            <a:pPr algn="ctr" defTabSz="914397">
              <a:defRPr/>
            </a:pPr>
            <a:r>
              <a:rPr lang="zh-CN" altLang="en-US" sz="900" dirty="0">
                <a:solidFill>
                  <a:srgbClr val="000000"/>
                </a:solidFill>
                <a:cs typeface="+mn-ea"/>
                <a:sym typeface="+mn-lt"/>
              </a:rPr>
              <a:t>图例</a:t>
            </a:r>
            <a:endParaRPr lang="en-US" sz="9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8829" y="1144721"/>
            <a:ext cx="11769154" cy="5233793"/>
          </a:xfrm>
          <a:prstGeom prst="roundRect">
            <a:avLst>
              <a:gd name="adj" fmla="val 1149"/>
            </a:avLst>
          </a:prstGeom>
          <a:noFill/>
          <a:ln w="190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217041" tIns="217041" rIns="85449" rtlCol="0" anchor="t">
            <a:prstTxWarp prst="textNoShape">
              <a:avLst/>
            </a:prstTxWarp>
            <a:noAutofit/>
          </a:bodyPr>
          <a:lstStyle/>
          <a:p>
            <a:pPr marL="203477" indent="-203477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010114" y="2392232"/>
            <a:ext cx="6727334" cy="1523111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064633" y="1308123"/>
            <a:ext cx="3611564" cy="898999"/>
          </a:xfrm>
          <a:prstGeom prst="roundRect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102551" y="2493503"/>
            <a:ext cx="6766034" cy="1462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经销商本地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D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级车展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介绍宾利飞驰，添越，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GT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支持销售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--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--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15760" y="1408157"/>
            <a:ext cx="2952181" cy="45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2022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年</a:t>
            </a:r>
            <a:r>
              <a:rPr lang="en-US" altLang="zh-CN" sz="1187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月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11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-13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	绍兴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车展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经销商 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– 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宾利杭州西湖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006128" y="4073022"/>
            <a:ext cx="6731322" cy="2088781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8788043" y="1305969"/>
            <a:ext cx="2961098" cy="901153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096682" y="4134536"/>
            <a:ext cx="6884199" cy="201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97">
              <a:lnSpc>
                <a:spcPct val="150000"/>
              </a:lnSpc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健康愉悦：</a:t>
            </a: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通过新车型沟通健康愉悦</a:t>
            </a: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提供目标受众欣赏新车型的机会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No.1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调情：客户可以带领儿童前往宾利展台</a:t>
            </a:r>
            <a:endParaRPr lang="en-US" altLang="zh-CN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No.2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初次约会：经销商可以邀请潜在客户现场品鉴车辆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No.8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分享甜蜜：提供忠实客户车展参观机会作为回馈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No.9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重燃爱火：为现有客户提供具有吸引力的产品体验机会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133" y="1408157"/>
            <a:ext cx="4340379" cy="24050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133" y="3916712"/>
            <a:ext cx="4355304" cy="217163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0556382" y="1416352"/>
            <a:ext cx="2238793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车主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45215" y="1660560"/>
            <a:ext cx="1170417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潜在客户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>
          <a:xfrm>
            <a:off x="10473796" y="1526461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45213" y="1416352"/>
            <a:ext cx="1337438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忠诚客户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>
            <a:off x="8916558" y="1526461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>
          <a:xfrm>
            <a:off x="8916558" y="1770670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580129" y="1660560"/>
            <a:ext cx="2225176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品牌粉丝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1" name="Rectangle 50"/>
          <p:cNvSpPr>
            <a:spLocks/>
          </p:cNvSpPr>
          <p:nvPr/>
        </p:nvSpPr>
        <p:spPr>
          <a:xfrm>
            <a:off x="10473521" y="1770670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065432" y="1915025"/>
            <a:ext cx="2225176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媒体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6" name="Rectangle 55"/>
          <p:cNvSpPr>
            <a:spLocks/>
          </p:cNvSpPr>
          <p:nvPr/>
        </p:nvSpPr>
        <p:spPr>
          <a:xfrm>
            <a:off x="8923179" y="2019745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61916" y="1201777"/>
            <a:ext cx="976700" cy="217044"/>
          </a:xfrm>
          <a:prstGeom prst="rect">
            <a:avLst/>
          </a:prstGeom>
          <a:solidFill>
            <a:srgbClr val="1F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时间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地点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37842" y="2297539"/>
            <a:ext cx="1410789" cy="217044"/>
          </a:xfrm>
          <a:prstGeom prst="rect">
            <a:avLst/>
          </a:prstGeom>
          <a:solidFill>
            <a:srgbClr val="39281C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核心体验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 smtClean="0">
                <a:solidFill>
                  <a:srgbClr val="FFFFFF"/>
                </a:solidFill>
                <a:cs typeface="+mn-ea"/>
                <a:sym typeface="+mn-lt"/>
              </a:rPr>
              <a:t>活动亮点</a:t>
            </a:r>
            <a:endParaRPr lang="zh-CN" alt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14025" y="1201777"/>
            <a:ext cx="976700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目标受众</a:t>
            </a:r>
            <a:endParaRPr 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37842" y="3996823"/>
            <a:ext cx="2930099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目标人群兴趣点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宾利非凡客户旅程</a:t>
            </a:r>
            <a:endParaRPr lang="en-US" altLang="zh-CN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37" name="Straight Connector 22">
            <a:extLst>
              <a:ext uri="{FF2B5EF4-FFF2-40B4-BE49-F238E27FC236}">
                <a16:creationId xmlns:a16="http://schemas.microsoft.com/office/drawing/2014/main" xmlns="" id="{145705CD-70A8-344F-AEB6-14ED3BCA6F5B}"/>
              </a:ext>
            </a:extLst>
          </p:cNvPr>
          <p:cNvCxnSpPr>
            <a:cxnSpLocks/>
          </p:cNvCxnSpPr>
          <p:nvPr/>
        </p:nvCxnSpPr>
        <p:spPr>
          <a:xfrm>
            <a:off x="105" y="919424"/>
            <a:ext cx="3798277" cy="0"/>
          </a:xfrm>
          <a:prstGeom prst="line">
            <a:avLst/>
          </a:prstGeom>
          <a:ln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2">
            <a:extLst>
              <a:ext uri="{FF2B5EF4-FFF2-40B4-BE49-F238E27FC236}">
                <a16:creationId xmlns:a16="http://schemas.microsoft.com/office/drawing/2014/main" xmlns="" id="{2AA0B7C0-B58E-2540-93F4-0E5771E03B19}"/>
              </a:ext>
            </a:extLst>
          </p:cNvPr>
          <p:cNvSpPr txBox="1">
            <a:spLocks/>
          </p:cNvSpPr>
          <p:nvPr/>
        </p:nvSpPr>
        <p:spPr>
          <a:xfrm>
            <a:off x="246373" y="309433"/>
            <a:ext cx="11501690" cy="772830"/>
          </a:xfrm>
          <a:prstGeom prst="rect">
            <a:avLst/>
          </a:prstGeom>
          <a:noFill/>
          <a:ln>
            <a:noFill/>
          </a:ln>
        </p:spPr>
        <p:txBody>
          <a:bodyPr vert="horz" wrap="square" lIns="212684" tIns="0" rIns="0" bIns="63808" numCol="1" rtlCol="0" anchor="ctr" anchorCtr="0" compatLnSpc="1">
            <a:noAutofit/>
          </a:bodyPr>
          <a:lstStyle>
            <a:defPPr>
              <a:defRPr lang="en-GB"/>
            </a:defPPr>
            <a:lvl1pPr lvl="0" defTabSz="682668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0" i="0" spc="0">
                <a:solidFill>
                  <a:schemeClr val="bg1"/>
                </a:solidFill>
                <a:latin typeface="Bentley Light" panose="020B0304040201020103" pitchFamily="34" charset="0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sz="2374" dirty="0" smtClean="0">
                <a:latin typeface="+mn-lt"/>
                <a:ea typeface="+mn-ea"/>
                <a:cs typeface="+mn-ea"/>
                <a:sym typeface="+mn-lt"/>
              </a:rPr>
              <a:t>活动名称</a:t>
            </a:r>
            <a:r>
              <a:rPr lang="en-US" altLang="zh-CN" sz="2374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374" dirty="0"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zh-CN" altLang="en-US" sz="2374" dirty="0" smtClean="0">
                <a:latin typeface="+mn-lt"/>
                <a:ea typeface="+mn-ea"/>
                <a:cs typeface="+mn-ea"/>
                <a:sym typeface="+mn-lt"/>
              </a:rPr>
              <a:t>绍兴车展</a:t>
            </a:r>
            <a:endParaRPr lang="en-US" altLang="zh-CN" sz="2374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4415" y="59693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活动报告封面样本，供参考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09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7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Reimbursement Materials </a:t>
            </a:r>
            <a:r>
              <a:rPr lang="zh-CN" altLang="en-US" sz="2000" dirty="0"/>
              <a:t>报销材料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65598" y="1146150"/>
            <a:ext cx="3534319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Contract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合同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40066" y="1146150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Quotation </a:t>
            </a:r>
            <a:r>
              <a:rPr lang="zh-CN" altLang="en-US" sz="1400" dirty="0" smtClean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报价单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40066" y="1684547"/>
            <a:ext cx="3534319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报价单需能体现所有需报销的交车仪式花费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5598" y="1684547"/>
            <a:ext cx="3534319" cy="46488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85424" y="1146149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Invoice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发票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85424" y="1684546"/>
            <a:ext cx="3534319" cy="464887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b">
            <a:prstTxWarp prst="textNoShape">
              <a:avLst/>
            </a:prstTxWarp>
            <a:noAutofit/>
          </a:bodyPr>
          <a:lstStyle/>
          <a:p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</a:rPr>
              <a:t>If the invoice cannot be provided temporarily due to special cause, please explain accordingly.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4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65888"/>
            <a:ext cx="11051852" cy="364291"/>
          </a:xfrm>
        </p:spPr>
        <p:txBody>
          <a:bodyPr anchor="b" anchorCtr="0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97931"/>
              </p:ext>
            </p:extLst>
          </p:nvPr>
        </p:nvGraphicFramePr>
        <p:xfrm>
          <a:off x="539750" y="1131428"/>
          <a:ext cx="11064874" cy="3866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39">
                  <a:extLst>
                    <a:ext uri="{9D8B030D-6E8A-4147-A177-3AD203B41FA5}">
                      <a16:colId xmlns:a16="http://schemas.microsoft.com/office/drawing/2014/main" xmlns="" val="1228268629"/>
                    </a:ext>
                  </a:extLst>
                </a:gridCol>
                <a:gridCol w="1886015">
                  <a:extLst>
                    <a:ext uri="{9D8B030D-6E8A-4147-A177-3AD203B41FA5}">
                      <a16:colId xmlns:a16="http://schemas.microsoft.com/office/drawing/2014/main" xmlns="" val="4045974056"/>
                    </a:ext>
                  </a:extLst>
                </a:gridCol>
                <a:gridCol w="1428139">
                  <a:extLst>
                    <a:ext uri="{9D8B030D-6E8A-4147-A177-3AD203B41FA5}">
                      <a16:colId xmlns:a16="http://schemas.microsoft.com/office/drawing/2014/main" xmlns="" val="2462729159"/>
                    </a:ext>
                  </a:extLst>
                </a:gridCol>
                <a:gridCol w="2349121">
                  <a:extLst>
                    <a:ext uri="{9D8B030D-6E8A-4147-A177-3AD203B41FA5}">
                      <a16:colId xmlns:a16="http://schemas.microsoft.com/office/drawing/2014/main" xmlns="" val="978489334"/>
                    </a:ext>
                  </a:extLst>
                </a:gridCol>
                <a:gridCol w="3777260">
                  <a:extLst>
                    <a:ext uri="{9D8B030D-6E8A-4147-A177-3AD203B41FA5}">
                      <a16:colId xmlns:a16="http://schemas.microsoft.com/office/drawing/2014/main" xmlns="" val="988664389"/>
                    </a:ext>
                  </a:extLst>
                </a:gridCol>
              </a:tblGrid>
              <a:tr h="313200">
                <a:tc gridSpan="5"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活动总览</a:t>
                      </a:r>
                      <a:r>
                        <a:rPr lang="en-US" altLang="zh-CN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 Overview</a:t>
                      </a:r>
                      <a:endParaRPr lang="en-US" sz="13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9564901"/>
                  </a:ext>
                </a:extLst>
              </a:tr>
              <a:tr h="4919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活动名称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XX/XX/2022 – XX/XX/2022</a:t>
                      </a: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195167"/>
                  </a:ext>
                </a:extLst>
              </a:tr>
              <a:tr h="477915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地点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8008764"/>
                  </a:ext>
                </a:extLst>
              </a:tr>
              <a:tr h="477915">
                <a:tc row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Participants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实际情况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Plan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计划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4275841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参与人数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660141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 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DCPID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客户数量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859183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Cost per 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RMB X,XXX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RMB X,XXX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5137538"/>
                  </a:ext>
                </a:extLst>
              </a:tr>
              <a:tr h="667726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new leads created in 2022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0343380"/>
                  </a:ext>
                </a:extLst>
              </a:tr>
            </a:tbl>
          </a:graphicData>
        </a:graphic>
      </p:graphicFrame>
      <p:graphicFrame>
        <p:nvGraphicFramePr>
          <p:cNvPr id="10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9821343"/>
              </p:ext>
            </p:extLst>
          </p:nvPr>
        </p:nvGraphicFramePr>
        <p:xfrm>
          <a:off x="587375" y="5211029"/>
          <a:ext cx="11032368" cy="87145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:a16="http://schemas.microsoft.com/office/drawing/2014/main" xmlns="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:a16="http://schemas.microsoft.com/office/drawing/2014/main" xmlns="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Actual Arrival 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实际参加人数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其他（如陪同）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42880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3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75659"/>
            <a:ext cx="11048532" cy="474878"/>
          </a:xfrm>
        </p:spPr>
        <p:txBody>
          <a:bodyPr anchor="b" anchorCtr="0"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Report</a:t>
            </a:r>
            <a:endParaRPr lang="en-US" altLang="zh-CN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42871"/>
              </p:ext>
            </p:extLst>
          </p:nvPr>
        </p:nvGraphicFramePr>
        <p:xfrm>
          <a:off x="544314" y="1138438"/>
          <a:ext cx="11048531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1">
                  <a:extLst>
                    <a:ext uri="{9D8B030D-6E8A-4147-A177-3AD203B41FA5}">
                      <a16:colId xmlns:a16="http://schemas.microsoft.com/office/drawing/2014/main" xmlns="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3583067"/>
                  </a:ext>
                </a:extLst>
              </a:tr>
            </a:tbl>
          </a:graphicData>
        </a:graphic>
      </p:graphicFrame>
      <p:graphicFrame>
        <p:nvGraphicFramePr>
          <p:cNvPr id="11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91495"/>
              </p:ext>
            </p:extLst>
          </p:nvPr>
        </p:nvGraphicFramePr>
        <p:xfrm>
          <a:off x="544314" y="1551213"/>
          <a:ext cx="11048526" cy="108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842">
                  <a:extLst>
                    <a:ext uri="{9D8B030D-6E8A-4147-A177-3AD203B41FA5}">
                      <a16:colId xmlns:a16="http://schemas.microsoft.com/office/drawing/2014/main" xmlns="" val="1109671872"/>
                    </a:ext>
                  </a:extLst>
                </a:gridCol>
                <a:gridCol w="3682842">
                  <a:extLst>
                    <a:ext uri="{9D8B030D-6E8A-4147-A177-3AD203B41FA5}">
                      <a16:colId xmlns:a16="http://schemas.microsoft.com/office/drawing/2014/main" xmlns="" val="390604985"/>
                    </a:ext>
                  </a:extLst>
                </a:gridCol>
                <a:gridCol w="3682842">
                  <a:extLst>
                    <a:ext uri="{9D8B030D-6E8A-4147-A177-3AD203B41FA5}">
                      <a16:colId xmlns:a16="http://schemas.microsoft.com/office/drawing/2014/main" xmlns="" val="3548678291"/>
                    </a:ext>
                  </a:extLst>
                </a:gridCol>
              </a:tblGrid>
              <a:tr h="254340"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Budget</a:t>
                      </a: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6780448"/>
                  </a:ext>
                </a:extLst>
              </a:tr>
              <a:tr h="2402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Spending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4693909"/>
                  </a:ext>
                </a:extLst>
              </a:tr>
              <a:tr h="1570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2556936"/>
                  </a:ext>
                </a:extLst>
              </a:tr>
            </a:tbl>
          </a:graphicData>
        </a:graphic>
      </p:graphicFrame>
      <p:graphicFrame>
        <p:nvGraphicFramePr>
          <p:cNvPr id="12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377206"/>
              </p:ext>
            </p:extLst>
          </p:nvPr>
        </p:nvGraphicFramePr>
        <p:xfrm>
          <a:off x="544310" y="3164422"/>
          <a:ext cx="11048533" cy="2173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707">
                  <a:extLst>
                    <a:ext uri="{9D8B030D-6E8A-4147-A177-3AD203B41FA5}">
                      <a16:colId xmlns:a16="http://schemas.microsoft.com/office/drawing/2014/main" xmlns="" val="4105844897"/>
                    </a:ext>
                  </a:extLst>
                </a:gridCol>
                <a:gridCol w="2547324">
                  <a:extLst>
                    <a:ext uri="{9D8B030D-6E8A-4147-A177-3AD203B41FA5}">
                      <a16:colId xmlns:a16="http://schemas.microsoft.com/office/drawing/2014/main" xmlns="" val="4142034472"/>
                    </a:ext>
                  </a:extLst>
                </a:gridCol>
                <a:gridCol w="2601685">
                  <a:extLst>
                    <a:ext uri="{9D8B030D-6E8A-4147-A177-3AD203B41FA5}">
                      <a16:colId xmlns:a16="http://schemas.microsoft.com/office/drawing/2014/main" xmlns="" val="2076643704"/>
                    </a:ext>
                  </a:extLst>
                </a:gridCol>
                <a:gridCol w="1480110">
                  <a:extLst>
                    <a:ext uri="{9D8B030D-6E8A-4147-A177-3AD203B41FA5}">
                      <a16:colId xmlns:a16="http://schemas.microsoft.com/office/drawing/2014/main" xmlns="" val="3774860856"/>
                    </a:ext>
                  </a:extLst>
                </a:gridCol>
                <a:gridCol w="2209707">
                  <a:extLst>
                    <a:ext uri="{9D8B030D-6E8A-4147-A177-3AD203B41FA5}">
                      <a16:colId xmlns:a16="http://schemas.microsoft.com/office/drawing/2014/main" xmlns="" val="690038618"/>
                    </a:ext>
                  </a:extLst>
                </a:gridCol>
              </a:tblGrid>
              <a:tr h="32954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1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Actual Cost</a:t>
                      </a: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Plan</a:t>
                      </a:r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 </a:t>
                      </a: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Budget</a:t>
                      </a: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是否报销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报销项目参考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3049425"/>
                  </a:ext>
                </a:extLst>
              </a:tr>
              <a:tr h="4240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Venue Rental 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场地租赁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zh-CN" altLang="en-US" sz="11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本地市场活动</a:t>
                      </a:r>
                      <a:endParaRPr lang="en-US" altLang="zh-CN" sz="11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1824064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ea"/>
                          <a:sym typeface="+mn-lt"/>
                        </a:rPr>
                        <a:t>Setup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搭建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本地市场活动</a:t>
                      </a:r>
                      <a:endParaRPr lang="en-US" altLang="zh-CN" sz="11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6205638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Photography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特殊定制</a:t>
                      </a: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9071906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Catering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endParaRPr 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0890304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Others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RMB XX,XXX</a:t>
                      </a: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endParaRPr 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8866000"/>
                  </a:ext>
                </a:extLst>
              </a:tr>
            </a:tbl>
          </a:graphicData>
        </a:graphic>
      </p:graphicFrame>
      <p:graphicFrame>
        <p:nvGraphicFramePr>
          <p:cNvPr id="1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98088"/>
              </p:ext>
            </p:extLst>
          </p:nvPr>
        </p:nvGraphicFramePr>
        <p:xfrm>
          <a:off x="544310" y="2851222"/>
          <a:ext cx="11048534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4">
                  <a:extLst>
                    <a:ext uri="{9D8B030D-6E8A-4147-A177-3AD203B41FA5}">
                      <a16:colId xmlns:a16="http://schemas.microsoft.com/office/drawing/2014/main" xmlns="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3583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Monthly Handover Ceremony Plan |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本月交车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仪式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清单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367389"/>
              </p:ext>
            </p:extLst>
          </p:nvPr>
        </p:nvGraphicFramePr>
        <p:xfrm>
          <a:off x="587141" y="1234463"/>
          <a:ext cx="11032602" cy="4516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595">
                  <a:extLst>
                    <a:ext uri="{9D8B030D-6E8A-4147-A177-3AD203B41FA5}">
                      <a16:colId xmlns:a16="http://schemas.microsoft.com/office/drawing/2014/main" xmlns="" val="207362988"/>
                    </a:ext>
                  </a:extLst>
                </a:gridCol>
                <a:gridCol w="2213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61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34579">
                  <a:extLst>
                    <a:ext uri="{9D8B030D-6E8A-4147-A177-3AD203B41FA5}">
                      <a16:colId xmlns:a16="http://schemas.microsoft.com/office/drawing/2014/main" xmlns="" val="610373499"/>
                    </a:ext>
                  </a:extLst>
                </a:gridCol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Model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Process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主要流程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660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55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252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87373226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9051246"/>
                  </a:ext>
                </a:extLst>
              </a:tr>
              <a:tr h="40426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77553746"/>
                  </a:ext>
                </a:extLst>
              </a:tr>
              <a:tr h="434827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3040112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0507" y="3492957"/>
            <a:ext cx="8042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请根据</a:t>
            </a:r>
            <a:r>
              <a:rPr lang="zh-CN" altLang="en-US" sz="2400" b="1" u="sng" dirty="0" smtClean="0">
                <a:cs typeface="+mn-ea"/>
                <a:sym typeface="+mn-lt"/>
              </a:rPr>
              <a:t>实际执行情况</a:t>
            </a:r>
            <a:r>
              <a:rPr lang="zh-CN" altLang="en-US" dirty="0" smtClean="0">
                <a:cs typeface="+mn-ea"/>
                <a:sym typeface="+mn-lt"/>
              </a:rPr>
              <a:t>提供本月每场交车活动的清单，需包含简要活动流程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Plan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831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51513" y="1730368"/>
            <a:ext cx="5468231" cy="45934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 smtClean="0">
                <a:sym typeface="+mn-lt"/>
              </a:rPr>
              <a:t>Event Photo - </a:t>
            </a:r>
            <a:r>
              <a:rPr lang="en-US" dirty="0">
                <a:sym typeface="+mn-lt"/>
              </a:rPr>
              <a:t>Venue </a:t>
            </a:r>
            <a:r>
              <a:rPr lang="zh-CN" altLang="en-US" dirty="0">
                <a:sym typeface="+mn-lt"/>
              </a:rPr>
              <a:t>场地照片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场地内部照片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3" name="Rectangle 12"/>
          <p:cNvSpPr/>
          <p:nvPr/>
        </p:nvSpPr>
        <p:spPr>
          <a:xfrm>
            <a:off x="539015" y="1730368"/>
            <a:ext cx="5468231" cy="45934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如本月全部交车活动均在展厅中进行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，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提供</a:t>
            </a:r>
            <a:r>
              <a:rPr lang="zh-CN" altLang="en-US" sz="2800" b="1" u="sng" dirty="0">
                <a:solidFill>
                  <a:srgbClr val="232323"/>
                </a:solidFill>
                <a:cs typeface="+mn-ea"/>
                <a:sym typeface="+mn-lt"/>
              </a:rPr>
              <a:t>展厅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实景照片即可；</a:t>
            </a:r>
            <a:endParaRPr lang="en-US" altLang="zh-CN" sz="2000" dirty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如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本月交车活动涉及其他场地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，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</a:t>
            </a:r>
            <a:r>
              <a:rPr lang="zh-CN" altLang="en-US" sz="2800" b="1" u="sng" dirty="0">
                <a:solidFill>
                  <a:srgbClr val="232323"/>
                </a:solidFill>
                <a:cs typeface="+mn-ea"/>
                <a:sym typeface="+mn-lt"/>
              </a:rPr>
              <a:t>交车场地</a:t>
            </a: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内外部实景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照片</a:t>
            </a:r>
            <a:endParaRPr lang="en-US" altLang="zh-CN" sz="2000" dirty="0" smtClean="0">
              <a:solidFill>
                <a:srgbClr val="232323"/>
              </a:solidFill>
              <a:cs typeface="+mn-ea"/>
              <a:sym typeface="+mn-lt"/>
            </a:endParaRPr>
          </a:p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（如为客户私人住所可不提供照片）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Vehicle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-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车辆照片</a:t>
            </a:r>
            <a:endParaRPr lang="zh-CN" alt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 smtClean="0">
                <a:sym typeface="+mn-lt"/>
              </a:rPr>
              <a:t>Event Photo - </a:t>
            </a:r>
            <a:r>
              <a:rPr lang="en-US" dirty="0">
                <a:sym typeface="+mn-lt"/>
              </a:rPr>
              <a:t>V</a:t>
            </a:r>
            <a:r>
              <a:rPr lang="en-US" altLang="zh-CN" dirty="0">
                <a:sym typeface="+mn-lt"/>
              </a:rPr>
              <a:t>ehicle</a:t>
            </a:r>
            <a:r>
              <a:rPr lang="en-US" dirty="0">
                <a:sym typeface="+mn-lt"/>
              </a:rPr>
              <a:t> </a:t>
            </a:r>
            <a:r>
              <a:rPr lang="zh-CN" altLang="en-US" dirty="0">
                <a:sym typeface="+mn-lt"/>
              </a:rPr>
              <a:t>车辆照片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6539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5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B</a:t>
            </a:r>
            <a:r>
              <a:rPr lang="en-US" dirty="0">
                <a:sym typeface="+mn-lt"/>
              </a:rPr>
              <a:t>rand </a:t>
            </a:r>
            <a:r>
              <a:rPr lang="en-US" altLang="zh-CN" dirty="0">
                <a:sym typeface="+mn-lt"/>
              </a:rPr>
              <a:t>R</a:t>
            </a:r>
            <a:r>
              <a:rPr lang="en-US" dirty="0">
                <a:sym typeface="+mn-lt"/>
              </a:rPr>
              <a:t>epresentation </a:t>
            </a:r>
            <a:r>
              <a:rPr lang="zh-CN" altLang="en-US" dirty="0">
                <a:sym typeface="+mn-lt"/>
              </a:rPr>
              <a:t>活动主视觉或背板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7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9" name="Rectangle 8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Brand Representation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活动主视觉或背板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lvl="0"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请提供本月所有交车仪式的主视觉照片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>
                <a:sym typeface="+mn-lt"/>
              </a:rPr>
              <a:t>Event </a:t>
            </a:r>
            <a:r>
              <a:rPr lang="en-US" dirty="0">
                <a:sym typeface="+mn-lt"/>
              </a:rPr>
              <a:t>Setup </a:t>
            </a:r>
            <a:r>
              <a:rPr lang="zh-CN" altLang="en-US" dirty="0">
                <a:sym typeface="+mn-lt"/>
              </a:rPr>
              <a:t>场地布置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Event Setup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场地布置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232323"/>
                </a:solidFill>
                <a:cs typeface="+mn-ea"/>
                <a:sym typeface="+mn-lt"/>
              </a:rPr>
              <a:t>请提供本月所有交车仪式</a:t>
            </a:r>
            <a:r>
              <a:rPr lang="zh-CN" altLang="en-US" sz="2000" dirty="0" smtClean="0">
                <a:solidFill>
                  <a:srgbClr val="232323"/>
                </a:solidFill>
                <a:cs typeface="+mn-ea"/>
                <a:sym typeface="+mn-lt"/>
              </a:rPr>
              <a:t>的场地布置照片</a:t>
            </a: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Event Photos – Others </a:t>
            </a:r>
            <a:r>
              <a:rPr lang="zh-CN" altLang="en-US" sz="2000" dirty="0" smtClean="0"/>
              <a:t>其他活动照片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sz="1400" b="1" dirty="0">
                <a:solidFill>
                  <a:srgbClr val="FFFFFF"/>
                </a:solidFill>
                <a:cs typeface="+mn-ea"/>
              </a:rPr>
              <a:t>Others-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其他活动照片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3miQ7.1X1Q3ghpj6faA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Bentley template 2021.potx" id="{C9F80F40-B2B1-4DB6-919B-71F3AAFFE5B0}" vid="{F9D38CA0-4F02-4029-A6BC-9642EF690A5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639</Words>
  <Application>Microsoft Office PowerPoint</Application>
  <PresentationFormat>自定义</PresentationFormat>
  <Paragraphs>170</Paragraphs>
  <Slides>10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Office Theme</vt:lpstr>
      <vt:lpstr>3_Office Theme</vt:lpstr>
      <vt:lpstr>4_Office Theme</vt:lpstr>
      <vt:lpstr>think-cell Slide</vt:lpstr>
      <vt:lpstr>PowerPoint 演示文稿</vt:lpstr>
      <vt:lpstr>Overview 概述</vt:lpstr>
      <vt:lpstr>Event Budget 费用总览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Think</cp:lastModifiedBy>
  <cp:revision>53</cp:revision>
  <dcterms:created xsi:type="dcterms:W3CDTF">2022-02-15T07:41:51Z</dcterms:created>
  <dcterms:modified xsi:type="dcterms:W3CDTF">2022-03-31T14:51:40Z</dcterms:modified>
</cp:coreProperties>
</file>