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heme/theme3.xml" ContentType="application/vnd.openxmlformats-officedocument.them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72" r:id="rId2"/>
  </p:sldMasterIdLst>
  <p:notesMasterIdLst>
    <p:notesMasterId r:id="rId11"/>
  </p:notesMasterIdLst>
  <p:sldIdLst>
    <p:sldId id="300" r:id="rId3"/>
    <p:sldId id="289" r:id="rId4"/>
    <p:sldId id="299" r:id="rId5"/>
    <p:sldId id="294" r:id="rId6"/>
    <p:sldId id="290" r:id="rId7"/>
    <p:sldId id="292" r:id="rId8"/>
    <p:sldId id="293" r:id="rId9"/>
    <p:sldId id="297" r:id="rId10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731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3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474" y="-108"/>
      </p:cViewPr>
      <p:guideLst>
        <p:guide orient="horz" pos="2160"/>
        <p:guide pos="73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4D669-94F9-4D70-8C76-4C2D35D4E5D0}" type="datetimeFigureOut">
              <a:rPr lang="en-US" smtClean="0"/>
              <a:t>4/9/2022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F1FBE-56EB-4949-9CC0-596323F099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407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726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9449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A0010E-9B7C-4109-8B7A-732433805D90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4957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813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320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5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1.bin"/><Relationship Id="rId4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7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SemiBold" panose="020B0704020201020102" pitchFamily="34" charset="0"/>
              <a:ea typeface="+mj-ea"/>
              <a:cs typeface="+mj-cs"/>
              <a:sym typeface="Bentley SemiBold" panose="020B07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068"/>
            </a:lvl1pPr>
            <a:lvl2pPr>
              <a:defRPr sz="1068"/>
            </a:lvl2pPr>
            <a:lvl3pPr>
              <a:defRPr sz="1068"/>
            </a:lvl3pPr>
            <a:lvl4pPr>
              <a:defRPr sz="1068"/>
            </a:lvl4pPr>
            <a:lvl5pPr>
              <a:defRPr sz="1068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xmlns="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281" y="474879"/>
            <a:ext cx="11048532" cy="571485"/>
          </a:xfrm>
          <a:prstGeom prst="rect">
            <a:avLst/>
          </a:prstGeom>
        </p:spPr>
        <p:txBody>
          <a:bodyPr anchor="b" anchorCtr="0"/>
          <a:lstStyle>
            <a:lvl1pPr>
              <a:defRPr b="1">
                <a:latin typeface="Bentley SemiBold" panose="020B0704020201020102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/>
          </p:nvPr>
        </p:nvSpPr>
        <p:spPr>
          <a:xfrm>
            <a:off x="2663826" y="1447981"/>
            <a:ext cx="8858348" cy="46718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4749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screen +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15901" y="1394209"/>
            <a:ext cx="11764432" cy="4704512"/>
          </a:xfrm>
          <a:noFill/>
          <a:ln w="63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lang="en-GB" sz="1899" kern="1200" noProof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215900" y="244929"/>
            <a:ext cx="10080000" cy="772831"/>
          </a:xfrm>
          <a:prstGeom prst="rect">
            <a:avLst/>
          </a:prstGeom>
          <a:noFill/>
          <a:ln>
            <a:noFill/>
          </a:ln>
        </p:spPr>
        <p:txBody>
          <a:bodyPr vert="horz" wrap="square" lIns="180000" tIns="0" rIns="0" bIns="54000" numCol="1" anchor="b" anchorCtr="0" compatLnSpc="1">
            <a:prstTxWarp prst="textNoShape">
              <a:avLst/>
            </a:prstTxWarp>
            <a:noAutofit/>
          </a:bodyPr>
          <a:lstStyle>
            <a:lvl1pPr marL="92319" indent="0">
              <a:tabLst/>
              <a:defRPr lang="en-GB" sz="2848" b="0" i="0" kern="1200" spc="-142" baseline="0" noProof="0" dirty="0" smtClean="0">
                <a:solidFill>
                  <a:schemeClr val="tx1"/>
                </a:solidFill>
                <a:latin typeface="+mj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61434" y="6475536"/>
            <a:ext cx="8625417" cy="280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10445751" y="6484955"/>
            <a:ext cx="1077383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41667" y="6484955"/>
            <a:ext cx="438151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1A46B1E-1CF5-4801-894B-F57DA2C6389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919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1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571486"/>
            <a:ext cx="11048532" cy="474878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/>
              <a:t>CONTENTS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0A7C1352-3D49-F849-9BC3-BC0AF9CD8F0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7565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D1AA7CFB-7669-2648-A3E1-E647E531399E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813590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2E4B4082-D988-5D43-9C32-2C7F747717E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953569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45B8DE4D-1F9B-7341-8CB2-D70634815B55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09988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xmlns="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8941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xmlns="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291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5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xmlns="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88013" y="1939304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8013" y="2330003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579373" y="271381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79373" y="31045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5132" y="3488560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85132" y="3879258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590890" y="42911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283129" y="1945066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283129" y="233576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489" y="271957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274489" y="3110271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280247" y="349432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280247" y="388502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4286006" y="429687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7969606" y="1942185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7969606" y="233288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7960968" y="271669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7960968" y="310739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7966725" y="3491441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7966725" y="3882139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7972485" y="429399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xmlns="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1077"/>
            <a:ext cx="3809839" cy="22193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xmlns="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118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1 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9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j-ea"/>
              <a:cs typeface="+mj-cs"/>
              <a:sym typeface="Bentley Light" panose="020B04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3"/>
            <a:ext cx="2000921" cy="4313055"/>
          </a:xfrm>
          <a:prstGeom prst="rect">
            <a:avLst/>
          </a:prstGeom>
        </p:spPr>
        <p:txBody>
          <a:bodyPr/>
          <a:lstStyle>
            <a:lvl1pPr>
              <a:defRPr sz="1068">
                <a:solidFill>
                  <a:schemeClr val="tx1"/>
                </a:solidFill>
              </a:defRPr>
            </a:lvl1pPr>
            <a:lvl2pPr>
              <a:defRPr sz="1068">
                <a:solidFill>
                  <a:schemeClr val="tx1"/>
                </a:solidFill>
              </a:defRPr>
            </a:lvl2pPr>
            <a:lvl3pPr>
              <a:defRPr sz="1068">
                <a:solidFill>
                  <a:schemeClr val="tx1"/>
                </a:solidFill>
              </a:defRPr>
            </a:lvl3pPr>
            <a:lvl4pPr>
              <a:defRPr sz="1068">
                <a:solidFill>
                  <a:schemeClr val="tx1"/>
                </a:solidFill>
              </a:defRPr>
            </a:lvl4pPr>
            <a:lvl5pPr>
              <a:defRPr sz="1068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xmlns="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68330" y="668349"/>
            <a:ext cx="110485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503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blac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7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14" name="Object 1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083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7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SemiBold" panose="020B0704020201020102" pitchFamily="34" charset="0"/>
              <a:ea typeface="+mj-ea"/>
              <a:cs typeface="+mj-cs"/>
              <a:sym typeface="Bentley SemiBold" panose="020B07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068"/>
            </a:lvl1pPr>
            <a:lvl2pPr>
              <a:defRPr sz="1068"/>
            </a:lvl2pPr>
            <a:lvl3pPr>
              <a:defRPr sz="1068"/>
            </a:lvl3pPr>
            <a:lvl4pPr>
              <a:defRPr sz="1068"/>
            </a:lvl4pPr>
            <a:lvl5pPr>
              <a:defRPr sz="1068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xmlns="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281" y="474879"/>
            <a:ext cx="11048532" cy="571485"/>
          </a:xfrm>
          <a:prstGeom prst="rect">
            <a:avLst/>
          </a:prstGeom>
        </p:spPr>
        <p:txBody>
          <a:bodyPr anchor="b" anchorCtr="0"/>
          <a:lstStyle>
            <a:lvl1pPr>
              <a:defRPr b="1">
                <a:latin typeface="Bentley SemiBold" panose="020B0704020201020102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/>
          </p:nvPr>
        </p:nvSpPr>
        <p:spPr>
          <a:xfrm>
            <a:off x="2663826" y="1447981"/>
            <a:ext cx="8858348" cy="46718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5696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1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571486"/>
            <a:ext cx="11048532" cy="474878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/>
              <a:t>CONTENTS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0A7C1352-3D49-F849-9BC3-BC0AF9CD8F0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7565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D1AA7CFB-7669-2648-A3E1-E647E531399E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813590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2E4B4082-D988-5D43-9C32-2C7F747717E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953569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45B8DE4D-1F9B-7341-8CB2-D70634815B55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09988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xmlns="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8941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xmlns="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759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5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xmlns="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88013" y="1939304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8013" y="2330003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579373" y="271381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79373" y="31045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5132" y="3488560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85132" y="3879258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590890" y="42911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283129" y="1945066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283129" y="233576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489" y="271957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274489" y="3110271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280247" y="349432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280247" y="388502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4286006" y="429687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7969606" y="1942185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7969606" y="233288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7960968" y="271669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7960968" y="310739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7966725" y="3491441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7966725" y="3882139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7972485" y="429399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xmlns="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1077"/>
            <a:ext cx="3809839" cy="22193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xmlns="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757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1 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9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j-ea"/>
              <a:cs typeface="+mj-cs"/>
              <a:sym typeface="Bentley Light" panose="020B04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3"/>
            <a:ext cx="2000921" cy="4313055"/>
          </a:xfrm>
          <a:prstGeom prst="rect">
            <a:avLst/>
          </a:prstGeom>
        </p:spPr>
        <p:txBody>
          <a:bodyPr/>
          <a:lstStyle>
            <a:lvl1pPr>
              <a:defRPr sz="1068">
                <a:solidFill>
                  <a:schemeClr val="tx1"/>
                </a:solidFill>
              </a:defRPr>
            </a:lvl1pPr>
            <a:lvl2pPr>
              <a:defRPr sz="1068">
                <a:solidFill>
                  <a:schemeClr val="tx1"/>
                </a:solidFill>
              </a:defRPr>
            </a:lvl2pPr>
            <a:lvl3pPr>
              <a:defRPr sz="1068">
                <a:solidFill>
                  <a:schemeClr val="tx1"/>
                </a:solidFill>
              </a:defRPr>
            </a:lvl3pPr>
            <a:lvl4pPr>
              <a:defRPr sz="1068">
                <a:solidFill>
                  <a:schemeClr val="tx1"/>
                </a:solidFill>
              </a:defRPr>
            </a:lvl4pPr>
            <a:lvl5pPr>
              <a:defRPr sz="1068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xmlns="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68330" y="668349"/>
            <a:ext cx="110485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422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3" Type="http://schemas.openxmlformats.org/officeDocument/2006/relationships/slideLayout" Target="../slideLayouts/slideLayout8.xml"/><Relationship Id="rId7" Type="http://schemas.openxmlformats.org/officeDocument/2006/relationships/vmlDrawing" Target="../drawings/vmlDrawing7.v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0.xml"/><Relationship Id="rId10" Type="http://schemas.openxmlformats.org/officeDocument/2006/relationships/oleObject" Target="../embeddings/oleObject7.bin"/><Relationship Id="rId4" Type="http://schemas.openxmlformats.org/officeDocument/2006/relationships/slideLayout" Target="../slideLayouts/slideLayout9.xml"/><Relationship Id="rId9" Type="http://schemas.openxmlformats.org/officeDocument/2006/relationships/tags" Target="../tags/tag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493525289"/>
              </p:ext>
            </p:extLst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3" name="think-cell Slide" r:id="rId10" imgW="216" imgH="216" progId="TCLayout.ActiveDocument.1">
                  <p:embed/>
                </p:oleObj>
              </mc:Choice>
              <mc:Fallback>
                <p:oleObj name="think-cell Slide" r:id="rId10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9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n-ea"/>
              <a:cs typeface="+mn-cs"/>
              <a:sym typeface="Bentley Light" panose="020B0404020201020102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xmlns="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358590"/>
            <a:ext cx="3809839" cy="187179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2D9636C8-FF6B-E141-B9E1-70C7091B2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6745" y="6097478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1424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89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8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3898" rtl="0" eaLnBrk="1" latinLnBrk="0" hangingPunct="1">
        <a:lnSpc>
          <a:spcPct val="85000"/>
        </a:lnSpc>
        <a:spcBef>
          <a:spcPct val="0"/>
        </a:spcBef>
        <a:buNone/>
        <a:defRPr sz="1507" b="0" i="0" kern="1200" spc="-9" baseline="0">
          <a:solidFill>
            <a:schemeClr val="tx1"/>
          </a:solidFill>
          <a:latin typeface="Bentley Light" panose="020B0404020201020102" pitchFamily="34" charset="77"/>
          <a:ea typeface="+mj-ea"/>
          <a:cs typeface="+mj-cs"/>
        </a:defRPr>
      </a:lvl1pPr>
    </p:titleStyle>
    <p:bodyStyle>
      <a:lvl1pPr marL="0" indent="0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1pPr>
      <a:lvl2pPr marL="118692" indent="-118692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Char char="•"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2pPr>
      <a:lvl3pPr marL="33911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3pPr>
      <a:lvl4pPr marL="50867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4pPr>
      <a:lvl5pPr marL="678235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5pPr>
      <a:lvl6pPr marL="2238218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645167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3052116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459064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1pPr>
      <a:lvl2pPr marL="40694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2pPr>
      <a:lvl3pPr marL="813898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3pPr>
      <a:lvl4pPr marL="1220846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4pPr>
      <a:lvl5pPr marL="1627795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5pPr>
      <a:lvl6pPr marL="20347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441693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28486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25558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041">
          <p15:clr>
            <a:srgbClr val="F26B43"/>
          </p15:clr>
        </p15:guide>
        <p15:guide id="3">
          <p15:clr>
            <a:srgbClr val="F26B43"/>
          </p15:clr>
        </p15:guide>
        <p15:guide id="4" pos="7257">
          <p15:clr>
            <a:srgbClr val="F26B43"/>
          </p15:clr>
        </p15:guide>
        <p15:guide id="5" orient="horz">
          <p15:clr>
            <a:srgbClr val="F26B43"/>
          </p15:clr>
        </p15:guide>
        <p15:guide id="6" orient="horz" pos="4082">
          <p15:clr>
            <a:srgbClr val="F26B43"/>
          </p15:clr>
        </p15:guide>
        <p15:guide id="15" pos="3629">
          <p15:clr>
            <a:srgbClr val="F26B43"/>
          </p15:clr>
        </p15:guide>
        <p15:guide id="19" pos="4218">
          <p15:clr>
            <a:srgbClr val="F26B43"/>
          </p15:clr>
        </p15:guide>
        <p15:guide id="27" orient="horz" pos="907">
          <p15:clr>
            <a:srgbClr val="F26B43"/>
          </p15:clr>
        </p15:guide>
        <p15:guide id="28" pos="340">
          <p15:clr>
            <a:srgbClr val="F26B43"/>
          </p15:clr>
        </p15:guide>
        <p15:guide id="29" pos="6917">
          <p15:clr>
            <a:srgbClr val="F26B43"/>
          </p15:clr>
        </p15:guide>
        <p15:guide id="30" orient="horz" pos="304">
          <p15:clr>
            <a:srgbClr val="F26B43"/>
          </p15:clr>
        </p15:guide>
        <p15:guide id="31" orient="horz" pos="159">
          <p15:clr>
            <a:srgbClr val="F26B43"/>
          </p15:clr>
        </p15:guide>
        <p15:guide id="32" orient="horz" pos="1134">
          <p15:clr>
            <a:srgbClr val="F26B43"/>
          </p15:clr>
        </p15:guide>
        <p15:guide id="33" pos="1531">
          <p15:clr>
            <a:srgbClr val="F26B43"/>
          </p15:clr>
        </p15:guide>
        <p15:guide id="34" pos="1678">
          <p15:clr>
            <a:srgbClr val="F26B43"/>
          </p15:clr>
        </p15:guide>
        <p15:guide id="35" pos="3029">
          <p15:clr>
            <a:srgbClr val="F26B43"/>
          </p15:clr>
        </p15:guide>
        <p15:guide id="36" pos="2874">
          <p15:clr>
            <a:srgbClr val="F26B43"/>
          </p15:clr>
        </p15:guide>
        <p15:guide id="37" pos="4377">
          <p15:clr>
            <a:srgbClr val="F26B43"/>
          </p15:clr>
        </p15:guide>
        <p15:guide id="38" pos="5724">
          <p15:clr>
            <a:srgbClr val="F26B43"/>
          </p15:clr>
        </p15:guide>
        <p15:guide id="39" pos="5568">
          <p15:clr>
            <a:srgbClr val="F26B43"/>
          </p15:clr>
        </p15:guide>
        <p15:guide id="40" orient="horz" pos="3855">
          <p15:clr>
            <a:srgbClr val="F26B43"/>
          </p15:clr>
        </p15:guide>
        <p15:guide id="41" orient="horz" pos="3629">
          <p15:clr>
            <a:srgbClr val="F26B43"/>
          </p15:clr>
        </p15:guide>
        <p15:guide id="42" orient="horz" pos="65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315209639"/>
              </p:ext>
            </p:extLst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4" name="think-cell Slide" r:id="rId10" imgW="216" imgH="216" progId="TCLayout.ActiveDocument.1">
                  <p:embed/>
                </p:oleObj>
              </mc:Choice>
              <mc:Fallback>
                <p:oleObj name="think-cell Slide" r:id="rId10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9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n-ea"/>
              <a:cs typeface="+mn-cs"/>
              <a:sym typeface="Bentley Light" panose="020B0404020201020102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xmlns="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358590"/>
            <a:ext cx="3809839" cy="187179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2D9636C8-FF6B-E141-B9E1-70C7091B2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6745" y="6097478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1424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203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3898" rtl="0" eaLnBrk="1" latinLnBrk="0" hangingPunct="1">
        <a:lnSpc>
          <a:spcPct val="85000"/>
        </a:lnSpc>
        <a:spcBef>
          <a:spcPct val="0"/>
        </a:spcBef>
        <a:buNone/>
        <a:defRPr sz="1507" b="0" i="0" kern="1200" spc="-9" baseline="0">
          <a:solidFill>
            <a:schemeClr val="tx1"/>
          </a:solidFill>
          <a:latin typeface="Bentley Light" panose="020B0404020201020102" pitchFamily="34" charset="77"/>
          <a:ea typeface="+mj-ea"/>
          <a:cs typeface="+mj-cs"/>
        </a:defRPr>
      </a:lvl1pPr>
    </p:titleStyle>
    <p:bodyStyle>
      <a:lvl1pPr marL="0" indent="0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1pPr>
      <a:lvl2pPr marL="118692" indent="-118692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Char char="•"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2pPr>
      <a:lvl3pPr marL="33911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3pPr>
      <a:lvl4pPr marL="50867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4pPr>
      <a:lvl5pPr marL="678235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5pPr>
      <a:lvl6pPr marL="2238218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645167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3052116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459064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1pPr>
      <a:lvl2pPr marL="40694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2pPr>
      <a:lvl3pPr marL="813898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3pPr>
      <a:lvl4pPr marL="1220846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4pPr>
      <a:lvl5pPr marL="1627795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5pPr>
      <a:lvl6pPr marL="20347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441693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28486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25558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041">
          <p15:clr>
            <a:srgbClr val="F26B43"/>
          </p15:clr>
        </p15:guide>
        <p15:guide id="3">
          <p15:clr>
            <a:srgbClr val="F26B43"/>
          </p15:clr>
        </p15:guide>
        <p15:guide id="4" pos="7257">
          <p15:clr>
            <a:srgbClr val="F26B43"/>
          </p15:clr>
        </p15:guide>
        <p15:guide id="5" orient="horz">
          <p15:clr>
            <a:srgbClr val="F26B43"/>
          </p15:clr>
        </p15:guide>
        <p15:guide id="6" orient="horz" pos="4082">
          <p15:clr>
            <a:srgbClr val="F26B43"/>
          </p15:clr>
        </p15:guide>
        <p15:guide id="15" pos="3629">
          <p15:clr>
            <a:srgbClr val="F26B43"/>
          </p15:clr>
        </p15:guide>
        <p15:guide id="19" pos="4218">
          <p15:clr>
            <a:srgbClr val="F26B43"/>
          </p15:clr>
        </p15:guide>
        <p15:guide id="27" orient="horz" pos="907">
          <p15:clr>
            <a:srgbClr val="F26B43"/>
          </p15:clr>
        </p15:guide>
        <p15:guide id="28" pos="340">
          <p15:clr>
            <a:srgbClr val="F26B43"/>
          </p15:clr>
        </p15:guide>
        <p15:guide id="29" pos="6917">
          <p15:clr>
            <a:srgbClr val="F26B43"/>
          </p15:clr>
        </p15:guide>
        <p15:guide id="30" orient="horz" pos="304">
          <p15:clr>
            <a:srgbClr val="F26B43"/>
          </p15:clr>
        </p15:guide>
        <p15:guide id="31" orient="horz" pos="159">
          <p15:clr>
            <a:srgbClr val="F26B43"/>
          </p15:clr>
        </p15:guide>
        <p15:guide id="32" orient="horz" pos="1134">
          <p15:clr>
            <a:srgbClr val="F26B43"/>
          </p15:clr>
        </p15:guide>
        <p15:guide id="33" pos="1531">
          <p15:clr>
            <a:srgbClr val="F26B43"/>
          </p15:clr>
        </p15:guide>
        <p15:guide id="34" pos="1678">
          <p15:clr>
            <a:srgbClr val="F26B43"/>
          </p15:clr>
        </p15:guide>
        <p15:guide id="35" pos="3029">
          <p15:clr>
            <a:srgbClr val="F26B43"/>
          </p15:clr>
        </p15:guide>
        <p15:guide id="36" pos="2874">
          <p15:clr>
            <a:srgbClr val="F26B43"/>
          </p15:clr>
        </p15:guide>
        <p15:guide id="37" pos="4377">
          <p15:clr>
            <a:srgbClr val="F26B43"/>
          </p15:clr>
        </p15:guide>
        <p15:guide id="38" pos="5724">
          <p15:clr>
            <a:srgbClr val="F26B43"/>
          </p15:clr>
        </p15:guide>
        <p15:guide id="39" pos="5568">
          <p15:clr>
            <a:srgbClr val="F26B43"/>
          </p15:clr>
        </p15:guide>
        <p15:guide id="40" orient="horz" pos="3855">
          <p15:clr>
            <a:srgbClr val="F26B43"/>
          </p15:clr>
        </p15:guide>
        <p15:guide id="41" orient="horz" pos="3629">
          <p15:clr>
            <a:srgbClr val="F26B43"/>
          </p15:clr>
        </p15:guide>
        <p15:guide id="42" orient="horz" pos="65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image" Target="../media/image4.emf"/><Relationship Id="rId2" Type="http://schemas.openxmlformats.org/officeDocument/2006/relationships/tags" Target="../tags/tag19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2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990" y="186326"/>
            <a:ext cx="1521578" cy="764495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512448" y="5567869"/>
            <a:ext cx="8236916" cy="10185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algn="l">
              <a:lnSpc>
                <a:spcPct val="130000"/>
              </a:lnSpc>
            </a:pPr>
            <a:r>
              <a:rPr 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Dealer Name </a:t>
            </a:r>
            <a:r>
              <a:rPr lang="zh-CN" alt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经销商</a:t>
            </a:r>
            <a:r>
              <a:rPr lang="zh-CN" alt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名称</a:t>
            </a:r>
            <a:r>
              <a:rPr 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: </a:t>
            </a:r>
            <a:r>
              <a:rPr lang="zh-CN" alt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宾利</a:t>
            </a:r>
            <a:r>
              <a:rPr lang="en-US" altLang="zh-CN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XXXX</a:t>
            </a:r>
          </a:p>
          <a:p>
            <a:pPr algn="l">
              <a:lnSpc>
                <a:spcPct val="130000"/>
              </a:lnSpc>
            </a:pPr>
            <a:r>
              <a:rPr lang="en-US" altLang="zh-CN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Event Name </a:t>
            </a:r>
            <a:r>
              <a:rPr lang="zh-CN" alt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活动名称： </a:t>
            </a:r>
            <a:r>
              <a:rPr lang="zh-CN" alt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宾利</a:t>
            </a:r>
            <a:r>
              <a:rPr lang="en-US" altLang="zh-CN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XXXX</a:t>
            </a:r>
            <a:r>
              <a:rPr lang="zh-CN" alt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交车仪式</a:t>
            </a:r>
            <a:r>
              <a:rPr lang="en-US" altLang="zh-CN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-X</a:t>
            </a:r>
            <a:r>
              <a:rPr lang="zh-CN" alt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月</a:t>
            </a:r>
            <a:endParaRPr lang="en-US" altLang="zh-CN" sz="1507" dirty="0">
              <a:solidFill>
                <a:srgbClr val="F1F1F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>
              <a:lnSpc>
                <a:spcPct val="130000"/>
              </a:lnSpc>
            </a:pPr>
            <a:r>
              <a:rPr 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Start </a:t>
            </a:r>
            <a:r>
              <a:rPr 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date/End date </a:t>
            </a:r>
            <a:r>
              <a:rPr lang="zh-CN" alt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活动日期</a:t>
            </a:r>
            <a:r>
              <a:rPr 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: </a:t>
            </a:r>
            <a:r>
              <a:rPr 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2022-xx-xx</a:t>
            </a:r>
            <a:endParaRPr lang="en-US" sz="1507" dirty="0">
              <a:solidFill>
                <a:srgbClr val="F1F1F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>
              <a:lnSpc>
                <a:spcPct val="130000"/>
              </a:lnSpc>
            </a:pPr>
            <a:r>
              <a:rPr 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Submission date </a:t>
            </a:r>
            <a:r>
              <a:rPr lang="zh-CN" alt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提交日期</a:t>
            </a:r>
            <a:r>
              <a:rPr 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: </a:t>
            </a:r>
            <a:r>
              <a:rPr 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2022-xx-xx</a:t>
            </a:r>
            <a:endParaRPr lang="en-US" sz="1507" dirty="0">
              <a:solidFill>
                <a:srgbClr val="F1F1F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8120"/>
            <a:ext cx="12192000" cy="412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5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633545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9" name="think-cell Slide" r:id="rId6" imgW="416" imgH="416" progId="TCLayout.ActiveDocument.1">
                  <p:embed/>
                </p:oleObj>
              </mc:Choice>
              <mc:Fallback>
                <p:oleObj name="think-cell Slide" r:id="rId6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992327"/>
              </p:ext>
            </p:extLst>
          </p:nvPr>
        </p:nvGraphicFramePr>
        <p:xfrm>
          <a:off x="539749" y="1107029"/>
          <a:ext cx="11079991" cy="2955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933">
                  <a:extLst>
                    <a:ext uri="{9D8B030D-6E8A-4147-A177-3AD203B41FA5}">
                      <a16:colId xmlns:a16="http://schemas.microsoft.com/office/drawing/2014/main" xmlns="" val="1357581311"/>
                    </a:ext>
                  </a:extLst>
                </a:gridCol>
                <a:gridCol w="2706957">
                  <a:extLst>
                    <a:ext uri="{9D8B030D-6E8A-4147-A177-3AD203B41FA5}">
                      <a16:colId xmlns:a16="http://schemas.microsoft.com/office/drawing/2014/main" xmlns="" val="1956442140"/>
                    </a:ext>
                  </a:extLst>
                </a:gridCol>
                <a:gridCol w="1378384">
                  <a:extLst>
                    <a:ext uri="{9D8B030D-6E8A-4147-A177-3AD203B41FA5}">
                      <a16:colId xmlns:a16="http://schemas.microsoft.com/office/drawing/2014/main" xmlns="" val="3122743454"/>
                    </a:ext>
                  </a:extLst>
                </a:gridCol>
                <a:gridCol w="1030714">
                  <a:extLst>
                    <a:ext uri="{9D8B030D-6E8A-4147-A177-3AD203B41FA5}">
                      <a16:colId xmlns:a16="http://schemas.microsoft.com/office/drawing/2014/main" xmlns="" val="755301095"/>
                    </a:ext>
                  </a:extLst>
                </a:gridCol>
                <a:gridCol w="2464037">
                  <a:extLst>
                    <a:ext uri="{9D8B030D-6E8A-4147-A177-3AD203B41FA5}">
                      <a16:colId xmlns:a16="http://schemas.microsoft.com/office/drawing/2014/main" xmlns="" val="2056552446"/>
                    </a:ext>
                  </a:extLst>
                </a:gridCol>
                <a:gridCol w="1574966">
                  <a:extLst>
                    <a:ext uri="{9D8B030D-6E8A-4147-A177-3AD203B41FA5}">
                      <a16:colId xmlns:a16="http://schemas.microsoft.com/office/drawing/2014/main" xmlns="" val="1567976445"/>
                    </a:ext>
                  </a:extLst>
                </a:gridCol>
              </a:tblGrid>
              <a:tr h="313200">
                <a:tc gridSpan="6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活动总览 </a:t>
                      </a:r>
                      <a:r>
                        <a:rPr lang="en-US" altLang="zh-CN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Over</a:t>
                      </a:r>
                      <a:r>
                        <a:rPr lang="en-US" altLang="zh-CN" sz="1200" baseline="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view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03583067"/>
                  </a:ext>
                </a:extLst>
              </a:tr>
              <a:tr h="524437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Event Name &amp; Intent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活动名称</a:t>
                      </a: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内容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51841494"/>
                  </a:ext>
                </a:extLst>
              </a:tr>
              <a:tr h="486978">
                <a:tc rowSpan="4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People 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人员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Qty.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of participants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参与人数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Location 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地点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792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495537"/>
                  </a:ext>
                </a:extLst>
              </a:tr>
              <a:tr h="486978">
                <a:tc vMerge="1"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Qty.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of DCPID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DCPID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客户数量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l" defTabSz="685792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00042587"/>
                  </a:ext>
                </a:extLst>
              </a:tr>
              <a:tr h="4869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Cost per n</a:t>
                      </a: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ew 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leads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*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每条线索成本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69117920"/>
                  </a:ext>
                </a:extLst>
              </a:tr>
              <a:tr h="486978">
                <a:tc vMerge="1"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Qty.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of new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leads created in 2022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今年新增线索数量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792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48740028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567891" y="754312"/>
            <a:ext cx="11051852" cy="364291"/>
          </a:xfrm>
        </p:spPr>
        <p:txBody>
          <a:bodyPr vert="horz"/>
          <a:lstStyle/>
          <a:p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Overview </a:t>
            </a:r>
            <a:r>
              <a:rPr lang="zh-CN" altLang="en-US" sz="1899" dirty="0">
                <a:latin typeface="+mn-lt"/>
                <a:ea typeface="+mn-ea"/>
                <a:cs typeface="+mn-ea"/>
                <a:sym typeface="+mn-lt"/>
              </a:rPr>
              <a:t>概述</a:t>
            </a:r>
            <a:endParaRPr lang="en-US" sz="1899" dirty="0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7" name="Group 3"/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993723744"/>
              </p:ext>
            </p:extLst>
          </p:nvPr>
        </p:nvGraphicFramePr>
        <p:xfrm>
          <a:off x="587372" y="4245295"/>
          <a:ext cx="11032368" cy="871454"/>
        </p:xfrm>
        <a:graphic>
          <a:graphicData uri="http://schemas.openxmlformats.org/drawingml/2006/table">
            <a:tbl>
              <a:tblPr/>
              <a:tblGrid>
                <a:gridCol w="2454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064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54336">
                  <a:extLst>
                    <a:ext uri="{9D8B030D-6E8A-4147-A177-3AD203B41FA5}">
                      <a16:colId xmlns:a16="http://schemas.microsoft.com/office/drawing/2014/main" xmlns="" val="2575180168"/>
                    </a:ext>
                  </a:extLst>
                </a:gridCol>
                <a:gridCol w="235566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1586">
                  <a:extLst>
                    <a:ext uri="{9D8B030D-6E8A-4147-A177-3AD203B41FA5}">
                      <a16:colId xmlns:a16="http://schemas.microsoft.com/office/drawing/2014/main" xmlns="" val="1141158204"/>
                    </a:ext>
                  </a:extLst>
                </a:gridCol>
              </a:tblGrid>
              <a:tr h="384130"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Invitation Total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邀请计划总数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Car Owner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车主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Depositor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订单客户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Potential Customer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潜在客户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Others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其他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242880312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39750" y="6233954"/>
            <a:ext cx="51217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cs typeface="+mn-ea"/>
                <a:sym typeface="+mn-lt"/>
              </a:rPr>
              <a:t>*</a:t>
            </a:r>
            <a:r>
              <a:rPr lang="zh-CN" altLang="en-US" sz="1000" dirty="0" smtClean="0">
                <a:cs typeface="+mn-ea"/>
                <a:sym typeface="+mn-lt"/>
              </a:rPr>
              <a:t>每</a:t>
            </a:r>
            <a:r>
              <a:rPr lang="zh-CN" altLang="en-US" sz="1000" dirty="0">
                <a:cs typeface="+mn-ea"/>
                <a:sym typeface="+mn-lt"/>
              </a:rPr>
              <a:t>条线索成本</a:t>
            </a:r>
            <a:r>
              <a:rPr lang="en-US" altLang="zh-CN" sz="1000" dirty="0" smtClean="0">
                <a:cs typeface="+mn-ea"/>
                <a:sym typeface="+mn-lt"/>
              </a:rPr>
              <a:t>=</a:t>
            </a:r>
            <a:r>
              <a:rPr lang="zh-CN" altLang="en-US" sz="1000" dirty="0" smtClean="0">
                <a:cs typeface="+mn-ea"/>
                <a:sym typeface="+mn-lt"/>
              </a:rPr>
              <a:t>预算金额总计 </a:t>
            </a:r>
            <a:r>
              <a:rPr lang="en-US" altLang="zh-CN" sz="1000" dirty="0" smtClean="0">
                <a:cs typeface="+mn-ea"/>
                <a:sym typeface="+mn-lt"/>
              </a:rPr>
              <a:t>/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今年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新增线索数量</a:t>
            </a:r>
            <a:endParaRPr lang="en-US" sz="1000" dirty="0"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273357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46B1E-1CF5-4801-894B-F57DA2C6389A}" type="slidenum">
              <a:rPr lang="en-GB" smtClean="0">
                <a:latin typeface="+mn-lt"/>
                <a:cs typeface="+mn-ea"/>
                <a:sym typeface="+mn-lt"/>
              </a:rPr>
              <a:pPr>
                <a:defRPr/>
              </a:pPr>
              <a:t>3</a:t>
            </a:fld>
            <a:endParaRPr lang="en-GB" dirty="0">
              <a:latin typeface="+mn-lt"/>
              <a:cs typeface="+mn-ea"/>
              <a:sym typeface="+mn-lt"/>
            </a:endParaRPr>
          </a:p>
        </p:txBody>
      </p:sp>
      <p:graphicFrame>
        <p:nvGraphicFramePr>
          <p:cNvPr id="9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583221"/>
              </p:ext>
            </p:extLst>
          </p:nvPr>
        </p:nvGraphicFramePr>
        <p:xfrm>
          <a:off x="404261" y="1162112"/>
          <a:ext cx="11215482" cy="453969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35571">
                  <a:extLst>
                    <a:ext uri="{9D8B030D-6E8A-4147-A177-3AD203B41FA5}">
                      <a16:colId xmlns:a16="http://schemas.microsoft.com/office/drawing/2014/main" xmlns="" val="2715221625"/>
                    </a:ext>
                  </a:extLst>
                </a:gridCol>
                <a:gridCol w="835571">
                  <a:extLst>
                    <a:ext uri="{9D8B030D-6E8A-4147-A177-3AD203B41FA5}">
                      <a16:colId xmlns:a16="http://schemas.microsoft.com/office/drawing/2014/main" xmlns="" val="1722467380"/>
                    </a:ext>
                  </a:extLst>
                </a:gridCol>
                <a:gridCol w="1132729">
                  <a:extLst>
                    <a:ext uri="{9D8B030D-6E8A-4147-A177-3AD203B41FA5}">
                      <a16:colId xmlns:a16="http://schemas.microsoft.com/office/drawing/2014/main" xmlns="" val="8733085"/>
                    </a:ext>
                  </a:extLst>
                </a:gridCol>
                <a:gridCol w="879661">
                  <a:extLst>
                    <a:ext uri="{9D8B030D-6E8A-4147-A177-3AD203B41FA5}">
                      <a16:colId xmlns:a16="http://schemas.microsoft.com/office/drawing/2014/main" xmlns="" val="2034639721"/>
                    </a:ext>
                  </a:extLst>
                </a:gridCol>
                <a:gridCol w="1924210">
                  <a:extLst>
                    <a:ext uri="{9D8B030D-6E8A-4147-A177-3AD203B41FA5}">
                      <a16:colId xmlns:a16="http://schemas.microsoft.com/office/drawing/2014/main" xmlns="" val="984284813"/>
                    </a:ext>
                  </a:extLst>
                </a:gridCol>
                <a:gridCol w="1597470">
                  <a:extLst>
                    <a:ext uri="{9D8B030D-6E8A-4147-A177-3AD203B41FA5}">
                      <a16:colId xmlns:a16="http://schemas.microsoft.com/office/drawing/2014/main" xmlns="" val="610353967"/>
                    </a:ext>
                  </a:extLst>
                </a:gridCol>
                <a:gridCol w="1206400">
                  <a:extLst>
                    <a:ext uri="{9D8B030D-6E8A-4147-A177-3AD203B41FA5}">
                      <a16:colId xmlns:a16="http://schemas.microsoft.com/office/drawing/2014/main" xmlns="" val="2199988680"/>
                    </a:ext>
                  </a:extLst>
                </a:gridCol>
                <a:gridCol w="921453">
                  <a:extLst>
                    <a:ext uri="{9D8B030D-6E8A-4147-A177-3AD203B41FA5}">
                      <a16:colId xmlns:a16="http://schemas.microsoft.com/office/drawing/2014/main" xmlns="" val="1060807198"/>
                    </a:ext>
                  </a:extLst>
                </a:gridCol>
                <a:gridCol w="1882417">
                  <a:extLst>
                    <a:ext uri="{9D8B030D-6E8A-4147-A177-3AD203B41FA5}">
                      <a16:colId xmlns:a16="http://schemas.microsoft.com/office/drawing/2014/main" xmlns="" val="3687281855"/>
                    </a:ext>
                  </a:extLst>
                </a:gridCol>
              </a:tblGrid>
              <a:tr h="313200">
                <a:tc gridSpan="9"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Budget Overview </a:t>
                      </a:r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费用总计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2260445"/>
                  </a:ext>
                </a:extLst>
              </a:tr>
              <a:tr h="459978">
                <a:tc gridSpan="2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Total Budget Amount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预算金额总计</a:t>
                      </a: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54925855"/>
                  </a:ext>
                </a:extLst>
              </a:tr>
              <a:tr h="459978">
                <a:tc gridSpan="2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Coop Fund Amount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市场基金金额总计</a:t>
                      </a: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endParaRPr lang="en-US" sz="1200" dirty="0" smtClean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5440894"/>
                  </a:ext>
                </a:extLst>
              </a:tr>
              <a:tr h="252000">
                <a:tc gridSpan="2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zh-CN" altLang="en-US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endParaRPr lang="en-US" sz="1200" dirty="0" smtClean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899817"/>
                  </a:ext>
                </a:extLst>
              </a:tr>
              <a:tr h="313200">
                <a:tc gridSpan="9"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Budget</a:t>
                      </a:r>
                      <a:r>
                        <a:rPr lang="en-US" altLang="zh-CN" sz="1200" b="1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Detail </a:t>
                      </a:r>
                      <a:r>
                        <a:rPr lang="zh-CN" altLang="en-US" sz="1200" b="1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费用详情</a:t>
                      </a:r>
                      <a:endParaRPr lang="en-US" altLang="zh-CN" sz="1200" b="1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68840849"/>
                  </a:ext>
                </a:extLst>
              </a:tr>
              <a:tr h="398648">
                <a:tc gridSpan="2"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金额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是否报销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费用说明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8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（请参考指引填写）</a:t>
                      </a:r>
                      <a:endParaRPr lang="en-US" altLang="zh-CN" sz="8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金额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是否报销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38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3232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费用说明</a:t>
                      </a:r>
                      <a:endParaRPr kumimoji="0" lang="en-US" altLang="zh-CN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3232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marR="0" lvl="0" indent="0" algn="ctr" defTabSz="8138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3232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（请参考指引填写）</a:t>
                      </a:r>
                      <a:endParaRPr kumimoji="0" lang="en-US" altLang="zh-CN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3232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41501689"/>
                  </a:ext>
                </a:extLst>
              </a:tr>
              <a:tr h="643969">
                <a:tc gridSpan="2"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Venue Rental 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场地租赁</a:t>
                      </a:r>
                    </a:p>
                    <a:p>
                      <a:pPr marL="0" indent="0" algn="l">
                        <a:buFontTx/>
                        <a:buNone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zh-CN" altLang="en-US" sz="10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Photography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摄影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75075753"/>
                  </a:ext>
                </a:extLst>
              </a:tr>
              <a:tr h="879104">
                <a:tc grid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Setup 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搭建</a:t>
                      </a: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Others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其他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18738132"/>
                  </a:ext>
                </a:extLst>
              </a:tr>
              <a:tr h="398648">
                <a:tc row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Catering     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餐饮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餐费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92001067"/>
                  </a:ext>
                </a:extLst>
              </a:tr>
              <a:tr h="398648">
                <a:tc v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酒水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38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4902271"/>
                  </a:ext>
                </a:extLst>
              </a:tr>
            </a:tbl>
          </a:graphicData>
        </a:graphic>
      </p:graphicFrame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544315" y="687234"/>
            <a:ext cx="11048532" cy="474878"/>
          </a:xfrm>
        </p:spPr>
        <p:txBody>
          <a:bodyPr/>
          <a:lstStyle/>
          <a:p>
            <a:r>
              <a:rPr lang="en-US" sz="1899" dirty="0">
                <a:latin typeface="+mn-lt"/>
                <a:ea typeface="+mn-ea"/>
                <a:cs typeface="+mn-ea"/>
                <a:sym typeface="+mn-lt"/>
              </a:rPr>
              <a:t>Event </a:t>
            </a:r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Budget </a:t>
            </a:r>
            <a:r>
              <a:rPr lang="zh-CN" altLang="en-US" sz="1899" dirty="0">
                <a:latin typeface="+mn-lt"/>
                <a:ea typeface="+mn-ea"/>
                <a:cs typeface="+mn-ea"/>
                <a:sym typeface="+mn-lt"/>
              </a:rPr>
              <a:t>费用总览</a:t>
            </a:r>
            <a:endParaRPr lang="en-US" sz="1899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191843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87141" y="675516"/>
            <a:ext cx="11032602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/>
            <a:r>
              <a:rPr lang="en-US" altLang="zh-CN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Monthly Handover Ceremony Plan | </a:t>
            </a:r>
            <a:r>
              <a:rPr lang="zh-CN" alt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本月交车仪式安排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9" name="Chart Placeholder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6472019"/>
              </p:ext>
            </p:extLst>
          </p:nvPr>
        </p:nvGraphicFramePr>
        <p:xfrm>
          <a:off x="587141" y="1234463"/>
          <a:ext cx="11032602" cy="42866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595">
                  <a:extLst>
                    <a:ext uri="{9D8B030D-6E8A-4147-A177-3AD203B41FA5}">
                      <a16:colId xmlns:a16="http://schemas.microsoft.com/office/drawing/2014/main" xmlns="" val="207362988"/>
                    </a:ext>
                  </a:extLst>
                </a:gridCol>
                <a:gridCol w="2213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61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634579">
                  <a:extLst>
                    <a:ext uri="{9D8B030D-6E8A-4147-A177-3AD203B41FA5}">
                      <a16:colId xmlns:a16="http://schemas.microsoft.com/office/drawing/2014/main" xmlns="" val="610373499"/>
                    </a:ext>
                  </a:extLst>
                </a:gridCol>
              </a:tblGrid>
              <a:tr h="441918"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Date 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日期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Model 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车型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Event</a:t>
                      </a:r>
                      <a:r>
                        <a:rPr lang="en-US" altLang="zh-CN" sz="14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Highlight 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活动主要亮点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6305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7557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2523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2013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5</a:t>
                      </a: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87373226"/>
                  </a:ext>
                </a:extLst>
              </a:tr>
              <a:tr h="462013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6</a:t>
                      </a: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39051246"/>
                  </a:ext>
                </a:extLst>
              </a:tr>
              <a:tr h="404261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7</a:t>
                      </a: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77553746"/>
                  </a:ext>
                </a:extLst>
              </a:tr>
              <a:tr h="434827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8</a:t>
                      </a: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30401121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146873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539015" y="1730368"/>
            <a:ext cx="11080728" cy="4593430"/>
            <a:chOff x="181914" y="1426463"/>
            <a:chExt cx="9940530" cy="3182113"/>
          </a:xfrm>
        </p:grpSpPr>
        <p:sp>
          <p:nvSpPr>
            <p:cNvPr id="10" name="Rectangle 9"/>
            <p:cNvSpPr/>
            <p:nvPr/>
          </p:nvSpPr>
          <p:spPr>
            <a:xfrm>
              <a:off x="181914" y="1426463"/>
              <a:ext cx="4905554" cy="3182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 wrap="square" lIns="85451" rIns="85451" rtlCol="0" anchor="ctr">
              <a:prstTxWarp prst="textNoShape">
                <a:avLst/>
              </a:prstTxWarp>
              <a:noAutofit/>
            </a:bodyPr>
            <a:lstStyle/>
            <a:p>
              <a:pPr algn="ctr" defTabSz="108521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rgbClr val="232323"/>
                  </a:solidFill>
                  <a:cs typeface="+mn-ea"/>
                  <a:sym typeface="+mn-lt"/>
                </a:rPr>
                <a:t>如本月全部交车活动均在展厅中进行</a:t>
              </a:r>
              <a:r>
                <a:rPr lang="zh-CN" altLang="en-US" sz="2000" dirty="0" smtClean="0">
                  <a:solidFill>
                    <a:srgbClr val="232323"/>
                  </a:solidFill>
                  <a:cs typeface="+mn-ea"/>
                  <a:sym typeface="+mn-lt"/>
                </a:rPr>
                <a:t>，</a:t>
              </a:r>
              <a:endParaRPr lang="en-US" altLang="zh-CN" sz="2000" dirty="0" smtClean="0">
                <a:solidFill>
                  <a:srgbClr val="232323"/>
                </a:solidFill>
                <a:cs typeface="+mn-ea"/>
                <a:sym typeface="+mn-lt"/>
              </a:endParaRPr>
            </a:p>
            <a:p>
              <a:pPr algn="ctr" defTabSz="108521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 smtClean="0">
                  <a:solidFill>
                    <a:srgbClr val="232323"/>
                  </a:solidFill>
                  <a:cs typeface="+mn-ea"/>
                  <a:sym typeface="+mn-lt"/>
                </a:rPr>
                <a:t>提供</a:t>
              </a:r>
              <a:r>
                <a:rPr lang="zh-CN" altLang="en-US" sz="2800" b="1" u="sng" dirty="0">
                  <a:solidFill>
                    <a:srgbClr val="232323"/>
                  </a:solidFill>
                  <a:cs typeface="+mn-ea"/>
                  <a:sym typeface="+mn-lt"/>
                </a:rPr>
                <a:t>展厅</a:t>
              </a:r>
              <a:r>
                <a:rPr lang="zh-CN" altLang="en-US" sz="2000" dirty="0">
                  <a:solidFill>
                    <a:srgbClr val="232323"/>
                  </a:solidFill>
                  <a:cs typeface="+mn-ea"/>
                  <a:sym typeface="+mn-lt"/>
                </a:rPr>
                <a:t>实景照片即可；</a:t>
              </a:r>
              <a:endParaRPr lang="en-US" altLang="zh-CN" sz="2000" dirty="0">
                <a:solidFill>
                  <a:srgbClr val="232323"/>
                </a:solidFill>
                <a:cs typeface="+mn-ea"/>
                <a:sym typeface="+mn-lt"/>
              </a:endParaRPr>
            </a:p>
            <a:p>
              <a:pPr algn="ctr" defTabSz="1085210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000" dirty="0" smtClean="0">
                <a:solidFill>
                  <a:srgbClr val="232323"/>
                </a:solidFill>
                <a:cs typeface="+mn-ea"/>
                <a:sym typeface="+mn-lt"/>
              </a:endParaRPr>
            </a:p>
            <a:p>
              <a:pPr algn="ctr" defTabSz="108521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 smtClean="0">
                  <a:solidFill>
                    <a:srgbClr val="232323"/>
                  </a:solidFill>
                  <a:cs typeface="+mn-ea"/>
                  <a:sym typeface="+mn-lt"/>
                </a:rPr>
                <a:t>如</a:t>
              </a:r>
              <a:r>
                <a:rPr lang="zh-CN" altLang="en-US" sz="2000" dirty="0">
                  <a:solidFill>
                    <a:srgbClr val="232323"/>
                  </a:solidFill>
                  <a:cs typeface="+mn-ea"/>
                  <a:sym typeface="+mn-lt"/>
                </a:rPr>
                <a:t>本月交车活动涉及其他场地</a:t>
              </a:r>
              <a:r>
                <a:rPr lang="zh-CN" altLang="en-US" sz="2000" dirty="0" smtClean="0">
                  <a:solidFill>
                    <a:srgbClr val="232323"/>
                  </a:solidFill>
                  <a:cs typeface="+mn-ea"/>
                  <a:sym typeface="+mn-lt"/>
                </a:rPr>
                <a:t>，</a:t>
              </a:r>
              <a:endParaRPr lang="en-US" altLang="zh-CN" sz="2000" dirty="0" smtClean="0">
                <a:solidFill>
                  <a:srgbClr val="232323"/>
                </a:solidFill>
                <a:cs typeface="+mn-ea"/>
                <a:sym typeface="+mn-lt"/>
              </a:endParaRPr>
            </a:p>
            <a:p>
              <a:pPr algn="ctr" defTabSz="108521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 smtClean="0">
                  <a:solidFill>
                    <a:srgbClr val="232323"/>
                  </a:solidFill>
                  <a:cs typeface="+mn-ea"/>
                  <a:sym typeface="+mn-lt"/>
                </a:rPr>
                <a:t>请提供</a:t>
              </a:r>
              <a:r>
                <a:rPr lang="zh-CN" altLang="en-US" sz="2800" b="1" u="sng" dirty="0">
                  <a:solidFill>
                    <a:srgbClr val="232323"/>
                  </a:solidFill>
                  <a:cs typeface="+mn-ea"/>
                  <a:sym typeface="+mn-lt"/>
                </a:rPr>
                <a:t>交车场地</a:t>
              </a:r>
              <a:r>
                <a:rPr lang="zh-CN" altLang="en-US" sz="2000" dirty="0">
                  <a:solidFill>
                    <a:srgbClr val="232323"/>
                  </a:solidFill>
                  <a:cs typeface="+mn-ea"/>
                  <a:sym typeface="+mn-lt"/>
                </a:rPr>
                <a:t>内外部实景</a:t>
              </a:r>
              <a:r>
                <a:rPr lang="zh-CN" altLang="en-US" sz="2000" dirty="0" smtClean="0">
                  <a:solidFill>
                    <a:srgbClr val="232323"/>
                  </a:solidFill>
                  <a:cs typeface="+mn-ea"/>
                  <a:sym typeface="+mn-lt"/>
                </a:rPr>
                <a:t>照片</a:t>
              </a:r>
              <a:endParaRPr lang="en-US" altLang="zh-CN" sz="2000" dirty="0" smtClean="0">
                <a:solidFill>
                  <a:srgbClr val="232323"/>
                </a:solidFill>
                <a:cs typeface="+mn-ea"/>
                <a:sym typeface="+mn-lt"/>
              </a:endParaRPr>
            </a:p>
            <a:p>
              <a:pPr algn="ctr" defTabSz="108521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 smtClean="0">
                  <a:solidFill>
                    <a:srgbClr val="232323"/>
                  </a:solidFill>
                  <a:cs typeface="+mn-ea"/>
                  <a:sym typeface="+mn-lt"/>
                </a:rPr>
                <a:t>（如为客户私人住所可不提供照片）</a:t>
              </a:r>
              <a:endParaRPr lang="zh-CN" altLang="en-US" sz="2000" dirty="0">
                <a:solidFill>
                  <a:srgbClr val="232323"/>
                </a:solidFill>
                <a:cs typeface="+mn-ea"/>
                <a:sym typeface="+mn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16890" y="1426463"/>
              <a:ext cx="4905554" cy="3182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 wrap="square" lIns="85451" rIns="85451" rtlCol="0" anchor="t">
              <a:prstTxWarp prst="textNoShape">
                <a:avLst/>
              </a:prstTxWarp>
              <a:noAutofit/>
            </a:bodyPr>
            <a:lstStyle/>
            <a:p>
              <a:pPr defTabSz="108521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187" dirty="0">
                <a:solidFill>
                  <a:srgbClr val="232323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430694" y="1838424"/>
            <a:ext cx="4888615" cy="4119614"/>
          </a:xfrm>
          <a:prstGeom prst="rect">
            <a:avLst/>
          </a:prstGeom>
          <a:noFill/>
          <a:ln>
            <a:solidFill>
              <a:srgbClr val="00321F"/>
            </a:solidFill>
            <a:prstDash val="lgDash"/>
          </a:ln>
        </p:spPr>
        <p:txBody>
          <a:bodyPr wrap="square" lIns="85451" rIns="85451" rtlCol="0" anchor="t">
            <a:noAutofit/>
          </a:bodyPr>
          <a:lstStyle/>
          <a:p>
            <a:pPr defTabSz="108521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305" dirty="0" smtClean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场地</a:t>
            </a:r>
            <a:r>
              <a:rPr lang="zh-CN" altLang="en-US" sz="1305" dirty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基础信息：地点 </a:t>
            </a:r>
            <a:r>
              <a:rPr lang="en-US" altLang="zh-CN" sz="1305" dirty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/ </a:t>
            </a:r>
            <a:r>
              <a:rPr lang="zh-CN" altLang="en-US" sz="1305" dirty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容量 </a:t>
            </a:r>
            <a:r>
              <a:rPr lang="en-US" altLang="zh-CN" sz="1305" dirty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/ </a:t>
            </a:r>
            <a:r>
              <a:rPr lang="zh-CN" altLang="en-US" sz="1305" dirty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选择</a:t>
            </a:r>
            <a:r>
              <a:rPr lang="zh-CN" altLang="en-US" sz="1305" dirty="0" smtClean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理由</a:t>
            </a:r>
            <a:endParaRPr lang="en-US" altLang="zh-CN" sz="1305" dirty="0" smtClean="0">
              <a:solidFill>
                <a:srgbClr val="232323">
                  <a:lumMod val="75000"/>
                  <a:lumOff val="25000"/>
                </a:srgbClr>
              </a:solidFill>
              <a:cs typeface="+mn-ea"/>
              <a:sym typeface="+mn-lt"/>
            </a:endParaRPr>
          </a:p>
          <a:p>
            <a:pPr defTabSz="108521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 altLang="zh-CN" sz="1305" dirty="0">
              <a:solidFill>
                <a:srgbClr val="232323">
                  <a:lumMod val="75000"/>
                  <a:lumOff val="25000"/>
                </a:srgbClr>
              </a:solidFill>
              <a:cs typeface="+mn-ea"/>
              <a:sym typeface="+mn-lt"/>
            </a:endParaRPr>
          </a:p>
          <a:p>
            <a:pPr defTabSz="108521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305" dirty="0" smtClean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如果是展厅，不需要提供理由，改成展厅局部照片</a:t>
            </a:r>
            <a:endParaRPr lang="en-US" altLang="zh-CN" sz="1305" dirty="0" smtClean="0">
              <a:solidFill>
                <a:srgbClr val="232323">
                  <a:lumMod val="75000"/>
                  <a:lumOff val="25000"/>
                </a:srgbClr>
              </a:solidFill>
              <a:cs typeface="+mn-ea"/>
              <a:sym typeface="+mn-lt"/>
            </a:endParaRPr>
          </a:p>
          <a:p>
            <a:pPr defTabSz="108521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305" dirty="0" smtClean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如果是外面场地，介绍下选择理由</a:t>
            </a:r>
            <a:endParaRPr lang="en-US" altLang="zh-CN" sz="1305" dirty="0">
              <a:solidFill>
                <a:srgbClr val="232323">
                  <a:lumMod val="75000"/>
                  <a:lumOff val="25000"/>
                </a:srgbClr>
              </a:solidFill>
              <a:cs typeface="+mn-ea"/>
              <a:sym typeface="+mn-lt"/>
            </a:endParaRPr>
          </a:p>
          <a:p>
            <a:pPr defTabSz="108521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 altLang="zh-CN" sz="1305" dirty="0" smtClean="0">
              <a:solidFill>
                <a:srgbClr val="232323">
                  <a:lumMod val="75000"/>
                  <a:lumOff val="25000"/>
                </a:srgbClr>
              </a:solidFill>
              <a:cs typeface="+mn-ea"/>
              <a:sym typeface="+mn-lt"/>
            </a:endParaRPr>
          </a:p>
          <a:p>
            <a:pPr defTabSz="108521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 altLang="zh-CN" sz="1305" dirty="0">
              <a:solidFill>
                <a:srgbClr val="232323">
                  <a:lumMod val="75000"/>
                  <a:lumOff val="25000"/>
                </a:srgbClr>
              </a:solidFill>
              <a:cs typeface="+mn-ea"/>
              <a:sym typeface="+mn-lt"/>
            </a:endParaRPr>
          </a:p>
          <a:p>
            <a:pPr defTabSz="108521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 altLang="zh-CN" sz="1305" dirty="0">
              <a:solidFill>
                <a:srgbClr val="232323">
                  <a:lumMod val="75000"/>
                  <a:lumOff val="25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8850" y="1123920"/>
            <a:ext cx="5468560" cy="530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Actual venue photos 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场地实景照片</a:t>
            </a:r>
          </a:p>
        </p:txBody>
      </p:sp>
      <p:sp>
        <p:nvSpPr>
          <p:cNvPr id="14" name="Title 12"/>
          <p:cNvSpPr txBox="1">
            <a:spLocks/>
          </p:cNvSpPr>
          <p:nvPr/>
        </p:nvSpPr>
        <p:spPr>
          <a:xfrm>
            <a:off x="539015" y="677777"/>
            <a:ext cx="11080728" cy="446143"/>
          </a:xfrm>
          <a:prstGeom prst="rect">
            <a:avLst/>
          </a:prstGeom>
        </p:spPr>
        <p:txBody>
          <a:bodyPr anchor="b" anchorCtr="0"/>
          <a:lstStyle>
            <a:lvl1pPr defTabSz="685792" eaLnBrk="1" latinLnBrk="0" hangingPunct="1">
              <a:lnSpc>
                <a:spcPct val="85000"/>
              </a:lnSpc>
              <a:buNone/>
              <a:defRPr sz="1600" b="0" i="0" spc="-8" baseline="0"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 fontAlgn="base">
              <a:spcBef>
                <a:spcPct val="0"/>
              </a:spcBef>
              <a:spcAft>
                <a:spcPct val="0"/>
              </a:spcAft>
            </a:pPr>
            <a:r>
              <a:rPr 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Venue </a:t>
            </a:r>
            <a:r>
              <a:rPr lang="zh-CN" alt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场地简介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51512" y="1123920"/>
            <a:ext cx="5468560" cy="530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Venue basic information: area / capacity / why selection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场地选择理由</a:t>
            </a:r>
          </a:p>
        </p:txBody>
      </p:sp>
      <p:sp>
        <p:nvSpPr>
          <p:cNvPr id="16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154080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626663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1" name="think-cell Slide" r:id="rId5" imgW="416" imgH="416" progId="TCLayout.ActiveDocument.1">
                  <p:embed/>
                </p:oleObj>
              </mc:Choice>
              <mc:Fallback>
                <p:oleObj name="think-cell Slide" r:id="rId5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558263" y="1150394"/>
            <a:ext cx="11061479" cy="516377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232323"/>
                </a:solidFill>
                <a:cs typeface="+mn-ea"/>
                <a:sym typeface="+mn-lt"/>
              </a:rPr>
              <a:t>如本月交车</a:t>
            </a: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活动</a:t>
            </a:r>
            <a:r>
              <a:rPr lang="zh-CN" altLang="en-US" sz="2000" dirty="0">
                <a:solidFill>
                  <a:srgbClr val="232323"/>
                </a:solidFill>
                <a:cs typeface="+mn-ea"/>
                <a:sym typeface="+mn-lt"/>
              </a:rPr>
              <a:t>有</a:t>
            </a: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多</a:t>
            </a:r>
            <a:r>
              <a:rPr lang="zh-CN" altLang="en-US" sz="2000" dirty="0">
                <a:solidFill>
                  <a:srgbClr val="232323"/>
                </a:solidFill>
                <a:cs typeface="+mn-ea"/>
                <a:sym typeface="+mn-lt"/>
              </a:rPr>
              <a:t>个</a:t>
            </a: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不同主视觉设计，</a:t>
            </a:r>
            <a:r>
              <a:rPr lang="zh-CN" altLang="en-US" sz="2000" dirty="0">
                <a:solidFill>
                  <a:srgbClr val="232323"/>
                </a:solidFill>
                <a:cs typeface="+mn-ea"/>
                <a:sym typeface="+mn-lt"/>
              </a:rPr>
              <a:t>请全部提供并确保</a:t>
            </a: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及时在活动开始前通过</a:t>
            </a:r>
            <a:r>
              <a:rPr lang="en-US" altLang="zh-CN" sz="2000" dirty="0" err="1">
                <a:solidFill>
                  <a:srgbClr val="232323"/>
                </a:solidFill>
                <a:cs typeface="+mn-ea"/>
                <a:sym typeface="+mn-lt"/>
              </a:rPr>
              <a:t>MarCom</a:t>
            </a: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审核</a:t>
            </a:r>
            <a:endParaRPr lang="en-US" altLang="zh-CN" sz="2000" dirty="0" smtClean="0">
              <a:solidFill>
                <a:srgbClr val="232323"/>
              </a:solidFill>
              <a:cs typeface="+mn-ea"/>
              <a:sym typeface="+mn-lt"/>
            </a:endParaRPr>
          </a:p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（相同模板提交一次即可）</a:t>
            </a:r>
            <a:endParaRPr lang="en-US" altLang="zh-CN" sz="2000" dirty="0" smtClean="0">
              <a:solidFill>
                <a:srgbClr val="232323"/>
              </a:solidFill>
              <a:cs typeface="+mn-ea"/>
              <a:sym typeface="+mn-lt"/>
            </a:endParaRPr>
          </a:p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en-US" altLang="zh-CN" sz="2000" dirty="0">
              <a:solidFill>
                <a:srgbClr val="232323"/>
              </a:solidFill>
              <a:cs typeface="+mn-ea"/>
              <a:sym typeface="+mn-lt"/>
            </a:endParaRPr>
          </a:p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如果无主视觉，可以删除本页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558264" y="675516"/>
            <a:ext cx="11061479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B</a:t>
            </a:r>
            <a:r>
              <a:rPr lang="en-US" sz="1899" dirty="0">
                <a:latin typeface="+mn-lt"/>
                <a:ea typeface="+mn-ea"/>
                <a:cs typeface="+mn-ea"/>
                <a:sym typeface="+mn-lt"/>
              </a:rPr>
              <a:t>rand </a:t>
            </a:r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R</a:t>
            </a:r>
            <a:r>
              <a:rPr lang="en-US" sz="1899" dirty="0">
                <a:latin typeface="+mn-lt"/>
                <a:ea typeface="+mn-ea"/>
                <a:cs typeface="+mn-ea"/>
                <a:sym typeface="+mn-lt"/>
              </a:rPr>
              <a:t>epresentation – KV </a:t>
            </a:r>
            <a:r>
              <a:rPr lang="zh-CN" altLang="en-US" sz="1899" dirty="0">
                <a:latin typeface="+mn-lt"/>
                <a:ea typeface="+mn-ea"/>
                <a:cs typeface="+mn-ea"/>
                <a:sym typeface="+mn-lt"/>
              </a:rPr>
              <a:t>活动主视觉或背板设计</a:t>
            </a:r>
            <a:endParaRPr lang="en-US" sz="1899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46B1E-1CF5-4801-894B-F57DA2C6389A}" type="slidenum">
              <a:rPr lang="en-GB" smtClean="0">
                <a:latin typeface="+mn-lt"/>
                <a:cs typeface="+mn-ea"/>
                <a:sym typeface="+mn-lt"/>
              </a:rPr>
              <a:pPr>
                <a:defRPr/>
              </a:pPr>
              <a:t>6</a:t>
            </a:fld>
            <a:endParaRPr lang="en-GB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177026" y="6262457"/>
            <a:ext cx="3442716" cy="466056"/>
          </a:xfrm>
          <a:prstGeom prst="rect">
            <a:avLst/>
          </a:prstGeom>
          <a:solidFill>
            <a:schemeClr val="accent1">
              <a:lumMod val="50000"/>
              <a:alpha val="50196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24" dirty="0" smtClean="0">
                <a:solidFill>
                  <a:schemeClr val="bg1"/>
                </a:solidFill>
                <a:cs typeface="+mn-ea"/>
                <a:sym typeface="+mn-lt"/>
              </a:rPr>
              <a:t>请说明主</a:t>
            </a:r>
            <a:r>
              <a:rPr lang="zh-CN" altLang="en-US" sz="1424" dirty="0">
                <a:solidFill>
                  <a:schemeClr val="bg1"/>
                </a:solidFill>
                <a:cs typeface="+mn-ea"/>
                <a:sym typeface="+mn-lt"/>
              </a:rPr>
              <a:t>视觉</a:t>
            </a:r>
            <a:r>
              <a:rPr lang="zh-CN" altLang="en-US" sz="1424" dirty="0" smtClean="0">
                <a:solidFill>
                  <a:schemeClr val="bg1"/>
                </a:solidFill>
                <a:cs typeface="+mn-ea"/>
                <a:sym typeface="+mn-lt"/>
              </a:rPr>
              <a:t>图片是否已经获得批准</a:t>
            </a:r>
            <a:endParaRPr lang="zh-CN" altLang="en-US" sz="1424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419312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/>
            <a:r>
              <a:rPr lang="en-US" altLang="zh-CN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Event </a:t>
            </a:r>
            <a:r>
              <a:rPr lang="en-US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Setup </a:t>
            </a:r>
            <a:r>
              <a:rPr lang="zh-CN" alt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场地布置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64832" y="1684547"/>
            <a:ext cx="5336624" cy="464887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请提供具体搭建效果图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9770" y="1684547"/>
            <a:ext cx="5336624" cy="464887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请提供具体搭建方案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9770" y="1227173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Construction &amp; Displayed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搭建及布置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64832" y="1227173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Construction &amp; Displayed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搭建及布置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406946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/>
            <a:r>
              <a:rPr lang="en-US" altLang="zh-CN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Photography </a:t>
            </a:r>
            <a:r>
              <a:rPr lang="zh-CN" altLang="en-US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摄影摄像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64832" y="1684547"/>
            <a:ext cx="5336624" cy="464887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请提供摄影师作品</a:t>
            </a:r>
            <a:endParaRPr lang="en-US" altLang="zh-CN" sz="2000" dirty="0" smtClean="0">
              <a:solidFill>
                <a:srgbClr val="232323"/>
              </a:solidFill>
              <a:cs typeface="+mn-ea"/>
              <a:sym typeface="+mn-lt"/>
            </a:endParaRPr>
          </a:p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可以是多幅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9770" y="1684547"/>
            <a:ext cx="5336624" cy="464887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请提供摄影师介绍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9770" y="1227173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Photography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摄影摄像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64832" y="1227173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Photography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摄影摄像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114738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3qhbJ6R0qRsrpej8PbE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G2XALUTQEOirmvhxJmg9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JHNXxCQ9yrmtuaeDJlJ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I7QwSDGFEKBDcoj1l7Sd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3qhbJ6R0qRsrpej8PbE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G2XALUTQEOirmvhxJmg9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JHNXxCQ9yrmtuaeDJlJQ"/>
</p:tagLst>
</file>

<file path=ppt/theme/theme1.xml><?xml version="1.0" encoding="utf-8"?>
<a:theme xmlns:a="http://schemas.openxmlformats.org/drawingml/2006/main" name="3_Office Theme">
  <a:themeElements>
    <a:clrScheme name="Custom 1">
      <a:dk1>
        <a:srgbClr val="232323"/>
      </a:dk1>
      <a:lt1>
        <a:srgbClr val="FFFFFF"/>
      </a:lt1>
      <a:dk2>
        <a:srgbClr val="44474E"/>
      </a:dk2>
      <a:lt2>
        <a:srgbClr val="BEC1C6"/>
      </a:lt2>
      <a:accent1>
        <a:srgbClr val="67BC51"/>
      </a:accent1>
      <a:accent2>
        <a:srgbClr val="A0947C"/>
      </a:accent2>
      <a:accent3>
        <a:srgbClr val="284E1E"/>
      </a:accent3>
      <a:accent4>
        <a:srgbClr val="FFF89A"/>
      </a:accent4>
      <a:accent5>
        <a:srgbClr val="9AC1E6"/>
      </a:accent5>
      <a:accent6>
        <a:srgbClr val="D63F20"/>
      </a:accent6>
      <a:hlink>
        <a:srgbClr val="67BC51"/>
      </a:hlink>
      <a:folHlink>
        <a:srgbClr val="284E1E"/>
      </a:folHlink>
    </a:clrScheme>
    <a:fontScheme name="1hz2wouy">
      <a:majorFont>
        <a:latin typeface="Bentley Light"/>
        <a:ea typeface="黑体"/>
        <a:cs typeface=""/>
      </a:majorFont>
      <a:minorFont>
        <a:latin typeface="Bentley Light"/>
        <a:ea typeface="黑体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Bentley template 2021.potx" id="{C9F80F40-B2B1-4DB6-919B-71F3AAFFE5B0}" vid="{F9D38CA0-4F02-4029-A6BC-9642EF690A5C}"/>
    </a:ext>
  </a:extLst>
</a:theme>
</file>

<file path=ppt/theme/theme2.xml><?xml version="1.0" encoding="utf-8"?>
<a:theme xmlns:a="http://schemas.openxmlformats.org/drawingml/2006/main" name="4_Office Theme">
  <a:themeElements>
    <a:clrScheme name="Custom 1">
      <a:dk1>
        <a:srgbClr val="232323"/>
      </a:dk1>
      <a:lt1>
        <a:srgbClr val="FFFFFF"/>
      </a:lt1>
      <a:dk2>
        <a:srgbClr val="44474E"/>
      </a:dk2>
      <a:lt2>
        <a:srgbClr val="BEC1C6"/>
      </a:lt2>
      <a:accent1>
        <a:srgbClr val="67BC51"/>
      </a:accent1>
      <a:accent2>
        <a:srgbClr val="A0947C"/>
      </a:accent2>
      <a:accent3>
        <a:srgbClr val="284E1E"/>
      </a:accent3>
      <a:accent4>
        <a:srgbClr val="FFF89A"/>
      </a:accent4>
      <a:accent5>
        <a:srgbClr val="9AC1E6"/>
      </a:accent5>
      <a:accent6>
        <a:srgbClr val="D63F20"/>
      </a:accent6>
      <a:hlink>
        <a:srgbClr val="67BC51"/>
      </a:hlink>
      <a:folHlink>
        <a:srgbClr val="284E1E"/>
      </a:folHlink>
    </a:clrScheme>
    <a:fontScheme name="1hz2wouy">
      <a:majorFont>
        <a:latin typeface="Bentley Light"/>
        <a:ea typeface="黑体"/>
        <a:cs typeface=""/>
      </a:majorFont>
      <a:minorFont>
        <a:latin typeface="Bentley Light"/>
        <a:ea typeface="黑体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Bentley template 2021.potx" id="{C9F80F40-B2B1-4DB6-919B-71F3AAFFE5B0}" vid="{F9D38CA0-4F02-4029-A6BC-9642EF690A5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488</Words>
  <Application>Microsoft Office PowerPoint</Application>
  <PresentationFormat>自定义</PresentationFormat>
  <Paragraphs>124</Paragraphs>
  <Slides>8</Slides>
  <Notes>5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3_Office Theme</vt:lpstr>
      <vt:lpstr>4_Office Theme</vt:lpstr>
      <vt:lpstr>think-cell Slide</vt:lpstr>
      <vt:lpstr>PowerPoint 演示文稿</vt:lpstr>
      <vt:lpstr>Overview 概述</vt:lpstr>
      <vt:lpstr>Event Budget 费用总览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Volkswagen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You, Jianxin (Jessy)</dc:creator>
  <cp:lastModifiedBy>Think</cp:lastModifiedBy>
  <cp:revision>55</cp:revision>
  <dcterms:created xsi:type="dcterms:W3CDTF">2022-02-15T07:41:51Z</dcterms:created>
  <dcterms:modified xsi:type="dcterms:W3CDTF">2022-04-09T08:22:44Z</dcterms:modified>
</cp:coreProperties>
</file>