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2" r:id="rId2"/>
  </p:sldMasterIdLst>
  <p:notesMasterIdLst>
    <p:notesMasterId r:id="rId14"/>
  </p:notesMasterIdLst>
  <p:sldIdLst>
    <p:sldId id="300" r:id="rId3"/>
    <p:sldId id="289" r:id="rId4"/>
    <p:sldId id="299" r:id="rId5"/>
    <p:sldId id="290" r:id="rId6"/>
    <p:sldId id="291" r:id="rId7"/>
    <p:sldId id="292" r:id="rId8"/>
    <p:sldId id="293" r:id="rId9"/>
    <p:sldId id="296" r:id="rId10"/>
    <p:sldId id="297" r:id="rId11"/>
    <p:sldId id="298" r:id="rId12"/>
    <p:sldId id="294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2160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83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711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44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3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14" name="Object 1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83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9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3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0.xml"/><Relationship Id="rId10" Type="http://schemas.openxmlformats.org/officeDocument/2006/relationships/oleObject" Target="../embeddings/oleObject7.bin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1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2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4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990" y="186326"/>
            <a:ext cx="1521578" cy="76449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12448" y="5567869"/>
            <a:ext cx="8236916" cy="10185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Dealer Name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经销商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名称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宾利</a:t>
            </a:r>
            <a:endParaRPr lang="en-US" altLang="zh-CN" sz="1507" dirty="0" smtClean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Event Name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活动名称： （展厅活动，试驾活动，售后活动，交车仪式，易手车活动，新车发布等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sz="1507" dirty="0" smtClean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Start 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date/End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2022--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Submission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提交日期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2022--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79" b="14440"/>
          <a:stretch/>
        </p:blipFill>
        <p:spPr>
          <a:xfrm>
            <a:off x="290832" y="1205419"/>
            <a:ext cx="11654119" cy="4107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33347" y="5313270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封面图片可以自行更换车辆美图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Hospitality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礼仪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如有其他项目申请特殊定制，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请提供相关素材及照片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请提供礼仪照片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Hospitality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礼仪</a:t>
            </a:r>
            <a:endParaRPr 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227173"/>
            <a:ext cx="5336624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Others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其他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3247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Rundown / Agenda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活动流程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59136"/>
              </p:ext>
            </p:extLst>
          </p:nvPr>
        </p:nvGraphicFramePr>
        <p:xfrm>
          <a:off x="587141" y="1234463"/>
          <a:ext cx="11032602" cy="4516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0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772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77266">
                  <a:extLst>
                    <a:ext uri="{9D8B030D-6E8A-4147-A177-3AD203B41FA5}">
                      <a16:colId xmlns="" xmlns:a16="http://schemas.microsoft.com/office/drawing/2014/main" val="610373499"/>
                    </a:ext>
                  </a:extLst>
                </a:gridCol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Time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时间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Content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内容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Responsible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负责人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9660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5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87373226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9051246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77553746"/>
                  </a:ext>
                </a:extLst>
              </a:tr>
              <a:tr h="43482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3040112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4687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7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222015"/>
              </p:ext>
            </p:extLst>
          </p:nvPr>
        </p:nvGraphicFramePr>
        <p:xfrm>
          <a:off x="539749" y="1107029"/>
          <a:ext cx="11079991" cy="3442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933">
                  <a:extLst>
                    <a:ext uri="{9D8B030D-6E8A-4147-A177-3AD203B41FA5}">
                      <a16:colId xmlns="" xmlns:a16="http://schemas.microsoft.com/office/drawing/2014/main" val="1357581311"/>
                    </a:ext>
                  </a:extLst>
                </a:gridCol>
                <a:gridCol w="2706957">
                  <a:extLst>
                    <a:ext uri="{9D8B030D-6E8A-4147-A177-3AD203B41FA5}">
                      <a16:colId xmlns="" xmlns:a16="http://schemas.microsoft.com/office/drawing/2014/main" val="1956442140"/>
                    </a:ext>
                  </a:extLst>
                </a:gridCol>
                <a:gridCol w="1378384">
                  <a:extLst>
                    <a:ext uri="{9D8B030D-6E8A-4147-A177-3AD203B41FA5}">
                      <a16:colId xmlns="" xmlns:a16="http://schemas.microsoft.com/office/drawing/2014/main" val="3122743454"/>
                    </a:ext>
                  </a:extLst>
                </a:gridCol>
                <a:gridCol w="1030714">
                  <a:extLst>
                    <a:ext uri="{9D8B030D-6E8A-4147-A177-3AD203B41FA5}">
                      <a16:colId xmlns="" xmlns:a16="http://schemas.microsoft.com/office/drawing/2014/main" val="755301095"/>
                    </a:ext>
                  </a:extLst>
                </a:gridCol>
                <a:gridCol w="2464037">
                  <a:extLst>
                    <a:ext uri="{9D8B030D-6E8A-4147-A177-3AD203B41FA5}">
                      <a16:colId xmlns="" xmlns:a16="http://schemas.microsoft.com/office/drawing/2014/main" val="2056552446"/>
                    </a:ext>
                  </a:extLst>
                </a:gridCol>
                <a:gridCol w="1574966">
                  <a:extLst>
                    <a:ext uri="{9D8B030D-6E8A-4147-A177-3AD203B41FA5}">
                      <a16:colId xmlns="" xmlns:a16="http://schemas.microsoft.com/office/drawing/2014/main" val="1567976445"/>
                    </a:ext>
                  </a:extLst>
                </a:gridCol>
              </a:tblGrid>
              <a:tr h="313200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活动总览 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Over</a:t>
                      </a:r>
                      <a:r>
                        <a:rPr lang="en-US" altLang="zh-CN" sz="12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view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3583067"/>
                  </a:ext>
                </a:extLst>
              </a:tr>
              <a:tr h="524437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 &amp; Intent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活动名称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内容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51841494"/>
                  </a:ext>
                </a:extLst>
              </a:tr>
              <a:tr h="486978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地点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0" marT="54261" marB="54261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37797630"/>
                  </a:ext>
                </a:extLst>
              </a:tr>
              <a:tr h="486978"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People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参与人数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Vehicle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车辆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Usage  (Static/Test drive)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用途（静态展示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试驾）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49553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DCPID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客户数量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Model</a:t>
                      </a:r>
                    </a:p>
                    <a:p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型号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0004258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Cost per n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ew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*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69117920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of new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leads created in 2022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</a:p>
                    <a:p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数量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874002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54312"/>
            <a:ext cx="11051852" cy="364291"/>
          </a:xfrm>
        </p:spPr>
        <p:txBody>
          <a:bodyPr vert="horz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98575428"/>
              </p:ext>
            </p:extLst>
          </p:nvPr>
        </p:nvGraphicFramePr>
        <p:xfrm>
          <a:off x="587372" y="4732273"/>
          <a:ext cx="11032368" cy="87145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="" xmlns:a16="http://schemas.microsoft.com/office/drawing/2014/main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="" xmlns:a16="http://schemas.microsoft.com/office/drawing/2014/main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Invitation Total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邀请计划总数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4288031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3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9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389655"/>
              </p:ext>
            </p:extLst>
          </p:nvPr>
        </p:nvGraphicFramePr>
        <p:xfrm>
          <a:off x="404261" y="1162112"/>
          <a:ext cx="11473313" cy="50652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4780">
                  <a:extLst>
                    <a:ext uri="{9D8B030D-6E8A-4147-A177-3AD203B41FA5}">
                      <a16:colId xmlns="" xmlns:a16="http://schemas.microsoft.com/office/drawing/2014/main" val="2715221625"/>
                    </a:ext>
                  </a:extLst>
                </a:gridCol>
                <a:gridCol w="854780">
                  <a:extLst>
                    <a:ext uri="{9D8B030D-6E8A-4147-A177-3AD203B41FA5}">
                      <a16:colId xmlns="" xmlns:a16="http://schemas.microsoft.com/office/drawing/2014/main" val="1722467380"/>
                    </a:ext>
                  </a:extLst>
                </a:gridCol>
                <a:gridCol w="1158769">
                  <a:extLst>
                    <a:ext uri="{9D8B030D-6E8A-4147-A177-3AD203B41FA5}">
                      <a16:colId xmlns="" xmlns:a16="http://schemas.microsoft.com/office/drawing/2014/main" val="8733085"/>
                    </a:ext>
                  </a:extLst>
                </a:gridCol>
                <a:gridCol w="899883">
                  <a:extLst>
                    <a:ext uri="{9D8B030D-6E8A-4147-A177-3AD203B41FA5}">
                      <a16:colId xmlns="" xmlns:a16="http://schemas.microsoft.com/office/drawing/2014/main" val="2034639721"/>
                    </a:ext>
                  </a:extLst>
                </a:gridCol>
                <a:gridCol w="1968445">
                  <a:extLst>
                    <a:ext uri="{9D8B030D-6E8A-4147-A177-3AD203B41FA5}">
                      <a16:colId xmlns="" xmlns:a16="http://schemas.microsoft.com/office/drawing/2014/main" val="984284813"/>
                    </a:ext>
                  </a:extLst>
                </a:gridCol>
                <a:gridCol w="1634194">
                  <a:extLst>
                    <a:ext uri="{9D8B030D-6E8A-4147-A177-3AD203B41FA5}">
                      <a16:colId xmlns="" xmlns:a16="http://schemas.microsoft.com/office/drawing/2014/main" val="610353967"/>
                    </a:ext>
                  </a:extLst>
                </a:gridCol>
                <a:gridCol w="1234134">
                  <a:extLst>
                    <a:ext uri="{9D8B030D-6E8A-4147-A177-3AD203B41FA5}">
                      <a16:colId xmlns="" xmlns:a16="http://schemas.microsoft.com/office/drawing/2014/main" val="2199988680"/>
                    </a:ext>
                  </a:extLst>
                </a:gridCol>
                <a:gridCol w="942636">
                  <a:extLst>
                    <a:ext uri="{9D8B030D-6E8A-4147-A177-3AD203B41FA5}">
                      <a16:colId xmlns="" xmlns:a16="http://schemas.microsoft.com/office/drawing/2014/main" val="1060807198"/>
                    </a:ext>
                  </a:extLst>
                </a:gridCol>
                <a:gridCol w="1925692">
                  <a:extLst>
                    <a:ext uri="{9D8B030D-6E8A-4147-A177-3AD203B41FA5}">
                      <a16:colId xmlns="" xmlns:a16="http://schemas.microsoft.com/office/drawing/2014/main" val="3687281855"/>
                    </a:ext>
                  </a:extLst>
                </a:gridCol>
              </a:tblGrid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 Overview 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226044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Budget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492585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5440894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899817"/>
                  </a:ext>
                </a:extLst>
              </a:tr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Detail </a:t>
                      </a:r>
                      <a:r>
                        <a:rPr lang="zh-CN" altLang="en-US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费用详情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8840849"/>
                  </a:ext>
                </a:extLst>
              </a:tr>
              <a:tr h="398648">
                <a:tc gridSpan="2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费用说明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（请参考指引填写）</a:t>
                      </a:r>
                      <a:endParaRPr lang="en-US" altLang="zh-CN" sz="8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费用说明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（请参考指引填写）</a:t>
                      </a:r>
                      <a:endParaRPr kumimoji="0" lang="en-US" altLang="zh-CN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41501689"/>
                  </a:ext>
                </a:extLst>
              </a:tr>
              <a:tr h="643969">
                <a:tc gridSpan="2"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Venue Rental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场地租赁</a:t>
                      </a:r>
                    </a:p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zh-CN" altLang="en-US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Photography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75075753"/>
                  </a:ext>
                </a:extLst>
              </a:tr>
              <a:tr h="944643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Setup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搭建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792">
                        <a:buFontTx/>
                        <a:buNone/>
                      </a:pPr>
                      <a:r>
                        <a:rPr 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Performance </a:t>
                      </a:r>
                    </a:p>
                    <a:p>
                      <a:pPr marL="0" indent="0" algn="l" defTabSz="685792">
                        <a:buFontTx/>
                        <a:buNone/>
                      </a:pPr>
                      <a:r>
                        <a:rPr lang="zh-CN" alt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表演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8738132"/>
                  </a:ext>
                </a:extLst>
              </a:tr>
              <a:tr h="398648">
                <a:tc row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Catering    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餐费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l" defTabSz="685792">
                        <a:buFontTx/>
                        <a:buNone/>
                      </a:pPr>
                      <a:r>
                        <a:rPr 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MC</a:t>
                      </a:r>
                    </a:p>
                    <a:p>
                      <a:pPr marL="0" indent="0" algn="l" defTabSz="685792">
                        <a:buFontTx/>
                        <a:buNone/>
                      </a:pPr>
                      <a:r>
                        <a:rPr lang="zh-CN" alt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主持人</a:t>
                      </a: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92001067"/>
                  </a:ext>
                </a:extLst>
              </a:tr>
              <a:tr h="398648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酒水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64902271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792">
                        <a:buFontTx/>
                        <a:buNone/>
                      </a:pPr>
                      <a:r>
                        <a:rPr lang="en-US" altLang="zh-CN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Hospitality</a:t>
                      </a:r>
                    </a:p>
                    <a:p>
                      <a:pPr marL="0" indent="0" algn="l" defTabSz="685792">
                        <a:buFontTx/>
                        <a:buNone/>
                      </a:pPr>
                      <a:r>
                        <a:rPr lang="zh-CN" alt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礼仪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人数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人均价格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1176443"/>
                  </a:ext>
                </a:extLst>
              </a:tr>
            </a:tbl>
          </a:graphicData>
        </a:graphic>
      </p:graphicFrame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87234"/>
            <a:ext cx="11048532" cy="474878"/>
          </a:xfrm>
        </p:spPr>
        <p:txBody>
          <a:bodyPr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7"/>
            <a:ext cx="11080728" cy="4947269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30694" y="1838424"/>
            <a:ext cx="4888615" cy="4119614"/>
          </a:xfrm>
          <a:prstGeom prst="rect">
            <a:avLst/>
          </a:prstGeom>
          <a:noFill/>
          <a:ln>
            <a:solidFill>
              <a:srgbClr val="00321F"/>
            </a:solidFill>
            <a:prstDash val="lgDash"/>
          </a:ln>
        </p:spPr>
        <p:txBody>
          <a:bodyPr wrap="square" lIns="85451" rIns="85451" rtlCol="0" anchor="t">
            <a:noAutofit/>
          </a:bodyPr>
          <a:lstStyle/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187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LIYOU</a:t>
            </a:r>
            <a:endParaRPr lang="zh-CN" altLang="en-US" sz="1187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Venue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Venue basic information: area / capacity / why selection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场地选择理由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8"/>
            <a:ext cx="11080728" cy="4728184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Venue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51512" y="1123920"/>
            <a:ext cx="548413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Site plan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场地使用计划 （平面图等）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场地内部照片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3606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8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58263" y="1661020"/>
            <a:ext cx="11061479" cy="50376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187" dirty="0"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rand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epresentation – KV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活动主视觉或背板设计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6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77026" y="6297828"/>
            <a:ext cx="3442716" cy="46605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请说明主</a:t>
            </a:r>
            <a:r>
              <a:rPr lang="zh-CN" altLang="en-US" sz="1424" dirty="0">
                <a:solidFill>
                  <a:schemeClr val="bg1"/>
                </a:solidFill>
                <a:cs typeface="+mn-ea"/>
                <a:sym typeface="+mn-lt"/>
              </a:rPr>
              <a:t>视觉</a:t>
            </a: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图片是否已经获得批准</a:t>
            </a:r>
            <a:endParaRPr lang="zh-CN" altLang="en-US" sz="1424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  <p:sp>
        <p:nvSpPr>
          <p:cNvPr id="9" name="Rectangle 8"/>
          <p:cNvSpPr/>
          <p:nvPr/>
        </p:nvSpPr>
        <p:spPr>
          <a:xfrm>
            <a:off x="558264" y="1126740"/>
            <a:ext cx="1108139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Brand Representation </a:t>
            </a:r>
            <a:endParaRPr lang="en-US" altLang="zh-CN" sz="1400" b="1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活动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主视觉或背板</a:t>
            </a:r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Setup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场地布置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请提供具体搭建效果图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请提供具体搭建方案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Construction &amp; Displayed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Construction &amp; Displayed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Performance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表演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请提供具体效果图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请提供具体方案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Performance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表演计划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Performance concept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表演方案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2695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Photography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摄影摄像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请提供摄影师作品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可以是多幅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请提供摄影师介绍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Photography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Photography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heme/theme1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Bentley template 2021.potx" id="{C9F80F40-B2B1-4DB6-919B-71F3AAFFE5B0}" vid="{F9D38CA0-4F02-4029-A6BC-9642EF690A5C}"/>
    </a:ext>
  </a:extLst>
</a:theme>
</file>

<file path=ppt/theme/theme2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500</Words>
  <Application>Microsoft Office PowerPoint</Application>
  <PresentationFormat>自定义</PresentationFormat>
  <Paragraphs>147</Paragraphs>
  <Slides>11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3_Office Theme</vt:lpstr>
      <vt:lpstr>4_Office Theme</vt:lpstr>
      <vt:lpstr>think-cell Slide</vt:lpstr>
      <vt:lpstr>PowerPoint 演示文稿</vt:lpstr>
      <vt:lpstr>Overview 概述</vt:lpstr>
      <vt:lpstr>Event Budget 费用总览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Think</cp:lastModifiedBy>
  <cp:revision>52</cp:revision>
  <dcterms:created xsi:type="dcterms:W3CDTF">2022-02-15T07:41:51Z</dcterms:created>
  <dcterms:modified xsi:type="dcterms:W3CDTF">2022-04-09T09:11:12Z</dcterms:modified>
</cp:coreProperties>
</file>