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heme/theme4.xml" ContentType="application/vnd.openxmlformats-officedocument.them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  <p:sldMasterId id="2147483672" r:id="rId3"/>
  </p:sldMasterIdLst>
  <p:notesMasterIdLst>
    <p:notesMasterId r:id="rId14"/>
  </p:notesMasterIdLst>
  <p:sldIdLst>
    <p:sldId id="270" r:id="rId4"/>
    <p:sldId id="289" r:id="rId5"/>
    <p:sldId id="299" r:id="rId6"/>
    <p:sldId id="303" r:id="rId7"/>
    <p:sldId id="290" r:id="rId8"/>
    <p:sldId id="300" r:id="rId9"/>
    <p:sldId id="292" r:id="rId10"/>
    <p:sldId id="293" r:id="rId11"/>
    <p:sldId id="297" r:id="rId12"/>
    <p:sldId id="302" r:id="rId13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31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3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96"/>
      </p:cViewPr>
      <p:guideLst>
        <p:guide pos="731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gs" Target="tags/tag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4D669-94F9-4D70-8C76-4C2D35D4E5D0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F1FBE-56EB-4949-9CC0-596323F09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07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726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9673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A0010E-9B7C-4109-8B7A-732433805D90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4957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813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320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3281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1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2.bin"/><Relationship Id="rId4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15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0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74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680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0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2" y="1939304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2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2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1" y="3488560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0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8" y="1945066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8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8" y="2719572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7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6" y="3494322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6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7" y="2716692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7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4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4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6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838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5" b="0" i="0">
                <a:solidFill>
                  <a:schemeClr val="tx1"/>
                </a:solidFill>
                <a:latin typeface="Bentley Light" panose="020B0304040201020103" pitchFamily="34" charset="0"/>
              </a:defRPr>
            </a:lvl1pPr>
          </a:lstStyle>
          <a:p>
            <a:r>
              <a:rPr lang="en-US" dirty="0"/>
              <a:t>CLICK TO INSERT DOCUMENT / SECTION TITLE</a:t>
            </a:r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304040201020103" pitchFamily="34" charset="0"/>
              </a:defRPr>
            </a:lvl1pPr>
          </a:lstStyle>
          <a:p>
            <a:fld id="{BB1AD9A7-13C2-8C4C-A126-3658DA8EF69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 userDrawn="1"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108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1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SemiBold" panose="020B0704020201020102" pitchFamily="34" charset="0"/>
              <a:ea typeface="+mj-ea"/>
              <a:cs typeface="+mj-cs"/>
              <a:sym typeface="Bentley SemiBold" panose="020B07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068"/>
            </a:lvl1pPr>
            <a:lvl2pPr>
              <a:defRPr sz="1068"/>
            </a:lvl2pPr>
            <a:lvl3pPr>
              <a:defRPr sz="1068"/>
            </a:lvl3pPr>
            <a:lvl4pPr>
              <a:defRPr sz="1068"/>
            </a:lvl4pPr>
            <a:lvl5pPr>
              <a:defRPr sz="1068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281" y="474879"/>
            <a:ext cx="11048532" cy="571485"/>
          </a:xfrm>
          <a:prstGeom prst="rect">
            <a:avLst/>
          </a:prstGeom>
        </p:spPr>
        <p:txBody>
          <a:bodyPr anchor="b" anchorCtr="0"/>
          <a:lstStyle>
            <a:lvl1pPr>
              <a:defRPr b="1">
                <a:latin typeface="Bentley SemiBold" panose="020B0704020201020102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/>
          </p:nvPr>
        </p:nvSpPr>
        <p:spPr>
          <a:xfrm>
            <a:off x="2663826" y="1447981"/>
            <a:ext cx="8858348" cy="46718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4749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5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571486"/>
            <a:ext cx="11048532" cy="474878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/>
              <a:t>CONTENTS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A7C1352-3D49-F849-9BC3-BC0AF9CD8F0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7565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AA7CFB-7669-2648-A3E1-E647E531399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13590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4B4082-D988-5D43-9C32-2C7F747717E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953569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5B8DE4D-1F9B-7341-8CB2-D70634815B55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09988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8941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291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9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3" y="1939304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3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3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2" y="3488560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2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9" y="1945066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9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9" y="271957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9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7" y="349432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7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8" y="271669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8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5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5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118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1 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3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j-ea"/>
              <a:cs typeface="+mj-cs"/>
              <a:sym typeface="Bentley Light" panose="020B04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3"/>
            <a:ext cx="2000921" cy="4313055"/>
          </a:xfrm>
          <a:prstGeom prst="rect">
            <a:avLst/>
          </a:prstGeom>
        </p:spPr>
        <p:txBody>
          <a:bodyPr/>
          <a:lstStyle>
            <a:lvl1pPr>
              <a:defRPr sz="1068">
                <a:solidFill>
                  <a:schemeClr val="tx1"/>
                </a:solidFill>
              </a:defRPr>
            </a:lvl1pPr>
            <a:lvl2pPr>
              <a:defRPr sz="1068">
                <a:solidFill>
                  <a:schemeClr val="tx1"/>
                </a:solidFill>
              </a:defRPr>
            </a:lvl2pPr>
            <a:lvl3pPr>
              <a:defRPr sz="1068">
                <a:solidFill>
                  <a:schemeClr val="tx1"/>
                </a:solidFill>
              </a:defRPr>
            </a:lvl3pPr>
            <a:lvl4pPr>
              <a:defRPr sz="1068">
                <a:solidFill>
                  <a:schemeClr val="tx1"/>
                </a:solidFill>
              </a:defRPr>
            </a:lvl4pPr>
            <a:lvl5pPr>
              <a:defRPr sz="106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68330" y="668349"/>
            <a:ext cx="110485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503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screen +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15901" y="1394209"/>
            <a:ext cx="11764432" cy="4704512"/>
          </a:xfrm>
          <a:noFill/>
          <a:ln w="63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lang="en-GB" sz="1899" kern="1200" noProof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215900" y="244929"/>
            <a:ext cx="10080000" cy="772831"/>
          </a:xfrm>
          <a:prstGeom prst="rect">
            <a:avLst/>
          </a:prstGeom>
          <a:noFill/>
          <a:ln>
            <a:noFill/>
          </a:ln>
        </p:spPr>
        <p:txBody>
          <a:bodyPr vert="horz" wrap="square" lIns="180000" tIns="0" rIns="0" bIns="54000" numCol="1" anchor="b" anchorCtr="0" compatLnSpc="1">
            <a:prstTxWarp prst="textNoShape">
              <a:avLst/>
            </a:prstTxWarp>
            <a:noAutofit/>
          </a:bodyPr>
          <a:lstStyle>
            <a:lvl1pPr marL="92319" indent="0">
              <a:tabLst/>
              <a:defRPr lang="en-GB" sz="2848" b="0" i="0" kern="1200" spc="-142" baseline="0" noProof="0" dirty="0" smtClean="0">
                <a:solidFill>
                  <a:schemeClr val="tx1"/>
                </a:solidFill>
                <a:latin typeface="+mj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61434" y="6475536"/>
            <a:ext cx="8625417" cy="280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10445751" y="6484955"/>
            <a:ext cx="1077383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41667" y="6484955"/>
            <a:ext cx="438151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1A46B1E-1CF5-4801-894B-F57DA2C6389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117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1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SemiBold" panose="020B0704020201020102" pitchFamily="34" charset="0"/>
              <a:ea typeface="+mj-ea"/>
              <a:cs typeface="+mj-cs"/>
              <a:sym typeface="Bentley SemiBold" panose="020B07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068"/>
            </a:lvl1pPr>
            <a:lvl2pPr>
              <a:defRPr sz="1068"/>
            </a:lvl2pPr>
            <a:lvl3pPr>
              <a:defRPr sz="1068"/>
            </a:lvl3pPr>
            <a:lvl4pPr>
              <a:defRPr sz="1068"/>
            </a:lvl4pPr>
            <a:lvl5pPr>
              <a:defRPr sz="1068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281" y="474879"/>
            <a:ext cx="11048532" cy="571485"/>
          </a:xfrm>
          <a:prstGeom prst="rect">
            <a:avLst/>
          </a:prstGeom>
        </p:spPr>
        <p:txBody>
          <a:bodyPr anchor="b" anchorCtr="0"/>
          <a:lstStyle>
            <a:lvl1pPr>
              <a:defRPr b="1">
                <a:latin typeface="Bentley SemiBold" panose="020B0704020201020102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/>
          </p:nvPr>
        </p:nvSpPr>
        <p:spPr>
          <a:xfrm>
            <a:off x="2663826" y="1447981"/>
            <a:ext cx="8858348" cy="46718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5696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5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571486"/>
            <a:ext cx="11048532" cy="474878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/>
              <a:t>CONTENTS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A7C1352-3D49-F849-9BC3-BC0AF9CD8F0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7565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AA7CFB-7669-2648-A3E1-E647E531399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13590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4B4082-D988-5D43-9C32-2C7F747717E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953569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5B8DE4D-1F9B-7341-8CB2-D70634815B55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09988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8941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759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78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9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3" y="1939304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3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3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2" y="3488560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2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9" y="1945066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9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9" y="271957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9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7" y="349432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7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8" y="271669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8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5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5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757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1 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3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j-ea"/>
              <a:cs typeface="+mj-cs"/>
              <a:sym typeface="Bentley Light" panose="020B04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3"/>
            <a:ext cx="2000921" cy="4313055"/>
          </a:xfrm>
          <a:prstGeom prst="rect">
            <a:avLst/>
          </a:prstGeom>
        </p:spPr>
        <p:txBody>
          <a:bodyPr/>
          <a:lstStyle>
            <a:lvl1pPr>
              <a:defRPr sz="1068">
                <a:solidFill>
                  <a:schemeClr val="tx1"/>
                </a:solidFill>
              </a:defRPr>
            </a:lvl1pPr>
            <a:lvl2pPr>
              <a:defRPr sz="1068">
                <a:solidFill>
                  <a:schemeClr val="tx1"/>
                </a:solidFill>
              </a:defRPr>
            </a:lvl2pPr>
            <a:lvl3pPr>
              <a:defRPr sz="1068">
                <a:solidFill>
                  <a:schemeClr val="tx1"/>
                </a:solidFill>
              </a:defRPr>
            </a:lvl3pPr>
            <a:lvl4pPr>
              <a:defRPr sz="1068">
                <a:solidFill>
                  <a:schemeClr val="tx1"/>
                </a:solidFill>
              </a:defRPr>
            </a:lvl4pPr>
            <a:lvl5pPr>
              <a:defRPr sz="106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68330" y="668349"/>
            <a:ext cx="110485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422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screen +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15901" y="1394209"/>
            <a:ext cx="11764432" cy="4704512"/>
          </a:xfrm>
          <a:noFill/>
          <a:ln w="63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lang="en-GB" sz="1899" kern="1200" noProof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215900" y="244929"/>
            <a:ext cx="10080000" cy="772831"/>
          </a:xfrm>
          <a:prstGeom prst="rect">
            <a:avLst/>
          </a:prstGeom>
          <a:noFill/>
          <a:ln>
            <a:noFill/>
          </a:ln>
        </p:spPr>
        <p:txBody>
          <a:bodyPr vert="horz" wrap="square" lIns="180000" tIns="0" rIns="0" bIns="54000" numCol="1" anchor="b" anchorCtr="0" compatLnSpc="1">
            <a:prstTxWarp prst="textNoShape">
              <a:avLst/>
            </a:prstTxWarp>
            <a:noAutofit/>
          </a:bodyPr>
          <a:lstStyle>
            <a:lvl1pPr marL="92319" indent="0">
              <a:tabLst/>
              <a:defRPr lang="en-GB" sz="2848" b="0" i="0" kern="1200" spc="-142" baseline="0" noProof="0" dirty="0" smtClean="0">
                <a:solidFill>
                  <a:schemeClr val="tx1"/>
                </a:solidFill>
                <a:latin typeface="+mj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61434" y="6475536"/>
            <a:ext cx="8625417" cy="280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10445751" y="6484955"/>
            <a:ext cx="1077383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41667" y="6484955"/>
            <a:ext cx="438151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1A46B1E-1CF5-4801-894B-F57DA2C6389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919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70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0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7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7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13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26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43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3" Type="http://schemas.openxmlformats.org/officeDocument/2006/relationships/slideLayout" Target="../slideLayouts/slideLayout15.xml"/><Relationship Id="rId7" Type="http://schemas.openxmlformats.org/officeDocument/2006/relationships/vmlDrawing" Target="../drawings/vmlDrawing3.v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17.xml"/><Relationship Id="rId10" Type="http://schemas.openxmlformats.org/officeDocument/2006/relationships/oleObject" Target="../embeddings/oleObject3.bin"/><Relationship Id="rId4" Type="http://schemas.openxmlformats.org/officeDocument/2006/relationships/slideLayout" Target="../slideLayouts/slideLayout16.xml"/><Relationship Id="rId9" Type="http://schemas.openxmlformats.org/officeDocument/2006/relationships/tags" Target="../tags/tag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3" Type="http://schemas.openxmlformats.org/officeDocument/2006/relationships/slideLayout" Target="../slideLayouts/slideLayout20.xml"/><Relationship Id="rId7" Type="http://schemas.openxmlformats.org/officeDocument/2006/relationships/vmlDrawing" Target="../drawings/vmlDrawing8.v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3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22.xml"/><Relationship Id="rId10" Type="http://schemas.openxmlformats.org/officeDocument/2006/relationships/oleObject" Target="../embeddings/oleObject8.bin"/><Relationship Id="rId4" Type="http://schemas.openxmlformats.org/officeDocument/2006/relationships/slideLayout" Target="../slideLayouts/slideLayout21.xml"/><Relationship Id="rId9" Type="http://schemas.openxmlformats.org/officeDocument/2006/relationships/tags" Target="../tags/tag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30420721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think-cell Slide" r:id="rId16" imgW="416" imgH="416" progId="TCLayout.ActiveDocument.1">
                  <p:embed/>
                </p:oleObj>
              </mc:Choice>
              <mc:Fallback>
                <p:oleObj name="think-cell Slide" r:id="rId16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F8517-1271-4F8B-9742-ECB8BBF22693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9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493525289"/>
              </p:ext>
            </p:extLst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7" name="think-cell Slide" r:id="rId10" imgW="216" imgH="216" progId="TCLayout.ActiveDocument.1">
                  <p:embed/>
                </p:oleObj>
              </mc:Choice>
              <mc:Fallback>
                <p:oleObj name="think-cell Slide" r:id="rId10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9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n-ea"/>
              <a:cs typeface="+mn-cs"/>
              <a:sym typeface="Bentley Light" panose="020B0404020201020102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358590"/>
            <a:ext cx="3809839" cy="187179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D9636C8-FF6B-E141-B9E1-70C7091B2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6745" y="6097478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1424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89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3898" rtl="0" eaLnBrk="1" latinLnBrk="0" hangingPunct="1">
        <a:lnSpc>
          <a:spcPct val="85000"/>
        </a:lnSpc>
        <a:spcBef>
          <a:spcPct val="0"/>
        </a:spcBef>
        <a:buNone/>
        <a:defRPr sz="1507" b="0" i="0" kern="1200" spc="-9" baseline="0">
          <a:solidFill>
            <a:schemeClr val="tx1"/>
          </a:solidFill>
          <a:latin typeface="Bentley Light" panose="020B0404020201020102" pitchFamily="34" charset="77"/>
          <a:ea typeface="+mj-ea"/>
          <a:cs typeface="+mj-cs"/>
        </a:defRPr>
      </a:lvl1pPr>
    </p:titleStyle>
    <p:bodyStyle>
      <a:lvl1pPr marL="0" indent="0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1pPr>
      <a:lvl2pPr marL="118692" indent="-118692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Char char="•"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2pPr>
      <a:lvl3pPr marL="33911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3pPr>
      <a:lvl4pPr marL="50867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4pPr>
      <a:lvl5pPr marL="678235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5pPr>
      <a:lvl6pPr marL="2238218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645167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3052116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459064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1pPr>
      <a:lvl2pPr marL="40694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2pPr>
      <a:lvl3pPr marL="813898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3pPr>
      <a:lvl4pPr marL="1220846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4pPr>
      <a:lvl5pPr marL="1627795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5pPr>
      <a:lvl6pPr marL="20347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441693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28486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25558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041">
          <p15:clr>
            <a:srgbClr val="F26B43"/>
          </p15:clr>
        </p15:guide>
        <p15:guide id="3">
          <p15:clr>
            <a:srgbClr val="F26B43"/>
          </p15:clr>
        </p15:guide>
        <p15:guide id="4" pos="7257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082">
          <p15:clr>
            <a:srgbClr val="F26B43"/>
          </p15:clr>
        </p15:guide>
        <p15:guide id="15" pos="3629">
          <p15:clr>
            <a:srgbClr val="F26B43"/>
          </p15:clr>
        </p15:guide>
        <p15:guide id="19" pos="4218">
          <p15:clr>
            <a:srgbClr val="F26B43"/>
          </p15:clr>
        </p15:guide>
        <p15:guide id="27" orient="horz" pos="907">
          <p15:clr>
            <a:srgbClr val="F26B43"/>
          </p15:clr>
        </p15:guide>
        <p15:guide id="28" pos="340">
          <p15:clr>
            <a:srgbClr val="F26B43"/>
          </p15:clr>
        </p15:guide>
        <p15:guide id="29" pos="6917">
          <p15:clr>
            <a:srgbClr val="F26B43"/>
          </p15:clr>
        </p15:guide>
        <p15:guide id="30" orient="horz" pos="304">
          <p15:clr>
            <a:srgbClr val="F26B43"/>
          </p15:clr>
        </p15:guide>
        <p15:guide id="31" orient="horz" pos="159">
          <p15:clr>
            <a:srgbClr val="F26B43"/>
          </p15:clr>
        </p15:guide>
        <p15:guide id="32" orient="horz" pos="1134">
          <p15:clr>
            <a:srgbClr val="F26B43"/>
          </p15:clr>
        </p15:guide>
        <p15:guide id="33" pos="1531">
          <p15:clr>
            <a:srgbClr val="F26B43"/>
          </p15:clr>
        </p15:guide>
        <p15:guide id="34" pos="1678">
          <p15:clr>
            <a:srgbClr val="F26B43"/>
          </p15:clr>
        </p15:guide>
        <p15:guide id="35" pos="3029">
          <p15:clr>
            <a:srgbClr val="F26B43"/>
          </p15:clr>
        </p15:guide>
        <p15:guide id="36" pos="2874">
          <p15:clr>
            <a:srgbClr val="F26B43"/>
          </p15:clr>
        </p15:guide>
        <p15:guide id="37" pos="4377">
          <p15:clr>
            <a:srgbClr val="F26B43"/>
          </p15:clr>
        </p15:guide>
        <p15:guide id="38" pos="5724">
          <p15:clr>
            <a:srgbClr val="F26B43"/>
          </p15:clr>
        </p15:guide>
        <p15:guide id="39" pos="5568">
          <p15:clr>
            <a:srgbClr val="F26B43"/>
          </p15:clr>
        </p15:guide>
        <p15:guide id="40" orient="horz" pos="3855">
          <p15:clr>
            <a:srgbClr val="F26B43"/>
          </p15:clr>
        </p15:guide>
        <p15:guide id="41" orient="horz" pos="3629">
          <p15:clr>
            <a:srgbClr val="F26B43"/>
          </p15:clr>
        </p15:guide>
        <p15:guide id="42" orient="horz" pos="65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315209639"/>
              </p:ext>
            </p:extLst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8" name="think-cell Slide" r:id="rId10" imgW="216" imgH="216" progId="TCLayout.ActiveDocument.1">
                  <p:embed/>
                </p:oleObj>
              </mc:Choice>
              <mc:Fallback>
                <p:oleObj name="think-cell Slide" r:id="rId10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9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n-ea"/>
              <a:cs typeface="+mn-cs"/>
              <a:sym typeface="Bentley Light" panose="020B0404020201020102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358590"/>
            <a:ext cx="3809839" cy="187179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D9636C8-FF6B-E141-B9E1-70C7091B2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6745" y="6097478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1424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203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3898" rtl="0" eaLnBrk="1" latinLnBrk="0" hangingPunct="1">
        <a:lnSpc>
          <a:spcPct val="85000"/>
        </a:lnSpc>
        <a:spcBef>
          <a:spcPct val="0"/>
        </a:spcBef>
        <a:buNone/>
        <a:defRPr sz="1507" b="0" i="0" kern="1200" spc="-9" baseline="0">
          <a:solidFill>
            <a:schemeClr val="tx1"/>
          </a:solidFill>
          <a:latin typeface="Bentley Light" panose="020B0404020201020102" pitchFamily="34" charset="77"/>
          <a:ea typeface="+mj-ea"/>
          <a:cs typeface="+mj-cs"/>
        </a:defRPr>
      </a:lvl1pPr>
    </p:titleStyle>
    <p:bodyStyle>
      <a:lvl1pPr marL="0" indent="0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1pPr>
      <a:lvl2pPr marL="118692" indent="-118692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Char char="•"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2pPr>
      <a:lvl3pPr marL="33911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3pPr>
      <a:lvl4pPr marL="50867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4pPr>
      <a:lvl5pPr marL="678235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5pPr>
      <a:lvl6pPr marL="2238218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645167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3052116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459064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1pPr>
      <a:lvl2pPr marL="40694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2pPr>
      <a:lvl3pPr marL="813898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3pPr>
      <a:lvl4pPr marL="1220846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4pPr>
      <a:lvl5pPr marL="1627795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5pPr>
      <a:lvl6pPr marL="20347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441693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28486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25558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041">
          <p15:clr>
            <a:srgbClr val="F26B43"/>
          </p15:clr>
        </p15:guide>
        <p15:guide id="3">
          <p15:clr>
            <a:srgbClr val="F26B43"/>
          </p15:clr>
        </p15:guide>
        <p15:guide id="4" pos="7257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082">
          <p15:clr>
            <a:srgbClr val="F26B43"/>
          </p15:clr>
        </p15:guide>
        <p15:guide id="15" pos="3629">
          <p15:clr>
            <a:srgbClr val="F26B43"/>
          </p15:clr>
        </p15:guide>
        <p15:guide id="19" pos="4218">
          <p15:clr>
            <a:srgbClr val="F26B43"/>
          </p15:clr>
        </p15:guide>
        <p15:guide id="27" orient="horz" pos="907">
          <p15:clr>
            <a:srgbClr val="F26B43"/>
          </p15:clr>
        </p15:guide>
        <p15:guide id="28" pos="340">
          <p15:clr>
            <a:srgbClr val="F26B43"/>
          </p15:clr>
        </p15:guide>
        <p15:guide id="29" pos="6917">
          <p15:clr>
            <a:srgbClr val="F26B43"/>
          </p15:clr>
        </p15:guide>
        <p15:guide id="30" orient="horz" pos="304">
          <p15:clr>
            <a:srgbClr val="F26B43"/>
          </p15:clr>
        </p15:guide>
        <p15:guide id="31" orient="horz" pos="159">
          <p15:clr>
            <a:srgbClr val="F26B43"/>
          </p15:clr>
        </p15:guide>
        <p15:guide id="32" orient="horz" pos="1134">
          <p15:clr>
            <a:srgbClr val="F26B43"/>
          </p15:clr>
        </p15:guide>
        <p15:guide id="33" pos="1531">
          <p15:clr>
            <a:srgbClr val="F26B43"/>
          </p15:clr>
        </p15:guide>
        <p15:guide id="34" pos="1678">
          <p15:clr>
            <a:srgbClr val="F26B43"/>
          </p15:clr>
        </p15:guide>
        <p15:guide id="35" pos="3029">
          <p15:clr>
            <a:srgbClr val="F26B43"/>
          </p15:clr>
        </p15:guide>
        <p15:guide id="36" pos="2874">
          <p15:clr>
            <a:srgbClr val="F26B43"/>
          </p15:clr>
        </p15:guide>
        <p15:guide id="37" pos="4377">
          <p15:clr>
            <a:srgbClr val="F26B43"/>
          </p15:clr>
        </p15:guide>
        <p15:guide id="38" pos="5724">
          <p15:clr>
            <a:srgbClr val="F26B43"/>
          </p15:clr>
        </p15:guide>
        <p15:guide id="39" pos="5568">
          <p15:clr>
            <a:srgbClr val="F26B43"/>
          </p15:clr>
        </p15:guide>
        <p15:guide id="40" orient="horz" pos="3855">
          <p15:clr>
            <a:srgbClr val="F26B43"/>
          </p15:clr>
        </p15:guide>
        <p15:guide id="41" orient="horz" pos="3629">
          <p15:clr>
            <a:srgbClr val="F26B43"/>
          </p15:clr>
        </p15:guide>
        <p15:guide id="42" orient="horz" pos="65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1.xml"/><Relationship Id="rId7" Type="http://schemas.openxmlformats.org/officeDocument/2006/relationships/image" Target="../media/image4.png"/><Relationship Id="rId2" Type="http://schemas.openxmlformats.org/officeDocument/2006/relationships/tags" Target="../tags/tag20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3.bin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image" Target="../media/image1.emf"/><Relationship Id="rId2" Type="http://schemas.openxmlformats.org/officeDocument/2006/relationships/tags" Target="../tags/tag2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4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24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5.bin"/><Relationship Id="rId4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Object 2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57425751"/>
              </p:ext>
            </p:extLst>
          </p:nvPr>
        </p:nvGraphicFramePr>
        <p:xfrm>
          <a:off x="1693" y="1647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4" name="think-cell Slide" r:id="rId5" imgW="396" imgH="396" progId="TCLayout.ActiveDocument.1">
                  <p:embed/>
                </p:oleObj>
              </mc:Choice>
              <mc:Fallback>
                <p:oleObj name="think-cell Slide" r:id="rId5" imgW="396" imgH="396" progId="TCLayout.ActiveDocument.1">
                  <p:embed/>
                  <p:pic>
                    <p:nvPicPr>
                      <p:cNvPr id="26" name="Object 2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93" y="1647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3" name="图片 2">
            <a:extLst>
              <a:ext uri="{FF2B5EF4-FFF2-40B4-BE49-F238E27FC236}">
                <a16:creationId xmlns:a16="http://schemas.microsoft.com/office/drawing/2014/main" id="{321341A2-5A29-6A47-A5DC-E12071424359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93" y="60"/>
            <a:ext cx="12282082" cy="6857883"/>
          </a:xfrm>
          <a:prstGeom prst="rect">
            <a:avLst/>
          </a:prstGeom>
        </p:spPr>
      </p:pic>
      <p:sp>
        <p:nvSpPr>
          <p:cNvPr id="69" name="矩形 197">
            <a:extLst>
              <a:ext uri="{FF2B5EF4-FFF2-40B4-BE49-F238E27FC236}">
                <a16:creationId xmlns:a16="http://schemas.microsoft.com/office/drawing/2014/main" id="{A26E02F6-ED45-2E46-B455-D7E64937829D}"/>
              </a:ext>
            </a:extLst>
          </p:cNvPr>
          <p:cNvSpPr/>
          <p:nvPr/>
        </p:nvSpPr>
        <p:spPr>
          <a:xfrm>
            <a:off x="-2373" y="-22518"/>
            <a:ext cx="12286148" cy="685788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97">
              <a:defRPr/>
            </a:pPr>
            <a:endParaRPr kumimoji="1" lang="zh-CN" alt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7" name="Rectangle 26" hidden="1"/>
          <p:cNvSpPr/>
          <p:nvPr>
            <p:custDataLst>
              <p:tags r:id="rId3"/>
            </p:custDataLst>
          </p:nvPr>
        </p:nvSpPr>
        <p:spPr>
          <a:xfrm>
            <a:off x="106" y="60"/>
            <a:ext cx="158747" cy="1587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 defTabSz="914397">
              <a:defRPr/>
            </a:pPr>
            <a:endParaRPr 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229716" y="1140994"/>
            <a:ext cx="1730902" cy="179373"/>
          </a:xfrm>
          <a:prstGeom prst="roundRect">
            <a:avLst/>
          </a:prstGeom>
          <a:solidFill>
            <a:srgbClr val="A6A6A6"/>
          </a:solidFill>
          <a:ln w="6350" cmpd="sng">
            <a:noFill/>
            <a:miter lim="800000"/>
            <a:headEnd/>
            <a:tailEnd/>
          </a:ln>
        </p:spPr>
        <p:txBody>
          <a:bodyPr wrap="square" lIns="85449" rIns="85449" rtlCol="0" anchor="ctr" anchorCtr="0">
            <a:prstTxWarp prst="textNoShape">
              <a:avLst/>
            </a:prstTxWarp>
            <a:noAutofit/>
          </a:bodyPr>
          <a:lstStyle/>
          <a:p>
            <a:pPr algn="ctr" defTabSz="914397">
              <a:defRPr/>
            </a:pPr>
            <a:r>
              <a:rPr lang="zh-CN" altLang="en-US" sz="900" dirty="0">
                <a:solidFill>
                  <a:srgbClr val="000000"/>
                </a:solidFill>
                <a:cs typeface="+mn-ea"/>
                <a:sym typeface="+mn-lt"/>
              </a:rPr>
              <a:t>图例</a:t>
            </a:r>
            <a:endParaRPr lang="en-US" sz="9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8829" y="1144721"/>
            <a:ext cx="11769154" cy="5233793"/>
          </a:xfrm>
          <a:prstGeom prst="roundRect">
            <a:avLst>
              <a:gd name="adj" fmla="val 1149"/>
            </a:avLst>
          </a:prstGeom>
          <a:noFill/>
          <a:ln w="1905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217041" tIns="217041" rIns="85449" rtlCol="0" anchor="t">
            <a:prstTxWarp prst="textNoShape">
              <a:avLst/>
            </a:prstTxWarp>
            <a:noAutofit/>
          </a:bodyPr>
          <a:lstStyle/>
          <a:p>
            <a:pPr marL="203477" indent="-203477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sz="8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5010114" y="2392232"/>
            <a:ext cx="6727334" cy="1523111"/>
          </a:xfrm>
          <a:prstGeom prst="roundRect">
            <a:avLst>
              <a:gd name="adj" fmla="val 12842"/>
            </a:avLst>
          </a:prstGeom>
          <a:noFill/>
          <a:ln w="1270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r>
              <a:rPr lang="en-US" sz="1305" dirty="0">
                <a:solidFill>
                  <a:srgbClr val="FFFFFF"/>
                </a:solidFill>
                <a:cs typeface="+mn-ea"/>
                <a:sym typeface="+mn-lt"/>
              </a:rPr>
              <a:t>   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5064633" y="1308123"/>
            <a:ext cx="3611564" cy="898999"/>
          </a:xfrm>
          <a:prstGeom prst="roundRect">
            <a:avLst/>
          </a:prstGeom>
          <a:noFill/>
          <a:ln w="1270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r>
              <a:rPr lang="en-US" sz="1305" dirty="0">
                <a:solidFill>
                  <a:srgbClr val="FFFFFF"/>
                </a:solidFill>
                <a:cs typeface="+mn-ea"/>
                <a:sym typeface="+mn-lt"/>
              </a:rPr>
              <a:t>   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102551" y="2493503"/>
            <a:ext cx="6766034" cy="1462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经销商本地</a:t>
            </a: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D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级车展</a:t>
            </a:r>
            <a:endParaRPr lang="en-US" altLang="zh-CN" sz="1187" dirty="0" smtClean="0">
              <a:solidFill>
                <a:srgbClr val="FFFFFF"/>
              </a:solidFill>
              <a:cs typeface="+mn-ea"/>
              <a:sym typeface="+mn-lt"/>
            </a:endParaRPr>
          </a:p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介绍宾利飞驰，添越，</a:t>
            </a: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GT</a:t>
            </a:r>
            <a:endParaRPr lang="zh-CN" altLang="en-US" sz="1187" dirty="0">
              <a:solidFill>
                <a:srgbClr val="FFFFFF"/>
              </a:solidFill>
              <a:cs typeface="+mn-ea"/>
              <a:sym typeface="+mn-lt"/>
            </a:endParaRPr>
          </a:p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支持销售</a:t>
            </a:r>
            <a:endParaRPr lang="en-US" altLang="zh-CN" sz="1187" dirty="0" smtClean="0">
              <a:solidFill>
                <a:srgbClr val="FFFFFF"/>
              </a:solidFill>
              <a:cs typeface="+mn-ea"/>
              <a:sym typeface="+mn-lt"/>
            </a:endParaRPr>
          </a:p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--</a:t>
            </a:r>
          </a:p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--</a:t>
            </a:r>
            <a:endParaRPr lang="zh-CN" alt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115760" y="1408157"/>
            <a:ext cx="2952181" cy="457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914397">
              <a:buFont typeface="Arial" panose="020B0604020202020204" pitchFamily="34" charset="0"/>
              <a:buChar char="•"/>
            </a:pP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2022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年</a:t>
            </a:r>
            <a:r>
              <a:rPr lang="en-US" altLang="zh-CN" sz="1187" dirty="0">
                <a:solidFill>
                  <a:srgbClr val="FFFFFF"/>
                </a:solidFill>
                <a:cs typeface="+mn-ea"/>
                <a:sym typeface="+mn-lt"/>
              </a:rPr>
              <a:t>3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月</a:t>
            </a: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11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日</a:t>
            </a: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-13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日</a:t>
            </a: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	绍兴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车展</a:t>
            </a:r>
            <a:endParaRPr lang="en-US" altLang="zh-CN" sz="1187" dirty="0" smtClean="0">
              <a:solidFill>
                <a:srgbClr val="FFFFFF"/>
              </a:solidFill>
              <a:cs typeface="+mn-ea"/>
              <a:sym typeface="+mn-lt"/>
            </a:endParaRPr>
          </a:p>
          <a:p>
            <a:pPr marL="171450" indent="-171450" defTabSz="914397">
              <a:buFont typeface="Arial" panose="020B0604020202020204" pitchFamily="34" charset="0"/>
              <a:buChar char="•"/>
            </a:pP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经销商 </a:t>
            </a: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– 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宾利杭州西湖</a:t>
            </a:r>
            <a:endParaRPr lang="zh-CN" alt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5006128" y="4073022"/>
            <a:ext cx="6731322" cy="2088781"/>
          </a:xfrm>
          <a:prstGeom prst="roundRect">
            <a:avLst>
              <a:gd name="adj" fmla="val 12842"/>
            </a:avLst>
          </a:prstGeom>
          <a:noFill/>
          <a:ln w="1270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r>
              <a:rPr lang="en-US" sz="1305" dirty="0">
                <a:solidFill>
                  <a:srgbClr val="FFFFFF"/>
                </a:solidFill>
                <a:cs typeface="+mn-ea"/>
                <a:sym typeface="+mn-lt"/>
              </a:rPr>
              <a:t>   </a:t>
            </a:r>
          </a:p>
        </p:txBody>
      </p:sp>
      <p:sp>
        <p:nvSpPr>
          <p:cNvPr id="117" name="Rounded Rectangle 116"/>
          <p:cNvSpPr/>
          <p:nvPr/>
        </p:nvSpPr>
        <p:spPr>
          <a:xfrm>
            <a:off x="8788043" y="1305969"/>
            <a:ext cx="2961098" cy="901153"/>
          </a:xfrm>
          <a:prstGeom prst="roundRect">
            <a:avLst>
              <a:gd name="adj" fmla="val 12842"/>
            </a:avLst>
          </a:prstGeom>
          <a:noFill/>
          <a:ln w="1270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r>
              <a:rPr lang="en-US" sz="1305" dirty="0">
                <a:solidFill>
                  <a:srgbClr val="FFFFFF"/>
                </a:solidFill>
                <a:cs typeface="+mn-ea"/>
                <a:sym typeface="+mn-lt"/>
              </a:rPr>
              <a:t>   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096682" y="4134536"/>
            <a:ext cx="6884199" cy="2010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97">
              <a:lnSpc>
                <a:spcPct val="150000"/>
              </a:lnSpc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健康愉悦：</a:t>
            </a:r>
            <a:r>
              <a:rPr lang="en-US" sz="1187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</a:p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通过新车型沟通健康愉悦</a:t>
            </a:r>
            <a:r>
              <a:rPr lang="en-US" sz="1187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</a:p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提供目标受众欣赏新车型的机会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  <a:p>
            <a:pPr defTabSz="914397">
              <a:lnSpc>
                <a:spcPct val="150000"/>
              </a:lnSpc>
              <a:defRPr/>
            </a:pPr>
            <a:r>
              <a:rPr lang="en-US" sz="1187" dirty="0">
                <a:solidFill>
                  <a:srgbClr val="FFFFFF"/>
                </a:solidFill>
                <a:cs typeface="+mn-ea"/>
                <a:sym typeface="+mn-lt"/>
              </a:rPr>
              <a:t>No.1 </a:t>
            </a: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调情：客户可以带领儿童前往宾利展台</a:t>
            </a:r>
            <a:endParaRPr lang="en-US" altLang="zh-CN" sz="1187" dirty="0">
              <a:solidFill>
                <a:srgbClr val="FFFFFF"/>
              </a:solidFill>
              <a:cs typeface="+mn-ea"/>
              <a:sym typeface="+mn-lt"/>
            </a:endParaRPr>
          </a:p>
          <a:p>
            <a:pPr defTabSz="914397">
              <a:lnSpc>
                <a:spcPct val="150000"/>
              </a:lnSpc>
              <a:defRPr/>
            </a:pPr>
            <a:r>
              <a:rPr lang="en-US" sz="1187" dirty="0">
                <a:solidFill>
                  <a:srgbClr val="FFFFFF"/>
                </a:solidFill>
                <a:cs typeface="+mn-ea"/>
                <a:sym typeface="+mn-lt"/>
              </a:rPr>
              <a:t>No.2 </a:t>
            </a: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初次约会：经销商可以邀请潜在客户现场品鉴车辆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  <a:p>
            <a:pPr defTabSz="914397">
              <a:lnSpc>
                <a:spcPct val="150000"/>
              </a:lnSpc>
              <a:defRPr/>
            </a:pPr>
            <a:r>
              <a:rPr lang="en-US" sz="1187" dirty="0">
                <a:solidFill>
                  <a:srgbClr val="FFFFFF"/>
                </a:solidFill>
                <a:cs typeface="+mn-ea"/>
                <a:sym typeface="+mn-lt"/>
              </a:rPr>
              <a:t>No.8 </a:t>
            </a: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分享甜蜜：提供忠实客户车展参观机会作为回馈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  <a:p>
            <a:pPr defTabSz="914397">
              <a:lnSpc>
                <a:spcPct val="150000"/>
              </a:lnSpc>
              <a:defRPr/>
            </a:pPr>
            <a:r>
              <a:rPr lang="en-US" sz="1187" dirty="0">
                <a:solidFill>
                  <a:srgbClr val="FFFFFF"/>
                </a:solidFill>
                <a:cs typeface="+mn-ea"/>
                <a:sym typeface="+mn-lt"/>
              </a:rPr>
              <a:t>No.9 </a:t>
            </a: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重燃爱火：为现有客户提供具有吸引力的产品体验机会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133" y="1408157"/>
            <a:ext cx="4340379" cy="240505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133" y="3916712"/>
            <a:ext cx="4355304" cy="2171637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0556382" y="1416352"/>
            <a:ext cx="2238793" cy="275012"/>
          </a:xfrm>
          <a:prstGeom prst="rect">
            <a:avLst/>
          </a:prstGeom>
          <a:noFill/>
        </p:spPr>
        <p:txBody>
          <a:bodyPr wrap="square" lIns="85449" rIns="85449" rtlCol="0">
            <a:spAutoFit/>
          </a:bodyPr>
          <a:lstStyle/>
          <a:p>
            <a:pPr defTabSz="914397"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车主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045215" y="1660560"/>
            <a:ext cx="1170417" cy="275012"/>
          </a:xfrm>
          <a:prstGeom prst="rect">
            <a:avLst/>
          </a:prstGeom>
          <a:noFill/>
        </p:spPr>
        <p:txBody>
          <a:bodyPr wrap="square" lIns="85449" rIns="85449" rtlCol="0">
            <a:spAutoFit/>
          </a:bodyPr>
          <a:lstStyle/>
          <a:p>
            <a:pPr defTabSz="914397"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潜在客户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6" name="Rectangle 35"/>
          <p:cNvSpPr>
            <a:spLocks/>
          </p:cNvSpPr>
          <p:nvPr/>
        </p:nvSpPr>
        <p:spPr>
          <a:xfrm>
            <a:off x="10473796" y="1526461"/>
            <a:ext cx="71999" cy="71999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045213" y="1416352"/>
            <a:ext cx="1337438" cy="275012"/>
          </a:xfrm>
          <a:prstGeom prst="rect">
            <a:avLst/>
          </a:prstGeom>
          <a:noFill/>
        </p:spPr>
        <p:txBody>
          <a:bodyPr wrap="square" lIns="85449" rIns="85449" rtlCol="0">
            <a:spAutoFit/>
          </a:bodyPr>
          <a:lstStyle/>
          <a:p>
            <a:pPr defTabSz="914397"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忠诚客户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8" name="Rectangle 47"/>
          <p:cNvSpPr>
            <a:spLocks/>
          </p:cNvSpPr>
          <p:nvPr/>
        </p:nvSpPr>
        <p:spPr>
          <a:xfrm>
            <a:off x="8916558" y="1526461"/>
            <a:ext cx="71999" cy="71999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9" name="Rectangle 48"/>
          <p:cNvSpPr>
            <a:spLocks/>
          </p:cNvSpPr>
          <p:nvPr/>
        </p:nvSpPr>
        <p:spPr>
          <a:xfrm>
            <a:off x="8916558" y="1770670"/>
            <a:ext cx="71999" cy="71999"/>
          </a:xfrm>
          <a:prstGeom prst="rect">
            <a:avLst/>
          </a:prstGeom>
          <a:solidFill>
            <a:srgbClr val="A49E92"/>
          </a:solidFill>
          <a:ln w="635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580129" y="1660560"/>
            <a:ext cx="2225176" cy="275012"/>
          </a:xfrm>
          <a:prstGeom prst="rect">
            <a:avLst/>
          </a:prstGeom>
          <a:noFill/>
        </p:spPr>
        <p:txBody>
          <a:bodyPr wrap="square" lIns="85449" rIns="85449" rtlCol="0">
            <a:spAutoFit/>
          </a:bodyPr>
          <a:lstStyle/>
          <a:p>
            <a:pPr defTabSz="914397">
              <a:defRPr/>
            </a:pP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品牌粉丝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51" name="Rectangle 50"/>
          <p:cNvSpPr>
            <a:spLocks/>
          </p:cNvSpPr>
          <p:nvPr/>
        </p:nvSpPr>
        <p:spPr>
          <a:xfrm>
            <a:off x="10473521" y="1770670"/>
            <a:ext cx="71999" cy="71999"/>
          </a:xfrm>
          <a:prstGeom prst="rect">
            <a:avLst/>
          </a:prstGeom>
          <a:solidFill>
            <a:srgbClr val="A49E92"/>
          </a:solidFill>
          <a:ln w="635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065432" y="1915025"/>
            <a:ext cx="2225176" cy="275012"/>
          </a:xfrm>
          <a:prstGeom prst="rect">
            <a:avLst/>
          </a:prstGeom>
          <a:noFill/>
        </p:spPr>
        <p:txBody>
          <a:bodyPr wrap="square" lIns="85449" rIns="85449" rtlCol="0">
            <a:spAutoFit/>
          </a:bodyPr>
          <a:lstStyle/>
          <a:p>
            <a:pPr defTabSz="914397"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媒体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56" name="Rectangle 55"/>
          <p:cNvSpPr>
            <a:spLocks/>
          </p:cNvSpPr>
          <p:nvPr/>
        </p:nvSpPr>
        <p:spPr>
          <a:xfrm>
            <a:off x="8923179" y="2019745"/>
            <a:ext cx="71999" cy="71999"/>
          </a:xfrm>
          <a:prstGeom prst="rect">
            <a:avLst/>
          </a:prstGeom>
          <a:solidFill>
            <a:srgbClr val="A49E92"/>
          </a:solidFill>
          <a:ln w="635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61916" y="1201777"/>
            <a:ext cx="976700" cy="217044"/>
          </a:xfrm>
          <a:prstGeom prst="rect">
            <a:avLst/>
          </a:prstGeom>
          <a:solidFill>
            <a:srgbClr val="1F1C1D"/>
          </a:solidFill>
        </p:spPr>
        <p:txBody>
          <a:bodyPr wrap="none" lIns="85449" rIns="85449" rtlCol="0" anchor="ctr" anchorCtr="0">
            <a:noAutofit/>
          </a:bodyPr>
          <a:lstStyle/>
          <a:p>
            <a:pPr defTabSz="914397" eaLnBrk="0" hangingPunct="0">
              <a:buSzPct val="100000"/>
              <a:defRPr/>
            </a:pPr>
            <a:r>
              <a:rPr lang="zh-CN" altLang="en-US" sz="1424" dirty="0">
                <a:solidFill>
                  <a:srgbClr val="FFFFFF"/>
                </a:solidFill>
                <a:cs typeface="+mn-ea"/>
                <a:sym typeface="+mn-lt"/>
              </a:rPr>
              <a:t>时间</a:t>
            </a:r>
            <a:r>
              <a:rPr lang="en-US" altLang="zh-CN" sz="1424" dirty="0">
                <a:solidFill>
                  <a:srgbClr val="FFFFFF"/>
                </a:solidFill>
                <a:cs typeface="+mn-ea"/>
                <a:sym typeface="+mn-lt"/>
              </a:rPr>
              <a:t>/</a:t>
            </a:r>
            <a:r>
              <a:rPr lang="zh-CN" altLang="en-US" sz="1424" dirty="0">
                <a:solidFill>
                  <a:srgbClr val="FFFFFF"/>
                </a:solidFill>
                <a:cs typeface="+mn-ea"/>
                <a:sym typeface="+mn-lt"/>
              </a:rPr>
              <a:t>地点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37842" y="2297539"/>
            <a:ext cx="1410789" cy="217044"/>
          </a:xfrm>
          <a:prstGeom prst="rect">
            <a:avLst/>
          </a:prstGeom>
          <a:solidFill>
            <a:srgbClr val="39281C"/>
          </a:solidFill>
        </p:spPr>
        <p:txBody>
          <a:bodyPr wrap="none" lIns="85449" rIns="85449" rtlCol="0" anchor="ctr" anchorCtr="0">
            <a:noAutofit/>
          </a:bodyPr>
          <a:lstStyle/>
          <a:p>
            <a:pPr defTabSz="914397" eaLnBrk="0" hangingPunct="0">
              <a:buSzPct val="100000"/>
              <a:defRPr/>
            </a:pPr>
            <a:r>
              <a:rPr lang="zh-CN" altLang="en-US" sz="1424" dirty="0">
                <a:solidFill>
                  <a:srgbClr val="FFFFFF"/>
                </a:solidFill>
                <a:cs typeface="+mn-ea"/>
                <a:sym typeface="+mn-lt"/>
              </a:rPr>
              <a:t>核心体验</a:t>
            </a:r>
            <a:r>
              <a:rPr lang="en-US" altLang="zh-CN" sz="1424" dirty="0">
                <a:solidFill>
                  <a:srgbClr val="FFFFFF"/>
                </a:solidFill>
                <a:cs typeface="+mn-ea"/>
                <a:sym typeface="+mn-lt"/>
              </a:rPr>
              <a:t>/</a:t>
            </a:r>
            <a:r>
              <a:rPr lang="zh-CN" altLang="en-US" sz="1424" dirty="0" smtClean="0">
                <a:solidFill>
                  <a:srgbClr val="FFFFFF"/>
                </a:solidFill>
                <a:cs typeface="+mn-ea"/>
                <a:sym typeface="+mn-lt"/>
              </a:rPr>
              <a:t>活动亮点</a:t>
            </a:r>
            <a:endParaRPr lang="zh-CN" altLang="en-US" sz="1424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914025" y="1201777"/>
            <a:ext cx="976700" cy="217044"/>
          </a:xfrm>
          <a:prstGeom prst="rect">
            <a:avLst/>
          </a:prstGeom>
          <a:solidFill>
            <a:srgbClr val="1C1C1D"/>
          </a:solidFill>
        </p:spPr>
        <p:txBody>
          <a:bodyPr wrap="none" lIns="85449" rIns="85449" rtlCol="0" anchor="ctr" anchorCtr="0">
            <a:noAutofit/>
          </a:bodyPr>
          <a:lstStyle/>
          <a:p>
            <a:pPr defTabSz="914397" eaLnBrk="0" hangingPunct="0">
              <a:buSzPct val="100000"/>
              <a:defRPr/>
            </a:pPr>
            <a:r>
              <a:rPr lang="zh-CN" altLang="en-US" sz="1424" dirty="0">
                <a:solidFill>
                  <a:srgbClr val="FFFFFF"/>
                </a:solidFill>
                <a:cs typeface="+mn-ea"/>
                <a:sym typeface="+mn-lt"/>
              </a:rPr>
              <a:t>目标受众</a:t>
            </a:r>
            <a:endParaRPr lang="en-US" sz="1424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137842" y="3996823"/>
            <a:ext cx="2930099" cy="217044"/>
          </a:xfrm>
          <a:prstGeom prst="rect">
            <a:avLst/>
          </a:prstGeom>
          <a:solidFill>
            <a:srgbClr val="1C1C1D"/>
          </a:solidFill>
        </p:spPr>
        <p:txBody>
          <a:bodyPr wrap="none" lIns="85449" rIns="85449" rtlCol="0" anchor="ctr" anchorCtr="0">
            <a:noAutofit/>
          </a:bodyPr>
          <a:lstStyle/>
          <a:p>
            <a:pPr defTabSz="914397" eaLnBrk="0" hangingPunct="0">
              <a:buSzPct val="100000"/>
              <a:defRPr/>
            </a:pPr>
            <a:r>
              <a:rPr lang="zh-CN" altLang="en-US" sz="1424" dirty="0">
                <a:solidFill>
                  <a:srgbClr val="FFFFFF"/>
                </a:solidFill>
                <a:cs typeface="+mn-ea"/>
                <a:sym typeface="+mn-lt"/>
              </a:rPr>
              <a:t>目标人群兴趣点</a:t>
            </a:r>
            <a:r>
              <a:rPr lang="en-US" altLang="zh-CN" sz="1424" dirty="0">
                <a:solidFill>
                  <a:srgbClr val="FFFFFF"/>
                </a:solidFill>
                <a:cs typeface="+mn-ea"/>
                <a:sym typeface="+mn-lt"/>
              </a:rPr>
              <a:t>/</a:t>
            </a:r>
            <a:r>
              <a:rPr lang="zh-CN" altLang="en-US" sz="1424" dirty="0">
                <a:solidFill>
                  <a:srgbClr val="FFFFFF"/>
                </a:solidFill>
                <a:cs typeface="+mn-ea"/>
                <a:sym typeface="+mn-lt"/>
              </a:rPr>
              <a:t>宾利非凡客户旅程</a:t>
            </a:r>
            <a:endParaRPr lang="en-US" altLang="zh-CN" sz="1424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cxnSp>
        <p:nvCxnSpPr>
          <p:cNvPr id="37" name="Straight Connector 22">
            <a:extLst>
              <a:ext uri="{FF2B5EF4-FFF2-40B4-BE49-F238E27FC236}">
                <a16:creationId xmlns:a16="http://schemas.microsoft.com/office/drawing/2014/main" id="{145705CD-70A8-344F-AEB6-14ED3BCA6F5B}"/>
              </a:ext>
            </a:extLst>
          </p:cNvPr>
          <p:cNvCxnSpPr>
            <a:cxnSpLocks/>
          </p:cNvCxnSpPr>
          <p:nvPr/>
        </p:nvCxnSpPr>
        <p:spPr>
          <a:xfrm>
            <a:off x="105" y="919424"/>
            <a:ext cx="3798277" cy="0"/>
          </a:xfrm>
          <a:prstGeom prst="line">
            <a:avLst/>
          </a:prstGeom>
          <a:ln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itle 2">
            <a:extLst>
              <a:ext uri="{FF2B5EF4-FFF2-40B4-BE49-F238E27FC236}">
                <a16:creationId xmlns:a16="http://schemas.microsoft.com/office/drawing/2014/main" id="{2AA0B7C0-B58E-2540-93F4-0E5771E03B19}"/>
              </a:ext>
            </a:extLst>
          </p:cNvPr>
          <p:cNvSpPr txBox="1">
            <a:spLocks/>
          </p:cNvSpPr>
          <p:nvPr/>
        </p:nvSpPr>
        <p:spPr>
          <a:xfrm>
            <a:off x="246373" y="309433"/>
            <a:ext cx="11501690" cy="772830"/>
          </a:xfrm>
          <a:prstGeom prst="rect">
            <a:avLst/>
          </a:prstGeom>
          <a:noFill/>
          <a:ln>
            <a:noFill/>
          </a:ln>
        </p:spPr>
        <p:txBody>
          <a:bodyPr vert="horz" wrap="square" lIns="212684" tIns="0" rIns="0" bIns="63808" numCol="1" rtlCol="0" anchor="ctr" anchorCtr="0" compatLnSpc="1">
            <a:noAutofit/>
          </a:bodyPr>
          <a:lstStyle>
            <a:defPPr>
              <a:defRPr lang="en-GB"/>
            </a:defPPr>
            <a:lvl1pPr lvl="0" defTabSz="682668" eaLnBrk="1" fontAlgn="auto" latinLnBrk="0" hangingPunct="1">
              <a:lnSpc>
                <a:spcPct val="90000"/>
              </a:lnSpc>
              <a:spcAft>
                <a:spcPts val="0"/>
              </a:spcAft>
              <a:buNone/>
              <a:defRPr sz="2000" b="0" i="0" spc="0">
                <a:solidFill>
                  <a:schemeClr val="bg1"/>
                </a:solidFill>
                <a:latin typeface="Bentley Light" panose="020B0304040201020103" pitchFamily="34" charset="0"/>
                <a:ea typeface="SimHei" panose="02010609060101010101" pitchFamily="49" charset="-122"/>
                <a:cs typeface="+mj-cs"/>
              </a:defRPr>
            </a:lvl1pPr>
          </a:lstStyle>
          <a:p>
            <a:r>
              <a:rPr lang="zh-CN" altLang="en-US" sz="2374" dirty="0" smtClean="0">
                <a:latin typeface="+mn-lt"/>
                <a:ea typeface="+mn-ea"/>
                <a:cs typeface="+mn-ea"/>
                <a:sym typeface="+mn-lt"/>
              </a:rPr>
              <a:t>活动名称</a:t>
            </a:r>
            <a:r>
              <a:rPr lang="en-US" altLang="zh-CN" sz="2374" dirty="0" smtClean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374" dirty="0">
                <a:latin typeface="+mn-lt"/>
                <a:ea typeface="+mn-ea"/>
                <a:cs typeface="+mn-ea"/>
                <a:sym typeface="+mn-lt"/>
              </a:rPr>
              <a:t>| </a:t>
            </a:r>
            <a:r>
              <a:rPr lang="zh-CN" altLang="en-US" sz="2374" dirty="0" smtClean="0">
                <a:latin typeface="+mn-lt"/>
                <a:ea typeface="+mn-ea"/>
                <a:cs typeface="+mn-ea"/>
                <a:sym typeface="+mn-lt"/>
              </a:rPr>
              <a:t>绍兴车展</a:t>
            </a:r>
            <a:endParaRPr lang="en-US" altLang="zh-CN" sz="2374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84415" y="59693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活动报告封面样本，供参考</a:t>
            </a:r>
            <a:endParaRPr 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094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sp>
        <p:nvSpPr>
          <p:cNvPr id="17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r>
              <a:rPr lang="en-US" sz="2000" dirty="0"/>
              <a:t>Reimbursement Materials </a:t>
            </a:r>
            <a:r>
              <a:rPr lang="zh-CN" altLang="en-US" sz="2000" dirty="0"/>
              <a:t>报销材料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565598" y="1146150"/>
            <a:ext cx="3534319" cy="24622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eaLnBrk="0" hangingPunct="0">
              <a:buSzPct val="100000"/>
            </a:pPr>
            <a:r>
              <a:rPr lang="en-US" altLang="zh-CN" sz="1000" b="1" dirty="0">
                <a:solidFill>
                  <a:schemeClr val="bg1"/>
                </a:solidFill>
                <a:latin typeface="Bentley Light" panose="020B0404020201020102"/>
                <a:ea typeface="黑体" panose="02010609060101010101" pitchFamily="49" charset="-122"/>
                <a:cs typeface="Gill Sans MT"/>
              </a:rPr>
              <a:t>Contract </a:t>
            </a:r>
            <a:r>
              <a:rPr lang="zh-CN" altLang="en-US" sz="1000" b="1" dirty="0">
                <a:solidFill>
                  <a:schemeClr val="bg1"/>
                </a:solidFill>
                <a:latin typeface="Bentley Light" panose="020B0404020201020102"/>
                <a:ea typeface="黑体" panose="02010609060101010101" pitchFamily="49" charset="-122"/>
                <a:cs typeface="Gill Sans MT"/>
              </a:rPr>
              <a:t>合同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340066" y="1146150"/>
            <a:ext cx="3534319" cy="313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eaLnBrk="0" hangingPunct="0"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000" b="1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Quotation </a:t>
            </a:r>
            <a:r>
              <a:rPr lang="zh-CN" altLang="en-US" sz="1000" b="1" dirty="0" smtClean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报价单</a:t>
            </a:r>
            <a:endParaRPr lang="en-US" altLang="zh-CN" sz="1000" b="1" dirty="0">
              <a:solidFill>
                <a:schemeClr val="bg1"/>
              </a:solidFill>
              <a:ea typeface="黑体" panose="02010609060101010101" pitchFamily="49" charset="-122"/>
              <a:cs typeface="Gill Sans M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340066" y="1684547"/>
            <a:ext cx="3534319" cy="464887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65598" y="1684547"/>
            <a:ext cx="3534319" cy="464887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085424" y="1146149"/>
            <a:ext cx="3534319" cy="313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eaLnBrk="0" hangingPunct="0"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000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Invoice </a:t>
            </a:r>
            <a:r>
              <a:rPr lang="zh-CN" altLang="en-US" sz="1000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发票</a:t>
            </a:r>
            <a:endParaRPr lang="en-US" altLang="zh-CN" sz="1000" dirty="0">
              <a:solidFill>
                <a:schemeClr val="bg1"/>
              </a:solidFill>
              <a:ea typeface="黑体" panose="02010609060101010101" pitchFamily="49" charset="-122"/>
              <a:cs typeface="Gill Sans M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085424" y="1684546"/>
            <a:ext cx="3534319" cy="464887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b">
            <a:prstTxWarp prst="textNoShape">
              <a:avLst/>
            </a:prstTxWarp>
            <a:no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80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633545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4" name="think-cell Slide" r:id="rId6" imgW="416" imgH="416" progId="TCLayout.ActiveDocument.1">
                  <p:embed/>
                </p:oleObj>
              </mc:Choice>
              <mc:Fallback>
                <p:oleObj name="think-cell Slide" r:id="rId6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567891" y="765888"/>
            <a:ext cx="11051852" cy="364291"/>
          </a:xfrm>
        </p:spPr>
        <p:txBody>
          <a:bodyPr anchor="b" anchorCtr="0"/>
          <a:lstStyle/>
          <a:p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Overview </a:t>
            </a:r>
            <a:r>
              <a:rPr lang="zh-CN" altLang="en-US" sz="1899" dirty="0">
                <a:latin typeface="+mn-lt"/>
                <a:ea typeface="+mn-ea"/>
                <a:cs typeface="+mn-ea"/>
                <a:sym typeface="+mn-lt"/>
              </a:rPr>
              <a:t>概述</a:t>
            </a:r>
            <a:endParaRPr lang="en-US" sz="1899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9750" y="6233954"/>
            <a:ext cx="51217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cs typeface="+mn-ea"/>
                <a:sym typeface="+mn-lt"/>
              </a:rPr>
              <a:t>*</a:t>
            </a:r>
            <a:r>
              <a:rPr lang="zh-CN" altLang="en-US" sz="1000" dirty="0" smtClean="0">
                <a:cs typeface="+mn-ea"/>
                <a:sym typeface="+mn-lt"/>
              </a:rPr>
              <a:t>每</a:t>
            </a:r>
            <a:r>
              <a:rPr lang="zh-CN" altLang="en-US" sz="1000" dirty="0">
                <a:cs typeface="+mn-ea"/>
                <a:sym typeface="+mn-lt"/>
              </a:rPr>
              <a:t>条线索成本</a:t>
            </a:r>
            <a:r>
              <a:rPr lang="en-US" altLang="zh-CN" sz="1000" dirty="0" smtClean="0">
                <a:cs typeface="+mn-ea"/>
                <a:sym typeface="+mn-lt"/>
              </a:rPr>
              <a:t>=</a:t>
            </a:r>
            <a:r>
              <a:rPr lang="zh-CN" altLang="en-US" sz="1000" dirty="0" smtClean="0">
                <a:cs typeface="+mn-ea"/>
                <a:sym typeface="+mn-lt"/>
              </a:rPr>
              <a:t>预算金额总计 </a:t>
            </a:r>
            <a:r>
              <a:rPr lang="en-US" altLang="zh-CN" sz="1000" dirty="0" smtClean="0">
                <a:cs typeface="+mn-ea"/>
                <a:sym typeface="+mn-lt"/>
              </a:rPr>
              <a:t>/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今年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新增线索数量</a:t>
            </a:r>
            <a:endParaRPr lang="en-US" sz="1000" dirty="0"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graphicFrame>
        <p:nvGraphicFramePr>
          <p:cNvPr id="9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772811"/>
              </p:ext>
            </p:extLst>
          </p:nvPr>
        </p:nvGraphicFramePr>
        <p:xfrm>
          <a:off x="539750" y="1131428"/>
          <a:ext cx="11064874" cy="3866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339">
                  <a:extLst>
                    <a:ext uri="{9D8B030D-6E8A-4147-A177-3AD203B41FA5}">
                      <a16:colId xmlns:a16="http://schemas.microsoft.com/office/drawing/2014/main" val="1228268629"/>
                    </a:ext>
                  </a:extLst>
                </a:gridCol>
                <a:gridCol w="1886015">
                  <a:extLst>
                    <a:ext uri="{9D8B030D-6E8A-4147-A177-3AD203B41FA5}">
                      <a16:colId xmlns:a16="http://schemas.microsoft.com/office/drawing/2014/main" val="4045974056"/>
                    </a:ext>
                  </a:extLst>
                </a:gridCol>
                <a:gridCol w="1428139">
                  <a:extLst>
                    <a:ext uri="{9D8B030D-6E8A-4147-A177-3AD203B41FA5}">
                      <a16:colId xmlns:a16="http://schemas.microsoft.com/office/drawing/2014/main" val="2462729159"/>
                    </a:ext>
                  </a:extLst>
                </a:gridCol>
                <a:gridCol w="2349121">
                  <a:extLst>
                    <a:ext uri="{9D8B030D-6E8A-4147-A177-3AD203B41FA5}">
                      <a16:colId xmlns:a16="http://schemas.microsoft.com/office/drawing/2014/main" val="978489334"/>
                    </a:ext>
                  </a:extLst>
                </a:gridCol>
                <a:gridCol w="3777260">
                  <a:extLst>
                    <a:ext uri="{9D8B030D-6E8A-4147-A177-3AD203B41FA5}">
                      <a16:colId xmlns:a16="http://schemas.microsoft.com/office/drawing/2014/main" val="988664389"/>
                    </a:ext>
                  </a:extLst>
                </a:gridCol>
              </a:tblGrid>
              <a:tr h="313200">
                <a:tc gridSpan="5">
                  <a:txBody>
                    <a:bodyPr/>
                    <a:lstStyle/>
                    <a:p>
                      <a:pPr marL="0" marR="0" lvl="0" indent="0" algn="ctr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</a:rPr>
                        <a:t>活动总览</a:t>
                      </a:r>
                      <a:r>
                        <a:rPr lang="en-US" altLang="zh-CN" sz="1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</a:rPr>
                        <a:t> Overview</a:t>
                      </a:r>
                      <a:endParaRPr lang="en-US" sz="10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727" marR="102727" marT="51364" marB="51364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564901"/>
                  </a:ext>
                </a:extLst>
              </a:tr>
              <a:tr h="491979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Event Name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kern="120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</a:rPr>
                        <a:t>活动名称</a:t>
                      </a:r>
                      <a:endParaRPr lang="en-US" sz="1000" b="0" kern="120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Date </a:t>
                      </a:r>
                      <a:r>
                        <a:rPr lang="zh-CN" altLang="en-US" sz="1000" b="0" kern="120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日期</a:t>
                      </a:r>
                      <a:endParaRPr lang="en-US" altLang="zh-CN" sz="1000" b="0" kern="120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95167"/>
                  </a:ext>
                </a:extLst>
              </a:tr>
              <a:tr h="477915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Location </a:t>
                      </a:r>
                      <a:r>
                        <a:rPr lang="zh-CN" altLang="en-US" sz="1000" b="0" kern="120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地点</a:t>
                      </a:r>
                      <a:endParaRPr lang="en-US" altLang="zh-CN" sz="1000" b="0" kern="120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endParaRPr lang="en-US" sz="1000" baseline="0" dirty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008764"/>
                  </a:ext>
                </a:extLst>
              </a:tr>
              <a:tr h="477915">
                <a:tc rowSpan="5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Participants</a:t>
                      </a:r>
                      <a:r>
                        <a:rPr lang="en-US" sz="1000" b="0" kern="120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000" b="0" kern="120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人员</a:t>
                      </a:r>
                      <a:endParaRPr lang="en-US" sz="1000" b="0" kern="120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</a:endParaRP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</a:rPr>
                        <a:t>Actual </a:t>
                      </a:r>
                      <a:r>
                        <a:rPr lang="zh-CN" altLang="en-US" sz="1000" b="0" kern="120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</a:rPr>
                        <a:t>实际情况</a:t>
                      </a:r>
                      <a:endParaRPr lang="en-US" sz="1000" b="0" kern="120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</a:rPr>
                        <a:t>Plan </a:t>
                      </a:r>
                      <a:r>
                        <a:rPr lang="zh-CN" altLang="en-US" sz="1000" b="0" kern="120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</a:rPr>
                        <a:t>计划</a:t>
                      </a:r>
                      <a:endParaRPr lang="en-US" sz="1000" b="0" kern="120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2758418"/>
                  </a:ext>
                </a:extLst>
              </a:tr>
              <a:tr h="479393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</a:rPr>
                        <a:t>No.</a:t>
                      </a:r>
                      <a:r>
                        <a:rPr lang="en-US" sz="1000" b="0" kern="120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</a:rPr>
                        <a:t> of participants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kern="120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</a:rPr>
                        <a:t>参与人数</a:t>
                      </a:r>
                      <a:endParaRPr lang="en-US" sz="1000" b="0" kern="120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 baseline="0" dirty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aseline="0" dirty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</a:endParaRPr>
                    </a:p>
                  </a:txBody>
                  <a:tcPr marL="102727" marR="102727" marT="51364" marB="51364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601418"/>
                  </a:ext>
                </a:extLst>
              </a:tr>
              <a:tr h="479393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</a:rPr>
                        <a:t>No. of DCPID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</a:rPr>
                        <a:t>DCPID </a:t>
                      </a:r>
                      <a:r>
                        <a:rPr lang="zh-CN" altLang="en-US" sz="1000" b="0" kern="120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</a:rPr>
                        <a:t>客户数量</a:t>
                      </a:r>
                      <a:endParaRPr lang="en-US" sz="1000" b="0" kern="120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 baseline="0" dirty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aseline="0" dirty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</a:endParaRPr>
                    </a:p>
                  </a:txBody>
                  <a:tcPr marL="102727" marR="102727" marT="51364" marB="51364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591838"/>
                  </a:ext>
                </a:extLst>
              </a:tr>
              <a:tr h="479393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</a:rPr>
                        <a:t>Cost per leads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kern="120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</a:rPr>
                        <a:t>每条线索成本</a:t>
                      </a:r>
                      <a:endParaRPr lang="en-US" sz="1000" b="0" kern="120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 baseline="0" dirty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aseline="0" dirty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</a:endParaRPr>
                    </a:p>
                  </a:txBody>
                  <a:tcPr marL="102727" marR="102727" marT="51364" marB="51364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137538"/>
                  </a:ext>
                </a:extLst>
              </a:tr>
              <a:tr h="667726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</a:rPr>
                        <a:t>No.</a:t>
                      </a:r>
                      <a:r>
                        <a:rPr lang="en-US" sz="1000" b="0" kern="120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</a:rPr>
                        <a:t> of </a:t>
                      </a:r>
                      <a:r>
                        <a:rPr lang="en-US" sz="1000" b="0" kern="120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new leads created in 2022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kern="120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今年新增线索数量</a:t>
                      </a:r>
                      <a:endParaRPr lang="en-US" sz="1000" b="0" kern="120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 baseline="0" dirty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aseline="0" dirty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</a:endParaRPr>
                    </a:p>
                  </a:txBody>
                  <a:tcPr marL="102727" marR="102727" marT="51364" marB="51364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343380"/>
                  </a:ext>
                </a:extLst>
              </a:tr>
            </a:tbl>
          </a:graphicData>
        </a:graphic>
      </p:graphicFrame>
      <p:graphicFrame>
        <p:nvGraphicFramePr>
          <p:cNvPr id="10" name="Group 3"/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072872646"/>
              </p:ext>
            </p:extLst>
          </p:nvPr>
        </p:nvGraphicFramePr>
        <p:xfrm>
          <a:off x="587375" y="5211029"/>
          <a:ext cx="11032368" cy="810494"/>
        </p:xfrm>
        <a:graphic>
          <a:graphicData uri="http://schemas.openxmlformats.org/drawingml/2006/table">
            <a:tbl>
              <a:tblPr/>
              <a:tblGrid>
                <a:gridCol w="2454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6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4336">
                  <a:extLst>
                    <a:ext uri="{9D8B030D-6E8A-4147-A177-3AD203B41FA5}">
                      <a16:colId xmlns:a16="http://schemas.microsoft.com/office/drawing/2014/main" val="2575180168"/>
                    </a:ext>
                  </a:extLst>
                </a:gridCol>
                <a:gridCol w="2355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6">
                  <a:extLst>
                    <a:ext uri="{9D8B030D-6E8A-4147-A177-3AD203B41FA5}">
                      <a16:colId xmlns:a16="http://schemas.microsoft.com/office/drawing/2014/main" val="1141158204"/>
                    </a:ext>
                  </a:extLst>
                </a:gridCol>
              </a:tblGrid>
              <a:tr h="384130"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Actual Arrival 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实际参加人数</a:t>
                      </a:r>
                      <a:endParaRPr kumimoji="0" 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Car Owner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车主</a:t>
                      </a:r>
                      <a:endParaRPr kumimoji="0" 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Depositor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订单客户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Potential Customer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潜在客户</a:t>
                      </a:r>
                      <a:endParaRPr kumimoji="0" 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Others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其他（如陪同）</a:t>
                      </a:r>
                      <a:endParaRPr kumimoji="0" 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aseline="0" dirty="0"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2880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57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46B1E-1CF5-4801-894B-F57DA2C6389A}" type="slidenum">
              <a:rPr lang="en-GB" smtClean="0">
                <a:latin typeface="+mn-lt"/>
                <a:cs typeface="+mn-ea"/>
                <a:sym typeface="+mn-lt"/>
              </a:rPr>
              <a:pPr>
                <a:defRPr/>
              </a:pPr>
              <a:t>3</a:t>
            </a:fld>
            <a:endParaRPr lang="en-GB" dirty="0">
              <a:latin typeface="+mn-lt"/>
              <a:cs typeface="+mn-ea"/>
              <a:sym typeface="+mn-lt"/>
            </a:endParaRPr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544315" y="675659"/>
            <a:ext cx="11048532" cy="474878"/>
          </a:xfrm>
        </p:spPr>
        <p:txBody>
          <a:bodyPr anchor="b" anchorCtr="0"/>
          <a:lstStyle/>
          <a:p>
            <a:r>
              <a:rPr lang="en-US" sz="1899" dirty="0">
                <a:latin typeface="+mn-lt"/>
                <a:ea typeface="+mn-ea"/>
                <a:cs typeface="+mn-ea"/>
                <a:sym typeface="+mn-lt"/>
              </a:rPr>
              <a:t>Event </a:t>
            </a:r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Budget </a:t>
            </a:r>
            <a:r>
              <a:rPr lang="zh-CN" altLang="en-US" sz="1899" dirty="0">
                <a:latin typeface="+mn-lt"/>
                <a:ea typeface="+mn-ea"/>
                <a:cs typeface="+mn-ea"/>
                <a:sym typeface="+mn-lt"/>
              </a:rPr>
              <a:t>费用总览</a:t>
            </a:r>
            <a:endParaRPr lang="en-US" sz="1899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Report</a:t>
            </a:r>
            <a:endParaRPr lang="en-US" altLang="zh-CN" sz="105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611000"/>
              </p:ext>
            </p:extLst>
          </p:nvPr>
        </p:nvGraphicFramePr>
        <p:xfrm>
          <a:off x="544314" y="1138438"/>
          <a:ext cx="11048531" cy="3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8531">
                  <a:extLst>
                    <a:ext uri="{9D8B030D-6E8A-4147-A177-3AD203B41FA5}">
                      <a16:colId xmlns:a16="http://schemas.microsoft.com/office/drawing/2014/main" val="1357581311"/>
                    </a:ext>
                  </a:extLst>
                </a:gridCol>
              </a:tblGrid>
              <a:tr h="31320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zh-CN" sz="10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Spending Overview </a:t>
                      </a:r>
                      <a:r>
                        <a:rPr lang="zh-CN" altLang="en-US" sz="10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费用总计</a:t>
                      </a:r>
                    </a:p>
                  </a:txBody>
                  <a:tcPr marL="102727" marR="102727" marT="51364" marB="51364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583067"/>
                  </a:ext>
                </a:extLst>
              </a:tr>
            </a:tbl>
          </a:graphicData>
        </a:graphic>
      </p:graphicFrame>
      <p:graphicFrame>
        <p:nvGraphicFramePr>
          <p:cNvPr id="11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156257"/>
              </p:ext>
            </p:extLst>
          </p:nvPr>
        </p:nvGraphicFramePr>
        <p:xfrm>
          <a:off x="544314" y="1551213"/>
          <a:ext cx="11048526" cy="765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2842">
                  <a:extLst>
                    <a:ext uri="{9D8B030D-6E8A-4147-A177-3AD203B41FA5}">
                      <a16:colId xmlns:a16="http://schemas.microsoft.com/office/drawing/2014/main" val="1109671872"/>
                    </a:ext>
                  </a:extLst>
                </a:gridCol>
                <a:gridCol w="3682842">
                  <a:extLst>
                    <a:ext uri="{9D8B030D-6E8A-4147-A177-3AD203B41FA5}">
                      <a16:colId xmlns:a16="http://schemas.microsoft.com/office/drawing/2014/main" val="390604985"/>
                    </a:ext>
                  </a:extLst>
                </a:gridCol>
                <a:gridCol w="3682842">
                  <a:extLst>
                    <a:ext uri="{9D8B030D-6E8A-4147-A177-3AD203B41FA5}">
                      <a16:colId xmlns:a16="http://schemas.microsoft.com/office/drawing/2014/main" val="3548678291"/>
                    </a:ext>
                  </a:extLst>
                </a:gridCol>
              </a:tblGrid>
              <a:tr h="254340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</a:endParaRPr>
                    </a:p>
                  </a:txBody>
                  <a:tcPr marL="102727" marR="102727" marT="51364" marB="51364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</a:rPr>
                        <a:t>Actual</a:t>
                      </a: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</a:rPr>
                        <a:t>Budget</a:t>
                      </a:r>
                      <a:endParaRPr lang="en-US" sz="1000" b="0" kern="120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780448"/>
                  </a:ext>
                </a:extLst>
              </a:tr>
              <a:tr h="24021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Total Spending Amount</a:t>
                      </a:r>
                      <a:r>
                        <a:rPr lang="en-US" altLang="zh-CN" sz="1000" b="0" kern="120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预算金额总计</a:t>
                      </a:r>
                    </a:p>
                  </a:txBody>
                  <a:tcPr marL="102727" marR="102727" marT="51364" marB="51364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</a:endParaRPr>
                    </a:p>
                  </a:txBody>
                  <a:tcPr marL="102727" marR="102727" marT="51364" marB="51364"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693909"/>
                  </a:ext>
                </a:extLst>
              </a:tr>
              <a:tr h="157079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Coop Fund Amount</a:t>
                      </a:r>
                      <a:r>
                        <a:rPr lang="en-US" altLang="zh-CN" sz="1000" b="0" kern="120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市场基金金额总计</a:t>
                      </a:r>
                    </a:p>
                  </a:txBody>
                  <a:tcPr marL="102727" marR="102727" marT="51364" marB="51364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</a:endParaRPr>
                    </a:p>
                  </a:txBody>
                  <a:tcPr marL="102727" marR="102727" marT="51364" marB="51364"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556936"/>
                  </a:ext>
                </a:extLst>
              </a:tr>
            </a:tbl>
          </a:graphicData>
        </a:graphic>
      </p:graphicFrame>
      <p:graphicFrame>
        <p:nvGraphicFramePr>
          <p:cNvPr id="12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86146"/>
              </p:ext>
            </p:extLst>
          </p:nvPr>
        </p:nvGraphicFramePr>
        <p:xfrm>
          <a:off x="571210" y="3162169"/>
          <a:ext cx="11048533" cy="2173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707">
                  <a:extLst>
                    <a:ext uri="{9D8B030D-6E8A-4147-A177-3AD203B41FA5}">
                      <a16:colId xmlns:a16="http://schemas.microsoft.com/office/drawing/2014/main" val="4105844897"/>
                    </a:ext>
                  </a:extLst>
                </a:gridCol>
                <a:gridCol w="2547324">
                  <a:extLst>
                    <a:ext uri="{9D8B030D-6E8A-4147-A177-3AD203B41FA5}">
                      <a16:colId xmlns:a16="http://schemas.microsoft.com/office/drawing/2014/main" val="4142034472"/>
                    </a:ext>
                  </a:extLst>
                </a:gridCol>
                <a:gridCol w="2601685">
                  <a:extLst>
                    <a:ext uri="{9D8B030D-6E8A-4147-A177-3AD203B41FA5}">
                      <a16:colId xmlns:a16="http://schemas.microsoft.com/office/drawing/2014/main" val="2076643704"/>
                    </a:ext>
                  </a:extLst>
                </a:gridCol>
                <a:gridCol w="1480110">
                  <a:extLst>
                    <a:ext uri="{9D8B030D-6E8A-4147-A177-3AD203B41FA5}">
                      <a16:colId xmlns:a16="http://schemas.microsoft.com/office/drawing/2014/main" val="3774860856"/>
                    </a:ext>
                  </a:extLst>
                </a:gridCol>
                <a:gridCol w="2209707">
                  <a:extLst>
                    <a:ext uri="{9D8B030D-6E8A-4147-A177-3AD203B41FA5}">
                      <a16:colId xmlns:a16="http://schemas.microsoft.com/office/drawing/2014/main" val="690038618"/>
                    </a:ext>
                  </a:extLst>
                </a:gridCol>
              </a:tblGrid>
              <a:tr h="329549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费用</a:t>
                      </a:r>
                      <a:endParaRPr lang="en-US" altLang="zh-CN" sz="1000" b="1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</a:rPr>
                        <a:t>Actual Cost</a:t>
                      </a:r>
                    </a:p>
                  </a:txBody>
                  <a:tcPr marL="102727" marR="102727" marT="51364" marB="5136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</a:rPr>
                        <a:t>Plan</a:t>
                      </a:r>
                      <a:r>
                        <a:rPr lang="en-US" altLang="zh-CN" sz="1000" b="1" kern="120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</a:rPr>
                        <a:t> </a:t>
                      </a:r>
                      <a:r>
                        <a:rPr lang="en-US" altLang="zh-CN" sz="1000" b="1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</a:rPr>
                        <a:t>Budget</a:t>
                      </a:r>
                      <a:endParaRPr lang="en-US" sz="1000" b="1" kern="120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</a:endParaRPr>
                    </a:p>
                  </a:txBody>
                  <a:tcPr marL="102727" marR="102727" marT="51364" marB="5136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</a:rPr>
                        <a:t>是否报销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</a:endParaRPr>
                    </a:p>
                  </a:txBody>
                  <a:tcPr marL="102727" marR="102727" marT="51364" marB="5136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</a:rPr>
                        <a:t>报销项目参考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</a:endParaRPr>
                    </a:p>
                  </a:txBody>
                  <a:tcPr marL="102727" marR="102727" marT="51364" marB="51364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049425"/>
                  </a:ext>
                </a:extLst>
              </a:tr>
              <a:tr h="42401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Venue Rental </a:t>
                      </a:r>
                      <a:r>
                        <a:rPr lang="en-US" altLang="zh-CN" sz="1000" b="0" kern="120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场地租赁</a:t>
                      </a:r>
                      <a:endParaRPr lang="en-US" altLang="zh-CN" sz="1000" b="0" kern="120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US" altLang="zh-CN" sz="1000" b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824064"/>
                  </a:ext>
                </a:extLst>
              </a:tr>
              <a:tr h="35507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Setup </a:t>
                      </a:r>
                      <a:r>
                        <a:rPr lang="zh-CN" altLang="en-US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搭建</a:t>
                      </a:r>
                      <a:endParaRPr lang="en-US" altLang="zh-CN" sz="1000" b="0" kern="120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205638"/>
                  </a:ext>
                </a:extLst>
              </a:tr>
              <a:tr h="35507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Photography</a:t>
                      </a:r>
                      <a:r>
                        <a:rPr lang="en-US" altLang="zh-CN" sz="1000" b="0" kern="120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摄影</a:t>
                      </a:r>
                      <a:endParaRPr lang="en-US" altLang="zh-CN" sz="1000" b="0" kern="120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071906"/>
                  </a:ext>
                </a:extLst>
              </a:tr>
              <a:tr h="35507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Catering</a:t>
                      </a:r>
                      <a:r>
                        <a:rPr lang="en-US" altLang="zh-CN" sz="1000" b="0" kern="120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餐饮</a:t>
                      </a:r>
                      <a:endParaRPr lang="en-US" altLang="zh-CN" sz="1000" b="0" kern="120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890304"/>
                  </a:ext>
                </a:extLst>
              </a:tr>
              <a:tr h="35507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Others</a:t>
                      </a:r>
                      <a:r>
                        <a:rPr lang="en-US" altLang="zh-CN" sz="1000" b="0" kern="120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其他</a:t>
                      </a:r>
                      <a:endParaRPr lang="en-US" altLang="zh-CN" sz="1000" b="0" kern="120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866000"/>
                  </a:ext>
                </a:extLst>
              </a:tr>
            </a:tbl>
          </a:graphicData>
        </a:graphic>
      </p:graphicFrame>
      <p:graphicFrame>
        <p:nvGraphicFramePr>
          <p:cNvPr id="1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772418"/>
              </p:ext>
            </p:extLst>
          </p:nvPr>
        </p:nvGraphicFramePr>
        <p:xfrm>
          <a:off x="544310" y="2851222"/>
          <a:ext cx="11048534" cy="3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8534">
                  <a:extLst>
                    <a:ext uri="{9D8B030D-6E8A-4147-A177-3AD203B41FA5}">
                      <a16:colId xmlns:a16="http://schemas.microsoft.com/office/drawing/2014/main" val="1357581311"/>
                    </a:ext>
                  </a:extLst>
                </a:gridCol>
              </a:tblGrid>
              <a:tr h="31320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zh-CN" sz="10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Spending Overview </a:t>
                      </a:r>
                      <a:r>
                        <a:rPr lang="zh-CN" altLang="en-US" sz="10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费用总计</a:t>
                      </a:r>
                    </a:p>
                  </a:txBody>
                  <a:tcPr marL="102727" marR="102727" marT="51364" marB="51364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583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43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87141" y="675516"/>
            <a:ext cx="11032602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altLang="zh-CN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Monthly Handover Ceremony Plan | </a:t>
            </a:r>
            <a:r>
              <a:rPr lang="zh-CN" alt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本月交车</a:t>
            </a:r>
            <a:r>
              <a:rPr lang="zh-CN" altLang="en-US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仪式</a:t>
            </a:r>
            <a:r>
              <a:rPr lang="zh-CN" alt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清单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9" name="Chart Placeholder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6198213"/>
              </p:ext>
            </p:extLst>
          </p:nvPr>
        </p:nvGraphicFramePr>
        <p:xfrm>
          <a:off x="587141" y="1234463"/>
          <a:ext cx="11032602" cy="5248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595">
                  <a:extLst>
                    <a:ext uri="{9D8B030D-6E8A-4147-A177-3AD203B41FA5}">
                      <a16:colId xmlns:a16="http://schemas.microsoft.com/office/drawing/2014/main" val="207362988"/>
                    </a:ext>
                  </a:extLst>
                </a:gridCol>
                <a:gridCol w="2213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6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4579">
                  <a:extLst>
                    <a:ext uri="{9D8B030D-6E8A-4147-A177-3AD203B41FA5}">
                      <a16:colId xmlns:a16="http://schemas.microsoft.com/office/drawing/2014/main" val="610373499"/>
                    </a:ext>
                  </a:extLst>
                </a:gridCol>
              </a:tblGrid>
              <a:tr h="441918"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Date </a:t>
                      </a:r>
                      <a:r>
                        <a:rPr lang="zh-CN" altLang="en-U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日期</a:t>
                      </a:r>
                      <a:endParaRPr lang="zh-CN" alt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Model </a:t>
                      </a:r>
                      <a:r>
                        <a:rPr lang="zh-CN" altLang="en-U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车型</a:t>
                      </a:r>
                      <a:endParaRPr lang="zh-CN" alt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Process </a:t>
                      </a:r>
                      <a:r>
                        <a:rPr lang="zh-CN" altLang="en-U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主要流程</a:t>
                      </a:r>
                      <a:endParaRPr lang="zh-CN" alt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6601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557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2</a:t>
                      </a:r>
                      <a:endParaRPr lang="zh-CN" alt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3</a:t>
                      </a:r>
                      <a:endParaRPr lang="zh-CN" alt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523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4</a:t>
                      </a:r>
                      <a:endParaRPr lang="zh-CN" alt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013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5</a:t>
                      </a:r>
                      <a:endParaRPr lang="zh-CN" alt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7373226"/>
                  </a:ext>
                </a:extLst>
              </a:tr>
              <a:tr h="462013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6</a:t>
                      </a:r>
                      <a:endParaRPr lang="zh-CN" alt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9051246"/>
                  </a:ext>
                </a:extLst>
              </a:tr>
              <a:tr h="404261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7</a:t>
                      </a:r>
                      <a:endParaRPr lang="zh-CN" alt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7553746"/>
                  </a:ext>
                </a:extLst>
              </a:tr>
              <a:tr h="404261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8</a:t>
                      </a:r>
                      <a:endParaRPr lang="zh-CN" alt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494381"/>
                  </a:ext>
                </a:extLst>
              </a:tr>
              <a:tr h="404261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9</a:t>
                      </a:r>
                      <a:endParaRPr lang="zh-CN" alt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603687"/>
                  </a:ext>
                </a:extLst>
              </a:tr>
              <a:tr h="434827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10</a:t>
                      </a:r>
                      <a:endParaRPr lang="zh-CN" alt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0401121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8310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51513" y="1730368"/>
            <a:ext cx="5468231" cy="459343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t">
            <a:prstTxWarp prst="textNoShape">
              <a:avLst/>
            </a:prstTxWarp>
            <a:noAutofit/>
          </a:bodyPr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1187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8850" y="1123920"/>
            <a:ext cx="5468560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000" b="1" dirty="0">
                <a:solidFill>
                  <a:srgbClr val="FFFFFF"/>
                </a:solidFill>
                <a:cs typeface="+mn-ea"/>
                <a:sym typeface="+mn-lt"/>
              </a:rPr>
              <a:t>Actual venue photos 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000" b="1" dirty="0">
                <a:solidFill>
                  <a:srgbClr val="FFFFFF"/>
                </a:solidFill>
                <a:cs typeface="+mn-ea"/>
                <a:sym typeface="+mn-lt"/>
              </a:rPr>
              <a:t>场地实景照片</a:t>
            </a:r>
          </a:p>
        </p:txBody>
      </p:sp>
      <p:sp>
        <p:nvSpPr>
          <p:cNvPr id="14" name="Title 12"/>
          <p:cNvSpPr txBox="1">
            <a:spLocks/>
          </p:cNvSpPr>
          <p:nvPr/>
        </p:nvSpPr>
        <p:spPr>
          <a:xfrm>
            <a:off x="539015" y="677777"/>
            <a:ext cx="11080728" cy="446143"/>
          </a:xfrm>
          <a:prstGeom prst="rect">
            <a:avLst/>
          </a:prstGeom>
        </p:spPr>
        <p:txBody>
          <a:bodyPr anchor="b" anchorCtr="0"/>
          <a:lstStyle>
            <a:defPPr>
              <a:defRPr lang="en-US"/>
            </a:defPPr>
            <a:lvl1pPr defTabSz="813898">
              <a:lnSpc>
                <a:spcPct val="85000"/>
              </a:lnSpc>
              <a:spcBef>
                <a:spcPct val="0"/>
              </a:spcBef>
              <a:buNone/>
              <a:defRPr sz="1899" b="0" i="0" spc="-9" baseline="0">
                <a:solidFill>
                  <a:srgbClr val="232323"/>
                </a:solidFill>
                <a:cs typeface="+mn-ea"/>
              </a:defRPr>
            </a:lvl1pPr>
          </a:lstStyle>
          <a:p>
            <a:r>
              <a:rPr lang="en-US" dirty="0" smtClean="0">
                <a:sym typeface="+mn-lt"/>
              </a:rPr>
              <a:t>Event Photo - </a:t>
            </a:r>
            <a:r>
              <a:rPr lang="en-US" dirty="0">
                <a:sym typeface="+mn-lt"/>
              </a:rPr>
              <a:t>Venue </a:t>
            </a:r>
            <a:r>
              <a:rPr lang="zh-CN" altLang="en-US" dirty="0">
                <a:sym typeface="+mn-lt"/>
              </a:rPr>
              <a:t>场地照片</a:t>
            </a:r>
            <a:endParaRPr lang="en-US" dirty="0"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51512" y="1123920"/>
            <a:ext cx="5468560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000" b="1" dirty="0">
                <a:solidFill>
                  <a:srgbClr val="FFFFFF"/>
                </a:solidFill>
                <a:cs typeface="+mn-ea"/>
                <a:sym typeface="+mn-lt"/>
              </a:rPr>
              <a:t>Actual venue photos 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000" b="1" dirty="0">
                <a:solidFill>
                  <a:srgbClr val="FFFFFF"/>
                </a:solidFill>
                <a:cs typeface="+mn-ea"/>
                <a:sym typeface="+mn-lt"/>
              </a:rPr>
              <a:t>场地内部照片</a:t>
            </a:r>
          </a:p>
        </p:txBody>
      </p:sp>
      <p:sp>
        <p:nvSpPr>
          <p:cNvPr id="16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sp>
        <p:nvSpPr>
          <p:cNvPr id="13" name="Rectangle 12"/>
          <p:cNvSpPr/>
          <p:nvPr/>
        </p:nvSpPr>
        <p:spPr>
          <a:xfrm>
            <a:off x="539015" y="1730368"/>
            <a:ext cx="5468231" cy="459343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）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080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39015" y="1562582"/>
            <a:ext cx="11080728" cy="476121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t">
            <a:prstTxWarp prst="textNoShape">
              <a:avLst/>
            </a:prstTxWarp>
            <a:noAutofit/>
          </a:bodyPr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1187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8849" y="1123920"/>
            <a:ext cx="11081395" cy="24622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000" b="1" dirty="0" smtClean="0">
                <a:solidFill>
                  <a:srgbClr val="FFFFFF"/>
                </a:solidFill>
                <a:cs typeface="+mn-ea"/>
                <a:sym typeface="+mn-lt"/>
              </a:rPr>
              <a:t>Vehicle</a:t>
            </a:r>
            <a:r>
              <a:rPr lang="zh-CN" altLang="en-US" sz="1000" b="1" dirty="0" smtClean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000" b="1" dirty="0" smtClean="0">
                <a:solidFill>
                  <a:srgbClr val="FFFFFF"/>
                </a:solidFill>
                <a:cs typeface="+mn-ea"/>
                <a:sym typeface="+mn-lt"/>
              </a:rPr>
              <a:t>- </a:t>
            </a:r>
            <a:r>
              <a:rPr lang="zh-CN" altLang="en-US" sz="1000" b="1" dirty="0" smtClean="0">
                <a:solidFill>
                  <a:srgbClr val="FFFFFF"/>
                </a:solidFill>
                <a:cs typeface="+mn-ea"/>
                <a:sym typeface="+mn-lt"/>
              </a:rPr>
              <a:t>车辆照片</a:t>
            </a:r>
            <a:endParaRPr lang="zh-CN" altLang="en-US" sz="10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4" name="Title 12"/>
          <p:cNvSpPr txBox="1">
            <a:spLocks/>
          </p:cNvSpPr>
          <p:nvPr/>
        </p:nvSpPr>
        <p:spPr>
          <a:xfrm>
            <a:off x="539015" y="677777"/>
            <a:ext cx="11080728" cy="446143"/>
          </a:xfrm>
          <a:prstGeom prst="rect">
            <a:avLst/>
          </a:prstGeom>
        </p:spPr>
        <p:txBody>
          <a:bodyPr anchor="b" anchorCtr="0"/>
          <a:lstStyle>
            <a:defPPr>
              <a:defRPr lang="en-US"/>
            </a:defPPr>
            <a:lvl1pPr defTabSz="813898">
              <a:lnSpc>
                <a:spcPct val="85000"/>
              </a:lnSpc>
              <a:spcBef>
                <a:spcPct val="0"/>
              </a:spcBef>
              <a:buNone/>
              <a:defRPr sz="1899" b="0" i="0" spc="-9" baseline="0">
                <a:solidFill>
                  <a:srgbClr val="232323"/>
                </a:solidFill>
                <a:cs typeface="+mn-ea"/>
              </a:defRPr>
            </a:lvl1pPr>
          </a:lstStyle>
          <a:p>
            <a:r>
              <a:rPr lang="en-US" dirty="0" smtClean="0">
                <a:sym typeface="+mn-lt"/>
              </a:rPr>
              <a:t>Event Photo - </a:t>
            </a:r>
            <a:r>
              <a:rPr lang="en-US" dirty="0">
                <a:sym typeface="+mn-lt"/>
              </a:rPr>
              <a:t>V</a:t>
            </a:r>
            <a:r>
              <a:rPr lang="en-US" altLang="zh-CN" dirty="0">
                <a:sym typeface="+mn-lt"/>
              </a:rPr>
              <a:t>ehicle</a:t>
            </a:r>
            <a:r>
              <a:rPr lang="en-US" dirty="0">
                <a:sym typeface="+mn-lt"/>
              </a:rPr>
              <a:t> </a:t>
            </a:r>
            <a:r>
              <a:rPr lang="zh-CN" altLang="en-US" dirty="0">
                <a:sym typeface="+mn-lt"/>
              </a:rPr>
              <a:t>车辆照片</a:t>
            </a:r>
            <a:endParaRPr lang="en-US" dirty="0"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6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65396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626663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5" name="think-cell Slide" r:id="rId5" imgW="416" imgH="416" progId="TCLayout.ActiveDocument.1">
                  <p:embed/>
                </p:oleObj>
              </mc:Choice>
              <mc:Fallback>
                <p:oleObj name="think-cell Slide" r:id="rId5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2"/>
          <p:cNvSpPr txBox="1">
            <a:spLocks/>
          </p:cNvSpPr>
          <p:nvPr/>
        </p:nvSpPr>
        <p:spPr>
          <a:xfrm>
            <a:off x="558264" y="675516"/>
            <a:ext cx="11061479" cy="474878"/>
          </a:xfrm>
          <a:prstGeom prst="rect">
            <a:avLst/>
          </a:prstGeom>
        </p:spPr>
        <p:txBody>
          <a:bodyPr anchor="b" anchorCtr="0"/>
          <a:lstStyle>
            <a:defPPr>
              <a:defRPr lang="en-US"/>
            </a:defPPr>
            <a:lvl1pPr defTabSz="813898">
              <a:lnSpc>
                <a:spcPct val="85000"/>
              </a:lnSpc>
              <a:spcBef>
                <a:spcPct val="0"/>
              </a:spcBef>
              <a:buNone/>
              <a:defRPr sz="1899" b="0" i="0" spc="-9" baseline="0">
                <a:solidFill>
                  <a:srgbClr val="232323"/>
                </a:solidFill>
                <a:cs typeface="+mn-ea"/>
              </a:defRPr>
            </a:lvl1pPr>
          </a:lstStyle>
          <a:p>
            <a:r>
              <a:rPr lang="en-US" dirty="0"/>
              <a:t>Event Photos – B</a:t>
            </a:r>
            <a:r>
              <a:rPr lang="en-US" dirty="0">
                <a:sym typeface="+mn-lt"/>
              </a:rPr>
              <a:t>rand </a:t>
            </a:r>
            <a:r>
              <a:rPr lang="en-US" altLang="zh-CN" dirty="0">
                <a:sym typeface="+mn-lt"/>
              </a:rPr>
              <a:t>R</a:t>
            </a:r>
            <a:r>
              <a:rPr lang="en-US" dirty="0">
                <a:sym typeface="+mn-lt"/>
              </a:rPr>
              <a:t>epresentation </a:t>
            </a:r>
            <a:r>
              <a:rPr lang="zh-CN" altLang="en-US" dirty="0">
                <a:sym typeface="+mn-lt"/>
              </a:rPr>
              <a:t>活动主视觉或背板</a:t>
            </a:r>
            <a:endParaRPr lang="en-US" dirty="0"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46B1E-1CF5-4801-894B-F57DA2C6389A}" type="slidenum">
              <a:rPr lang="en-GB" smtClean="0">
                <a:latin typeface="+mn-lt"/>
                <a:cs typeface="+mn-ea"/>
                <a:sym typeface="+mn-lt"/>
              </a:rPr>
              <a:pPr>
                <a:defRPr/>
              </a:pPr>
              <a:t>7</a:t>
            </a:fld>
            <a:endParaRPr lang="en-GB" dirty="0">
              <a:latin typeface="+mn-lt"/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sp>
        <p:nvSpPr>
          <p:cNvPr id="9" name="Rectangle 8"/>
          <p:cNvSpPr/>
          <p:nvPr/>
        </p:nvSpPr>
        <p:spPr>
          <a:xfrm>
            <a:off x="538849" y="1123920"/>
            <a:ext cx="11081395" cy="24622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000" b="1" dirty="0">
                <a:solidFill>
                  <a:srgbClr val="FFFFFF"/>
                </a:solidFill>
                <a:cs typeface="+mn-ea"/>
                <a:sym typeface="+mn-lt"/>
              </a:rPr>
              <a:t>Brand Representation </a:t>
            </a:r>
            <a:r>
              <a:rPr lang="zh-CN" altLang="en-US" sz="1000" b="1" dirty="0">
                <a:solidFill>
                  <a:srgbClr val="FFFFFF"/>
                </a:solidFill>
                <a:cs typeface="+mn-ea"/>
                <a:sym typeface="+mn-lt"/>
              </a:rPr>
              <a:t>活动主视觉或背板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9015" y="1562582"/>
            <a:ext cx="11080728" cy="476121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lvl="0"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10" name="Rectangle 3"/>
          <p:cNvSpPr/>
          <p:nvPr/>
        </p:nvSpPr>
        <p:spPr>
          <a:xfrm>
            <a:off x="8177026" y="6255883"/>
            <a:ext cx="3442716" cy="466056"/>
          </a:xfrm>
          <a:prstGeom prst="rect">
            <a:avLst/>
          </a:prstGeom>
          <a:solidFill>
            <a:schemeClr val="accent1">
              <a:lumMod val="50000"/>
              <a:alpha val="50196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24" dirty="0" smtClean="0">
                <a:solidFill>
                  <a:schemeClr val="bg1"/>
                </a:solidFill>
                <a:cs typeface="+mn-ea"/>
                <a:sym typeface="+mn-lt"/>
              </a:rPr>
              <a:t>请说明主</a:t>
            </a:r>
            <a:r>
              <a:rPr lang="zh-CN" altLang="en-US" sz="1424" dirty="0">
                <a:solidFill>
                  <a:schemeClr val="bg1"/>
                </a:solidFill>
                <a:cs typeface="+mn-ea"/>
                <a:sym typeface="+mn-lt"/>
              </a:rPr>
              <a:t>视觉</a:t>
            </a:r>
            <a:r>
              <a:rPr lang="zh-CN" altLang="en-US" sz="1424" dirty="0" smtClean="0">
                <a:solidFill>
                  <a:schemeClr val="bg1"/>
                </a:solidFill>
                <a:cs typeface="+mn-ea"/>
                <a:sym typeface="+mn-lt"/>
              </a:rPr>
              <a:t>图片是否已经获得批准</a:t>
            </a:r>
            <a:endParaRPr lang="zh-CN" altLang="en-US" sz="1424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312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defPPr>
              <a:defRPr lang="en-US"/>
            </a:defPPr>
            <a:lvl1pPr defTabSz="813898">
              <a:lnSpc>
                <a:spcPct val="85000"/>
              </a:lnSpc>
              <a:spcBef>
                <a:spcPct val="0"/>
              </a:spcBef>
              <a:buNone/>
              <a:defRPr sz="1899" b="0" i="0" spc="-9" baseline="0">
                <a:solidFill>
                  <a:srgbClr val="232323"/>
                </a:solidFill>
                <a:cs typeface="+mn-ea"/>
              </a:defRPr>
            </a:lvl1pPr>
          </a:lstStyle>
          <a:p>
            <a:r>
              <a:rPr lang="en-US" dirty="0"/>
              <a:t>Event Photos – </a:t>
            </a:r>
            <a:r>
              <a:rPr lang="en-US" altLang="zh-CN" dirty="0">
                <a:sym typeface="+mn-lt"/>
              </a:rPr>
              <a:t>Event </a:t>
            </a:r>
            <a:r>
              <a:rPr lang="en-US" dirty="0">
                <a:sym typeface="+mn-lt"/>
              </a:rPr>
              <a:t>Setup </a:t>
            </a:r>
            <a:r>
              <a:rPr lang="zh-CN" altLang="en-US" dirty="0">
                <a:sym typeface="+mn-lt"/>
              </a:rPr>
              <a:t>场地布置</a:t>
            </a:r>
            <a:endParaRPr lang="en-US" dirty="0"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sp>
        <p:nvSpPr>
          <p:cNvPr id="10" name="Rectangle 9"/>
          <p:cNvSpPr/>
          <p:nvPr/>
        </p:nvSpPr>
        <p:spPr>
          <a:xfrm>
            <a:off x="538849" y="1123920"/>
            <a:ext cx="11081395" cy="24622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000" b="1" dirty="0">
                <a:solidFill>
                  <a:srgbClr val="FFFFFF"/>
                </a:solidFill>
                <a:cs typeface="+mn-ea"/>
                <a:sym typeface="+mn-lt"/>
              </a:rPr>
              <a:t>Event Setup </a:t>
            </a:r>
            <a:r>
              <a:rPr lang="zh-CN" altLang="en-US" sz="1000" b="1" dirty="0">
                <a:solidFill>
                  <a:srgbClr val="FFFFFF"/>
                </a:solidFill>
                <a:cs typeface="+mn-ea"/>
                <a:sym typeface="+mn-lt"/>
              </a:rPr>
              <a:t>场地布置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9015" y="1562582"/>
            <a:ext cx="11080728" cy="476121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6946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r>
              <a:rPr lang="en-US" sz="2000" dirty="0"/>
              <a:t>Event Photos – Others </a:t>
            </a:r>
            <a:r>
              <a:rPr lang="zh-CN" altLang="en-US" sz="2000" dirty="0" smtClean="0"/>
              <a:t>其他活动照片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sp>
        <p:nvSpPr>
          <p:cNvPr id="10" name="Rectangle 9"/>
          <p:cNvSpPr/>
          <p:nvPr/>
        </p:nvSpPr>
        <p:spPr>
          <a:xfrm>
            <a:off x="538849" y="1123920"/>
            <a:ext cx="11081395" cy="24622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sz="1000" b="1" dirty="0">
                <a:solidFill>
                  <a:srgbClr val="FFFFFF"/>
                </a:solidFill>
                <a:cs typeface="+mn-ea"/>
              </a:rPr>
              <a:t>Others- </a:t>
            </a:r>
            <a:r>
              <a:rPr lang="zh-CN" altLang="en-US" sz="1000" b="1" dirty="0">
                <a:solidFill>
                  <a:srgbClr val="FFFFFF"/>
                </a:solidFill>
                <a:cs typeface="+mn-ea"/>
                <a:sym typeface="+mn-lt"/>
              </a:rPr>
              <a:t>其他活动照片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9015" y="1562582"/>
            <a:ext cx="11080728" cy="476121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t">
            <a:prstTxWarp prst="textNoShape">
              <a:avLst/>
            </a:prstTxWarp>
            <a:noAutofit/>
          </a:bodyPr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1187" dirty="0">
              <a:solidFill>
                <a:srgbClr val="232323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738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JHNXxCQ9yrmtuaeDJlJ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3qhbJ6R0qRsrpej8PbE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G2XALUTQEOirmvhxJmg9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JHNXxCQ9yrmtuaeDJlJ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w3miQ7.1X1Q3ghpj6faA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I7QwSDGFEKBDcoj1l7Sd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3qhbJ6R0qRsrpej8PbE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G2XALUTQEOirmvhxJmg9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1hz2wouy">
      <a:majorFont>
        <a:latin typeface="Bentley Light"/>
        <a:ea typeface="黑体"/>
        <a:cs typeface=""/>
      </a:majorFont>
      <a:minorFont>
        <a:latin typeface="Bentley Light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Custom 1">
      <a:dk1>
        <a:srgbClr val="232323"/>
      </a:dk1>
      <a:lt1>
        <a:srgbClr val="FFFFFF"/>
      </a:lt1>
      <a:dk2>
        <a:srgbClr val="44474E"/>
      </a:dk2>
      <a:lt2>
        <a:srgbClr val="BEC1C6"/>
      </a:lt2>
      <a:accent1>
        <a:srgbClr val="67BC51"/>
      </a:accent1>
      <a:accent2>
        <a:srgbClr val="A0947C"/>
      </a:accent2>
      <a:accent3>
        <a:srgbClr val="284E1E"/>
      </a:accent3>
      <a:accent4>
        <a:srgbClr val="FFF89A"/>
      </a:accent4>
      <a:accent5>
        <a:srgbClr val="9AC1E6"/>
      </a:accent5>
      <a:accent6>
        <a:srgbClr val="D63F20"/>
      </a:accent6>
      <a:hlink>
        <a:srgbClr val="67BC51"/>
      </a:hlink>
      <a:folHlink>
        <a:srgbClr val="284E1E"/>
      </a:folHlink>
    </a:clrScheme>
    <a:fontScheme name="1hz2wouy">
      <a:majorFont>
        <a:latin typeface="Bentley Light"/>
        <a:ea typeface="黑体"/>
        <a:cs typeface=""/>
      </a:majorFont>
      <a:minorFont>
        <a:latin typeface="Bentley Light"/>
        <a:ea typeface="黑体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entley template 2021.potx" id="{C9F80F40-B2B1-4DB6-919B-71F3AAFFE5B0}" vid="{F9D38CA0-4F02-4029-A6BC-9642EF690A5C}"/>
    </a:ext>
  </a:extLst>
</a:theme>
</file>

<file path=ppt/theme/theme3.xml><?xml version="1.0" encoding="utf-8"?>
<a:theme xmlns:a="http://schemas.openxmlformats.org/drawingml/2006/main" name="4_Office Theme">
  <a:themeElements>
    <a:clrScheme name="Custom 1">
      <a:dk1>
        <a:srgbClr val="232323"/>
      </a:dk1>
      <a:lt1>
        <a:srgbClr val="FFFFFF"/>
      </a:lt1>
      <a:dk2>
        <a:srgbClr val="44474E"/>
      </a:dk2>
      <a:lt2>
        <a:srgbClr val="BEC1C6"/>
      </a:lt2>
      <a:accent1>
        <a:srgbClr val="67BC51"/>
      </a:accent1>
      <a:accent2>
        <a:srgbClr val="A0947C"/>
      </a:accent2>
      <a:accent3>
        <a:srgbClr val="284E1E"/>
      </a:accent3>
      <a:accent4>
        <a:srgbClr val="FFF89A"/>
      </a:accent4>
      <a:accent5>
        <a:srgbClr val="9AC1E6"/>
      </a:accent5>
      <a:accent6>
        <a:srgbClr val="D63F20"/>
      </a:accent6>
      <a:hlink>
        <a:srgbClr val="67BC51"/>
      </a:hlink>
      <a:folHlink>
        <a:srgbClr val="284E1E"/>
      </a:folHlink>
    </a:clrScheme>
    <a:fontScheme name="1hz2wouy">
      <a:majorFont>
        <a:latin typeface="Bentley Light"/>
        <a:ea typeface="黑体"/>
        <a:cs typeface=""/>
      </a:majorFont>
      <a:minorFont>
        <a:latin typeface="Bentley Light"/>
        <a:ea typeface="黑体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entley template 2021.potx" id="{C9F80F40-B2B1-4DB6-919B-71F3AAFFE5B0}" vid="{F9D38CA0-4F02-4029-A6BC-9642EF690A5C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475</Words>
  <Application>Microsoft Office PowerPoint</Application>
  <PresentationFormat>宽屏</PresentationFormat>
  <Paragraphs>133</Paragraphs>
  <Slides>10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Bentley</vt:lpstr>
      <vt:lpstr>Bentley Light</vt:lpstr>
      <vt:lpstr>Bentley SemiBold</vt:lpstr>
      <vt:lpstr>ＭＳ Ｐゴシック</vt:lpstr>
      <vt:lpstr>黑体</vt:lpstr>
      <vt:lpstr>Arial</vt:lpstr>
      <vt:lpstr>Calibri</vt:lpstr>
      <vt:lpstr>Gill Sans MT</vt:lpstr>
      <vt:lpstr>Office Theme</vt:lpstr>
      <vt:lpstr>3_Office Theme</vt:lpstr>
      <vt:lpstr>4_Office Theme</vt:lpstr>
      <vt:lpstr>think-cell Slide</vt:lpstr>
      <vt:lpstr>PowerPoint 演示文稿</vt:lpstr>
      <vt:lpstr>Overview 概述</vt:lpstr>
      <vt:lpstr>Event Budget 费用总览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Volkswagen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You, Jianxin (Jessy)</dc:creator>
  <cp:lastModifiedBy>moujunsheng</cp:lastModifiedBy>
  <cp:revision>59</cp:revision>
  <dcterms:created xsi:type="dcterms:W3CDTF">2022-02-15T07:41:51Z</dcterms:created>
  <dcterms:modified xsi:type="dcterms:W3CDTF">2022-05-05T02:52:50Z</dcterms:modified>
</cp:coreProperties>
</file>