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3.xml" ContentType="application/vnd.openxmlformats-officedocument.theme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2" r:id="rId2"/>
  </p:sldMasterIdLst>
  <p:notesMasterIdLst>
    <p:notesMasterId r:id="rId8"/>
  </p:notesMasterIdLst>
  <p:sldIdLst>
    <p:sldId id="289" r:id="rId3"/>
    <p:sldId id="299" r:id="rId4"/>
    <p:sldId id="301" r:id="rId5"/>
    <p:sldId id="290" r:id="rId6"/>
    <p:sldId id="302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3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>
        <p:guide pos="731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6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80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28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5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9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1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5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9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slideLayout" Target="../slideLayouts/slideLayout8.xml"/><Relationship Id="rId7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0.xml"/><Relationship Id="rId10" Type="http://schemas.openxmlformats.org/officeDocument/2006/relationships/oleObject" Target="../embeddings/oleObject6.bin"/><Relationship Id="rId4" Type="http://schemas.openxmlformats.org/officeDocument/2006/relationships/slideLayout" Target="../slideLayouts/slideLayout9.xml"/><Relationship Id="rId9" Type="http://schemas.openxmlformats.org/officeDocument/2006/relationships/tags" Target="../tags/tag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7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8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5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65888"/>
            <a:ext cx="11051852" cy="364291"/>
          </a:xfrm>
        </p:spPr>
        <p:txBody>
          <a:bodyPr anchor="b" anchorCtr="0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6233954"/>
            <a:ext cx="512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  <a:r>
              <a:rPr lang="zh-CN" altLang="en-US" sz="1000" dirty="0" smtClean="0">
                <a:cs typeface="+mn-ea"/>
                <a:sym typeface="+mn-lt"/>
              </a:rPr>
              <a:t>预算金额总计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graphicFrame>
        <p:nvGraphicFramePr>
          <p:cNvPr id="9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793782"/>
              </p:ext>
            </p:extLst>
          </p:nvPr>
        </p:nvGraphicFramePr>
        <p:xfrm>
          <a:off x="539750" y="1131428"/>
          <a:ext cx="11064875" cy="4616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339">
                  <a:extLst>
                    <a:ext uri="{9D8B030D-6E8A-4147-A177-3AD203B41FA5}">
                      <a16:colId xmlns:a16="http://schemas.microsoft.com/office/drawing/2014/main" val="1228268629"/>
                    </a:ext>
                  </a:extLst>
                </a:gridCol>
                <a:gridCol w="267612">
                  <a:extLst>
                    <a:ext uri="{9D8B030D-6E8A-4147-A177-3AD203B41FA5}">
                      <a16:colId xmlns:a16="http://schemas.microsoft.com/office/drawing/2014/main" val="4045974056"/>
                    </a:ext>
                  </a:extLst>
                </a:gridCol>
                <a:gridCol w="2240783">
                  <a:extLst>
                    <a:ext uri="{9D8B030D-6E8A-4147-A177-3AD203B41FA5}">
                      <a16:colId xmlns:a16="http://schemas.microsoft.com/office/drawing/2014/main" val="2983289087"/>
                    </a:ext>
                  </a:extLst>
                </a:gridCol>
                <a:gridCol w="3154881">
                  <a:extLst>
                    <a:ext uri="{9D8B030D-6E8A-4147-A177-3AD203B41FA5}">
                      <a16:colId xmlns:a16="http://schemas.microsoft.com/office/drawing/2014/main" val="2462729159"/>
                    </a:ext>
                  </a:extLst>
                </a:gridCol>
                <a:gridCol w="3777260">
                  <a:extLst>
                    <a:ext uri="{9D8B030D-6E8A-4147-A177-3AD203B41FA5}">
                      <a16:colId xmlns:a16="http://schemas.microsoft.com/office/drawing/2014/main" val="988664389"/>
                    </a:ext>
                  </a:extLst>
                </a:gridCol>
              </a:tblGrid>
              <a:tr h="313200">
                <a:tc gridSpan="5"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活动总览</a:t>
                      </a:r>
                      <a:r>
                        <a:rPr lang="en-US" altLang="zh-CN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 Overview</a:t>
                      </a:r>
                      <a:endParaRPr lang="en-US" sz="10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564901"/>
                  </a:ext>
                </a:extLst>
              </a:tr>
              <a:tr h="675574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Event Name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活动名称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95167"/>
                  </a:ext>
                </a:extLst>
              </a:tr>
              <a:tr h="582805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Media Platform</a:t>
                      </a:r>
                      <a:r>
                        <a:rPr lang="en-US" altLang="zh-CN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媒体平台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534524"/>
                  </a:ext>
                </a:extLst>
              </a:tr>
              <a:tr h="612949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Exposure Form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曝光形式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610406"/>
                  </a:ext>
                </a:extLst>
              </a:tr>
              <a:tr h="653143">
                <a:tc rowSpan="4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People </a:t>
                      </a: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人员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Actual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Budget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758418"/>
                  </a:ext>
                </a:extLst>
              </a:tr>
              <a:tr h="651006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No. 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DCPID </a:t>
                      </a: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客户数量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591838"/>
                  </a:ext>
                </a:extLst>
              </a:tr>
              <a:tr h="544748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Cost per 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每条线索成本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137538"/>
                  </a:ext>
                </a:extLst>
              </a:tr>
              <a:tr h="582804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No.</a:t>
                      </a: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 of </a:t>
                      </a: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new leads created in 2022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343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5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2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544315" y="675659"/>
            <a:ext cx="11048532" cy="474878"/>
          </a:xfrm>
        </p:spPr>
        <p:txBody>
          <a:bodyPr anchor="b" anchorCtr="0"/>
          <a:lstStyle/>
          <a:p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Budget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费用总览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Report</a:t>
            </a:r>
            <a:endParaRPr lang="en-US" altLang="zh-CN" sz="105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592332"/>
              </p:ext>
            </p:extLst>
          </p:nvPr>
        </p:nvGraphicFramePr>
        <p:xfrm>
          <a:off x="544314" y="1138438"/>
          <a:ext cx="11048531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1">
                  <a:extLst>
                    <a:ext uri="{9D8B030D-6E8A-4147-A177-3AD203B41FA5}">
                      <a16:colId xmlns:a16="http://schemas.microsoft.com/office/drawing/2014/main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0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0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83067"/>
                  </a:ext>
                </a:extLst>
              </a:tr>
            </a:tbl>
          </a:graphicData>
        </a:graphic>
      </p:graphicFrame>
      <p:graphicFrame>
        <p:nvGraphicFramePr>
          <p:cNvPr id="11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252317"/>
              </p:ext>
            </p:extLst>
          </p:nvPr>
        </p:nvGraphicFramePr>
        <p:xfrm>
          <a:off x="544314" y="1551213"/>
          <a:ext cx="11048526" cy="76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2842">
                  <a:extLst>
                    <a:ext uri="{9D8B030D-6E8A-4147-A177-3AD203B41FA5}">
                      <a16:colId xmlns:a16="http://schemas.microsoft.com/office/drawing/2014/main" val="1109671872"/>
                    </a:ext>
                  </a:extLst>
                </a:gridCol>
                <a:gridCol w="3682842">
                  <a:extLst>
                    <a:ext uri="{9D8B030D-6E8A-4147-A177-3AD203B41FA5}">
                      <a16:colId xmlns:a16="http://schemas.microsoft.com/office/drawing/2014/main" val="390604985"/>
                    </a:ext>
                  </a:extLst>
                </a:gridCol>
                <a:gridCol w="3682842">
                  <a:extLst>
                    <a:ext uri="{9D8B030D-6E8A-4147-A177-3AD203B41FA5}">
                      <a16:colId xmlns:a16="http://schemas.microsoft.com/office/drawing/2014/main" val="3548678291"/>
                    </a:ext>
                  </a:extLst>
                </a:gridCol>
              </a:tblGrid>
              <a:tr h="25434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Actual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Budget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780448"/>
                  </a:ext>
                </a:extLst>
              </a:tr>
              <a:tr h="24021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Total Spending Amount</a:t>
                      </a:r>
                      <a:r>
                        <a:rPr lang="en-US" altLang="zh-CN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693909"/>
                  </a:ext>
                </a:extLst>
              </a:tr>
              <a:tr h="157079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Coop Fund Amount</a:t>
                      </a:r>
                      <a:r>
                        <a:rPr lang="en-US" altLang="zh-CN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556936"/>
                  </a:ext>
                </a:extLst>
              </a:tr>
            </a:tbl>
          </a:graphicData>
        </a:graphic>
      </p:graphicFrame>
      <p:graphicFrame>
        <p:nvGraphicFramePr>
          <p:cNvPr id="12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783322"/>
              </p:ext>
            </p:extLst>
          </p:nvPr>
        </p:nvGraphicFramePr>
        <p:xfrm>
          <a:off x="544313" y="3308923"/>
          <a:ext cx="11049752" cy="3171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610">
                  <a:extLst>
                    <a:ext uri="{9D8B030D-6E8A-4147-A177-3AD203B41FA5}">
                      <a16:colId xmlns:a16="http://schemas.microsoft.com/office/drawing/2014/main" val="4105844897"/>
                    </a:ext>
                  </a:extLst>
                </a:gridCol>
                <a:gridCol w="1105271">
                  <a:extLst>
                    <a:ext uri="{9D8B030D-6E8A-4147-A177-3AD203B41FA5}">
                      <a16:colId xmlns:a16="http://schemas.microsoft.com/office/drawing/2014/main" val="4142034472"/>
                    </a:ext>
                  </a:extLst>
                </a:gridCol>
                <a:gridCol w="1154475">
                  <a:extLst>
                    <a:ext uri="{9D8B030D-6E8A-4147-A177-3AD203B41FA5}">
                      <a16:colId xmlns:a16="http://schemas.microsoft.com/office/drawing/2014/main" val="2076643704"/>
                    </a:ext>
                  </a:extLst>
                </a:gridCol>
                <a:gridCol w="845952">
                  <a:extLst>
                    <a:ext uri="{9D8B030D-6E8A-4147-A177-3AD203B41FA5}">
                      <a16:colId xmlns:a16="http://schemas.microsoft.com/office/drawing/2014/main" val="3774860856"/>
                    </a:ext>
                  </a:extLst>
                </a:gridCol>
                <a:gridCol w="1374309">
                  <a:extLst>
                    <a:ext uri="{9D8B030D-6E8A-4147-A177-3AD203B41FA5}">
                      <a16:colId xmlns:a16="http://schemas.microsoft.com/office/drawing/2014/main" val="690038618"/>
                    </a:ext>
                  </a:extLst>
                </a:gridCol>
                <a:gridCol w="1342239">
                  <a:extLst>
                    <a:ext uri="{9D8B030D-6E8A-4147-A177-3AD203B41FA5}">
                      <a16:colId xmlns:a16="http://schemas.microsoft.com/office/drawing/2014/main" val="1887439424"/>
                    </a:ext>
                  </a:extLst>
                </a:gridCol>
                <a:gridCol w="934509">
                  <a:extLst>
                    <a:ext uri="{9D8B030D-6E8A-4147-A177-3AD203B41FA5}">
                      <a16:colId xmlns:a16="http://schemas.microsoft.com/office/drawing/2014/main" val="2633607910"/>
                    </a:ext>
                  </a:extLst>
                </a:gridCol>
                <a:gridCol w="214783">
                  <a:extLst>
                    <a:ext uri="{9D8B030D-6E8A-4147-A177-3AD203B41FA5}">
                      <a16:colId xmlns:a16="http://schemas.microsoft.com/office/drawing/2014/main" val="127337333"/>
                    </a:ext>
                  </a:extLst>
                </a:gridCol>
                <a:gridCol w="1124604">
                  <a:extLst>
                    <a:ext uri="{9D8B030D-6E8A-4147-A177-3AD203B41FA5}">
                      <a16:colId xmlns:a16="http://schemas.microsoft.com/office/drawing/2014/main" val="270941094"/>
                    </a:ext>
                  </a:extLst>
                </a:gridCol>
              </a:tblGrid>
              <a:tr h="54115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0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Actual</a:t>
                      </a:r>
                    </a:p>
                  </a:txBody>
                  <a:tcPr marL="102727" marR="102727" marT="51364" marB="513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Budget</a:t>
                      </a:r>
                      <a:endParaRPr lang="en-US" sz="1000" b="1" kern="1200" dirty="0" smtClean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</a:rPr>
                        <a:t>是否报销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投放开始时间</a:t>
                      </a:r>
                      <a:endParaRPr lang="en-US" altLang="zh-CN" sz="10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投放结束时间</a:t>
                      </a:r>
                      <a:endParaRPr lang="en-US" altLang="zh-CN" sz="1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</a:rPr>
                        <a:t>实际</a:t>
                      </a:r>
                      <a:r>
                        <a:rPr lang="zh-CN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投放天数</a:t>
                      </a:r>
                      <a:endParaRPr lang="en-US" altLang="zh-CN" sz="1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实际每日费用</a:t>
                      </a:r>
                      <a:endParaRPr lang="en-US" altLang="zh-CN" sz="1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049425"/>
                  </a:ext>
                </a:extLst>
              </a:tr>
              <a:tr h="876698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Baidu Key Words Marketing for local dealer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zh-CN" altLang="en-US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百度关键词购买</a:t>
                      </a:r>
                      <a:endParaRPr lang="en-US" altLang="zh-CN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aseline="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zh-CN" altLang="en-US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altLang="zh-CN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824064"/>
                  </a:ext>
                </a:extLst>
              </a:tr>
              <a:tr h="876698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Online sales leads generation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线上线索获取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205638"/>
                  </a:ext>
                </a:extLst>
              </a:tr>
              <a:tr h="876698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Media buy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媒介购买</a:t>
                      </a:r>
                      <a:endParaRPr lang="en-US" altLang="zh-CN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aseline="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71906"/>
                  </a:ext>
                </a:extLst>
              </a:tr>
            </a:tbl>
          </a:graphicData>
        </a:graphic>
      </p:graphicFrame>
      <p:graphicFrame>
        <p:nvGraphicFramePr>
          <p:cNvPr id="1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802822"/>
              </p:ext>
            </p:extLst>
          </p:nvPr>
        </p:nvGraphicFramePr>
        <p:xfrm>
          <a:off x="544309" y="2979993"/>
          <a:ext cx="11048534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4">
                  <a:extLst>
                    <a:ext uri="{9D8B030D-6E8A-4147-A177-3AD203B41FA5}">
                      <a16:colId xmlns:a16="http://schemas.microsoft.com/office/drawing/2014/main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0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0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83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4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9015" y="1254424"/>
            <a:ext cx="11080728" cy="506937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DCP L</a:t>
            </a:r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eads Report – DCP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导出活动线索报告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146151"/>
              </p:ext>
            </p:extLst>
          </p:nvPr>
        </p:nvGraphicFramePr>
        <p:xfrm>
          <a:off x="539751" y="1205410"/>
          <a:ext cx="11079992" cy="5366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2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52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49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69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0361"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客户姓名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DCPID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活动前是否已有</a:t>
                      </a:r>
                      <a:r>
                        <a:rPr lang="en-US" altLang="zh-CN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DCP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是否为线索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感兴趣车型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是否成交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成交车型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169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669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669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3206517"/>
                  </a:ext>
                </a:extLst>
              </a:tr>
              <a:tr h="485669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352797"/>
                  </a:ext>
                </a:extLst>
              </a:tr>
              <a:tr h="485669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467587"/>
                  </a:ext>
                </a:extLst>
              </a:tr>
              <a:tr h="485669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040042"/>
                  </a:ext>
                </a:extLst>
              </a:tr>
              <a:tr h="485669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115996"/>
                  </a:ext>
                </a:extLst>
              </a:tr>
              <a:tr h="485669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188493"/>
                  </a:ext>
                </a:extLst>
              </a:tr>
              <a:tr h="485669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73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7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8850" y="1730368"/>
            <a:ext cx="11080893" cy="4593430"/>
            <a:chOff x="181766" y="1426463"/>
            <a:chExt cx="9940678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766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ctr">
              <a:prstTxWarp prst="textNoShape">
                <a:avLst/>
              </a:prstTxWarp>
              <a:noAutofit/>
            </a:bodyPr>
            <a:lstStyle/>
            <a:p>
              <a:pPr algn="ctr" defTabSz="813898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ctr">
              <a:prstTxWarp prst="textNoShape">
                <a:avLst/>
              </a:prstTxWarp>
              <a:noAutofit/>
            </a:bodyPr>
            <a:lstStyle/>
            <a:p>
              <a:pPr algn="ctr" defTabSz="81389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cs typeface="+mn-ea"/>
                  <a:sym typeface="+mn-lt"/>
                </a:rPr>
                <a:t>）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538850" y="1123920"/>
            <a:ext cx="5468560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000" b="1" dirty="0" smtClean="0">
                <a:solidFill>
                  <a:srgbClr val="FFFFFF"/>
                </a:solidFill>
                <a:cs typeface="+mn-ea"/>
                <a:sym typeface="+mn-lt"/>
              </a:rPr>
              <a:t>Event Photo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000" b="1" dirty="0" smtClean="0">
                <a:solidFill>
                  <a:srgbClr val="FFFFFF"/>
                </a:solidFill>
                <a:cs typeface="+mn-ea"/>
                <a:sym typeface="+mn-lt"/>
              </a:rPr>
              <a:t>实际投放截图 </a:t>
            </a:r>
            <a:r>
              <a:rPr lang="en-US" altLang="zh-CN" sz="1000" b="1" dirty="0" smtClean="0">
                <a:solidFill>
                  <a:srgbClr val="FFFFFF"/>
                </a:solidFill>
                <a:cs typeface="+mn-ea"/>
                <a:sym typeface="+mn-lt"/>
              </a:rPr>
              <a:t>/ </a:t>
            </a:r>
            <a:r>
              <a:rPr lang="zh-CN" altLang="en-US" sz="1000" b="1" dirty="0" smtClean="0">
                <a:solidFill>
                  <a:srgbClr val="FFFFFF"/>
                </a:solidFill>
                <a:cs typeface="+mn-ea"/>
                <a:sym typeface="+mn-lt"/>
              </a:rPr>
              <a:t>照片</a:t>
            </a:r>
            <a:endParaRPr lang="zh-CN" altLang="en-US" sz="1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000" dirty="0"/>
              <a:t>Event </a:t>
            </a:r>
            <a:r>
              <a:rPr lang="en-US" sz="2000" dirty="0" smtClean="0"/>
              <a:t>Photo </a:t>
            </a:r>
            <a:r>
              <a:rPr lang="zh-CN" altLang="en-US" sz="2000" dirty="0" smtClean="0"/>
              <a:t>实际投放截图 </a:t>
            </a:r>
            <a:r>
              <a:rPr lang="en-US" altLang="zh-CN" sz="2000" dirty="0" smtClean="0"/>
              <a:t>/ </a:t>
            </a:r>
            <a:r>
              <a:rPr lang="zh-CN" altLang="en-US" sz="2000" dirty="0" smtClean="0"/>
              <a:t>照片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000" b="1" dirty="0">
                <a:solidFill>
                  <a:srgbClr val="FFFFFF"/>
                </a:solidFill>
                <a:cs typeface="+mn-ea"/>
                <a:sym typeface="+mn-lt"/>
              </a:rPr>
              <a:t>Event Photo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000" b="1" dirty="0">
                <a:solidFill>
                  <a:srgbClr val="FFFFFF"/>
                </a:solidFill>
                <a:cs typeface="+mn-ea"/>
                <a:sym typeface="+mn-lt"/>
              </a:rPr>
              <a:t>实际投放截图 </a:t>
            </a:r>
            <a:r>
              <a:rPr lang="en-US" altLang="zh-CN" sz="1000" b="1" dirty="0">
                <a:solidFill>
                  <a:srgbClr val="FFFFFF"/>
                </a:solidFill>
                <a:cs typeface="+mn-ea"/>
                <a:sym typeface="+mn-lt"/>
              </a:rPr>
              <a:t>/ </a:t>
            </a:r>
            <a:r>
              <a:rPr lang="zh-CN" altLang="en-US" sz="1000" b="1" dirty="0">
                <a:solidFill>
                  <a:srgbClr val="FFFFFF"/>
                </a:solidFill>
                <a:cs typeface="+mn-ea"/>
                <a:sym typeface="+mn-lt"/>
              </a:rPr>
              <a:t>照片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5408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7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Reimbursement Materials </a:t>
            </a:r>
            <a:r>
              <a:rPr lang="zh-CN" altLang="en-US" sz="2000" dirty="0"/>
              <a:t>报销材料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565598" y="1146150"/>
            <a:ext cx="3534319" cy="2462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000" b="1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Contract </a:t>
            </a:r>
            <a:r>
              <a:rPr lang="zh-CN" altLang="en-US" sz="1000" b="1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合同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40066" y="1146150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000" b="1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Quotation </a:t>
            </a:r>
            <a:r>
              <a:rPr lang="zh-CN" altLang="en-US" sz="1000" b="1" dirty="0" smtClean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报价单</a:t>
            </a:r>
            <a:endParaRPr lang="en-US" altLang="zh-CN" sz="1000" b="1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40066" y="1684547"/>
            <a:ext cx="3534319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5598" y="1684547"/>
            <a:ext cx="3534319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85424" y="1146149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000" b="1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Invoice </a:t>
            </a:r>
            <a:r>
              <a:rPr lang="zh-CN" altLang="en-US" sz="1000" b="1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发票</a:t>
            </a:r>
            <a:endParaRPr lang="en-US" altLang="zh-CN" sz="1000" b="1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85424" y="1684546"/>
            <a:ext cx="3534319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b">
            <a:prstTxWarp prst="textNoShape">
              <a:avLst/>
            </a:prstTxWarp>
            <a:noAutofit/>
          </a:bodyPr>
          <a:lstStyle/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heme/theme1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ntley template 2021.potx" id="{C9F80F40-B2B1-4DB6-919B-71F3AAFFE5B0}" vid="{F9D38CA0-4F02-4029-A6BC-9642EF690A5C}"/>
    </a:ext>
  </a:extLst>
</a:theme>
</file>

<file path=ppt/theme/theme2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237</Words>
  <Application>Microsoft Office PowerPoint</Application>
  <PresentationFormat>宽屏</PresentationFormat>
  <Paragraphs>70</Paragraphs>
  <Slides>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Bentley</vt:lpstr>
      <vt:lpstr>Bentley Light</vt:lpstr>
      <vt:lpstr>Bentley SemiBold</vt:lpstr>
      <vt:lpstr>ＭＳ Ｐゴシック</vt:lpstr>
      <vt:lpstr>黑体</vt:lpstr>
      <vt:lpstr>Arial</vt:lpstr>
      <vt:lpstr>Calibri</vt:lpstr>
      <vt:lpstr>Gill Sans MT</vt:lpstr>
      <vt:lpstr>3_Office Theme</vt:lpstr>
      <vt:lpstr>4_Office Theme</vt:lpstr>
      <vt:lpstr>think-cell Slide</vt:lpstr>
      <vt:lpstr>Overview 概述</vt:lpstr>
      <vt:lpstr>Event Budget 费用总览</vt:lpstr>
      <vt:lpstr>PowerPoint 演示文稿</vt:lpstr>
      <vt:lpstr>PowerPoint 演示文稿</vt:lpstr>
      <vt:lpstr>PowerPoint 演示文稿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moujunsheng</cp:lastModifiedBy>
  <cp:revision>60</cp:revision>
  <dcterms:created xsi:type="dcterms:W3CDTF">2022-02-15T07:41:51Z</dcterms:created>
  <dcterms:modified xsi:type="dcterms:W3CDTF">2022-05-05T02:59:55Z</dcterms:modified>
</cp:coreProperties>
</file>