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3.xml" ContentType="application/vnd.openxmlformats-officedocument.theme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2" r:id="rId2"/>
  </p:sldMasterIdLst>
  <p:notesMasterIdLst>
    <p:notesMasterId r:id="rId8"/>
  </p:notesMasterIdLst>
  <p:sldIdLst>
    <p:sldId id="289" r:id="rId3"/>
    <p:sldId id="299" r:id="rId4"/>
    <p:sldId id="301" r:id="rId5"/>
    <p:sldId id="290" r:id="rId6"/>
    <p:sldId id="302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73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74" y="-108"/>
      </p:cViewPr>
      <p:guideLst>
        <p:guide orient="horz" pos="2160"/>
        <p:guide pos="73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D669-94F9-4D70-8C76-4C2D35D4E5D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1FBE-56EB-4949-9CC0-596323F0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26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806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28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2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74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1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6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0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1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4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1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2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6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5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0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4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slideLayout" Target="../slideLayouts/slideLayout8.xml"/><Relationship Id="rId7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0.xml"/><Relationship Id="rId10" Type="http://schemas.openxmlformats.org/officeDocument/2006/relationships/oleObject" Target="../embeddings/oleObject6.bin"/><Relationship Id="rId4" Type="http://schemas.openxmlformats.org/officeDocument/2006/relationships/slideLayout" Target="../slideLayouts/slideLayout9.xml"/><Relationship Id="rId9" Type="http://schemas.openxmlformats.org/officeDocument/2006/relationships/tags" Target="../tags/tag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352528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8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1520963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9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35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6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67891" y="765888"/>
            <a:ext cx="11051852" cy="364291"/>
          </a:xfrm>
        </p:spPr>
        <p:txBody>
          <a:bodyPr anchor="b" anchorCtr="0"/>
          <a:lstStyle/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Overview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750" y="6233954"/>
            <a:ext cx="512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+mn-ea"/>
                <a:sym typeface="+mn-lt"/>
              </a:rPr>
              <a:t>*</a:t>
            </a:r>
            <a:r>
              <a:rPr lang="zh-CN" altLang="en-US" sz="1000" dirty="0" smtClean="0">
                <a:cs typeface="+mn-ea"/>
                <a:sym typeface="+mn-lt"/>
              </a:rPr>
              <a:t>每</a:t>
            </a:r>
            <a:r>
              <a:rPr lang="zh-CN" altLang="en-US" sz="1000" dirty="0">
                <a:cs typeface="+mn-ea"/>
                <a:sym typeface="+mn-lt"/>
              </a:rPr>
              <a:t>条线索成本</a:t>
            </a:r>
            <a:r>
              <a:rPr lang="en-US" altLang="zh-CN" sz="1000" dirty="0" smtClean="0">
                <a:cs typeface="+mn-ea"/>
                <a:sym typeface="+mn-lt"/>
              </a:rPr>
              <a:t>=</a:t>
            </a:r>
            <a:r>
              <a:rPr lang="zh-CN" altLang="en-US" sz="1000" dirty="0" smtClean="0">
                <a:cs typeface="+mn-ea"/>
                <a:sym typeface="+mn-lt"/>
              </a:rPr>
              <a:t>预算金额总计 </a:t>
            </a:r>
            <a:r>
              <a:rPr lang="en-US" altLang="zh-CN" sz="1000" dirty="0" smtClean="0">
                <a:cs typeface="+mn-ea"/>
                <a:sym typeface="+mn-lt"/>
              </a:rPr>
              <a:t>/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今年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新增线索数量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graphicFrame>
        <p:nvGraphicFramePr>
          <p:cNvPr id="9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353908"/>
              </p:ext>
            </p:extLst>
          </p:nvPr>
        </p:nvGraphicFramePr>
        <p:xfrm>
          <a:off x="539750" y="1131428"/>
          <a:ext cx="11064875" cy="4684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339">
                  <a:extLst>
                    <a:ext uri="{9D8B030D-6E8A-4147-A177-3AD203B41FA5}">
                      <a16:colId xmlns:a16="http://schemas.microsoft.com/office/drawing/2014/main" xmlns="" val="1228268629"/>
                    </a:ext>
                  </a:extLst>
                </a:gridCol>
                <a:gridCol w="267612">
                  <a:extLst>
                    <a:ext uri="{9D8B030D-6E8A-4147-A177-3AD203B41FA5}">
                      <a16:colId xmlns:a16="http://schemas.microsoft.com/office/drawing/2014/main" xmlns="" val="4045974056"/>
                    </a:ext>
                  </a:extLst>
                </a:gridCol>
                <a:gridCol w="2240783">
                  <a:extLst>
                    <a:ext uri="{9D8B030D-6E8A-4147-A177-3AD203B41FA5}">
                      <a16:colId xmlns:a16="http://schemas.microsoft.com/office/drawing/2014/main" xmlns="" val="2983289087"/>
                    </a:ext>
                  </a:extLst>
                </a:gridCol>
                <a:gridCol w="3154881">
                  <a:extLst>
                    <a:ext uri="{9D8B030D-6E8A-4147-A177-3AD203B41FA5}">
                      <a16:colId xmlns:a16="http://schemas.microsoft.com/office/drawing/2014/main" xmlns="" val="2462729159"/>
                    </a:ext>
                  </a:extLst>
                </a:gridCol>
                <a:gridCol w="3777260">
                  <a:extLst>
                    <a:ext uri="{9D8B030D-6E8A-4147-A177-3AD203B41FA5}">
                      <a16:colId xmlns:a16="http://schemas.microsoft.com/office/drawing/2014/main" xmlns="" val="988664389"/>
                    </a:ext>
                  </a:extLst>
                </a:gridCol>
              </a:tblGrid>
              <a:tr h="313200">
                <a:tc gridSpan="5"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活动总览</a:t>
                      </a:r>
                      <a:r>
                        <a:rPr lang="en-US" altLang="zh-CN" sz="13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 Overview</a:t>
                      </a:r>
                      <a:endParaRPr lang="en-US" sz="13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9564901"/>
                  </a:ext>
                </a:extLst>
              </a:tr>
              <a:tr h="675574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Event Name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活动名称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XXXX</a:t>
                      </a: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195167"/>
                  </a:ext>
                </a:extLst>
              </a:tr>
              <a:tr h="582805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Media Platform</a:t>
                      </a:r>
                      <a:r>
                        <a:rPr lang="en-US" altLang="zh-CN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媒体平台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XXXX</a:t>
                      </a: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0534524"/>
                  </a:ext>
                </a:extLst>
              </a:tr>
              <a:tr h="612949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Exposure Form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曝光形式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XXXX</a:t>
                      </a: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6610406"/>
                  </a:ext>
                </a:extLst>
              </a:tr>
              <a:tr h="653143">
                <a:tc rowSpan="4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People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人员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Actual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Budget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42758418"/>
                  </a:ext>
                </a:extLst>
              </a:tr>
              <a:tr h="651006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 of DCPID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DCPID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客户数量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8591838"/>
                  </a:ext>
                </a:extLst>
              </a:tr>
              <a:tr h="544748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Cost per leads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每条线索成本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RMB X,XXX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RMB X,XXX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5137538"/>
                  </a:ext>
                </a:extLst>
              </a:tr>
              <a:tr h="582804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 of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new leads created in 2022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今年新增线索数量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0343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5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2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544315" y="675659"/>
            <a:ext cx="11048532" cy="474878"/>
          </a:xfrm>
        </p:spPr>
        <p:txBody>
          <a:bodyPr anchor="b" anchorCtr="0"/>
          <a:lstStyle/>
          <a:p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Budget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费用总览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Report</a:t>
            </a:r>
            <a:endParaRPr lang="en-US" altLang="zh-CN" sz="105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942871"/>
              </p:ext>
            </p:extLst>
          </p:nvPr>
        </p:nvGraphicFramePr>
        <p:xfrm>
          <a:off x="544314" y="1138438"/>
          <a:ext cx="11048531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531">
                  <a:extLst>
                    <a:ext uri="{9D8B030D-6E8A-4147-A177-3AD203B41FA5}">
                      <a16:colId xmlns:a16="http://schemas.microsoft.com/office/drawing/2014/main" xmlns="" val="1357581311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Spending Overview </a:t>
                      </a:r>
                      <a:r>
                        <a:rPr lang="zh-CN" altLang="en-US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marL="102727" marR="102727" marT="51364" marB="51364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3583067"/>
                  </a:ext>
                </a:extLst>
              </a:tr>
            </a:tbl>
          </a:graphicData>
        </a:graphic>
      </p:graphicFrame>
      <p:graphicFrame>
        <p:nvGraphicFramePr>
          <p:cNvPr id="11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91495"/>
              </p:ext>
            </p:extLst>
          </p:nvPr>
        </p:nvGraphicFramePr>
        <p:xfrm>
          <a:off x="544314" y="1551213"/>
          <a:ext cx="11048526" cy="108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2842">
                  <a:extLst>
                    <a:ext uri="{9D8B030D-6E8A-4147-A177-3AD203B41FA5}">
                      <a16:colId xmlns:a16="http://schemas.microsoft.com/office/drawing/2014/main" xmlns="" val="1109671872"/>
                    </a:ext>
                  </a:extLst>
                </a:gridCol>
                <a:gridCol w="3682842">
                  <a:extLst>
                    <a:ext uri="{9D8B030D-6E8A-4147-A177-3AD203B41FA5}">
                      <a16:colId xmlns:a16="http://schemas.microsoft.com/office/drawing/2014/main" xmlns="" val="390604985"/>
                    </a:ext>
                  </a:extLst>
                </a:gridCol>
                <a:gridCol w="3682842">
                  <a:extLst>
                    <a:ext uri="{9D8B030D-6E8A-4147-A177-3AD203B41FA5}">
                      <a16:colId xmlns:a16="http://schemas.microsoft.com/office/drawing/2014/main" xmlns="" val="3548678291"/>
                    </a:ext>
                  </a:extLst>
                </a:gridCol>
              </a:tblGrid>
              <a:tr h="254340"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Actual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Budget</a:t>
                      </a:r>
                      <a:endParaRPr 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6780448"/>
                  </a:ext>
                </a:extLst>
              </a:tr>
              <a:tr h="24021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Total Spending Amount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预算金额总计</a:t>
                      </a: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4693909"/>
                  </a:ext>
                </a:extLst>
              </a:tr>
              <a:tr h="157079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Coop Fund Amount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市场基金金额总计</a:t>
                      </a: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2556936"/>
                  </a:ext>
                </a:extLst>
              </a:tr>
            </a:tbl>
          </a:graphicData>
        </a:graphic>
      </p:graphicFrame>
      <p:graphicFrame>
        <p:nvGraphicFramePr>
          <p:cNvPr id="12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667617"/>
              </p:ext>
            </p:extLst>
          </p:nvPr>
        </p:nvGraphicFramePr>
        <p:xfrm>
          <a:off x="544313" y="3308923"/>
          <a:ext cx="11049752" cy="3171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610">
                  <a:extLst>
                    <a:ext uri="{9D8B030D-6E8A-4147-A177-3AD203B41FA5}">
                      <a16:colId xmlns:a16="http://schemas.microsoft.com/office/drawing/2014/main" xmlns="" val="4105844897"/>
                    </a:ext>
                  </a:extLst>
                </a:gridCol>
                <a:gridCol w="1105271">
                  <a:extLst>
                    <a:ext uri="{9D8B030D-6E8A-4147-A177-3AD203B41FA5}">
                      <a16:colId xmlns:a16="http://schemas.microsoft.com/office/drawing/2014/main" xmlns="" val="4142034472"/>
                    </a:ext>
                  </a:extLst>
                </a:gridCol>
                <a:gridCol w="1154475">
                  <a:extLst>
                    <a:ext uri="{9D8B030D-6E8A-4147-A177-3AD203B41FA5}">
                      <a16:colId xmlns:a16="http://schemas.microsoft.com/office/drawing/2014/main" xmlns="" val="2076643704"/>
                    </a:ext>
                  </a:extLst>
                </a:gridCol>
                <a:gridCol w="845952">
                  <a:extLst>
                    <a:ext uri="{9D8B030D-6E8A-4147-A177-3AD203B41FA5}">
                      <a16:colId xmlns:a16="http://schemas.microsoft.com/office/drawing/2014/main" xmlns="" val="3774860856"/>
                    </a:ext>
                  </a:extLst>
                </a:gridCol>
                <a:gridCol w="1333618">
                  <a:extLst>
                    <a:ext uri="{9D8B030D-6E8A-4147-A177-3AD203B41FA5}">
                      <a16:colId xmlns:a16="http://schemas.microsoft.com/office/drawing/2014/main" xmlns="" val="690038618"/>
                    </a:ext>
                  </a:extLst>
                </a:gridCol>
                <a:gridCol w="1084809">
                  <a:extLst>
                    <a:ext uri="{9D8B030D-6E8A-4147-A177-3AD203B41FA5}">
                      <a16:colId xmlns:a16="http://schemas.microsoft.com/office/drawing/2014/main" xmlns="" val="1887439424"/>
                    </a:ext>
                  </a:extLst>
                </a:gridCol>
                <a:gridCol w="1232630">
                  <a:extLst>
                    <a:ext uri="{9D8B030D-6E8A-4147-A177-3AD203B41FA5}">
                      <a16:colId xmlns:a16="http://schemas.microsoft.com/office/drawing/2014/main" xmlns="" val="2633607910"/>
                    </a:ext>
                  </a:extLst>
                </a:gridCol>
                <a:gridCol w="128127">
                  <a:extLst>
                    <a:ext uri="{9D8B030D-6E8A-4147-A177-3AD203B41FA5}">
                      <a16:colId xmlns:a16="http://schemas.microsoft.com/office/drawing/2014/main" xmlns="" val="127337333"/>
                    </a:ext>
                  </a:extLst>
                </a:gridCol>
                <a:gridCol w="1211260">
                  <a:extLst>
                    <a:ext uri="{9D8B030D-6E8A-4147-A177-3AD203B41FA5}">
                      <a16:colId xmlns:a16="http://schemas.microsoft.com/office/drawing/2014/main" xmlns="" val="270941094"/>
                    </a:ext>
                  </a:extLst>
                </a:gridCol>
              </a:tblGrid>
              <a:tr h="54115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1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Actual</a:t>
                      </a:r>
                    </a:p>
                  </a:txBody>
                  <a:tcPr marL="102727" marR="102727" marT="51364" marB="513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Budget</a:t>
                      </a:r>
                      <a:endParaRPr 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</a:rPr>
                        <a:t>是否报销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投放开始时间</a:t>
                      </a:r>
                      <a:endParaRPr lang="en-US" altLang="zh-CN" sz="7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投放结束时间</a:t>
                      </a:r>
                      <a:endParaRPr lang="en-US" altLang="zh-CN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</a:rPr>
                        <a:t>实际</a:t>
                      </a: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投放天数</a:t>
                      </a:r>
                      <a:endParaRPr lang="en-US" altLang="zh-CN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实际每日费用</a:t>
                      </a:r>
                      <a:endParaRPr lang="en-US" altLang="zh-CN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03049425"/>
                  </a:ext>
                </a:extLst>
              </a:tr>
              <a:tr h="876698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Baidu Key Words Marketing for local dealer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百度关键词购买</a:t>
                      </a: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是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否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XX/XX/2022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XX/XX/2022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</a:t>
                      </a:r>
                      <a:endParaRPr lang="zh-CN" altLang="en-US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1824064"/>
                  </a:ext>
                </a:extLst>
              </a:tr>
              <a:tr h="876698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Online sales leads generation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线上线索获取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是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否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XX/XX/2022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XX/XX/2022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</a:t>
                      </a: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6205638"/>
                  </a:ext>
                </a:extLst>
              </a:tr>
              <a:tr h="876698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Media buy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媒介购买</a:t>
                      </a: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是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否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XX/XX/2022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XX/XX/2022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XXX</a:t>
                      </a: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9071906"/>
                  </a:ext>
                </a:extLst>
              </a:tr>
            </a:tbl>
          </a:graphicData>
        </a:graphic>
      </p:graphicFrame>
      <p:graphicFrame>
        <p:nvGraphicFramePr>
          <p:cNvPr id="1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408992"/>
              </p:ext>
            </p:extLst>
          </p:nvPr>
        </p:nvGraphicFramePr>
        <p:xfrm>
          <a:off x="544309" y="2979993"/>
          <a:ext cx="11048534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534">
                  <a:extLst>
                    <a:ext uri="{9D8B030D-6E8A-4147-A177-3AD203B41FA5}">
                      <a16:colId xmlns:a16="http://schemas.microsoft.com/office/drawing/2014/main" xmlns="" val="1357581311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Spending Overview </a:t>
                      </a:r>
                      <a:r>
                        <a:rPr lang="zh-CN" altLang="en-US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marL="102727" marR="102727" marT="51364" marB="51364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3583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4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9015" y="1254424"/>
            <a:ext cx="11080728" cy="506937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DCP L</a:t>
            </a:r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eads Report – DCP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导出活动线索报告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graphicFrame>
        <p:nvGraphicFramePr>
          <p:cNvPr id="11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7677086"/>
              </p:ext>
            </p:extLst>
          </p:nvPr>
        </p:nvGraphicFramePr>
        <p:xfrm>
          <a:off x="539750" y="1254424"/>
          <a:ext cx="11079996" cy="5192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0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1231"/>
                <a:gridCol w="13925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9628"/>
                <a:gridCol w="1710206"/>
                <a:gridCol w="1502775"/>
                <a:gridCol w="1065555"/>
                <a:gridCol w="1577971"/>
              </a:tblGrid>
              <a:tr h="441918"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602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顾客姓名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BP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号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602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+mn-lt"/>
                        </a:rPr>
                        <a:t>是否车主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602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是否试</a:t>
                      </a:r>
                      <a:r>
                        <a:rPr lang="zh-CN" altLang="en-US" sz="1602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驾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是否为线索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602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感兴趣车型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602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是否成交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602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成交车型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7684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4724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4724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4724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2952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2952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7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8850" y="1730368"/>
            <a:ext cx="11080893" cy="4593430"/>
            <a:chOff x="181766" y="1426463"/>
            <a:chExt cx="9940678" cy="3182113"/>
          </a:xfrm>
        </p:grpSpPr>
        <p:sp>
          <p:nvSpPr>
            <p:cNvPr id="10" name="Rectangle 9"/>
            <p:cNvSpPr/>
            <p:nvPr/>
          </p:nvSpPr>
          <p:spPr>
            <a:xfrm>
              <a:off x="181766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ctr">
              <a:prstTxWarp prst="textNoShape">
                <a:avLst/>
              </a:prstTxWarp>
              <a:noAutofit/>
            </a:bodyPr>
            <a:lstStyle/>
            <a:p>
              <a:pPr algn="ctr" defTabSz="81389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cs typeface="+mn-ea"/>
                  <a:sym typeface="+mn-lt"/>
                </a:rPr>
                <a:t>投放</a:t>
              </a:r>
              <a:r>
                <a:rPr lang="zh-CN" altLang="en-US" sz="2400" b="1" u="sng" dirty="0">
                  <a:cs typeface="+mn-ea"/>
                  <a:sym typeface="+mn-lt"/>
                </a:rPr>
                <a:t>开始日期</a:t>
              </a:r>
              <a:r>
                <a:rPr lang="zh-CN" altLang="en-US" dirty="0">
                  <a:cs typeface="+mn-ea"/>
                  <a:sym typeface="+mn-lt"/>
                </a:rPr>
                <a:t>截</a:t>
              </a:r>
              <a:r>
                <a:rPr lang="zh-CN" altLang="en-US" dirty="0" smtClean="0">
                  <a:cs typeface="+mn-ea"/>
                  <a:sym typeface="+mn-lt"/>
                </a:rPr>
                <a:t>图</a:t>
              </a:r>
              <a:endParaRPr lang="en-US" altLang="zh-CN" dirty="0" smtClean="0">
                <a:cs typeface="+mn-ea"/>
                <a:sym typeface="+mn-lt"/>
              </a:endParaRPr>
            </a:p>
            <a:p>
              <a:pPr algn="ctr" defTabSz="81389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cs typeface="+mn-ea"/>
                  <a:sym typeface="+mn-lt"/>
                </a:rPr>
                <a:t>（户外广告请提供与当日报纸合影；</a:t>
              </a:r>
              <a:endParaRPr lang="en-US" altLang="zh-CN" dirty="0" smtClean="0">
                <a:cs typeface="+mn-ea"/>
                <a:sym typeface="+mn-lt"/>
              </a:endParaRPr>
            </a:p>
            <a:p>
              <a:pPr algn="ctr" defTabSz="81389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cs typeface="+mn-ea"/>
                  <a:sym typeface="+mn-lt"/>
                </a:rPr>
                <a:t>百度关键词及线上线索获取提供任意一日网页截屏）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ctr">
              <a:prstTxWarp prst="textNoShape">
                <a:avLst/>
              </a:prstTxWarp>
              <a:noAutofit/>
            </a:bodyPr>
            <a:lstStyle/>
            <a:p>
              <a:pPr algn="ctr" defTabSz="81389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cs typeface="+mn-ea"/>
                  <a:sym typeface="+mn-lt"/>
                </a:rPr>
                <a:t>投放</a:t>
              </a:r>
              <a:r>
                <a:rPr lang="zh-CN" altLang="en-US" sz="2400" b="1" u="sng" dirty="0">
                  <a:cs typeface="+mn-ea"/>
                  <a:sym typeface="+mn-lt"/>
                </a:rPr>
                <a:t>结束日期</a:t>
              </a:r>
              <a:r>
                <a:rPr lang="zh-CN" altLang="en-US" dirty="0">
                  <a:cs typeface="+mn-ea"/>
                  <a:sym typeface="+mn-lt"/>
                </a:rPr>
                <a:t>截</a:t>
              </a:r>
              <a:r>
                <a:rPr lang="zh-CN" altLang="en-US" dirty="0" smtClean="0">
                  <a:cs typeface="+mn-ea"/>
                  <a:sym typeface="+mn-lt"/>
                </a:rPr>
                <a:t>图</a:t>
              </a:r>
              <a:endParaRPr lang="en-US" altLang="zh-CN" dirty="0" smtClean="0">
                <a:cs typeface="+mn-ea"/>
                <a:sym typeface="+mn-lt"/>
              </a:endParaRPr>
            </a:p>
            <a:p>
              <a:pPr algn="ctr" defTabSz="81389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cs typeface="+mn-ea"/>
                  <a:sym typeface="+mn-lt"/>
                </a:rPr>
                <a:t>（户外广告请提供与当日报纸合影；</a:t>
              </a:r>
              <a:endParaRPr lang="en-US" altLang="zh-CN" dirty="0">
                <a:cs typeface="+mn-ea"/>
                <a:sym typeface="+mn-lt"/>
              </a:endParaRPr>
            </a:p>
            <a:p>
              <a:pPr algn="ctr" defTabSz="81389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cs typeface="+mn-ea"/>
                  <a:sym typeface="+mn-lt"/>
                </a:rPr>
                <a:t>百度关键词及线上线索获取提供任意一日网页截屏</a:t>
              </a:r>
              <a:r>
                <a:rPr lang="zh-CN" altLang="en-US" dirty="0" smtClean="0">
                  <a:cs typeface="+mn-ea"/>
                  <a:sym typeface="+mn-lt"/>
                </a:rPr>
                <a:t>）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538850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Event Photo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实际投放截图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/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照片</a:t>
            </a:r>
            <a:endParaRPr lang="zh-CN" alt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000" dirty="0"/>
              <a:t>Event </a:t>
            </a:r>
            <a:r>
              <a:rPr lang="en-US" sz="2000" dirty="0" smtClean="0"/>
              <a:t>Photo </a:t>
            </a:r>
            <a:r>
              <a:rPr lang="zh-CN" altLang="en-US" sz="2000" dirty="0" smtClean="0"/>
              <a:t>实际投放截图 </a:t>
            </a:r>
            <a:r>
              <a:rPr lang="en-US" altLang="zh-CN" sz="2000" dirty="0" smtClean="0"/>
              <a:t>/ </a:t>
            </a:r>
            <a:r>
              <a:rPr lang="zh-CN" altLang="en-US" sz="2000" dirty="0" smtClean="0"/>
              <a:t>照片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512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Event Photo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实际投放截图 </a:t>
            </a: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/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照片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5408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7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Reimbursement Materials </a:t>
            </a:r>
            <a:r>
              <a:rPr lang="zh-CN" altLang="en-US" sz="2000" dirty="0"/>
              <a:t>报销材料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565598" y="1146150"/>
            <a:ext cx="3534319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Contract </a:t>
            </a:r>
            <a:r>
              <a:rPr lang="zh-CN" altLang="en-US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合同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40066" y="1146150"/>
            <a:ext cx="3534319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Quotation </a:t>
            </a:r>
            <a:r>
              <a:rPr lang="zh-CN" altLang="en-US" sz="1400" dirty="0" smtClean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报价单</a:t>
            </a:r>
            <a:endParaRPr lang="en-US" altLang="zh-CN" sz="1400" dirty="0">
              <a:solidFill>
                <a:schemeClr val="bg1"/>
              </a:solidFill>
              <a:ea typeface="黑体" panose="02010609060101010101" pitchFamily="49" charset="-122"/>
              <a:cs typeface="Gill Sans M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40066" y="1684547"/>
            <a:ext cx="3534319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5598" y="1684547"/>
            <a:ext cx="3534319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85424" y="1146149"/>
            <a:ext cx="3534319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Invoice </a:t>
            </a:r>
            <a:r>
              <a:rPr lang="zh-CN" altLang="en-US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发票</a:t>
            </a:r>
            <a:endParaRPr lang="en-US" altLang="zh-CN" sz="1400" dirty="0">
              <a:solidFill>
                <a:schemeClr val="bg1"/>
              </a:solidFill>
              <a:ea typeface="黑体" panose="02010609060101010101" pitchFamily="49" charset="-122"/>
              <a:cs typeface="Gill Sans M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85424" y="1684546"/>
            <a:ext cx="3534319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b">
            <a:prstTxWarp prst="textNoShape">
              <a:avLst/>
            </a:prstTxWarp>
            <a:noAutofit/>
          </a:bodyPr>
          <a:lstStyle/>
          <a:p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</a:rPr>
              <a:t>If the invoice cannot be provided temporarily due to special cause, please explain accordingly.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heme/theme1.xml><?xml version="1.0" encoding="utf-8"?>
<a:theme xmlns:a="http://schemas.openxmlformats.org/drawingml/2006/main" name="3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Bentley template 2021.potx" id="{C9F80F40-B2B1-4DB6-919B-71F3AAFFE5B0}" vid="{F9D38CA0-4F02-4029-A6BC-9642EF690A5C}"/>
    </a:ext>
  </a:extLst>
</a:theme>
</file>

<file path=ppt/theme/theme2.xml><?xml version="1.0" encoding="utf-8"?>
<a:theme xmlns:a="http://schemas.openxmlformats.org/drawingml/2006/main" name="4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Bentley template 2021.potx" id="{C9F80F40-B2B1-4DB6-919B-71F3AAFFE5B0}" vid="{F9D38CA0-4F02-4029-A6BC-9642EF690A5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360</Words>
  <Application>Microsoft Office PowerPoint</Application>
  <PresentationFormat>自定义</PresentationFormat>
  <Paragraphs>107</Paragraphs>
  <Slides>5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3_Office Theme</vt:lpstr>
      <vt:lpstr>4_Office Theme</vt:lpstr>
      <vt:lpstr>think-cell Slide</vt:lpstr>
      <vt:lpstr>Overview 概述</vt:lpstr>
      <vt:lpstr>Event Budget 费用总览</vt:lpstr>
      <vt:lpstr>PowerPoint 演示文稿</vt:lpstr>
      <vt:lpstr>PowerPoint 演示文稿</vt:lpstr>
      <vt:lpstr>PowerPoint 演示文稿</vt:lpstr>
    </vt:vector>
  </TitlesOfParts>
  <Company>Volkswagen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Jianxin (Jessy)</dc:creator>
  <cp:lastModifiedBy>Think</cp:lastModifiedBy>
  <cp:revision>54</cp:revision>
  <dcterms:created xsi:type="dcterms:W3CDTF">2022-02-15T07:41:51Z</dcterms:created>
  <dcterms:modified xsi:type="dcterms:W3CDTF">2022-04-09T07:46:40Z</dcterms:modified>
</cp:coreProperties>
</file>