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6"/>
  </p:notesMasterIdLst>
  <p:sldIdLst>
    <p:sldId id="270" r:id="rId4"/>
    <p:sldId id="274" r:id="rId5"/>
    <p:sldId id="272" r:id="rId6"/>
    <p:sldId id="289" r:id="rId7"/>
    <p:sldId id="299" r:id="rId8"/>
    <p:sldId id="303" r:id="rId9"/>
    <p:sldId id="290" r:id="rId10"/>
    <p:sldId id="300" r:id="rId11"/>
    <p:sldId id="292" r:id="rId12"/>
    <p:sldId id="293" r:id="rId13"/>
    <p:sldId id="297" r:id="rId14"/>
    <p:sldId id="302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" y="139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7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3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11" Type="http://schemas.openxmlformats.org/officeDocument/2006/relationships/image" Target="../media/image10.jpe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.emf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1408157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请提供本月所有交车仪式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的场地布置照片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报价单需能体现所有需报销的交车仪式花费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215705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5964" y="-132182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502264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1977023"/>
            <a:ext cx="6727334" cy="2105388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6"/>
            <a:ext cx="3611564" cy="511438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6682" y="2117923"/>
            <a:ext cx="6766034" cy="164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个性化定制的交车仪式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公益活动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客户晚宴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生活方式活动如品茶，太极，民族文化体验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等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跟某品牌合作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展车，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  <a:defRPr/>
            </a:pP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292866"/>
            <a:ext cx="6731322" cy="2218465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70"/>
            <a:ext cx="2961098" cy="522345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70387" y="4407752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健康愉悦：提供客户独特的生活方式体验如太极、品茶、冥想等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独特旅行：提供带有可持续理念和创新的精品酒店及特色餐饮，邀请艺术家提供讲座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调情：在展厅设立儿童区域，组织家庭活动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初次约会：在经销商提供试驾，邀请潜在客户参与活动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No.3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拜见父母：邀请客户进行虚拟工厂参观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No.4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求婚仪式：邀请艺术家在美学方面提供讲座并帮助进行车辆选配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No.5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婚礼仪式：提供定制化的交车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仪式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26739" y="1348033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 anchor="ctr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44153" y="1419042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ctr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54505" y="13555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 anchor="ctr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24660" y="1437914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ctr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96682" y="1344708"/>
            <a:ext cx="3203192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10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宾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利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XXXX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53317" y="1550806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8924660" y="1651479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48013" y="154137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10446530" y="1642043"/>
            <a:ext cx="71999" cy="71999"/>
          </a:xfrm>
          <a:prstGeom prst="rect">
            <a:avLst/>
          </a:prstGeom>
          <a:solidFill>
            <a:schemeClr val="accent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32" t="12029" r="8974" b="11943"/>
          <a:stretch/>
        </p:blipFill>
        <p:spPr>
          <a:xfrm>
            <a:off x="460442" y="1335389"/>
            <a:ext cx="4376721" cy="19613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43"/>
          <a:stretch/>
        </p:blipFill>
        <p:spPr>
          <a:xfrm>
            <a:off x="476039" y="5089870"/>
            <a:ext cx="2280644" cy="13038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442" y="3417760"/>
            <a:ext cx="2296243" cy="1530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629" y="3417760"/>
            <a:ext cx="1986455" cy="2978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37842" y="1867972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3581" y="4190708"/>
            <a:ext cx="2930099" cy="181311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43" name="Straight Connector 22">
            <a:extLst>
              <a:ext uri="{FF2B5EF4-FFF2-40B4-BE49-F238E27FC236}">
                <a16:creationId xmlns:a16="http://schemas.microsoft.com/office/drawing/2014/main" id="{D9E0EA83-F425-354A-B234-5C13A99CAB2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2">
            <a:extLst>
              <a:ext uri="{FF2B5EF4-FFF2-40B4-BE49-F238E27FC236}">
                <a16:creationId xmlns:a16="http://schemas.microsoft.com/office/drawing/2014/main" id="{767A5C6D-C3A6-764A-BA82-E503F9705EC6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>
                <a:latin typeface="+mn-lt"/>
                <a:ea typeface="+mn-ea"/>
                <a:cs typeface="+mn-ea"/>
                <a:sym typeface="+mn-lt"/>
              </a:rPr>
              <a:t>经销商活动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54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753524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94148" y="-14555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r>
              <a:rPr kumimoji="1" lang="en-US" altLang="zh-CN" dirty="0">
                <a:solidFill>
                  <a:srgbClr val="FFFFFF"/>
                </a:solidFill>
                <a:cs typeface="+mn-ea"/>
                <a:sym typeface="+mn-lt"/>
              </a:rPr>
              <a:t>`</a:t>
            </a: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32721" y="1558194"/>
            <a:ext cx="5267356" cy="3982715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3276" y="1619707"/>
            <a:ext cx="5086246" cy="456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提倡健康生活方式</a:t>
            </a:r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提供客户身体锻炼与精神放松的机会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独特旅行：提供带有可持续理念和创新的精品酒店及特色餐饮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GB" sz="1400" b="1" dirty="0" err="1">
                <a:solidFill>
                  <a:srgbClr val="FFFFFF"/>
                </a:solidFill>
                <a:cs typeface="+mn-ea"/>
                <a:sym typeface="+mn-lt"/>
              </a:rPr>
              <a:t>音频创意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体验：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285750" indent="-2857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跟音乐相关的主题活动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285750" indent="-2857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跟 </a:t>
            </a:r>
            <a:r>
              <a:rPr lang="en-US" altLang="zh-CN" sz="1400" b="1" dirty="0" err="1" smtClean="0">
                <a:solidFill>
                  <a:srgbClr val="FFFFFF"/>
                </a:solidFill>
                <a:cs typeface="+mn-ea"/>
                <a:sym typeface="+mn-lt"/>
              </a:rPr>
              <a:t>Naim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品牌合作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房地产</a:t>
            </a: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投资与生活方式</a:t>
            </a:r>
            <a:endParaRPr lang="en-GB" sz="14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marL="285750" indent="-2857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跟某高端房地产合作，进行品鉴活动（需跟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BMC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报备）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285750" indent="-2857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禁止以宾利品牌的名义进行酒店主题套房，联名主题下午茶等活动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285750" indent="-2857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endParaRPr lang="en-US" altLang="zh-CN" sz="1400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5560" y="1447846"/>
            <a:ext cx="2095087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b="1" dirty="0">
                <a:solidFill>
                  <a:srgbClr val="FFFFFF"/>
                </a:solidFill>
                <a:cs typeface="+mn-ea"/>
                <a:sym typeface="+mn-lt"/>
              </a:rPr>
              <a:t>目标人群兴趣</a:t>
            </a:r>
            <a:r>
              <a:rPr lang="zh-CN" altLang="en-US" sz="1424" b="1" dirty="0" smtClean="0">
                <a:solidFill>
                  <a:srgbClr val="FFFFFF"/>
                </a:solidFill>
                <a:cs typeface="+mn-ea"/>
                <a:sym typeface="+mn-lt"/>
              </a:rPr>
              <a:t>点</a:t>
            </a:r>
            <a:endParaRPr lang="en-US" altLang="zh-CN" sz="1424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A91957F7-9F5B-6349-B0C8-443F34AF3D16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840529" y="1546969"/>
            <a:ext cx="5883041" cy="4189689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400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31084" y="1646982"/>
            <a:ext cx="5561479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调情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: 	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创造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与品牌、产品及经销商的初次接触</a:t>
            </a:r>
          </a:p>
          <a:p>
            <a:pPr defTabSz="914397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	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例如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客户带孩子参加宾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利经销商的线下活动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初次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约会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:  </a:t>
            </a:r>
            <a:r>
              <a:rPr lang="zh-CN" altLang="en-US" sz="1400" b="1" spc="-9" dirty="0" smtClean="0">
                <a:solidFill>
                  <a:schemeClr val="bg1"/>
                </a:solidFill>
                <a:cs typeface="+mn-ea"/>
                <a:sym typeface="+mn-lt"/>
              </a:rPr>
              <a:t>例如</a:t>
            </a:r>
            <a:r>
              <a:rPr lang="zh-CN" altLang="en-US" sz="1400" b="1" i="1" spc="-9" dirty="0">
                <a:solidFill>
                  <a:schemeClr val="bg1"/>
                </a:solidFill>
                <a:cs typeface="+mn-ea"/>
                <a:sym typeface="+mn-lt"/>
              </a:rPr>
              <a:t>试驾</a:t>
            </a:r>
            <a:r>
              <a:rPr lang="zh-CN" altLang="en-US" sz="1400" b="1" i="1" spc="-9" dirty="0" smtClean="0">
                <a:solidFill>
                  <a:schemeClr val="bg1"/>
                </a:solidFill>
                <a:cs typeface="+mn-ea"/>
                <a:sym typeface="+mn-lt"/>
              </a:rPr>
              <a:t>体验</a:t>
            </a:r>
            <a:endParaRPr lang="en-US" altLang="zh-CN" sz="1400" b="1" i="1" spc="-9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defTabSz="914397">
              <a:lnSpc>
                <a:spcPct val="80000"/>
              </a:lnSpc>
              <a:spcBef>
                <a:spcPts val="600"/>
              </a:spcBef>
              <a:spcAft>
                <a:spcPts val="601"/>
              </a:spcAft>
              <a:defRPr/>
            </a:pPr>
            <a:r>
              <a:rPr lang="en-US" altLang="zh-CN" sz="1400" b="1" i="1" spc="-9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b="1" i="1" spc="-9" dirty="0" smtClean="0">
                <a:solidFill>
                  <a:schemeClr val="bg1"/>
                </a:solidFill>
                <a:cs typeface="+mn-ea"/>
                <a:sym typeface="+mn-lt"/>
              </a:rPr>
              <a:t>	       </a:t>
            </a:r>
            <a:r>
              <a:rPr lang="zh-CN" altLang="en-US" sz="1400" b="1" spc="-9" dirty="0" smtClean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zh-CN" altLang="en-US" sz="1400" b="1" spc="-9" dirty="0">
                <a:solidFill>
                  <a:schemeClr val="bg1"/>
                </a:solidFill>
                <a:cs typeface="+mn-ea"/>
                <a:sym typeface="+mn-lt"/>
              </a:rPr>
              <a:t>经销商店头通过</a:t>
            </a:r>
            <a:r>
              <a:rPr lang="en-US" altLang="zh-CN" sz="1400" b="1" spc="-9" dirty="0">
                <a:solidFill>
                  <a:schemeClr val="bg1"/>
                </a:solidFill>
                <a:cs typeface="+mn-ea"/>
                <a:sym typeface="+mn-lt"/>
              </a:rPr>
              <a:t>VR</a:t>
            </a:r>
            <a:r>
              <a:rPr lang="zh-CN" altLang="en-US" sz="1400" b="1" spc="-9" dirty="0">
                <a:solidFill>
                  <a:schemeClr val="bg1"/>
                </a:solidFill>
                <a:cs typeface="+mn-ea"/>
                <a:sym typeface="+mn-lt"/>
              </a:rPr>
              <a:t>设备了解品牌</a:t>
            </a:r>
            <a:endParaRPr lang="en-US" sz="1400" b="1" spc="-9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  <a:cs typeface="+mn-ea"/>
                <a:sym typeface="+mn-lt"/>
              </a:rPr>
              <a:t>No.3 </a:t>
            </a:r>
            <a:r>
              <a:rPr lang="zh-CN" altLang="en-US" sz="1400" b="1" dirty="0" smtClean="0">
                <a:solidFill>
                  <a:schemeClr val="bg1"/>
                </a:solidFill>
                <a:cs typeface="+mn-ea"/>
                <a:sym typeface="+mn-lt"/>
              </a:rPr>
              <a:t>拜见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父母</a:t>
            </a:r>
            <a:r>
              <a:rPr lang="zh-CN" altLang="en-US" sz="1400" b="1" dirty="0" smtClean="0">
                <a:solidFill>
                  <a:schemeClr val="bg1"/>
                </a:solidFill>
                <a:cs typeface="+mn-ea"/>
                <a:sym typeface="+mn-lt"/>
              </a:rPr>
              <a:t>：例如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以虚拟形式参观工厂</a:t>
            </a: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No.4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求婚仪式：上门服务下订单</a:t>
            </a: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No.5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婚礼仪式：提供定制化的交车仪式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No.6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初次争吵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：呼叫中心以及专门的客户关怀经理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No.7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纪念日问候：例如纪念日礼物</a:t>
            </a: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分享甜蜜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：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车主转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介绍，提供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忠诚客户活动参加资格作为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回馈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重燃爱火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：通过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提供专属体验鼓励客户复购或升级</a:t>
            </a: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No.10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使之永恒：组织客户参与慈善类活动如拜访孤儿院、捐助等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3744" y="1475121"/>
            <a:ext cx="2095087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b="1" dirty="0" smtClean="0">
                <a:solidFill>
                  <a:srgbClr val="FFFFFF"/>
                </a:solidFill>
                <a:cs typeface="+mn-ea"/>
                <a:sym typeface="+mn-lt"/>
              </a:rPr>
              <a:t>宾</a:t>
            </a:r>
            <a:r>
              <a:rPr lang="zh-CN" altLang="en-US" sz="1424" b="1" dirty="0">
                <a:solidFill>
                  <a:srgbClr val="FFFFFF"/>
                </a:solidFill>
                <a:cs typeface="+mn-ea"/>
                <a:sym typeface="+mn-lt"/>
              </a:rPr>
              <a:t>利非凡客户旅程</a:t>
            </a:r>
            <a:endParaRPr lang="en-US" altLang="zh-CN" sz="1424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276" y="550092"/>
            <a:ext cx="575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经销商本地市场活动，都要根据以下两个方面进行挂靠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769" y="792017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此页面仅供参考之用，不用体现在活动报告中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9793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XX/XX/2022 – XX/XX/2022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82134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5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77206"/>
              </p:ext>
            </p:extLst>
          </p:nvPr>
        </p:nvGraphicFramePr>
        <p:xfrm>
          <a:off x="544310" y="3164422"/>
          <a:ext cx="11048533" cy="217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本地市场活动</a:t>
                      </a: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本地市场活动</a:t>
                      </a: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特殊定制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仪式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清单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367389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主要流程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0507" y="3492957"/>
            <a:ext cx="804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请根据</a:t>
            </a:r>
            <a:r>
              <a:rPr lang="zh-CN" altLang="en-US" sz="2400" b="1" u="sng" dirty="0" smtClean="0">
                <a:cs typeface="+mn-ea"/>
                <a:sym typeface="+mn-lt"/>
              </a:rPr>
              <a:t>实际执行情况</a:t>
            </a:r>
            <a:r>
              <a:rPr lang="zh-CN" altLang="en-US" dirty="0" smtClean="0">
                <a:cs typeface="+mn-ea"/>
                <a:sym typeface="+mn-lt"/>
              </a:rPr>
              <a:t>提供本月每场交车活动的清单，需包含简要活动流程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83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51513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539015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如本月全部交车活动均在展厅中进行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提供</a:t>
            </a:r>
            <a:r>
              <a:rPr lang="zh-CN" altLang="en-US" sz="2800" b="1" u="sng" dirty="0">
                <a:solidFill>
                  <a:srgbClr val="232323"/>
                </a:solidFill>
                <a:cs typeface="+mn-ea"/>
                <a:sym typeface="+mn-lt"/>
              </a:rPr>
              <a:t>展厅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实景照片即可；</a:t>
            </a:r>
            <a:endParaRPr lang="en-US" altLang="zh-CN" sz="2000" dirty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本月交车活动涉及其他场地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</a:t>
            </a:r>
            <a:r>
              <a:rPr lang="zh-CN" altLang="en-US" sz="2800" b="1" u="sng" dirty="0">
                <a:solidFill>
                  <a:srgbClr val="232323"/>
                </a:solidFill>
                <a:cs typeface="+mn-ea"/>
                <a:sym typeface="+mn-lt"/>
              </a:rPr>
              <a:t>交车场地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内外部实景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照片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（如为客户私人住所可不提供照片）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9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lvl="0"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请提供本月所有交车仪式的主视觉照片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1098</Words>
  <Application>Microsoft Office PowerPoint</Application>
  <PresentationFormat>Widescreen</PresentationFormat>
  <Paragraphs>229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黑体</vt:lpstr>
      <vt:lpstr>Arial</vt:lpstr>
      <vt:lpstr>Bentley</vt:lpstr>
      <vt:lpstr>Bentley Light</vt:lpstr>
      <vt:lpstr>Bentley SemiBold</vt:lpstr>
      <vt:lpstr>Calibri</vt:lpstr>
      <vt:lpstr>Gill Sans MT</vt:lpstr>
      <vt:lpstr>Office Theme</vt:lpstr>
      <vt:lpstr>3_Office Theme</vt:lpstr>
      <vt:lpstr>4_Office Theme</vt:lpstr>
      <vt:lpstr>think-cell Slide</vt:lpstr>
      <vt:lpstr>PowerPoint Presentation</vt:lpstr>
      <vt:lpstr>PowerPoint Presentation</vt:lpstr>
      <vt:lpstr>PowerPoint Presentation</vt:lpstr>
      <vt:lpstr>Overview 概述</vt:lpstr>
      <vt:lpstr>Event Budget 费用总览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Karen JianingHu</cp:lastModifiedBy>
  <cp:revision>52</cp:revision>
  <dcterms:created xsi:type="dcterms:W3CDTF">2022-02-15T07:41:51Z</dcterms:created>
  <dcterms:modified xsi:type="dcterms:W3CDTF">2022-03-24T08:41:36Z</dcterms:modified>
</cp:coreProperties>
</file>