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14"/>
  </p:notesMasterIdLst>
  <p:sldIdLst>
    <p:sldId id="300" r:id="rId3"/>
    <p:sldId id="289" r:id="rId4"/>
    <p:sldId id="299" r:id="rId5"/>
    <p:sldId id="290" r:id="rId6"/>
    <p:sldId id="291" r:id="rId7"/>
    <p:sldId id="292" r:id="rId8"/>
    <p:sldId id="293" r:id="rId9"/>
    <p:sldId id="296" r:id="rId10"/>
    <p:sldId id="297" r:id="rId11"/>
    <p:sldId id="298" r:id="rId12"/>
    <p:sldId id="294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684" y="-102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1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8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g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90" y="186326"/>
            <a:ext cx="1521578" cy="7644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448" y="5567869"/>
            <a:ext cx="8236916" cy="10185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Dealer Name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经销商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名称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XXXX</a:t>
            </a:r>
          </a:p>
          <a:p>
            <a:pPr algn="l">
              <a:lnSpc>
                <a:spcPct val="130000"/>
              </a:lnSpc>
            </a:pP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Event Name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活动名称： （展厅活动，试驾活动，售后活动，交车仪式，易手车活动，新车发布等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sz="1507" dirty="0" smtClean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Start 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date/End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Submission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提交日期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79" b="14440"/>
          <a:stretch/>
        </p:blipFill>
        <p:spPr>
          <a:xfrm>
            <a:off x="290832" y="1205419"/>
            <a:ext cx="11654119" cy="4107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3347" y="5313270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封面图片可以自行更换车辆美图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Hospitality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礼仪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如有其他项目申请特殊定制，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请提供相关素材及照片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请提供礼仪照片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Hospitality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礼仪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Others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其他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324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Rundown / Agenda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活动流程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59136"/>
              </p:ext>
            </p:extLst>
          </p:nvPr>
        </p:nvGraphicFramePr>
        <p:xfrm>
          <a:off x="587141" y="1234463"/>
          <a:ext cx="11032602" cy="451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0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72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7266">
                  <a:extLst>
                    <a:ext uri="{9D8B030D-6E8A-4147-A177-3AD203B41FA5}">
                      <a16:colId xmlns:a16="http://schemas.microsoft.com/office/drawing/2014/main" xmlns="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Time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Content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Responsible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负责人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660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9438"/>
              </p:ext>
            </p:extLst>
          </p:nvPr>
        </p:nvGraphicFramePr>
        <p:xfrm>
          <a:off x="539749" y="1107029"/>
          <a:ext cx="11079991" cy="3442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:a16="http://schemas.microsoft.com/office/drawing/2014/main" xmlns="" val="1357581311"/>
                    </a:ext>
                  </a:extLst>
                </a:gridCol>
                <a:gridCol w="2706957">
                  <a:extLst>
                    <a:ext uri="{9D8B030D-6E8A-4147-A177-3AD203B41FA5}">
                      <a16:colId xmlns:a16="http://schemas.microsoft.com/office/drawing/2014/main" xmlns="" val="1956442140"/>
                    </a:ext>
                  </a:extLst>
                </a:gridCol>
                <a:gridCol w="1378384">
                  <a:extLst>
                    <a:ext uri="{9D8B030D-6E8A-4147-A177-3AD203B41FA5}">
                      <a16:colId xmlns:a16="http://schemas.microsoft.com/office/drawing/2014/main" xmlns="" val="3122743454"/>
                    </a:ext>
                  </a:extLst>
                </a:gridCol>
                <a:gridCol w="1030714">
                  <a:extLst>
                    <a:ext uri="{9D8B030D-6E8A-4147-A177-3AD203B41FA5}">
                      <a16:colId xmlns:a16="http://schemas.microsoft.com/office/drawing/2014/main" xmlns="" val="755301095"/>
                    </a:ext>
                  </a:extLst>
                </a:gridCol>
                <a:gridCol w="2464037">
                  <a:extLst>
                    <a:ext uri="{9D8B030D-6E8A-4147-A177-3AD203B41FA5}">
                      <a16:colId xmlns:a16="http://schemas.microsoft.com/office/drawing/2014/main" xmlns="" val="2056552446"/>
                    </a:ext>
                  </a:extLst>
                </a:gridCol>
                <a:gridCol w="1574966">
                  <a:extLst>
                    <a:ext uri="{9D8B030D-6E8A-4147-A177-3AD203B41FA5}">
                      <a16:colId xmlns:a16="http://schemas.microsoft.com/office/drawing/2014/main" xmlns="" val="1567976445"/>
                    </a:ext>
                  </a:extLst>
                </a:gridCol>
              </a:tblGrid>
              <a:tr h="31320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3583067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XXXXXX</a:t>
                      </a: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1841494"/>
                  </a:ext>
                </a:extLst>
              </a:tr>
              <a:tr h="48697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XX/XX/2021 – XX/XX/2021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0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7797630"/>
                  </a:ext>
                </a:extLst>
              </a:tr>
              <a:tr h="486978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参与人数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Vehicle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车辆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Usage  (Static/Test drive)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用途（静态展示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试驾）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49553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客户数量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型号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685792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004258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X,XXX</a:t>
                      </a: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9117920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数量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874002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98575428"/>
              </p:ext>
            </p:extLst>
          </p:nvPr>
        </p:nvGraphicFramePr>
        <p:xfrm>
          <a:off x="587372" y="4732273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xmlns="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xmlns="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Invitation Total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邀请计划总数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428803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136957"/>
              </p:ext>
            </p:extLst>
          </p:nvPr>
        </p:nvGraphicFramePr>
        <p:xfrm>
          <a:off x="404261" y="1162112"/>
          <a:ext cx="11473313" cy="50652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4780">
                  <a:extLst>
                    <a:ext uri="{9D8B030D-6E8A-4147-A177-3AD203B41FA5}">
                      <a16:colId xmlns:a16="http://schemas.microsoft.com/office/drawing/2014/main" xmlns="" val="2715221625"/>
                    </a:ext>
                  </a:extLst>
                </a:gridCol>
                <a:gridCol w="854780">
                  <a:extLst>
                    <a:ext uri="{9D8B030D-6E8A-4147-A177-3AD203B41FA5}">
                      <a16:colId xmlns:a16="http://schemas.microsoft.com/office/drawing/2014/main" xmlns="" val="1722467380"/>
                    </a:ext>
                  </a:extLst>
                </a:gridCol>
                <a:gridCol w="1158769">
                  <a:extLst>
                    <a:ext uri="{9D8B030D-6E8A-4147-A177-3AD203B41FA5}">
                      <a16:colId xmlns:a16="http://schemas.microsoft.com/office/drawing/2014/main" xmlns="" val="8733085"/>
                    </a:ext>
                  </a:extLst>
                </a:gridCol>
                <a:gridCol w="899883">
                  <a:extLst>
                    <a:ext uri="{9D8B030D-6E8A-4147-A177-3AD203B41FA5}">
                      <a16:colId xmlns:a16="http://schemas.microsoft.com/office/drawing/2014/main" xmlns="" val="2034639721"/>
                    </a:ext>
                  </a:extLst>
                </a:gridCol>
                <a:gridCol w="1968445">
                  <a:extLst>
                    <a:ext uri="{9D8B030D-6E8A-4147-A177-3AD203B41FA5}">
                      <a16:colId xmlns:a16="http://schemas.microsoft.com/office/drawing/2014/main" xmlns="" val="984284813"/>
                    </a:ext>
                  </a:extLst>
                </a:gridCol>
                <a:gridCol w="1634194">
                  <a:extLst>
                    <a:ext uri="{9D8B030D-6E8A-4147-A177-3AD203B41FA5}">
                      <a16:colId xmlns:a16="http://schemas.microsoft.com/office/drawing/2014/main" xmlns="" val="610353967"/>
                    </a:ext>
                  </a:extLst>
                </a:gridCol>
                <a:gridCol w="1234134">
                  <a:extLst>
                    <a:ext uri="{9D8B030D-6E8A-4147-A177-3AD203B41FA5}">
                      <a16:colId xmlns:a16="http://schemas.microsoft.com/office/drawing/2014/main" xmlns="" val="2199988680"/>
                    </a:ext>
                  </a:extLst>
                </a:gridCol>
                <a:gridCol w="942636">
                  <a:extLst>
                    <a:ext uri="{9D8B030D-6E8A-4147-A177-3AD203B41FA5}">
                      <a16:colId xmlns:a16="http://schemas.microsoft.com/office/drawing/2014/main" xmlns="" val="1060807198"/>
                    </a:ext>
                  </a:extLst>
                </a:gridCol>
                <a:gridCol w="1925692">
                  <a:extLst>
                    <a:ext uri="{9D8B030D-6E8A-4147-A177-3AD203B41FA5}">
                      <a16:colId xmlns:a16="http://schemas.microsoft.com/office/drawing/2014/main" xmlns="" val="3687281855"/>
                    </a:ext>
                  </a:extLst>
                </a:gridCol>
              </a:tblGrid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26044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492585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544089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899817"/>
                  </a:ext>
                </a:extLst>
              </a:tr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8840849"/>
                  </a:ext>
                </a:extLst>
              </a:tr>
              <a:tr h="398648"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kumimoji="0" lang="en-US" altLang="zh-CN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1501689"/>
                  </a:ext>
                </a:extLst>
              </a:tr>
              <a:tr h="643969"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Venue Rental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场地租赁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场地用途</a:t>
                      </a:r>
                      <a:r>
                        <a:rPr lang="en-US" altLang="zh-CN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车展</a:t>
                      </a:r>
                      <a:r>
                        <a:rPr lang="en-US" altLang="zh-CN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静展</a:t>
                      </a:r>
                      <a:r>
                        <a:rPr lang="en-US" altLang="zh-CN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试驾等</a:t>
                      </a:r>
                      <a:r>
                        <a:rPr lang="en-US" altLang="zh-CN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)/</a:t>
                      </a: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使用天数</a:t>
                      </a:r>
                      <a:r>
                        <a:rPr lang="en-US" altLang="zh-CN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每日费用</a:t>
                      </a:r>
                      <a:r>
                        <a:rPr lang="en-US" altLang="zh-CN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选择理由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Photography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摄影师人数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从业年限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拍摄时长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摄影设备（相机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摄像机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无人机等）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5075753"/>
                  </a:ext>
                </a:extLst>
              </a:tr>
              <a:tr h="944643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Setup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搭建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具体搭建方案及内容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Performance 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表演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表演人数及具体表演方案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如果有不同表演内容请详细说明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8738132"/>
                  </a:ext>
                </a:extLst>
              </a:tr>
              <a:tr h="398648">
                <a:tc row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Catering    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餐费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总就餐人数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人均餐费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MC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主持人</a:t>
                      </a: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人数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从业时长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相关经历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2001067"/>
                  </a:ext>
                </a:extLst>
              </a:tr>
              <a:tr h="3986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酒水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总就餐人数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人均酒水费用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4902271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注明其他费用内容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altLang="zh-CN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Hospitality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礼仪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人数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人均价格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1176443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87234"/>
            <a:ext cx="11048532" cy="474878"/>
          </a:xfrm>
        </p:spPr>
        <p:txBody>
          <a:bodyPr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593430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4"/>
            <a:ext cx="4888615" cy="4119614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场地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基础信息：地点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容量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选择</a:t>
            </a: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理由</a:t>
            </a: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合作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方信息（若有）：合作方背景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合作模式</a:t>
            </a:r>
            <a:endParaRPr lang="zh-CN" altLang="en-US" sz="1187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Venue basic information: area / capacity / why 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场地选择理由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728184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51512" y="1123920"/>
            <a:ext cx="548413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Site plan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场地使用计划 （平面图等）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3606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150394"/>
            <a:ext cx="11061479" cy="5163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187" dirty="0"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rand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epresentation – KV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活动主视觉或背板设计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xmlns="" id="{678FB949-4BA1-0C4C-A94C-DCC5BCEA5D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73" y="1075747"/>
            <a:ext cx="9382258" cy="52384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77026" y="6322995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Setup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场地布置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Performance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表演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Performance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表演计划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Performance concept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表演方案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269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Photography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摄影摄像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请提供摄影师作品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可以是多幅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请提供摄影师介绍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659</Words>
  <Application>Microsoft Office PowerPoint</Application>
  <PresentationFormat>自定义</PresentationFormat>
  <Paragraphs>192</Paragraphs>
  <Slides>11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44</cp:revision>
  <dcterms:created xsi:type="dcterms:W3CDTF">2022-02-15T07:41:51Z</dcterms:created>
  <dcterms:modified xsi:type="dcterms:W3CDTF">2022-04-01T15:50:36Z</dcterms:modified>
</cp:coreProperties>
</file>