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</p:sldMasterIdLst>
  <p:notesMasterIdLst>
    <p:notesMasterId r:id="rId11"/>
  </p:notesMasterIdLst>
  <p:sldIdLst>
    <p:sldId id="300" r:id="rId3"/>
    <p:sldId id="289" r:id="rId4"/>
    <p:sldId id="299" r:id="rId5"/>
    <p:sldId id="294" r:id="rId6"/>
    <p:sldId id="290" r:id="rId7"/>
    <p:sldId id="292" r:id="rId8"/>
    <p:sldId id="293" r:id="rId9"/>
    <p:sldId id="297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449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14" name="Objec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8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oleObject" Target="../embeddings/oleObject7.bin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4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90" y="186326"/>
            <a:ext cx="1521578" cy="76449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12448" y="5567869"/>
            <a:ext cx="8236916" cy="10185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Dealer Name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经销商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名称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宾利</a:t>
            </a: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XXXX</a:t>
            </a:r>
          </a:p>
          <a:p>
            <a:pPr algn="l">
              <a:lnSpc>
                <a:spcPct val="130000"/>
              </a:lnSpc>
            </a:pP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Event Name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活动名称：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宾利</a:t>
            </a: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XXXX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交车仪式</a:t>
            </a: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-X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月</a:t>
            </a:r>
            <a:endParaRPr lang="en-US" altLang="zh-CN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Start 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date/End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2022-xx-xx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Submission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提交日期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2022-xx-xx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8120"/>
            <a:ext cx="12192000" cy="412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5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92327"/>
              </p:ext>
            </p:extLst>
          </p:nvPr>
        </p:nvGraphicFramePr>
        <p:xfrm>
          <a:off x="539749" y="1107029"/>
          <a:ext cx="11079991" cy="2955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933">
                  <a:extLst>
                    <a:ext uri="{9D8B030D-6E8A-4147-A177-3AD203B41FA5}">
                      <a16:colId xmlns:a16="http://schemas.microsoft.com/office/drawing/2014/main" xmlns="" val="1357581311"/>
                    </a:ext>
                  </a:extLst>
                </a:gridCol>
                <a:gridCol w="2706957">
                  <a:extLst>
                    <a:ext uri="{9D8B030D-6E8A-4147-A177-3AD203B41FA5}">
                      <a16:colId xmlns:a16="http://schemas.microsoft.com/office/drawing/2014/main" xmlns="" val="1956442140"/>
                    </a:ext>
                  </a:extLst>
                </a:gridCol>
                <a:gridCol w="1378384">
                  <a:extLst>
                    <a:ext uri="{9D8B030D-6E8A-4147-A177-3AD203B41FA5}">
                      <a16:colId xmlns:a16="http://schemas.microsoft.com/office/drawing/2014/main" xmlns="" val="3122743454"/>
                    </a:ext>
                  </a:extLst>
                </a:gridCol>
                <a:gridCol w="1030714">
                  <a:extLst>
                    <a:ext uri="{9D8B030D-6E8A-4147-A177-3AD203B41FA5}">
                      <a16:colId xmlns:a16="http://schemas.microsoft.com/office/drawing/2014/main" xmlns="" val="755301095"/>
                    </a:ext>
                  </a:extLst>
                </a:gridCol>
                <a:gridCol w="2464037">
                  <a:extLst>
                    <a:ext uri="{9D8B030D-6E8A-4147-A177-3AD203B41FA5}">
                      <a16:colId xmlns:a16="http://schemas.microsoft.com/office/drawing/2014/main" xmlns="" val="2056552446"/>
                    </a:ext>
                  </a:extLst>
                </a:gridCol>
                <a:gridCol w="1574966">
                  <a:extLst>
                    <a:ext uri="{9D8B030D-6E8A-4147-A177-3AD203B41FA5}">
                      <a16:colId xmlns:a16="http://schemas.microsoft.com/office/drawing/2014/main" xmlns="" val="1567976445"/>
                    </a:ext>
                  </a:extLst>
                </a:gridCol>
              </a:tblGrid>
              <a:tr h="31320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活动总览 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Over</a:t>
                      </a:r>
                      <a:r>
                        <a:rPr lang="en-US" altLang="zh-CN" sz="12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view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3583067"/>
                  </a:ext>
                </a:extLst>
              </a:tr>
              <a:tr h="524437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 &amp; Intent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活动名称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内容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1841494"/>
                  </a:ext>
                </a:extLst>
              </a:tr>
              <a:tr h="486978"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People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参与人数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地点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49553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DCPID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客户数量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004258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Cost per n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ew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*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9117920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of new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leads created in 2022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874002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54312"/>
            <a:ext cx="11051852" cy="364291"/>
          </a:xfrm>
        </p:spPr>
        <p:txBody>
          <a:bodyPr vert="horz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93723744"/>
              </p:ext>
            </p:extLst>
          </p:nvPr>
        </p:nvGraphicFramePr>
        <p:xfrm>
          <a:off x="587372" y="4245295"/>
          <a:ext cx="11032368" cy="87145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:a16="http://schemas.microsoft.com/office/drawing/2014/main" xmlns="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:a16="http://schemas.microsoft.com/office/drawing/2014/main" xmlns="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Invitation Total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邀请计划总数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4288031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3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9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981620"/>
              </p:ext>
            </p:extLst>
          </p:nvPr>
        </p:nvGraphicFramePr>
        <p:xfrm>
          <a:off x="404261" y="1162112"/>
          <a:ext cx="11215482" cy="4539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571">
                  <a:extLst>
                    <a:ext uri="{9D8B030D-6E8A-4147-A177-3AD203B41FA5}">
                      <a16:colId xmlns:a16="http://schemas.microsoft.com/office/drawing/2014/main" xmlns="" val="2715221625"/>
                    </a:ext>
                  </a:extLst>
                </a:gridCol>
                <a:gridCol w="835571">
                  <a:extLst>
                    <a:ext uri="{9D8B030D-6E8A-4147-A177-3AD203B41FA5}">
                      <a16:colId xmlns:a16="http://schemas.microsoft.com/office/drawing/2014/main" xmlns="" val="1722467380"/>
                    </a:ext>
                  </a:extLst>
                </a:gridCol>
                <a:gridCol w="1132729">
                  <a:extLst>
                    <a:ext uri="{9D8B030D-6E8A-4147-A177-3AD203B41FA5}">
                      <a16:colId xmlns:a16="http://schemas.microsoft.com/office/drawing/2014/main" xmlns="" val="8733085"/>
                    </a:ext>
                  </a:extLst>
                </a:gridCol>
                <a:gridCol w="879661">
                  <a:extLst>
                    <a:ext uri="{9D8B030D-6E8A-4147-A177-3AD203B41FA5}">
                      <a16:colId xmlns:a16="http://schemas.microsoft.com/office/drawing/2014/main" xmlns="" val="2034639721"/>
                    </a:ext>
                  </a:extLst>
                </a:gridCol>
                <a:gridCol w="1924210">
                  <a:extLst>
                    <a:ext uri="{9D8B030D-6E8A-4147-A177-3AD203B41FA5}">
                      <a16:colId xmlns:a16="http://schemas.microsoft.com/office/drawing/2014/main" xmlns="" val="984284813"/>
                    </a:ext>
                  </a:extLst>
                </a:gridCol>
                <a:gridCol w="1597470">
                  <a:extLst>
                    <a:ext uri="{9D8B030D-6E8A-4147-A177-3AD203B41FA5}">
                      <a16:colId xmlns:a16="http://schemas.microsoft.com/office/drawing/2014/main" xmlns="" val="610353967"/>
                    </a:ext>
                  </a:extLst>
                </a:gridCol>
                <a:gridCol w="1206400">
                  <a:extLst>
                    <a:ext uri="{9D8B030D-6E8A-4147-A177-3AD203B41FA5}">
                      <a16:colId xmlns:a16="http://schemas.microsoft.com/office/drawing/2014/main" xmlns="" val="2199988680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xmlns="" val="1060807198"/>
                    </a:ext>
                  </a:extLst>
                </a:gridCol>
                <a:gridCol w="1882417">
                  <a:extLst>
                    <a:ext uri="{9D8B030D-6E8A-4147-A177-3AD203B41FA5}">
                      <a16:colId xmlns:a16="http://schemas.microsoft.com/office/drawing/2014/main" xmlns="" val="3687281855"/>
                    </a:ext>
                  </a:extLst>
                </a:gridCol>
              </a:tblGrid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 Overview 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26044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Budget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492585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5440894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899817"/>
                  </a:ext>
                </a:extLst>
              </a:tr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Detail </a:t>
                      </a:r>
                      <a:r>
                        <a:rPr lang="zh-CN" altLang="en-US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费用详情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8840849"/>
                  </a:ext>
                </a:extLst>
              </a:tr>
              <a:tr h="398648">
                <a:tc gridSpan="2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lang="en-US" altLang="zh-CN" sz="8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kumimoji="0" lang="en-US" altLang="zh-CN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1501689"/>
                  </a:ext>
                </a:extLst>
              </a:tr>
              <a:tr h="643969">
                <a:tc gridSpan="2"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Venue Rental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场地租赁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zh-CN" altLang="en-US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Photography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5075753"/>
                  </a:ext>
                </a:extLst>
              </a:tr>
              <a:tr h="879104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Setup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搭建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8738132"/>
                  </a:ext>
                </a:extLst>
              </a:tr>
              <a:tr h="398648">
                <a:tc row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Catering    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餐费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2001067"/>
                  </a:ext>
                </a:extLst>
              </a:tr>
              <a:tr h="39864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酒水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4902271"/>
                  </a:ext>
                </a:extLst>
              </a:tr>
            </a:tbl>
          </a:graphicData>
        </a:graphic>
      </p:graphicFrame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87234"/>
            <a:ext cx="11048532" cy="474878"/>
          </a:xfrm>
        </p:spPr>
        <p:txBody>
          <a:bodyPr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Monthly Handover Ceremony Plan |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本月交车仪式安排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472019"/>
              </p:ext>
            </p:extLst>
          </p:nvPr>
        </p:nvGraphicFramePr>
        <p:xfrm>
          <a:off x="587141" y="1234463"/>
          <a:ext cx="11032602" cy="4286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595">
                  <a:extLst>
                    <a:ext uri="{9D8B030D-6E8A-4147-A177-3AD203B41FA5}">
                      <a16:colId xmlns:a16="http://schemas.microsoft.com/office/drawing/2014/main" xmlns="" val="207362988"/>
                    </a:ext>
                  </a:extLst>
                </a:gridCol>
                <a:gridCol w="2213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61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34579">
                  <a:extLst>
                    <a:ext uri="{9D8B030D-6E8A-4147-A177-3AD203B41FA5}">
                      <a16:colId xmlns:a16="http://schemas.microsoft.com/office/drawing/2014/main" xmlns="" val="610373499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Model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</a:t>
                      </a:r>
                      <a:r>
                        <a:rPr lang="en-US" altLang="zh-CN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Highlight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活动主要亮点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630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87373226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9051246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77553746"/>
                  </a:ext>
                </a:extLst>
              </a:tr>
              <a:tr h="43482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3040112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4687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8"/>
            <a:ext cx="11080728" cy="4593430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ctr">
              <a:prstTxWarp prst="textNoShape">
                <a:avLst/>
              </a:prstTxWarp>
              <a:noAutofit/>
            </a:bodyPr>
            <a:lstStyle/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232323"/>
                  </a:solidFill>
                  <a:cs typeface="+mn-ea"/>
                  <a:sym typeface="+mn-lt"/>
                </a:rPr>
                <a:t>如本月全部交车活动均在展厅中进行</a:t>
              </a: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，</a:t>
              </a:r>
              <a:endParaRPr lang="en-US" altLang="zh-CN" sz="2000" dirty="0" smtClean="0">
                <a:solidFill>
                  <a:srgbClr val="232323"/>
                </a:solidFill>
                <a:cs typeface="+mn-ea"/>
                <a:sym typeface="+mn-lt"/>
              </a:endParaRPr>
            </a:p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提供</a:t>
              </a:r>
              <a:r>
                <a:rPr lang="zh-CN" altLang="en-US" sz="2800" b="1" u="sng" dirty="0">
                  <a:solidFill>
                    <a:srgbClr val="232323"/>
                  </a:solidFill>
                  <a:cs typeface="+mn-ea"/>
                  <a:sym typeface="+mn-lt"/>
                </a:rPr>
                <a:t>展厅</a:t>
              </a:r>
              <a:r>
                <a:rPr lang="zh-CN" altLang="en-US" sz="2000" dirty="0">
                  <a:solidFill>
                    <a:srgbClr val="232323"/>
                  </a:solidFill>
                  <a:cs typeface="+mn-ea"/>
                  <a:sym typeface="+mn-lt"/>
                </a:rPr>
                <a:t>实景照片即可；</a:t>
              </a:r>
              <a:endParaRPr lang="en-US" altLang="zh-CN" sz="2000" dirty="0">
                <a:solidFill>
                  <a:srgbClr val="232323"/>
                </a:solidFill>
                <a:cs typeface="+mn-ea"/>
                <a:sym typeface="+mn-lt"/>
              </a:endParaRPr>
            </a:p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 dirty="0" smtClean="0">
                <a:solidFill>
                  <a:srgbClr val="232323"/>
                </a:solidFill>
                <a:cs typeface="+mn-ea"/>
                <a:sym typeface="+mn-lt"/>
              </a:endParaRPr>
            </a:p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如</a:t>
              </a:r>
              <a:r>
                <a:rPr lang="zh-CN" altLang="en-US" sz="2000" dirty="0">
                  <a:solidFill>
                    <a:srgbClr val="232323"/>
                  </a:solidFill>
                  <a:cs typeface="+mn-ea"/>
                  <a:sym typeface="+mn-lt"/>
                </a:rPr>
                <a:t>本月交车活动涉及其他场地</a:t>
              </a: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，</a:t>
              </a:r>
              <a:endParaRPr lang="en-US" altLang="zh-CN" sz="2000" dirty="0" smtClean="0">
                <a:solidFill>
                  <a:srgbClr val="232323"/>
                </a:solidFill>
                <a:cs typeface="+mn-ea"/>
                <a:sym typeface="+mn-lt"/>
              </a:endParaRPr>
            </a:p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请提供</a:t>
              </a:r>
              <a:r>
                <a:rPr lang="zh-CN" altLang="en-US" sz="2800" b="1" u="sng" dirty="0">
                  <a:solidFill>
                    <a:srgbClr val="232323"/>
                  </a:solidFill>
                  <a:cs typeface="+mn-ea"/>
                  <a:sym typeface="+mn-lt"/>
                </a:rPr>
                <a:t>交车场地</a:t>
              </a:r>
              <a:r>
                <a:rPr lang="zh-CN" altLang="en-US" sz="2000" dirty="0">
                  <a:solidFill>
                    <a:srgbClr val="232323"/>
                  </a:solidFill>
                  <a:cs typeface="+mn-ea"/>
                  <a:sym typeface="+mn-lt"/>
                </a:rPr>
                <a:t>内外部实景</a:t>
              </a: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照片</a:t>
              </a:r>
              <a:endParaRPr lang="en-US" altLang="zh-CN" sz="2000" dirty="0" smtClean="0">
                <a:solidFill>
                  <a:srgbClr val="232323"/>
                </a:solidFill>
                <a:cs typeface="+mn-ea"/>
                <a:sym typeface="+mn-lt"/>
              </a:endParaRPr>
            </a:p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（如为客户私人住所可不提供照片）</a:t>
              </a:r>
              <a:endParaRPr lang="zh-CN" altLang="en-US" sz="2000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30694" y="1838424"/>
            <a:ext cx="4888615" cy="4119614"/>
          </a:xfrm>
          <a:prstGeom prst="rect">
            <a:avLst/>
          </a:prstGeom>
          <a:noFill/>
          <a:ln>
            <a:solidFill>
              <a:srgbClr val="00321F"/>
            </a:solidFill>
            <a:prstDash val="lgDash"/>
          </a:ln>
        </p:spPr>
        <p:txBody>
          <a:bodyPr wrap="square" lIns="85451" rIns="85451" rtlCol="0" anchor="t">
            <a:noAutofit/>
          </a:bodyPr>
          <a:lstStyle/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场地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基础信息：地点 </a:t>
            </a:r>
            <a:r>
              <a:rPr lang="en-US" altLang="zh-CN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/ 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容量 </a:t>
            </a:r>
            <a:r>
              <a:rPr lang="en-US" altLang="zh-CN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/ 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选择</a:t>
            </a: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理由</a:t>
            </a: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如果是展厅，不需要提供理由，改成展厅局部照片</a:t>
            </a: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如果是外面场地，介绍下选择理由</a:t>
            </a: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Venue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Venue basic information: area / capacity / why selection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场地选择理由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7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58263" y="1150394"/>
            <a:ext cx="11061479" cy="5163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如本月交车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活动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有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多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个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不同主视觉设计，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请全部提供并确保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及时在活动开始前通过</a:t>
            </a:r>
            <a:r>
              <a:rPr lang="en-US" altLang="zh-CN" sz="2000" dirty="0" err="1">
                <a:solidFill>
                  <a:srgbClr val="232323"/>
                </a:solidFill>
                <a:cs typeface="+mn-ea"/>
                <a:sym typeface="+mn-lt"/>
              </a:rPr>
              <a:t>MarCom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审核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（相同模板提交一次即可）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如果无主视觉，可以删除本页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rand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epresentation – KV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活动主视觉或背板设计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6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77026" y="5834618"/>
            <a:ext cx="3442716" cy="46605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请说明主</a:t>
            </a: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视觉</a:t>
            </a: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图片是否已经获得批准</a:t>
            </a:r>
            <a:endParaRPr lang="zh-CN" altLang="en-US" sz="1424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Setup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场地布置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请提供具体搭建效果图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请提供具体搭建方案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Photography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摄影摄像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请提供摄影师作品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可以是多幅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请提供摄影师介绍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heme/theme1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entley template 2021.potx" id="{C9F80F40-B2B1-4DB6-919B-71F3AAFFE5B0}" vid="{F9D38CA0-4F02-4029-A6BC-9642EF690A5C}"/>
    </a:ext>
  </a:extLst>
</a:theme>
</file>

<file path=ppt/theme/theme2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494</Words>
  <Application>Microsoft Office PowerPoint</Application>
  <PresentationFormat>自定义</PresentationFormat>
  <Paragraphs>126</Paragraphs>
  <Slides>8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3_Office Theme</vt:lpstr>
      <vt:lpstr>4_Office Theme</vt:lpstr>
      <vt:lpstr>think-cell Slide</vt:lpstr>
      <vt:lpstr>PowerPoint 演示文稿</vt:lpstr>
      <vt:lpstr>Overview 概述</vt:lpstr>
      <vt:lpstr>Event Budget 费用总览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Think</cp:lastModifiedBy>
  <cp:revision>53</cp:revision>
  <dcterms:created xsi:type="dcterms:W3CDTF">2022-02-15T07:41:51Z</dcterms:created>
  <dcterms:modified xsi:type="dcterms:W3CDTF">2022-04-01T15:32:12Z</dcterms:modified>
</cp:coreProperties>
</file>