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4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72" r:id="rId3"/>
  </p:sldMasterIdLst>
  <p:notesMasterIdLst>
    <p:notesMasterId r:id="rId17"/>
  </p:notesMasterIdLst>
  <p:sldIdLst>
    <p:sldId id="270" r:id="rId4"/>
    <p:sldId id="289" r:id="rId5"/>
    <p:sldId id="301" r:id="rId6"/>
    <p:sldId id="299" r:id="rId7"/>
    <p:sldId id="294" r:id="rId8"/>
    <p:sldId id="290" r:id="rId9"/>
    <p:sldId id="300" r:id="rId10"/>
    <p:sldId id="292" r:id="rId11"/>
    <p:sldId id="293" r:id="rId12"/>
    <p:sldId id="296" r:id="rId13"/>
    <p:sldId id="298" r:id="rId14"/>
    <p:sldId id="297" r:id="rId15"/>
    <p:sldId id="302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731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90" y="-246"/>
      </p:cViewPr>
      <p:guideLst>
        <p:guide orient="horz" pos="2160"/>
        <p:guide pos="73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4D669-94F9-4D70-8C76-4C2D35D4E5D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F1FBE-56EB-4949-9CC0-596323F09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0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26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806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449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A0010E-9B7C-4109-8B7A-732433805D90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957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13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833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7711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320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281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1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74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80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0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2" y="1939304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2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2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1" y="3488560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0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8" y="1945066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8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8" y="271957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7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6" y="349432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6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7" y="271669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7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4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4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6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838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5" b="0" i="0">
                <a:solidFill>
                  <a:schemeClr val="tx1"/>
                </a:solidFill>
                <a:latin typeface="Bentley Light" panose="020B0304040201020103" pitchFamily="34" charset="0"/>
              </a:defRPr>
            </a:lvl1pPr>
          </a:lstStyle>
          <a:p>
            <a:r>
              <a:rPr lang="en-US" dirty="0"/>
              <a:t>CLICK TO INSERT DOCUMENT / SECTION TITLE</a:t>
            </a:r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304040201020103" pitchFamily="34" charset="0"/>
              </a:defRPr>
            </a:lvl1pPr>
          </a:lstStyle>
          <a:p>
            <a:fld id="{BB1AD9A7-13C2-8C4C-A126-3658DA8EF69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 userDrawn="1"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108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7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4749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1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29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5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18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9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03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117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7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6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1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59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78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5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5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9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42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19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7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0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7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1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2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4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slideLayout" Target="../slideLayouts/slideLayout15.xml"/><Relationship Id="rId7" Type="http://schemas.openxmlformats.org/officeDocument/2006/relationships/vmlDrawing" Target="../drawings/vmlDrawing3.v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17.xml"/><Relationship Id="rId10" Type="http://schemas.openxmlformats.org/officeDocument/2006/relationships/oleObject" Target="../embeddings/oleObject3.bin"/><Relationship Id="rId4" Type="http://schemas.openxmlformats.org/officeDocument/2006/relationships/slideLayout" Target="../slideLayouts/slideLayout16.xml"/><Relationship Id="rId9" Type="http://schemas.openxmlformats.org/officeDocument/2006/relationships/tags" Target="../tags/tag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slideLayout" Target="../slideLayouts/slideLayout20.xml"/><Relationship Id="rId7" Type="http://schemas.openxmlformats.org/officeDocument/2006/relationships/vmlDrawing" Target="../drawings/vmlDrawing8.v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22.xml"/><Relationship Id="rId10" Type="http://schemas.openxmlformats.org/officeDocument/2006/relationships/oleObject" Target="../embeddings/oleObject8.bin"/><Relationship Id="rId4" Type="http://schemas.openxmlformats.org/officeDocument/2006/relationships/slideLayout" Target="../slideLayouts/slideLayout21.xml"/><Relationship Id="rId9" Type="http://schemas.openxmlformats.org/officeDocument/2006/relationships/tags" Target="../tags/tag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420721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think-cell Slide" r:id="rId16" imgW="416" imgH="416" progId="TCLayout.ActiveDocument.1">
                  <p:embed/>
                </p:oleObj>
              </mc:Choice>
              <mc:Fallback>
                <p:oleObj name="think-cell Slide" r:id="rId1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F8517-1271-4F8B-9742-ECB8BBF2269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9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9352528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3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9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1520963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4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0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1.xml"/><Relationship Id="rId7" Type="http://schemas.openxmlformats.org/officeDocument/2006/relationships/image" Target="../media/image4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1.emf"/><Relationship Id="rId2" Type="http://schemas.openxmlformats.org/officeDocument/2006/relationships/tags" Target="../tags/tag2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57425751"/>
              </p:ext>
            </p:extLst>
          </p:nvPr>
        </p:nvGraphicFramePr>
        <p:xfrm>
          <a:off x="1693" y="1647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0" name="think-cell Slide" r:id="rId5" imgW="396" imgH="396" progId="TCLayout.ActiveDocument.1">
                  <p:embed/>
                </p:oleObj>
              </mc:Choice>
              <mc:Fallback>
                <p:oleObj name="think-cell Slide" r:id="rId5" imgW="396" imgH="396" progId="TCLayout.ActiveDocument.1">
                  <p:embed/>
                  <p:pic>
                    <p:nvPicPr>
                      <p:cNvPr id="26" name="Object 2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3" y="1647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" name="图片 2">
            <a:extLst>
              <a:ext uri="{FF2B5EF4-FFF2-40B4-BE49-F238E27FC236}">
                <a16:creationId xmlns:a16="http://schemas.microsoft.com/office/drawing/2014/main" xmlns="" id="{321341A2-5A29-6A47-A5DC-E12071424359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3" y="60"/>
            <a:ext cx="12282082" cy="6857883"/>
          </a:xfrm>
          <a:prstGeom prst="rect">
            <a:avLst/>
          </a:prstGeom>
        </p:spPr>
      </p:pic>
      <p:sp>
        <p:nvSpPr>
          <p:cNvPr id="69" name="矩形 197">
            <a:extLst>
              <a:ext uri="{FF2B5EF4-FFF2-40B4-BE49-F238E27FC236}">
                <a16:creationId xmlns:a16="http://schemas.microsoft.com/office/drawing/2014/main" xmlns="" id="{A26E02F6-ED45-2E46-B455-D7E64937829D}"/>
              </a:ext>
            </a:extLst>
          </p:cNvPr>
          <p:cNvSpPr/>
          <p:nvPr/>
        </p:nvSpPr>
        <p:spPr>
          <a:xfrm>
            <a:off x="-2373" y="-22518"/>
            <a:ext cx="12286148" cy="685788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97">
              <a:defRPr/>
            </a:pPr>
            <a:endParaRPr kumimoji="1"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7" name="Rectangle 26" hidden="1"/>
          <p:cNvSpPr/>
          <p:nvPr>
            <p:custDataLst>
              <p:tags r:id="rId3"/>
            </p:custDataLst>
          </p:nvPr>
        </p:nvSpPr>
        <p:spPr>
          <a:xfrm>
            <a:off x="106" y="60"/>
            <a:ext cx="158747" cy="1587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 defTabSz="914397">
              <a:defRPr/>
            </a:pPr>
            <a:endParaRPr 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229716" y="1140994"/>
            <a:ext cx="1730902" cy="179373"/>
          </a:xfrm>
          <a:prstGeom prst="roundRect">
            <a:avLst/>
          </a:prstGeom>
          <a:solidFill>
            <a:srgbClr val="A6A6A6"/>
          </a:solidFill>
          <a:ln w="6350" cmpd="sng">
            <a:noFill/>
            <a:miter lim="800000"/>
            <a:headEnd/>
            <a:tailEnd/>
          </a:ln>
        </p:spPr>
        <p:txBody>
          <a:bodyPr wrap="square" lIns="85449" rIns="85449" rtlCol="0" anchor="ctr" anchorCtr="0">
            <a:prstTxWarp prst="textNoShape">
              <a:avLst/>
            </a:prstTxWarp>
            <a:noAutofit/>
          </a:bodyPr>
          <a:lstStyle/>
          <a:p>
            <a:pPr algn="ctr" defTabSz="914397">
              <a:defRPr/>
            </a:pPr>
            <a:r>
              <a:rPr lang="zh-CN" altLang="en-US" sz="900" dirty="0">
                <a:solidFill>
                  <a:srgbClr val="000000"/>
                </a:solidFill>
                <a:cs typeface="+mn-ea"/>
                <a:sym typeface="+mn-lt"/>
              </a:rPr>
              <a:t>图例</a:t>
            </a:r>
            <a:endParaRPr lang="en-US" sz="9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8829" y="1144721"/>
            <a:ext cx="11769154" cy="5233793"/>
          </a:xfrm>
          <a:prstGeom prst="roundRect">
            <a:avLst>
              <a:gd name="adj" fmla="val 1149"/>
            </a:avLst>
          </a:prstGeom>
          <a:noFill/>
          <a:ln w="190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217041" tIns="217041" rIns="85449" rtlCol="0" anchor="t">
            <a:prstTxWarp prst="textNoShape">
              <a:avLst/>
            </a:prstTxWarp>
            <a:noAutofit/>
          </a:bodyPr>
          <a:lstStyle/>
          <a:p>
            <a:pPr marL="203477" indent="-203477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sz="8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010114" y="2392232"/>
            <a:ext cx="6727334" cy="1523111"/>
          </a:xfrm>
          <a:prstGeom prst="roundRect">
            <a:avLst>
              <a:gd name="adj" fmla="val 12842"/>
            </a:avLst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5064633" y="1308123"/>
            <a:ext cx="3611564" cy="898999"/>
          </a:xfrm>
          <a:prstGeom prst="roundRect">
            <a:avLst/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102551" y="2493503"/>
            <a:ext cx="6766034" cy="1462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经销商本地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D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级车展</a:t>
            </a:r>
            <a:endParaRPr lang="en-US" altLang="zh-CN" sz="1187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介绍宾利飞驰，添越，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GT</a:t>
            </a:r>
            <a:endParaRPr lang="zh-CN" alt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支持销售</a:t>
            </a:r>
            <a:endParaRPr lang="en-US" altLang="zh-CN" sz="1187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--</a:t>
            </a: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--</a:t>
            </a:r>
            <a:endParaRPr lang="zh-CN" alt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115760" y="1408157"/>
            <a:ext cx="2952181" cy="457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4397">
              <a:buFont typeface="Arial" panose="020B0604020202020204" pitchFamily="34" charset="0"/>
              <a:buChar char="•"/>
            </a:pP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2022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年</a:t>
            </a:r>
            <a:r>
              <a:rPr lang="en-US" altLang="zh-CN" sz="1187" dirty="0">
                <a:solidFill>
                  <a:srgbClr val="FFFFFF"/>
                </a:solidFill>
                <a:cs typeface="+mn-ea"/>
                <a:sym typeface="+mn-lt"/>
              </a:rPr>
              <a:t>3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月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11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日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-13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日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	绍兴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车展</a:t>
            </a:r>
            <a:endParaRPr lang="en-US" altLang="zh-CN" sz="1187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buFont typeface="Arial" panose="020B0604020202020204" pitchFamily="34" charset="0"/>
              <a:buChar char="•"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经销商 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– 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宾利杭州西湖</a:t>
            </a:r>
            <a:endParaRPr lang="zh-CN" alt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5006128" y="4073022"/>
            <a:ext cx="6731322" cy="2088781"/>
          </a:xfrm>
          <a:prstGeom prst="roundRect">
            <a:avLst>
              <a:gd name="adj" fmla="val 12842"/>
            </a:avLst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8788043" y="1305969"/>
            <a:ext cx="2961098" cy="901153"/>
          </a:xfrm>
          <a:prstGeom prst="roundRect">
            <a:avLst>
              <a:gd name="adj" fmla="val 12842"/>
            </a:avLst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096682" y="4134536"/>
            <a:ext cx="6884199" cy="2010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97">
              <a:lnSpc>
                <a:spcPct val="150000"/>
              </a:lnSpc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健康愉悦：</a:t>
            </a: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通过新车型沟通健康愉悦</a:t>
            </a: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提供目标受众欣赏新车型的机会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No.1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调情：客户可以带领儿童前往宾利展台</a:t>
            </a:r>
            <a:endParaRPr lang="en-US" altLang="zh-CN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No.2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初次约会：经销商可以邀请潜在客户现场品鉴车辆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No.8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分享甜蜜：提供忠实客户车展参观机会作为回馈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No.9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重燃爱火：为现有客户提供具有吸引力的产品体验机会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353" y="1416010"/>
            <a:ext cx="4340379" cy="240505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133" y="3916712"/>
            <a:ext cx="4355304" cy="217163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0556382" y="1416352"/>
            <a:ext cx="2238793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车主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45215" y="1660560"/>
            <a:ext cx="1170417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潜在客户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6" name="Rectangle 35"/>
          <p:cNvSpPr>
            <a:spLocks/>
          </p:cNvSpPr>
          <p:nvPr/>
        </p:nvSpPr>
        <p:spPr>
          <a:xfrm>
            <a:off x="10473796" y="1526461"/>
            <a:ext cx="71999" cy="7199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045213" y="1416352"/>
            <a:ext cx="1337438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忠诚客户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8" name="Rectangle 47"/>
          <p:cNvSpPr>
            <a:spLocks/>
          </p:cNvSpPr>
          <p:nvPr/>
        </p:nvSpPr>
        <p:spPr>
          <a:xfrm>
            <a:off x="8916558" y="1526461"/>
            <a:ext cx="71999" cy="7199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9" name="Rectangle 48"/>
          <p:cNvSpPr>
            <a:spLocks/>
          </p:cNvSpPr>
          <p:nvPr/>
        </p:nvSpPr>
        <p:spPr>
          <a:xfrm>
            <a:off x="8916558" y="1770670"/>
            <a:ext cx="71999" cy="71999"/>
          </a:xfrm>
          <a:prstGeom prst="rect">
            <a:avLst/>
          </a:prstGeom>
          <a:solidFill>
            <a:srgbClr val="A49E92"/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580129" y="1660560"/>
            <a:ext cx="2225176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品牌粉丝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1" name="Rectangle 50"/>
          <p:cNvSpPr>
            <a:spLocks/>
          </p:cNvSpPr>
          <p:nvPr/>
        </p:nvSpPr>
        <p:spPr>
          <a:xfrm>
            <a:off x="10473521" y="1770670"/>
            <a:ext cx="71999" cy="71999"/>
          </a:xfrm>
          <a:prstGeom prst="rect">
            <a:avLst/>
          </a:prstGeom>
          <a:solidFill>
            <a:srgbClr val="A49E92"/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065432" y="1915025"/>
            <a:ext cx="2225176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媒体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6" name="Rectangle 55"/>
          <p:cNvSpPr>
            <a:spLocks/>
          </p:cNvSpPr>
          <p:nvPr/>
        </p:nvSpPr>
        <p:spPr>
          <a:xfrm>
            <a:off x="8923179" y="2019745"/>
            <a:ext cx="71999" cy="71999"/>
          </a:xfrm>
          <a:prstGeom prst="rect">
            <a:avLst/>
          </a:prstGeom>
          <a:solidFill>
            <a:srgbClr val="A49E92"/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61916" y="1201777"/>
            <a:ext cx="976700" cy="217044"/>
          </a:xfrm>
          <a:prstGeom prst="rect">
            <a:avLst/>
          </a:prstGeom>
          <a:solidFill>
            <a:srgbClr val="1F1C1D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时间</a:t>
            </a:r>
            <a:r>
              <a:rPr lang="en-US" altLang="zh-CN" sz="1424" dirty="0">
                <a:solidFill>
                  <a:srgbClr val="FFFFFF"/>
                </a:solidFill>
                <a:cs typeface="+mn-ea"/>
                <a:sym typeface="+mn-lt"/>
              </a:rPr>
              <a:t>/</a:t>
            </a: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地点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37842" y="2297539"/>
            <a:ext cx="1410789" cy="217044"/>
          </a:xfrm>
          <a:prstGeom prst="rect">
            <a:avLst/>
          </a:prstGeom>
          <a:solidFill>
            <a:srgbClr val="39281C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核心体验</a:t>
            </a:r>
            <a:r>
              <a:rPr lang="en-US" altLang="zh-CN" sz="1424" dirty="0">
                <a:solidFill>
                  <a:srgbClr val="FFFFFF"/>
                </a:solidFill>
                <a:cs typeface="+mn-ea"/>
                <a:sym typeface="+mn-lt"/>
              </a:rPr>
              <a:t>/</a:t>
            </a:r>
            <a:r>
              <a:rPr lang="zh-CN" altLang="en-US" sz="1424" dirty="0" smtClean="0">
                <a:solidFill>
                  <a:srgbClr val="FFFFFF"/>
                </a:solidFill>
                <a:cs typeface="+mn-ea"/>
                <a:sym typeface="+mn-lt"/>
              </a:rPr>
              <a:t>活动亮点</a:t>
            </a:r>
            <a:endParaRPr lang="zh-CN" altLang="en-US" sz="1424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14025" y="1201777"/>
            <a:ext cx="976700" cy="217044"/>
          </a:xfrm>
          <a:prstGeom prst="rect">
            <a:avLst/>
          </a:prstGeom>
          <a:solidFill>
            <a:srgbClr val="1C1C1D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目标受众</a:t>
            </a:r>
            <a:endParaRPr lang="en-US" sz="1424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37842" y="3996823"/>
            <a:ext cx="2930099" cy="217044"/>
          </a:xfrm>
          <a:prstGeom prst="rect">
            <a:avLst/>
          </a:prstGeom>
          <a:solidFill>
            <a:srgbClr val="1C1C1D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目标人群兴趣点</a:t>
            </a:r>
            <a:r>
              <a:rPr lang="en-US" altLang="zh-CN" sz="1424" dirty="0">
                <a:solidFill>
                  <a:srgbClr val="FFFFFF"/>
                </a:solidFill>
                <a:cs typeface="+mn-ea"/>
                <a:sym typeface="+mn-lt"/>
              </a:rPr>
              <a:t>/</a:t>
            </a: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宾利非凡客户旅程</a:t>
            </a:r>
            <a:endParaRPr lang="en-US" altLang="zh-CN" sz="1424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37" name="Straight Connector 22">
            <a:extLst>
              <a:ext uri="{FF2B5EF4-FFF2-40B4-BE49-F238E27FC236}">
                <a16:creationId xmlns:a16="http://schemas.microsoft.com/office/drawing/2014/main" xmlns="" id="{145705CD-70A8-344F-AEB6-14ED3BCA6F5B}"/>
              </a:ext>
            </a:extLst>
          </p:cNvPr>
          <p:cNvCxnSpPr>
            <a:cxnSpLocks/>
          </p:cNvCxnSpPr>
          <p:nvPr/>
        </p:nvCxnSpPr>
        <p:spPr>
          <a:xfrm>
            <a:off x="105" y="919424"/>
            <a:ext cx="3798277" cy="0"/>
          </a:xfrm>
          <a:prstGeom prst="line">
            <a:avLst/>
          </a:prstGeom>
          <a:ln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2">
            <a:extLst>
              <a:ext uri="{FF2B5EF4-FFF2-40B4-BE49-F238E27FC236}">
                <a16:creationId xmlns:a16="http://schemas.microsoft.com/office/drawing/2014/main" xmlns="" id="{2AA0B7C0-B58E-2540-93F4-0E5771E03B19}"/>
              </a:ext>
            </a:extLst>
          </p:cNvPr>
          <p:cNvSpPr txBox="1">
            <a:spLocks/>
          </p:cNvSpPr>
          <p:nvPr/>
        </p:nvSpPr>
        <p:spPr>
          <a:xfrm>
            <a:off x="246373" y="309433"/>
            <a:ext cx="11501690" cy="772830"/>
          </a:xfrm>
          <a:prstGeom prst="rect">
            <a:avLst/>
          </a:prstGeom>
          <a:noFill/>
          <a:ln>
            <a:noFill/>
          </a:ln>
        </p:spPr>
        <p:txBody>
          <a:bodyPr vert="horz" wrap="square" lIns="212684" tIns="0" rIns="0" bIns="63808" numCol="1" rtlCol="0" anchor="ctr" anchorCtr="0" compatLnSpc="1">
            <a:noAutofit/>
          </a:bodyPr>
          <a:lstStyle>
            <a:defPPr>
              <a:defRPr lang="en-GB"/>
            </a:defPPr>
            <a:lvl1pPr lvl="0" defTabSz="682668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2000" b="0" i="0" spc="0">
                <a:solidFill>
                  <a:schemeClr val="bg1"/>
                </a:solidFill>
                <a:latin typeface="Bentley Light" panose="020B0304040201020103" pitchFamily="34" charset="0"/>
                <a:ea typeface="SimHei" panose="02010609060101010101" pitchFamily="49" charset="-122"/>
                <a:cs typeface="+mj-cs"/>
              </a:defRPr>
            </a:lvl1pPr>
          </a:lstStyle>
          <a:p>
            <a:r>
              <a:rPr lang="zh-CN" altLang="en-US" sz="2374" dirty="0" smtClean="0">
                <a:latin typeface="+mn-lt"/>
                <a:ea typeface="+mn-ea"/>
                <a:cs typeface="+mn-ea"/>
                <a:sym typeface="+mn-lt"/>
              </a:rPr>
              <a:t>活动名称</a:t>
            </a:r>
            <a:r>
              <a:rPr lang="en-US" altLang="zh-CN" sz="2374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374" dirty="0">
                <a:latin typeface="+mn-lt"/>
                <a:ea typeface="+mn-ea"/>
                <a:cs typeface="+mn-ea"/>
                <a:sym typeface="+mn-lt"/>
              </a:rPr>
              <a:t>| </a:t>
            </a:r>
            <a:r>
              <a:rPr lang="zh-CN" altLang="en-US" sz="2374" dirty="0" smtClean="0">
                <a:latin typeface="+mn-lt"/>
                <a:ea typeface="+mn-ea"/>
                <a:cs typeface="+mn-ea"/>
                <a:sym typeface="+mn-lt"/>
              </a:rPr>
              <a:t>绍兴车展</a:t>
            </a:r>
            <a:endParaRPr lang="en-US" altLang="zh-CN" sz="2374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84415" y="59693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活动报告封面样本，供参考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09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/>
              <a:t>Event Photos – </a:t>
            </a:r>
            <a:r>
              <a:rPr lang="en-US" altLang="zh-CN" dirty="0" smtClean="0">
                <a:sym typeface="+mn-lt"/>
              </a:rPr>
              <a:t>Performance </a:t>
            </a:r>
            <a:r>
              <a:rPr lang="en-US" altLang="zh-CN" dirty="0">
                <a:sym typeface="+mn-lt"/>
              </a:rPr>
              <a:t>and Sign-in </a:t>
            </a:r>
            <a:r>
              <a:rPr lang="zh-CN" altLang="en-US" dirty="0">
                <a:sym typeface="+mn-lt"/>
              </a:rPr>
              <a:t>表演及现场互动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3" name="Rectangle 12"/>
          <p:cNvSpPr/>
          <p:nvPr/>
        </p:nvSpPr>
        <p:spPr>
          <a:xfrm>
            <a:off x="6264832" y="1593908"/>
            <a:ext cx="5336624" cy="511728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4023" y="1593908"/>
            <a:ext cx="5336624" cy="511728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4023" y="1134575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Performance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表演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64832" y="1134575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Sign-in 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签到及其他互动环节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958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/>
              <a:t>Event Photos – </a:t>
            </a:r>
            <a:r>
              <a:rPr lang="en-US" altLang="zh-CN" dirty="0" smtClean="0">
                <a:sym typeface="+mn-lt"/>
              </a:rPr>
              <a:t>Hospitality </a:t>
            </a:r>
            <a:r>
              <a:rPr lang="zh-CN" altLang="en-US" dirty="0">
                <a:sym typeface="+mn-lt"/>
              </a:rPr>
              <a:t>礼仪及其他工作人员</a:t>
            </a:r>
            <a:endParaRPr lang="en-US" dirty="0"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5597" y="1146150"/>
            <a:ext cx="5336624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Hospitality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礼仪</a:t>
            </a:r>
            <a:endParaRPr lang="en-US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64832" y="1146150"/>
            <a:ext cx="5336624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Others 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其他工作人员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0" name="Rectangle 9"/>
          <p:cNvSpPr/>
          <p:nvPr/>
        </p:nvSpPr>
        <p:spPr>
          <a:xfrm>
            <a:off x="6264832" y="1609046"/>
            <a:ext cx="5336624" cy="499309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5597" y="1609046"/>
            <a:ext cx="5336624" cy="499309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70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sz="2000" dirty="0"/>
              <a:t>Event Photos – Others </a:t>
            </a:r>
            <a:r>
              <a:rPr lang="zh-CN" altLang="en-US" sz="2000" dirty="0" smtClean="0"/>
              <a:t>其他活动照片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0" name="Rectangle 9"/>
          <p:cNvSpPr/>
          <p:nvPr/>
        </p:nvSpPr>
        <p:spPr>
          <a:xfrm>
            <a:off x="538849" y="1123920"/>
            <a:ext cx="11081395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sz="1400" b="1" dirty="0">
                <a:solidFill>
                  <a:srgbClr val="FFFFFF"/>
                </a:solidFill>
                <a:cs typeface="+mn-ea"/>
              </a:rPr>
              <a:t>Others-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其他活动照片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738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7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sz="2000" dirty="0"/>
              <a:t>Reimbursement Materials </a:t>
            </a:r>
            <a:r>
              <a:rPr lang="zh-CN" altLang="en-US" sz="2000" dirty="0"/>
              <a:t>报销材料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565598" y="1146150"/>
            <a:ext cx="3534319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Contract </a:t>
            </a:r>
            <a:r>
              <a:rPr lang="zh-CN" altLang="en-US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合同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40066" y="1146150"/>
            <a:ext cx="3534319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Quotation </a:t>
            </a:r>
            <a:r>
              <a:rPr lang="zh-CN" altLang="en-US" sz="1400" dirty="0" smtClean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报价单</a:t>
            </a:r>
            <a:endParaRPr lang="en-US" altLang="zh-CN" sz="1400" dirty="0">
              <a:solidFill>
                <a:schemeClr val="bg1"/>
              </a:solidFill>
              <a:ea typeface="黑体" panose="02010609060101010101" pitchFamily="49" charset="-122"/>
              <a:cs typeface="Gill Sans M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40066" y="1684546"/>
            <a:ext cx="3534319" cy="496792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5598" y="1684547"/>
            <a:ext cx="3534319" cy="496792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85424" y="1146149"/>
            <a:ext cx="3534319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Invoice </a:t>
            </a:r>
            <a:r>
              <a:rPr lang="zh-CN" altLang="en-US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发票</a:t>
            </a:r>
            <a:endParaRPr lang="en-US" altLang="zh-CN" sz="1400" dirty="0">
              <a:solidFill>
                <a:schemeClr val="bg1"/>
              </a:solidFill>
              <a:ea typeface="黑体" panose="02010609060101010101" pitchFamily="49" charset="-122"/>
              <a:cs typeface="Gill Sans M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85424" y="1684545"/>
            <a:ext cx="3534319" cy="496792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b">
            <a:prstTxWarp prst="textNoShape">
              <a:avLst/>
            </a:prstTxWarp>
            <a:no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the invoice cannot be provided temporarily due to special cause, please explain accordingly.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8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3354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0" name="think-cell Slide" r:id="rId6" imgW="416" imgH="416" progId="TCLayout.ActiveDocument.1">
                  <p:embed/>
                </p:oleObj>
              </mc:Choice>
              <mc:Fallback>
                <p:oleObj name="think-cell Slide" r:id="rId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67891" y="765888"/>
            <a:ext cx="11051852" cy="364291"/>
          </a:xfrm>
        </p:spPr>
        <p:txBody>
          <a:bodyPr anchor="b" anchorCtr="0"/>
          <a:lstStyle/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Overview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概述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750" y="6233954"/>
            <a:ext cx="5121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+mn-ea"/>
                <a:sym typeface="+mn-lt"/>
              </a:rPr>
              <a:t>*</a:t>
            </a:r>
            <a:r>
              <a:rPr lang="zh-CN" altLang="en-US" sz="1000" dirty="0" smtClean="0">
                <a:cs typeface="+mn-ea"/>
                <a:sym typeface="+mn-lt"/>
              </a:rPr>
              <a:t>每</a:t>
            </a:r>
            <a:r>
              <a:rPr lang="zh-CN" altLang="en-US" sz="1000" dirty="0">
                <a:cs typeface="+mn-ea"/>
                <a:sym typeface="+mn-lt"/>
              </a:rPr>
              <a:t>条线索成本</a:t>
            </a:r>
            <a:r>
              <a:rPr lang="en-US" altLang="zh-CN" sz="1000" dirty="0" smtClean="0">
                <a:cs typeface="+mn-ea"/>
                <a:sym typeface="+mn-lt"/>
              </a:rPr>
              <a:t>=</a:t>
            </a:r>
            <a:r>
              <a:rPr lang="zh-CN" altLang="en-US" sz="1000" dirty="0" smtClean="0">
                <a:cs typeface="+mn-ea"/>
                <a:sym typeface="+mn-lt"/>
              </a:rPr>
              <a:t>预算金额总计 </a:t>
            </a:r>
            <a:r>
              <a:rPr lang="en-US" altLang="zh-CN" sz="1000" dirty="0" smtClean="0">
                <a:cs typeface="+mn-ea"/>
                <a:sym typeface="+mn-lt"/>
              </a:rPr>
              <a:t>/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今年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新增线索数量</a:t>
            </a:r>
            <a:endParaRPr lang="en-US" sz="1000" dirty="0"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graphicFrame>
        <p:nvGraphicFramePr>
          <p:cNvPr id="9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780361"/>
              </p:ext>
            </p:extLst>
          </p:nvPr>
        </p:nvGraphicFramePr>
        <p:xfrm>
          <a:off x="539750" y="1131428"/>
          <a:ext cx="11064874" cy="3866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339">
                  <a:extLst>
                    <a:ext uri="{9D8B030D-6E8A-4147-A177-3AD203B41FA5}">
                      <a16:colId xmlns:a16="http://schemas.microsoft.com/office/drawing/2014/main" xmlns="" val="1228268629"/>
                    </a:ext>
                  </a:extLst>
                </a:gridCol>
                <a:gridCol w="1886015">
                  <a:extLst>
                    <a:ext uri="{9D8B030D-6E8A-4147-A177-3AD203B41FA5}">
                      <a16:colId xmlns:a16="http://schemas.microsoft.com/office/drawing/2014/main" xmlns="" val="4045974056"/>
                    </a:ext>
                  </a:extLst>
                </a:gridCol>
                <a:gridCol w="1428139">
                  <a:extLst>
                    <a:ext uri="{9D8B030D-6E8A-4147-A177-3AD203B41FA5}">
                      <a16:colId xmlns:a16="http://schemas.microsoft.com/office/drawing/2014/main" xmlns="" val="2462729159"/>
                    </a:ext>
                  </a:extLst>
                </a:gridCol>
                <a:gridCol w="2349121">
                  <a:extLst>
                    <a:ext uri="{9D8B030D-6E8A-4147-A177-3AD203B41FA5}">
                      <a16:colId xmlns:a16="http://schemas.microsoft.com/office/drawing/2014/main" xmlns="" val="978489334"/>
                    </a:ext>
                  </a:extLst>
                </a:gridCol>
                <a:gridCol w="3777260">
                  <a:extLst>
                    <a:ext uri="{9D8B030D-6E8A-4147-A177-3AD203B41FA5}">
                      <a16:colId xmlns:a16="http://schemas.microsoft.com/office/drawing/2014/main" xmlns="" val="988664389"/>
                    </a:ext>
                  </a:extLst>
                </a:gridCol>
              </a:tblGrid>
              <a:tr h="313200">
                <a:tc gridSpan="5"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活动总览</a:t>
                      </a:r>
                      <a:r>
                        <a:rPr lang="en-US" altLang="zh-CN" sz="13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 Overview</a:t>
                      </a:r>
                      <a:endParaRPr lang="en-US" sz="13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9564901"/>
                  </a:ext>
                </a:extLst>
              </a:tr>
              <a:tr h="491979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Event Name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活动名称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日期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9195167"/>
                  </a:ext>
                </a:extLst>
              </a:tr>
              <a:tr h="477915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Location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地点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8008764"/>
                  </a:ext>
                </a:extLst>
              </a:tr>
              <a:tr h="477915">
                <a:tc rowSpan="5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Participants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人员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Actual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实际情况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Plan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计划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42758418"/>
                  </a:ext>
                </a:extLst>
              </a:tr>
              <a:tr h="479393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No.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 of participants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参与人数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6601418"/>
                  </a:ext>
                </a:extLst>
              </a:tr>
              <a:tr h="479393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No. of DCPID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DCPID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客户数量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8591838"/>
                  </a:ext>
                </a:extLst>
              </a:tr>
              <a:tr h="479393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Cost per leads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每条线索成本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5137538"/>
                  </a:ext>
                </a:extLst>
              </a:tr>
              <a:tr h="667726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No.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 of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new leads created in 2022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今年新增线索数量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20343380"/>
                  </a:ext>
                </a:extLst>
              </a:tr>
            </a:tbl>
          </a:graphicData>
        </a:graphic>
      </p:graphicFrame>
      <p:graphicFrame>
        <p:nvGraphicFramePr>
          <p:cNvPr id="10" name="Group 3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81118153"/>
              </p:ext>
            </p:extLst>
          </p:nvPr>
        </p:nvGraphicFramePr>
        <p:xfrm>
          <a:off x="587375" y="5211029"/>
          <a:ext cx="11032368" cy="871454"/>
        </p:xfrm>
        <a:graphic>
          <a:graphicData uri="http://schemas.openxmlformats.org/drawingml/2006/table">
            <a:tbl>
              <a:tblPr/>
              <a:tblGrid>
                <a:gridCol w="2454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64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54336">
                  <a:extLst>
                    <a:ext uri="{9D8B030D-6E8A-4147-A177-3AD203B41FA5}">
                      <a16:colId xmlns:a16="http://schemas.microsoft.com/office/drawing/2014/main" xmlns="" val="2575180168"/>
                    </a:ext>
                  </a:extLst>
                </a:gridCol>
                <a:gridCol w="23556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6">
                  <a:extLst>
                    <a:ext uri="{9D8B030D-6E8A-4147-A177-3AD203B41FA5}">
                      <a16:colId xmlns:a16="http://schemas.microsoft.com/office/drawing/2014/main" xmlns="" val="1141158204"/>
                    </a:ext>
                  </a:extLst>
                </a:gridCol>
              </a:tblGrid>
              <a:tr h="38413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Actual Arrival 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实际参加人数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Car Owner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车主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Depositor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订单客户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Potential Customer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潜在客户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Others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其他（如陪同）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242880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57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9015" y="1254424"/>
            <a:ext cx="11080728" cy="506937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587141" y="675516"/>
            <a:ext cx="11032602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DCP Campaign ID L</a:t>
            </a:r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eads Report – DCP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导出活动</a:t>
            </a:r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ID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下的线索报告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graphicFrame>
        <p:nvGraphicFramePr>
          <p:cNvPr id="9" name="Char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7285528"/>
              </p:ext>
            </p:extLst>
          </p:nvPr>
        </p:nvGraphicFramePr>
        <p:xfrm>
          <a:off x="539750" y="1254424"/>
          <a:ext cx="11079996" cy="5192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0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1231"/>
                <a:gridCol w="13925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9628"/>
                <a:gridCol w="1710206"/>
                <a:gridCol w="1502775"/>
                <a:gridCol w="1065555"/>
                <a:gridCol w="1577971"/>
              </a:tblGrid>
              <a:tr h="441918"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602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顾客姓名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BP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号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602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+mn-lt"/>
                        </a:rPr>
                        <a:t>是否车主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602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是否试驾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是否为线索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602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感兴趣车型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602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是否成交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602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成交车型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7684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4724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4724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4724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2952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2952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73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4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544315" y="675659"/>
            <a:ext cx="11048532" cy="474878"/>
          </a:xfrm>
        </p:spPr>
        <p:txBody>
          <a:bodyPr anchor="b" anchorCtr="0"/>
          <a:lstStyle/>
          <a:p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Budget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费用总览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Report</a:t>
            </a:r>
            <a:endParaRPr lang="en-US" altLang="zh-CN" sz="105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942871"/>
              </p:ext>
            </p:extLst>
          </p:nvPr>
        </p:nvGraphicFramePr>
        <p:xfrm>
          <a:off x="544314" y="1138438"/>
          <a:ext cx="11048531" cy="3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531">
                  <a:extLst>
                    <a:ext uri="{9D8B030D-6E8A-4147-A177-3AD203B41FA5}">
                      <a16:colId xmlns:a16="http://schemas.microsoft.com/office/drawing/2014/main" xmlns="" val="1357581311"/>
                    </a:ext>
                  </a:extLst>
                </a:gridCol>
              </a:tblGrid>
              <a:tr h="31320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Spending Overview </a:t>
                      </a:r>
                      <a:r>
                        <a:rPr lang="zh-CN" altLang="en-US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marL="102727" marR="102727" marT="51364" marB="51364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3583067"/>
                  </a:ext>
                </a:extLst>
              </a:tr>
            </a:tbl>
          </a:graphicData>
        </a:graphic>
      </p:graphicFrame>
      <p:graphicFrame>
        <p:nvGraphicFramePr>
          <p:cNvPr id="11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891495"/>
              </p:ext>
            </p:extLst>
          </p:nvPr>
        </p:nvGraphicFramePr>
        <p:xfrm>
          <a:off x="544314" y="1551213"/>
          <a:ext cx="11048526" cy="1085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2842">
                  <a:extLst>
                    <a:ext uri="{9D8B030D-6E8A-4147-A177-3AD203B41FA5}">
                      <a16:colId xmlns:a16="http://schemas.microsoft.com/office/drawing/2014/main" xmlns="" val="1109671872"/>
                    </a:ext>
                  </a:extLst>
                </a:gridCol>
                <a:gridCol w="3682842">
                  <a:extLst>
                    <a:ext uri="{9D8B030D-6E8A-4147-A177-3AD203B41FA5}">
                      <a16:colId xmlns:a16="http://schemas.microsoft.com/office/drawing/2014/main" xmlns="" val="390604985"/>
                    </a:ext>
                  </a:extLst>
                </a:gridCol>
                <a:gridCol w="3682842">
                  <a:extLst>
                    <a:ext uri="{9D8B030D-6E8A-4147-A177-3AD203B41FA5}">
                      <a16:colId xmlns:a16="http://schemas.microsoft.com/office/drawing/2014/main" xmlns="" val="3548678291"/>
                    </a:ext>
                  </a:extLst>
                </a:gridCol>
              </a:tblGrid>
              <a:tr h="254340"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Actual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Budget</a:t>
                      </a:r>
                      <a:endParaRPr 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26780448"/>
                  </a:ext>
                </a:extLst>
              </a:tr>
              <a:tr h="24021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Total Spending Amount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预算金额总计</a:t>
                      </a: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74693909"/>
                  </a:ext>
                </a:extLst>
              </a:tr>
              <a:tr h="157079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Coop Fund Amount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市场基金金额总计</a:t>
                      </a: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2556936"/>
                  </a:ext>
                </a:extLst>
              </a:tr>
            </a:tbl>
          </a:graphicData>
        </a:graphic>
      </p:graphicFrame>
      <p:graphicFrame>
        <p:nvGraphicFramePr>
          <p:cNvPr id="12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414945"/>
              </p:ext>
            </p:extLst>
          </p:nvPr>
        </p:nvGraphicFramePr>
        <p:xfrm>
          <a:off x="544310" y="3164422"/>
          <a:ext cx="11048533" cy="3239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707">
                  <a:extLst>
                    <a:ext uri="{9D8B030D-6E8A-4147-A177-3AD203B41FA5}">
                      <a16:colId xmlns:a16="http://schemas.microsoft.com/office/drawing/2014/main" xmlns="" val="4105844897"/>
                    </a:ext>
                  </a:extLst>
                </a:gridCol>
                <a:gridCol w="2547324">
                  <a:extLst>
                    <a:ext uri="{9D8B030D-6E8A-4147-A177-3AD203B41FA5}">
                      <a16:colId xmlns:a16="http://schemas.microsoft.com/office/drawing/2014/main" xmlns="" val="4142034472"/>
                    </a:ext>
                  </a:extLst>
                </a:gridCol>
                <a:gridCol w="2601685">
                  <a:extLst>
                    <a:ext uri="{9D8B030D-6E8A-4147-A177-3AD203B41FA5}">
                      <a16:colId xmlns:a16="http://schemas.microsoft.com/office/drawing/2014/main" xmlns="" val="2076643704"/>
                    </a:ext>
                  </a:extLst>
                </a:gridCol>
                <a:gridCol w="1480110">
                  <a:extLst>
                    <a:ext uri="{9D8B030D-6E8A-4147-A177-3AD203B41FA5}">
                      <a16:colId xmlns:a16="http://schemas.microsoft.com/office/drawing/2014/main" xmlns="" val="3774860856"/>
                    </a:ext>
                  </a:extLst>
                </a:gridCol>
                <a:gridCol w="2209707">
                  <a:extLst>
                    <a:ext uri="{9D8B030D-6E8A-4147-A177-3AD203B41FA5}">
                      <a16:colId xmlns:a16="http://schemas.microsoft.com/office/drawing/2014/main" xmlns="" val="690038618"/>
                    </a:ext>
                  </a:extLst>
                </a:gridCol>
              </a:tblGrid>
              <a:tr h="329549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100" b="1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Actual Cost</a:t>
                      </a:r>
                    </a:p>
                  </a:txBody>
                  <a:tcPr marL="102727" marR="102727" marT="51364" marB="513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Plan</a:t>
                      </a:r>
                      <a:r>
                        <a:rPr lang="en-US" altLang="zh-CN" sz="11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 </a:t>
                      </a:r>
                      <a:r>
                        <a:rPr lang="en-US" altLang="zh-CN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Budget</a:t>
                      </a:r>
                      <a:endParaRPr lang="en-US" sz="1100" b="1" kern="1200" dirty="0" smtClean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</a:rPr>
                        <a:t>是否报销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</a:rPr>
                        <a:t>报销项目参考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</a:endParaRPr>
                    </a:p>
                  </a:txBody>
                  <a:tcPr marL="102727" marR="102727" marT="51364" marB="51364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03049425"/>
                  </a:ext>
                </a:extLst>
              </a:tr>
              <a:tr h="42401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Venue Rental 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场地租赁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zh-CN" altLang="en-US" sz="11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1824064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ea"/>
                          <a:sym typeface="+mn-lt"/>
                        </a:rPr>
                        <a:t>Setup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搭建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76205638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Photography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摄影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09071906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Performance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表演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2990606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MC</a:t>
                      </a:r>
                      <a:r>
                        <a:rPr lang="en-US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主持人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24779542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Hospitality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礼仪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0126378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Catering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餐饮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1"/>
                          </a:solidFill>
                        </a:rPr>
                        <a:t>/</a:t>
                      </a:r>
                      <a:endParaRPr 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0890304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Others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其他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1"/>
                          </a:solidFill>
                        </a:rPr>
                        <a:t>/</a:t>
                      </a:r>
                      <a:endParaRPr 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98866000"/>
                  </a:ext>
                </a:extLst>
              </a:tr>
            </a:tbl>
          </a:graphicData>
        </a:graphic>
      </p:graphicFrame>
      <p:graphicFrame>
        <p:nvGraphicFramePr>
          <p:cNvPr id="1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898088"/>
              </p:ext>
            </p:extLst>
          </p:nvPr>
        </p:nvGraphicFramePr>
        <p:xfrm>
          <a:off x="544310" y="2851222"/>
          <a:ext cx="11048534" cy="3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534">
                  <a:extLst>
                    <a:ext uri="{9D8B030D-6E8A-4147-A177-3AD203B41FA5}">
                      <a16:colId xmlns:a16="http://schemas.microsoft.com/office/drawing/2014/main" xmlns="" val="1357581311"/>
                    </a:ext>
                  </a:extLst>
                </a:gridCol>
              </a:tblGrid>
              <a:tr h="31320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Spending Overview </a:t>
                      </a:r>
                      <a:r>
                        <a:rPr lang="zh-CN" altLang="en-US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marL="102727" marR="102727" marT="51364" marB="51364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3583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4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87141" y="675516"/>
            <a:ext cx="11032602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Rundown / Agenda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活动流程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9" name="Char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2554040"/>
              </p:ext>
            </p:extLst>
          </p:nvPr>
        </p:nvGraphicFramePr>
        <p:xfrm>
          <a:off x="539750" y="1254424"/>
          <a:ext cx="11079993" cy="4762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4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895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1918"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Period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时间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Process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流程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6622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5159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5159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5159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4687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9015" y="1730367"/>
            <a:ext cx="11080728" cy="4964047"/>
            <a:chOff x="181914" y="1426463"/>
            <a:chExt cx="9940530" cy="3182113"/>
          </a:xfrm>
        </p:grpSpPr>
        <p:sp>
          <p:nvSpPr>
            <p:cNvPr id="10" name="Rectangle 9"/>
            <p:cNvSpPr/>
            <p:nvPr/>
          </p:nvSpPr>
          <p:spPr>
            <a:xfrm>
              <a:off x="181914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6890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538850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场地实景照片</a:t>
            </a: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 smtClean="0">
                <a:sym typeface="+mn-lt"/>
              </a:rPr>
              <a:t>Event Photo - </a:t>
            </a:r>
            <a:r>
              <a:rPr lang="en-US" dirty="0">
                <a:sym typeface="+mn-lt"/>
              </a:rPr>
              <a:t>Venue </a:t>
            </a:r>
            <a:r>
              <a:rPr lang="zh-CN" altLang="en-US" dirty="0">
                <a:sym typeface="+mn-lt"/>
              </a:rPr>
              <a:t>场地照片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1512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场地内部照片</a:t>
            </a: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54080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849" y="1123920"/>
            <a:ext cx="11081395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Vehicle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- 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车辆照片（动态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&amp;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静态）</a:t>
            </a:r>
            <a:endParaRPr lang="zh-CN" altLang="en-US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 smtClean="0">
                <a:sym typeface="+mn-lt"/>
              </a:rPr>
              <a:t>Event Photo - </a:t>
            </a:r>
            <a:r>
              <a:rPr lang="en-US" dirty="0">
                <a:sym typeface="+mn-lt"/>
              </a:rPr>
              <a:t>V</a:t>
            </a:r>
            <a:r>
              <a:rPr lang="en-US" altLang="zh-CN" dirty="0">
                <a:sym typeface="+mn-lt"/>
              </a:rPr>
              <a:t>ehicle</a:t>
            </a:r>
            <a:r>
              <a:rPr lang="en-US" dirty="0">
                <a:sym typeface="+mn-lt"/>
              </a:rPr>
              <a:t> </a:t>
            </a:r>
            <a:r>
              <a:rPr lang="zh-CN" altLang="en-US" dirty="0">
                <a:sym typeface="+mn-lt"/>
              </a:rPr>
              <a:t>车辆照片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65396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26663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1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2"/>
          <p:cNvSpPr txBox="1">
            <a:spLocks/>
          </p:cNvSpPr>
          <p:nvPr/>
        </p:nvSpPr>
        <p:spPr>
          <a:xfrm>
            <a:off x="558264" y="675516"/>
            <a:ext cx="11061479" cy="474878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/>
              <a:t>Event Photos – B</a:t>
            </a:r>
            <a:r>
              <a:rPr lang="en-US" dirty="0">
                <a:sym typeface="+mn-lt"/>
              </a:rPr>
              <a:t>rand </a:t>
            </a:r>
            <a:r>
              <a:rPr lang="en-US" altLang="zh-CN" dirty="0">
                <a:sym typeface="+mn-lt"/>
              </a:rPr>
              <a:t>R</a:t>
            </a:r>
            <a:r>
              <a:rPr lang="en-US" dirty="0">
                <a:sym typeface="+mn-lt"/>
              </a:rPr>
              <a:t>epresentation </a:t>
            </a:r>
            <a:r>
              <a:rPr lang="zh-CN" altLang="en-US" dirty="0">
                <a:sym typeface="+mn-lt"/>
              </a:rPr>
              <a:t>活动主视觉或背板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8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9" name="Rectangle 8"/>
          <p:cNvSpPr/>
          <p:nvPr/>
        </p:nvSpPr>
        <p:spPr>
          <a:xfrm>
            <a:off x="538849" y="1123920"/>
            <a:ext cx="11081395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Brand Representation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活动主视觉或背板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0" name="Rectangle 3"/>
          <p:cNvSpPr/>
          <p:nvPr/>
        </p:nvSpPr>
        <p:spPr>
          <a:xfrm>
            <a:off x="8177026" y="6314606"/>
            <a:ext cx="3442716" cy="466056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24" dirty="0" smtClean="0">
                <a:solidFill>
                  <a:schemeClr val="bg1"/>
                </a:solidFill>
                <a:cs typeface="+mn-ea"/>
                <a:sym typeface="+mn-lt"/>
              </a:rPr>
              <a:t>请说明主</a:t>
            </a:r>
            <a:r>
              <a:rPr lang="zh-CN" altLang="en-US" sz="1424" dirty="0">
                <a:solidFill>
                  <a:schemeClr val="bg1"/>
                </a:solidFill>
                <a:cs typeface="+mn-ea"/>
                <a:sym typeface="+mn-lt"/>
              </a:rPr>
              <a:t>视觉</a:t>
            </a:r>
            <a:r>
              <a:rPr lang="zh-CN" altLang="en-US" sz="1424" dirty="0" smtClean="0">
                <a:solidFill>
                  <a:schemeClr val="bg1"/>
                </a:solidFill>
                <a:cs typeface="+mn-ea"/>
                <a:sym typeface="+mn-lt"/>
              </a:rPr>
              <a:t>图片是否已经获得批准</a:t>
            </a:r>
            <a:endParaRPr lang="zh-CN" altLang="en-US" sz="1424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31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/>
              <a:t>Event Photos – </a:t>
            </a:r>
            <a:r>
              <a:rPr lang="en-US" altLang="zh-CN" dirty="0">
                <a:sym typeface="+mn-lt"/>
              </a:rPr>
              <a:t>Event </a:t>
            </a:r>
            <a:r>
              <a:rPr lang="en-US" dirty="0">
                <a:sym typeface="+mn-lt"/>
              </a:rPr>
              <a:t>Setup </a:t>
            </a:r>
            <a:r>
              <a:rPr lang="zh-CN" altLang="en-US" dirty="0">
                <a:sym typeface="+mn-lt"/>
              </a:rPr>
              <a:t>场地布置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0" name="Rectangle 9"/>
          <p:cNvSpPr/>
          <p:nvPr/>
        </p:nvSpPr>
        <p:spPr>
          <a:xfrm>
            <a:off x="538849" y="1123920"/>
            <a:ext cx="11081395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Event Setup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场地布置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94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w3miQ7.1X1Q3ghpj6faA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7QwSDGFEKBDcoj1l7Sd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Bentley template 2021.potx" id="{C9F80F40-B2B1-4DB6-919B-71F3AAFFE5B0}" vid="{F9D38CA0-4F02-4029-A6BC-9642EF690A5C}"/>
    </a:ext>
  </a:extLst>
</a:theme>
</file>

<file path=ppt/theme/theme3.xml><?xml version="1.0" encoding="utf-8"?>
<a:theme xmlns:a="http://schemas.openxmlformats.org/drawingml/2006/main" name="4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Bentley template 2021.potx" id="{C9F80F40-B2B1-4DB6-919B-71F3AAFFE5B0}" vid="{F9D38CA0-4F02-4029-A6BC-9642EF690A5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578</Words>
  <Application>Microsoft Office PowerPoint</Application>
  <PresentationFormat>自定义</PresentationFormat>
  <Paragraphs>150</Paragraphs>
  <Slides>13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Office Theme</vt:lpstr>
      <vt:lpstr>3_Office Theme</vt:lpstr>
      <vt:lpstr>4_Office Theme</vt:lpstr>
      <vt:lpstr>think-cell Slide</vt:lpstr>
      <vt:lpstr>PowerPoint 演示文稿</vt:lpstr>
      <vt:lpstr>Overview 概述</vt:lpstr>
      <vt:lpstr>PowerPoint 演示文稿</vt:lpstr>
      <vt:lpstr>Event Budget 费用总览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Volkswagen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You, Jianxin (Jessy)</dc:creator>
  <cp:lastModifiedBy>Think</cp:lastModifiedBy>
  <cp:revision>61</cp:revision>
  <dcterms:created xsi:type="dcterms:W3CDTF">2022-02-15T07:41:51Z</dcterms:created>
  <dcterms:modified xsi:type="dcterms:W3CDTF">2022-04-11T14:34:50Z</dcterms:modified>
</cp:coreProperties>
</file>