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Montserrat"/>
      <p:regular r:id="rId17"/>
      <p:bold r:id="rId18"/>
      <p:italic r:id="rId19"/>
      <p:boldItalic r:id="rId20"/>
    </p:embeddedFont>
    <p:embeddedFont>
      <p:font typeface="Alfa Slab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lfaSlabOne-regular.fntdata"/><Relationship Id="rId13" Type="http://schemas.openxmlformats.org/officeDocument/2006/relationships/font" Target="fonts/ProximaNova-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Montserrat-regular.fntdata"/><Relationship Id="rId16" Type="http://schemas.openxmlformats.org/officeDocument/2006/relationships/font" Target="fonts/ProximaNova-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6851f159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6851f159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c6851f15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c6851f15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851f159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851f159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6851f159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6851f159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6851f159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6851f159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6851f159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6851f159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OiVVKITz7oA"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4.jpg"/><Relationship Id="rId5"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Kyrgyzstan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Yrysbaev Maksatbek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1004462" y="253775"/>
            <a:ext cx="6729000" cy="4635900"/>
          </a:xfrm>
          <a:prstGeom prst="snip2DiagRect">
            <a:avLst>
              <a:gd fmla="val 0" name="adj1"/>
              <a:gd fmla="val 16667" name="adj2"/>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Kyrgyzstan is one of the last countries which is really &quot;Off the beaten track&quot;. If you travel to Kyrgyzstan you can experience &quot;real&quot; adventures! &#10;&#10;When we travelled on our epic adventure through Kyrgyzstan we were lucky to have the drone in our backpacks. We made these incredible video footage for you. Kyrgyzstan has such spectacular landscape and the word &quot;epic&quot; is a perfect match for this country! &#10;&#10;We took the drone to an adventurous more day trek through the mountains of Kyrgyzstan (one of Kyrgyzstans Highlights), to horse trekking and to some day hikes. The kyrgyz hospitality is just incredible and the food they have is absolutely delicious! &#10;&#10;We fell in love with Kyrgyzstan and hope to come back one day!&#10;-----------&#10;Kirgistan gehört zu den Ländern, die wirklich noch abseits der ausgetretenen Touristenpfade liegen. Du kannst hier noch richtige Abenteuer erleben. Auf unserer Reise durch Kirgistan packten wir unsere Drohne ein, um dieses unglaubliche Land aus der Vogelperspektive zu filmen und um die besten Kirgistan Sehenswürdigkeiten und Reisetipps festzuhalten.&#10;&#10;Die kirgisische Landschaft ist atemberaubend schön und das Wort &quot;episch&quot; trifft hier einfach überall zu. Wir waren und sind absolut überwältigt von diesem tollen Land!&#10;&#10;Wir hatten die Drohne bei den abenteurlichsten Wanderungen dabei, beim Horse Trekking und sogar im Jurten Camp, in dem wir übernachteten. Die kirgisische Gastfreundschaft ist grenzenlos und die kulinarischen Köstlichkeiten musst du unbedingt probieren!&#10;&#10;Szenen: Shatyly Panorama, Issyk Kul Lake, Burana Tower, Jyrgalan Valley, Jukku Barskoon Trek, Jolgolot Trek near Karakol, Almaluu Yurt Camp&#10;&#10;Drohne: http://amzn.to/2DNdf0I&#10;&#10;Mehr Infos: https://wetraveltheworld.de/kirgistan-sehenswuerdigkeiten-tipps/&#10;&#10;Produced by: https://wetraveltheworld.de/&#10;Edited by: http://www.shaolintran.com/&#10;&#10;+++Gefällt dir das Video? Dann hinterlasse einen netten Kommentar und abonniere unseren Channel :-)+++&#10;&#10;--------&#10;Follow us:&#10;http://www.wetraveltheworld.de&#10;http://www.facebook.com/WeTravelTheWorld&#10;http://instagram.com/wetraveltheworld&#10;https://www.pinterest.com/WETRAVELPINS/" id="70" name="Google Shape;70;p15" title="The Beauty Of Kyrgyzstan – By Drone In 4K | Kirgistan Drohnenflug | Kyrgyzstan Aerial | Reisetipps">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Mountains</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7" name="Google Shape;77;p1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6"/>
          <p:cNvPicPr preferRelativeResize="0"/>
          <p:nvPr/>
        </p:nvPicPr>
        <p:blipFill>
          <a:blip r:embed="rId3">
            <a:alphaModFix/>
          </a:blip>
          <a:stretch>
            <a:fillRect/>
          </a:stretch>
        </p:blipFill>
        <p:spPr>
          <a:xfrm>
            <a:off x="201525" y="1555075"/>
            <a:ext cx="4520700" cy="3013800"/>
          </a:xfrm>
          <a:prstGeom prst="round2DiagRect">
            <a:avLst>
              <a:gd fmla="val 16667" name="adj1"/>
              <a:gd fmla="val 0" name="adj2"/>
            </a:avLst>
          </a:prstGeom>
          <a:noFill/>
          <a:ln>
            <a:noFill/>
          </a:ln>
        </p:spPr>
      </p:pic>
      <p:pic>
        <p:nvPicPr>
          <p:cNvPr id="79" name="Google Shape;79;p16"/>
          <p:cNvPicPr preferRelativeResize="0"/>
          <p:nvPr/>
        </p:nvPicPr>
        <p:blipFill>
          <a:blip r:embed="rId4">
            <a:alphaModFix/>
          </a:blip>
          <a:stretch>
            <a:fillRect/>
          </a:stretch>
        </p:blipFill>
        <p:spPr>
          <a:xfrm>
            <a:off x="3682075" y="0"/>
            <a:ext cx="4792500" cy="3195000"/>
          </a:xfrm>
          <a:prstGeom prst="round2DiagRect">
            <a:avLst>
              <a:gd fmla="val 16667" name="adj1"/>
              <a:gd fmla="val 0" name="adj2"/>
            </a:avLst>
          </a:prstGeom>
          <a:noFill/>
          <a:ln>
            <a:noFill/>
          </a:ln>
        </p:spPr>
      </p:pic>
      <p:pic>
        <p:nvPicPr>
          <p:cNvPr id="80" name="Google Shape;80;p16"/>
          <p:cNvPicPr preferRelativeResize="0"/>
          <p:nvPr/>
        </p:nvPicPr>
        <p:blipFill>
          <a:blip r:embed="rId5">
            <a:alphaModFix/>
          </a:blip>
          <a:stretch>
            <a:fillRect/>
          </a:stretch>
        </p:blipFill>
        <p:spPr>
          <a:xfrm>
            <a:off x="4771675" y="2208375"/>
            <a:ext cx="4121400" cy="2517900"/>
          </a:xfrm>
          <a:prstGeom prst="roundRect">
            <a:avLst>
              <a:gd fmla="val 16667"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Lakes</a:t>
            </a:r>
            <a:endParaRPr/>
          </a:p>
        </p:txBody>
      </p:sp>
      <p:pic>
        <p:nvPicPr>
          <p:cNvPr id="86" name="Google Shape;86;p17"/>
          <p:cNvPicPr preferRelativeResize="0"/>
          <p:nvPr/>
        </p:nvPicPr>
        <p:blipFill>
          <a:blip r:embed="rId3">
            <a:alphaModFix/>
          </a:blip>
          <a:stretch>
            <a:fillRect/>
          </a:stretch>
        </p:blipFill>
        <p:spPr>
          <a:xfrm>
            <a:off x="120925" y="1154400"/>
            <a:ext cx="4962600" cy="3296100"/>
          </a:xfrm>
          <a:prstGeom prst="roundRect">
            <a:avLst>
              <a:gd fmla="val 16667" name="adj"/>
            </a:avLst>
          </a:prstGeom>
          <a:noFill/>
          <a:ln>
            <a:noFill/>
          </a:ln>
        </p:spPr>
      </p:pic>
      <p:pic>
        <p:nvPicPr>
          <p:cNvPr id="87" name="Google Shape;87;p17"/>
          <p:cNvPicPr preferRelativeResize="0"/>
          <p:nvPr/>
        </p:nvPicPr>
        <p:blipFill>
          <a:blip r:embed="rId4">
            <a:alphaModFix/>
          </a:blip>
          <a:stretch>
            <a:fillRect/>
          </a:stretch>
        </p:blipFill>
        <p:spPr>
          <a:xfrm>
            <a:off x="5925025" y="3037175"/>
            <a:ext cx="2907300" cy="1938300"/>
          </a:xfrm>
          <a:prstGeom prst="round2DiagRect">
            <a:avLst>
              <a:gd fmla="val 16667" name="adj1"/>
              <a:gd fmla="val 0" name="adj2"/>
            </a:avLst>
          </a:prstGeom>
          <a:noFill/>
          <a:ln>
            <a:noFill/>
          </a:ln>
        </p:spPr>
      </p:pic>
      <p:pic>
        <p:nvPicPr>
          <p:cNvPr id="88" name="Google Shape;88;p17"/>
          <p:cNvPicPr preferRelativeResize="0"/>
          <p:nvPr/>
        </p:nvPicPr>
        <p:blipFill>
          <a:blip r:embed="rId5">
            <a:alphaModFix/>
          </a:blip>
          <a:stretch>
            <a:fillRect/>
          </a:stretch>
        </p:blipFill>
        <p:spPr>
          <a:xfrm>
            <a:off x="5523175" y="445025"/>
            <a:ext cx="3238655" cy="21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30500" y="-930487"/>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People</a:t>
            </a:r>
            <a:endParaRPr/>
          </a:p>
        </p:txBody>
      </p:sp>
      <p:pic>
        <p:nvPicPr>
          <p:cNvPr id="94" name="Google Shape;94;p18"/>
          <p:cNvPicPr preferRelativeResize="0"/>
          <p:nvPr/>
        </p:nvPicPr>
        <p:blipFill>
          <a:blip r:embed="rId3">
            <a:alphaModFix/>
          </a:blip>
          <a:stretch>
            <a:fillRect/>
          </a:stretch>
        </p:blipFill>
        <p:spPr>
          <a:xfrm>
            <a:off x="3365325" y="120925"/>
            <a:ext cx="3973500" cy="2649000"/>
          </a:xfrm>
          <a:prstGeom prst="roundRect">
            <a:avLst>
              <a:gd fmla="val 16667" name="adj"/>
            </a:avLst>
          </a:prstGeom>
          <a:noFill/>
          <a:ln>
            <a:noFill/>
          </a:ln>
        </p:spPr>
      </p:pic>
      <p:pic>
        <p:nvPicPr>
          <p:cNvPr id="95" name="Google Shape;95;p18"/>
          <p:cNvPicPr preferRelativeResize="0"/>
          <p:nvPr/>
        </p:nvPicPr>
        <p:blipFill>
          <a:blip r:embed="rId4">
            <a:alphaModFix/>
          </a:blip>
          <a:stretch>
            <a:fillRect/>
          </a:stretch>
        </p:blipFill>
        <p:spPr>
          <a:xfrm>
            <a:off x="5587125" y="2364025"/>
            <a:ext cx="3317100" cy="2517000"/>
          </a:xfrm>
          <a:prstGeom prst="flowChartInputOutput">
            <a:avLst/>
          </a:prstGeom>
          <a:noFill/>
          <a:ln>
            <a:noFill/>
          </a:ln>
        </p:spPr>
      </p:pic>
      <p:pic>
        <p:nvPicPr>
          <p:cNvPr id="96" name="Google Shape;96;p18"/>
          <p:cNvPicPr preferRelativeResize="0"/>
          <p:nvPr/>
        </p:nvPicPr>
        <p:blipFill>
          <a:blip r:embed="rId5">
            <a:alphaModFix/>
          </a:blip>
          <a:stretch>
            <a:fillRect/>
          </a:stretch>
        </p:blipFill>
        <p:spPr>
          <a:xfrm>
            <a:off x="330500" y="1923325"/>
            <a:ext cx="4249200" cy="2834100"/>
          </a:xfrm>
          <a:prstGeom prst="round2DiagRect">
            <a:avLst>
              <a:gd fmla="val 16667" name="adj1"/>
              <a:gd fmla="val 0" name="adj2"/>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265500" y="362099"/>
            <a:ext cx="4045200" cy="15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Kymyz Travel</a:t>
            </a:r>
            <a:endParaRPr/>
          </a:p>
        </p:txBody>
      </p:sp>
      <p:sp>
        <p:nvSpPr>
          <p:cNvPr id="102" name="Google Shape;102;p19"/>
          <p:cNvSpPr txBox="1"/>
          <p:nvPr>
            <p:ph idx="1" type="subTitle"/>
          </p:nvPr>
        </p:nvSpPr>
        <p:spPr>
          <a:xfrm>
            <a:off x="265500" y="3795975"/>
            <a:ext cx="4045200" cy="1336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i="1" lang="en" sz="2000">
                <a:latin typeface="Alfa Slab One"/>
                <a:ea typeface="Alfa Slab One"/>
                <a:cs typeface="Alfa Slab One"/>
                <a:sym typeface="Alfa Slab One"/>
              </a:rPr>
              <a:t>kymyz.com</a:t>
            </a:r>
            <a:endParaRPr i="1" sz="2000">
              <a:latin typeface="Alfa Slab One"/>
              <a:ea typeface="Alfa Slab One"/>
              <a:cs typeface="Alfa Slab One"/>
              <a:sym typeface="Alfa Slab One"/>
            </a:endParaRPr>
          </a:p>
          <a:p>
            <a:pPr indent="0" lvl="0" marL="0" rtl="0" algn="ctr">
              <a:spcBef>
                <a:spcPts val="0"/>
              </a:spcBef>
              <a:spcAft>
                <a:spcPts val="0"/>
              </a:spcAft>
              <a:buNone/>
            </a:pPr>
            <a:r>
              <a:t/>
            </a:r>
            <a:endParaRPr i="1" sz="2000">
              <a:latin typeface="Alfa Slab One"/>
              <a:ea typeface="Alfa Slab One"/>
              <a:cs typeface="Alfa Slab One"/>
              <a:sym typeface="Alfa Slab One"/>
            </a:endParaRPr>
          </a:p>
          <a:p>
            <a:pPr indent="0" lvl="0" marL="0" rtl="0" algn="ctr">
              <a:lnSpc>
                <a:spcPct val="115000"/>
              </a:lnSpc>
              <a:spcBef>
                <a:spcPts val="0"/>
              </a:spcBef>
              <a:spcAft>
                <a:spcPts val="0"/>
              </a:spcAft>
              <a:buNone/>
            </a:pPr>
            <a:r>
              <a:rPr lang="en" sz="1150">
                <a:latin typeface="Montserrat"/>
                <a:ea typeface="Montserrat"/>
                <a:cs typeface="Montserrat"/>
                <a:sym typeface="Montserrat"/>
              </a:rPr>
              <a:t>+996 999 30 12 02</a:t>
            </a:r>
            <a:endParaRPr sz="1150">
              <a:latin typeface="Montserrat"/>
              <a:ea typeface="Montserrat"/>
              <a:cs typeface="Montserrat"/>
              <a:sym typeface="Montserrat"/>
            </a:endParaRPr>
          </a:p>
          <a:p>
            <a:pPr indent="0" lvl="0" marL="0" rtl="0" algn="ctr">
              <a:lnSpc>
                <a:spcPct val="115000"/>
              </a:lnSpc>
              <a:spcBef>
                <a:spcPts val="0"/>
              </a:spcBef>
              <a:spcAft>
                <a:spcPts val="0"/>
              </a:spcAft>
              <a:buNone/>
            </a:pPr>
            <a:r>
              <a:rPr lang="en" sz="1150">
                <a:latin typeface="Montserrat"/>
                <a:ea typeface="Montserrat"/>
                <a:cs typeface="Montserrat"/>
                <a:sym typeface="Montserrat"/>
              </a:rPr>
              <a:t>+996 999 30 12 02</a:t>
            </a:r>
            <a:endParaRPr sz="1150">
              <a:latin typeface="Montserrat"/>
              <a:ea typeface="Montserrat"/>
              <a:cs typeface="Montserrat"/>
              <a:sym typeface="Montserrat"/>
            </a:endParaRPr>
          </a:p>
          <a:p>
            <a:pPr indent="0" lvl="0" marL="0" rtl="0" algn="ctr">
              <a:spcBef>
                <a:spcPts val="0"/>
              </a:spcBef>
              <a:spcAft>
                <a:spcPts val="0"/>
              </a:spcAft>
              <a:buNone/>
            </a:pPr>
            <a:r>
              <a:t/>
            </a:r>
            <a:endParaRPr i="1" sz="2000">
              <a:latin typeface="Alfa Slab One"/>
              <a:ea typeface="Alfa Slab One"/>
              <a:cs typeface="Alfa Slab One"/>
              <a:sym typeface="Alfa Slab One"/>
            </a:endParaRPr>
          </a:p>
        </p:txBody>
      </p:sp>
      <p:sp>
        <p:nvSpPr>
          <p:cNvPr id="103" name="Google Shape;103;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19"/>
          <p:cNvPicPr preferRelativeResize="0"/>
          <p:nvPr/>
        </p:nvPicPr>
        <p:blipFill>
          <a:blip r:embed="rId3">
            <a:alphaModFix/>
          </a:blip>
          <a:stretch>
            <a:fillRect/>
          </a:stretch>
        </p:blipFill>
        <p:spPr>
          <a:xfrm>
            <a:off x="4648350" y="362100"/>
            <a:ext cx="4419301" cy="4419301"/>
          </a:xfrm>
          <a:prstGeom prst="rect">
            <a:avLst/>
          </a:prstGeom>
          <a:noFill/>
          <a:ln>
            <a:noFill/>
          </a:ln>
        </p:spPr>
      </p:pic>
      <p:pic>
        <p:nvPicPr>
          <p:cNvPr id="105" name="Google Shape;105;p19"/>
          <p:cNvPicPr preferRelativeResize="0"/>
          <p:nvPr/>
        </p:nvPicPr>
        <p:blipFill>
          <a:blip r:embed="rId4">
            <a:alphaModFix/>
          </a:blip>
          <a:stretch>
            <a:fillRect/>
          </a:stretch>
        </p:blipFill>
        <p:spPr>
          <a:xfrm>
            <a:off x="1470675" y="2046000"/>
            <a:ext cx="1634850" cy="1617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